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charts/chart7.xml" ContentType="application/vnd.openxmlformats-officedocument.drawingml.chart+xml"/>
  <Override PartName="/ppt/notesSlides/notesSlide20.xml" ContentType="application/vnd.openxmlformats-officedocument.presentationml.notesSlide+xml"/>
  <Override PartName="/ppt/charts/chart8.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comment1.xml" ContentType="application/vnd.openxmlformats-officedocument.presentationml.comments+xml"/>
  <Override PartName="/ppt/commentAuthors.xml" ContentType="application/vnd.openxmlformats-officedocument.presentationml.commentAuthors+xml"/>
  <Override PartName="/ppt/comments/comment2.xml" ContentType="application/vnd.openxmlformats-officedocument.presentationml.comments+xml"/>
  <Override PartName="/ppt/comments/comment3.xml" ContentType="application/vnd.openxmlformats-officedocument.presentationml.comment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p15="http://schemas.microsoft.com/office/powerpoint/2012/main" saveSubsetFonts="1">
  <p:sldMasterIdLst>
    <p:sldMasterId r:id="rId1" id="2147483648"/>
  </p:sldMasterIdLst>
  <p:notesMasterIdLst>
    <p:notesMasterId r:id="rId279"/>
  </p:notesMasterIdLst>
  <p:sldIdLst>
    <p:sldId r:id="rId2" id="256"/>
    <p:sldId r:id="rId3" id="257"/>
    <p:sldId r:id="rId4" id="267"/>
    <p:sldId r:id="rId5" id="262"/>
    <p:sldId r:id="rId6" id="260"/>
    <p:sldId r:id="rId7" id="261"/>
    <p:sldId r:id="rId8" id="263"/>
    <p:sldId r:id="rId9" id="264"/>
    <p:sldId r:id="rId10" id="265"/>
    <p:sldId r:id="rId11" id="266"/>
    <p:sldId r:id="rId12" id="275"/>
    <p:sldId r:id="rId13" id="268"/>
    <p:sldId r:id="rId14" id="269"/>
    <p:sldId r:id="rId15" id="270"/>
    <p:sldId r:id="rId16" id="430"/>
    <p:sldId r:id="rId17" id="569"/>
    <p:sldId r:id="rId18" id="570"/>
    <p:sldId r:id="rId19" id="571"/>
    <p:sldId r:id="rId20" id="572"/>
    <p:sldId r:id="rId21" id="573"/>
    <p:sldId r:id="rId22" id="574"/>
    <p:sldId r:id="rId23" id="271"/>
    <p:sldId r:id="rId24" id="272"/>
    <p:sldId r:id="rId25" id="273"/>
    <p:sldId r:id="rId26" id="274"/>
    <p:sldId r:id="rId27" id="276"/>
    <p:sldId r:id="rId28" id="277"/>
    <p:sldId r:id="rId29" id="278"/>
    <p:sldId r:id="rId30" id="284"/>
    <p:sldId r:id="rId31" id="282"/>
    <p:sldId r:id="rId32" id="283"/>
    <p:sldId r:id="rId33" id="285"/>
    <p:sldId r:id="rId34" id="286"/>
    <p:sldId r:id="rId35" id="279"/>
    <p:sldId r:id="rId36" id="280"/>
    <p:sldId r:id="rId37" id="281"/>
    <p:sldId r:id="rId38" id="287"/>
    <p:sldId r:id="rId39" id="288"/>
    <p:sldId r:id="rId40" id="305"/>
    <p:sldId r:id="rId41" id="289"/>
    <p:sldId r:id="rId42" id="290"/>
    <p:sldId r:id="rId43" id="291"/>
    <p:sldId r:id="rId44" id="292"/>
    <p:sldId r:id="rId45" id="293"/>
    <p:sldId r:id="rId46" id="294"/>
    <p:sldId r:id="rId47" id="295"/>
    <p:sldId r:id="rId48" id="296"/>
    <p:sldId r:id="rId49" id="297"/>
    <p:sldId r:id="rId50" id="306"/>
    <p:sldId r:id="rId51" id="298"/>
    <p:sldId r:id="rId52" id="299"/>
    <p:sldId r:id="rId53" id="307"/>
    <p:sldId r:id="rId54" id="308"/>
    <p:sldId r:id="rId55" id="300"/>
    <p:sldId r:id="rId56" id="301"/>
    <p:sldId r:id="rId57" id="302"/>
    <p:sldId r:id="rId58" id="529"/>
    <p:sldId r:id="rId59" id="303"/>
    <p:sldId r:id="rId60" id="304"/>
    <p:sldId r:id="rId61" id="309"/>
    <p:sldId r:id="rId62" id="310"/>
    <p:sldId r:id="rId63" id="311"/>
    <p:sldId r:id="rId64" id="318"/>
    <p:sldId r:id="rId65" id="312"/>
    <p:sldId r:id="rId66" id="313"/>
    <p:sldId r:id="rId67" id="314"/>
    <p:sldId r:id="rId68" id="328"/>
    <p:sldId r:id="rId69" id="315"/>
    <p:sldId r:id="rId70" id="329"/>
    <p:sldId r:id="rId71" id="316"/>
    <p:sldId r:id="rId72" id="317"/>
    <p:sldId r:id="rId73" id="319"/>
    <p:sldId r:id="rId74" id="331"/>
    <p:sldId r:id="rId75" id="342"/>
    <p:sldId r:id="rId76" id="343"/>
    <p:sldId r:id="rId77" id="344"/>
    <p:sldId r:id="rId78" id="345"/>
    <p:sldId r:id="rId79" id="346"/>
    <p:sldId r:id="rId80" id="347"/>
    <p:sldId r:id="rId81" id="348"/>
    <p:sldId r:id="rId82" id="349"/>
    <p:sldId r:id="rId83" id="350"/>
    <p:sldId r:id="rId84" id="351"/>
    <p:sldId r:id="rId85" id="352"/>
    <p:sldId r:id="rId86" id="353"/>
    <p:sldId r:id="rId87" id="354"/>
    <p:sldId r:id="rId88" id="333"/>
    <p:sldId r:id="rId89" id="355"/>
    <p:sldId r:id="rId90" id="366"/>
    <p:sldId r:id="rId91" id="367"/>
    <p:sldId r:id="rId92" id="368"/>
    <p:sldId r:id="rId93" id="369"/>
    <p:sldId r:id="rId94" id="370"/>
    <p:sldId r:id="rId95" id="371"/>
    <p:sldId r:id="rId96" id="378"/>
    <p:sldId r:id="rId97" id="372"/>
    <p:sldId r:id="rId98" id="373"/>
    <p:sldId r:id="rId99" id="379"/>
    <p:sldId r:id="rId100" id="374"/>
    <p:sldId r:id="rId101" id="380"/>
    <p:sldId r:id="rId102" id="381"/>
    <p:sldId r:id="rId103" id="382"/>
    <p:sldId r:id="rId104" id="383"/>
    <p:sldId r:id="rId105" id="384"/>
    <p:sldId r:id="rId106" id="385"/>
    <p:sldId r:id="rId107" id="387"/>
    <p:sldId r:id="rId108" id="388"/>
    <p:sldId r:id="rId109" id="389"/>
    <p:sldId r:id="rId110" id="375"/>
    <p:sldId r:id="rId111" id="376"/>
    <p:sldId r:id="rId112" id="377"/>
    <p:sldId r:id="rId113" id="390"/>
    <p:sldId r:id="rId114" id="391"/>
    <p:sldId r:id="rId115" id="392"/>
    <p:sldId r:id="rId116" id="393"/>
    <p:sldId r:id="rId117" id="394"/>
    <p:sldId r:id="rId118" id="395"/>
    <p:sldId r:id="rId119" id="396"/>
    <p:sldId r:id="rId120" id="397"/>
    <p:sldId r:id="rId121" id="398"/>
    <p:sldId r:id="rId122" id="399"/>
    <p:sldId r:id="rId123" id="400"/>
    <p:sldId r:id="rId124" id="401"/>
    <p:sldId r:id="rId125" id="402"/>
    <p:sldId r:id="rId126" id="403"/>
    <p:sldId r:id="rId127" id="404"/>
    <p:sldId r:id="rId128" id="405"/>
    <p:sldId r:id="rId129" id="406"/>
    <p:sldId r:id="rId130" id="407"/>
    <p:sldId r:id="rId131" id="408"/>
    <p:sldId r:id="rId132" id="409"/>
    <p:sldId r:id="rId133" id="410"/>
    <p:sldId r:id="rId134" id="411"/>
    <p:sldId r:id="rId135" id="412"/>
    <p:sldId r:id="rId136" id="413"/>
    <p:sldId r:id="rId137" id="414"/>
    <p:sldId r:id="rId138" id="417"/>
    <p:sldId r:id="rId139" id="415"/>
    <p:sldId r:id="rId140" id="419"/>
    <p:sldId r:id="rId141" id="421"/>
    <p:sldId r:id="rId142" id="422"/>
    <p:sldId r:id="rId143" id="423"/>
    <p:sldId r:id="rId144" id="424"/>
    <p:sldId r:id="rId145" id="528"/>
    <p:sldId r:id="rId146" id="425"/>
    <p:sldId r:id="rId147" id="426"/>
    <p:sldId r:id="rId148" id="427"/>
    <p:sldId r:id="rId149" id="428"/>
    <p:sldId r:id="rId150" id="429"/>
    <p:sldId r:id="rId151" id="432"/>
    <p:sldId r:id="rId152" id="433"/>
    <p:sldId r:id="rId153" id="435"/>
    <p:sldId r:id="rId154" id="437"/>
    <p:sldId r:id="rId155" id="523"/>
    <p:sldId r:id="rId156" id="526"/>
    <p:sldId r:id="rId157" id="524"/>
    <p:sldId r:id="rId158" id="525"/>
    <p:sldId r:id="rId159" id="527"/>
    <p:sldId r:id="rId160" id="530"/>
    <p:sldId r:id="rId161" id="531"/>
    <p:sldId r:id="rId162" id="532"/>
    <p:sldId r:id="rId163" id="533"/>
    <p:sldId r:id="rId164" id="534"/>
    <p:sldId r:id="rId165" id="535"/>
    <p:sldId r:id="rId166" id="536"/>
    <p:sldId r:id="rId167" id="537"/>
    <p:sldId r:id="rId168" id="538"/>
    <p:sldId r:id="rId169" id="539"/>
    <p:sldId r:id="rId170" id="540"/>
    <p:sldId r:id="rId171" id="541"/>
    <p:sldId r:id="rId172" id="542"/>
    <p:sldId r:id="rId173" id="543"/>
    <p:sldId r:id="rId174" id="544"/>
    <p:sldId r:id="rId175" id="545"/>
    <p:sldId r:id="rId176" id="546"/>
    <p:sldId r:id="rId177" id="547"/>
    <p:sldId r:id="rId178" id="548"/>
    <p:sldId r:id="rId179" id="549"/>
    <p:sldId r:id="rId180" id="550"/>
    <p:sldId r:id="rId181" id="551"/>
    <p:sldId r:id="rId182" id="552"/>
    <p:sldId r:id="rId183" id="553"/>
    <p:sldId r:id="rId184" id="554"/>
    <p:sldId r:id="rId185" id="555"/>
    <p:sldId r:id="rId186" id="556"/>
    <p:sldId r:id="rId187" id="557"/>
    <p:sldId r:id="rId188" id="558"/>
    <p:sldId r:id="rId189" id="559"/>
    <p:sldId r:id="rId190" id="560"/>
    <p:sldId r:id="rId191" id="561"/>
    <p:sldId r:id="rId192" id="562"/>
    <p:sldId r:id="rId193" id="563"/>
    <p:sldId r:id="rId194" id="564"/>
    <p:sldId r:id="rId195" id="565"/>
    <p:sldId r:id="rId196" id="566"/>
    <p:sldId r:id="rId197" id="567"/>
    <p:sldId r:id="rId198" id="568"/>
    <p:sldId r:id="rId199" id="438"/>
    <p:sldId r:id="rId200" id="439"/>
    <p:sldId r:id="rId201" id="440"/>
    <p:sldId r:id="rId202" id="441"/>
    <p:sldId r:id="rId203" id="442"/>
    <p:sldId r:id="rId204" id="443"/>
    <p:sldId r:id="rId205" id="444"/>
    <p:sldId r:id="rId206" id="445"/>
    <p:sldId r:id="rId207" id="446"/>
    <p:sldId r:id="rId208" id="447"/>
    <p:sldId r:id="rId209" id="448"/>
    <p:sldId r:id="rId210" id="449"/>
    <p:sldId r:id="rId211" id="450"/>
    <p:sldId r:id="rId212" id="451"/>
    <p:sldId r:id="rId213" id="458"/>
    <p:sldId r:id="rId214" id="452"/>
    <p:sldId r:id="rId215" id="457"/>
    <p:sldId r:id="rId216" id="575"/>
    <p:sldId r:id="rId217" id="456"/>
    <p:sldId r:id="rId218" id="453"/>
    <p:sldId r:id="rId219" id="454"/>
    <p:sldId r:id="rId220" id="455"/>
    <p:sldId r:id="rId221" id="576"/>
    <p:sldId r:id="rId222" id="577"/>
    <p:sldId r:id="rId223" id="459"/>
    <p:sldId r:id="rId224" id="460"/>
    <p:sldId r:id="rId225" id="465"/>
    <p:sldId r:id="rId226" id="466"/>
    <p:sldId r:id="rId227" id="467"/>
    <p:sldId r:id="rId228" id="468"/>
    <p:sldId r:id="rId229" id="469"/>
    <p:sldId r:id="rId230" id="470"/>
    <p:sldId r:id="rId231" id="471"/>
    <p:sldId r:id="rId232" id="472"/>
    <p:sldId r:id="rId233" id="473"/>
    <p:sldId r:id="rId234" id="474"/>
    <p:sldId r:id="rId235" id="477"/>
    <p:sldId r:id="rId236" id="475"/>
    <p:sldId r:id="rId237" id="476"/>
    <p:sldId r:id="rId238" id="478"/>
    <p:sldId r:id="rId239" id="479"/>
    <p:sldId r:id="rId240" id="480"/>
    <p:sldId r:id="rId241" id="481"/>
    <p:sldId r:id="rId242" id="482"/>
    <p:sldId r:id="rId243" id="483"/>
    <p:sldId r:id="rId244" id="484"/>
    <p:sldId r:id="rId245" id="485"/>
    <p:sldId r:id="rId246" id="492"/>
    <p:sldId r:id="rId247" id="494"/>
    <p:sldId r:id="rId248" id="496"/>
    <p:sldId r:id="rId249" id="497"/>
    <p:sldId r:id="rId250" id="498"/>
    <p:sldId r:id="rId251" id="486"/>
    <p:sldId r:id="rId252" id="487"/>
    <p:sldId r:id="rId253" id="488"/>
    <p:sldId r:id="rId254" id="489"/>
    <p:sldId r:id="rId255" id="490"/>
    <p:sldId r:id="rId256" id="491"/>
    <p:sldId r:id="rId257" id="499"/>
    <p:sldId r:id="rId258" id="500"/>
    <p:sldId r:id="rId259" id="501"/>
    <p:sldId r:id="rId260" id="502"/>
    <p:sldId r:id="rId261" id="503"/>
    <p:sldId r:id="rId262" id="504"/>
    <p:sldId r:id="rId263" id="506"/>
    <p:sldId r:id="rId264" id="507"/>
    <p:sldId r:id="rId265" id="508"/>
    <p:sldId r:id="rId266" id="509"/>
    <p:sldId r:id="rId267" id="510"/>
    <p:sldId r:id="rId268" id="511"/>
    <p:sldId r:id="rId269" id="513"/>
    <p:sldId r:id="rId270" id="514"/>
    <p:sldId r:id="rId271" id="515"/>
    <p:sldId r:id="rId272" id="516"/>
    <p:sldId r:id="rId273" id="517"/>
    <p:sldId r:id="rId274" id="518"/>
    <p:sldId r:id="rId275" id="519"/>
    <p:sldId r:id="rId276" id="520"/>
    <p:sldId r:id="rId277" id="521"/>
    <p:sldId r:id="rId278" id="522"/>
  </p:sldIdLst>
  <p:sldSz cx="6858000" cy="9144000" type="letter"/>
  <p:notesSz cx="6858000" cy="9144000"/>
  <p:defaultTextStyle>
    <a:defPPr>
      <a:defRPr lang="es-VE"/>
    </a:defPPr>
    <a:lvl1pPr eaLnBrk="1" defTabSz="914400" latinLnBrk="0" rtl="0" marL="0" hangingPunct="1" algn="l">
      <a:defRPr kern="1200" sz="1800">
        <a:solidFill>
          <a:schemeClr val="tx1"/>
        </a:solidFill>
        <a:latin typeface="+mn-lt"/>
        <a:ea typeface="+mn-ea"/>
        <a:cs typeface="+mn-cs"/>
      </a:defRPr>
    </a:lvl1pPr>
    <a:lvl2pPr eaLnBrk="1" defTabSz="914400" latinLnBrk="0" rtl="0" marL="457200" hangingPunct="1" algn="l">
      <a:defRPr kern="1200" sz="1800">
        <a:solidFill>
          <a:schemeClr val="tx1"/>
        </a:solidFill>
        <a:latin typeface="+mn-lt"/>
        <a:ea typeface="+mn-ea"/>
        <a:cs typeface="+mn-cs"/>
      </a:defRPr>
    </a:lvl2pPr>
    <a:lvl3pPr eaLnBrk="1" defTabSz="914400" latinLnBrk="0" rtl="0" marL="914400" hangingPunct="1" algn="l">
      <a:defRPr kern="1200" sz="1800">
        <a:solidFill>
          <a:schemeClr val="tx1"/>
        </a:solidFill>
        <a:latin typeface="+mn-lt"/>
        <a:ea typeface="+mn-ea"/>
        <a:cs typeface="+mn-cs"/>
      </a:defRPr>
    </a:lvl3pPr>
    <a:lvl4pPr eaLnBrk="1" defTabSz="914400" latinLnBrk="0" rtl="0" marL="1371600" hangingPunct="1" algn="l">
      <a:defRPr kern="1200" sz="1800">
        <a:solidFill>
          <a:schemeClr val="tx1"/>
        </a:solidFill>
        <a:latin typeface="+mn-lt"/>
        <a:ea typeface="+mn-ea"/>
        <a:cs typeface="+mn-cs"/>
      </a:defRPr>
    </a:lvl4pPr>
    <a:lvl5pPr eaLnBrk="1" defTabSz="914400" latinLnBrk="0" rtl="0" marL="1828800" hangingPunct="1" algn="l">
      <a:defRPr kern="1200" sz="1800">
        <a:solidFill>
          <a:schemeClr val="tx1"/>
        </a:solidFill>
        <a:latin typeface="+mn-lt"/>
        <a:ea typeface="+mn-ea"/>
        <a:cs typeface="+mn-cs"/>
      </a:defRPr>
    </a:lvl5pPr>
    <a:lvl6pPr eaLnBrk="1" defTabSz="914400" latinLnBrk="0" rtl="0" marL="2286000" hangingPunct="1" algn="l">
      <a:defRPr kern="1200" sz="1800">
        <a:solidFill>
          <a:schemeClr val="tx1"/>
        </a:solidFill>
        <a:latin typeface="+mn-lt"/>
        <a:ea typeface="+mn-ea"/>
        <a:cs typeface="+mn-cs"/>
      </a:defRPr>
    </a:lvl6pPr>
    <a:lvl7pPr eaLnBrk="1" defTabSz="914400" latinLnBrk="0" rtl="0" marL="2743200" hangingPunct="1" algn="l">
      <a:defRPr kern="1200" sz="1800">
        <a:solidFill>
          <a:schemeClr val="tx1"/>
        </a:solidFill>
        <a:latin typeface="+mn-lt"/>
        <a:ea typeface="+mn-ea"/>
        <a:cs typeface="+mn-cs"/>
      </a:defRPr>
    </a:lvl7pPr>
    <a:lvl8pPr eaLnBrk="1" defTabSz="914400" latinLnBrk="0" rtl="0" marL="3200400" hangingPunct="1" algn="l">
      <a:defRPr kern="1200" sz="1800">
        <a:solidFill>
          <a:schemeClr val="tx1"/>
        </a:solidFill>
        <a:latin typeface="+mn-lt"/>
        <a:ea typeface="+mn-ea"/>
        <a:cs typeface="+mn-cs"/>
      </a:defRPr>
    </a:lvl8pPr>
    <a:lvl9pPr eaLnBrk="1" defTabSz="914400" latinLnBrk="0" rtl="0" marL="3657600" hangingPunct="1" algn="l">
      <a:defRPr kern="1200" sz="1800">
        <a:solidFill>
          <a:schemeClr val="tx1"/>
        </a:solidFill>
        <a:latin typeface="+mn-lt"/>
        <a:ea typeface="+mn-ea"/>
        <a:cs typeface="+mn-cs"/>
      </a:defRPr>
    </a:lvl9pPr>
  </p:defaultTextStyle>
  <p:extLst>
    <p:ext uri="http://customooxmlschemas.google.com/">
      <go:slidesCustomData xmlns:go="http://customooxmlschemas.google.com/" roundtripDataSignature="AMtx7mgcZy0O0cb5QIsFAGWifA1CeD4GIw==" r:id="rId285"/>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clrIdx="0" initials="" lastIdx="5" name="Luis Manuel Hernandez Ramos" id="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D0C39B"/>
    <a:srgbClr val="FCEDB6"/>
    <a:srgbClr val="49CC00"/>
    <a:srgbClr val="944E38"/>
    <a:srgbClr val="635ED7"/>
    <a:srgbClr val="B35AC2"/>
    <a:srgbClr val="9751CB"/>
    <a:srgbClr val="EA3504"/>
    <a:srgbClr val="70D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28" autoAdjust="0"/>
    <p:restoredTop sz="95202" autoAdjust="0"/>
  </p:normalViewPr>
  <p:slideViewPr>
    <p:cSldViewPr>
      <p:cViewPr>
        <p:scale>
          <a:sx n="77" d="100"/>
          <a:sy n="77" d="100"/>
        </p:scale>
        <p:origin x="-1722" y="1440"/>
      </p:cViewPr>
      <p:guideLst>
        <p:guide orient="horz" pos="2880"/>
        <p:guide pos="2160"/>
      </p:guideLst>
    </p:cSldViewPr>
  </p:slideViewPr>
  <p:outlineViewPr>
    <p:cViewPr>
      <p:scale>
        <a:sx n="33" d="100"/>
        <a:sy n="33" d="100"/>
      </p:scale>
      <p:origin x="0" y="840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Type="http://schemas.openxmlformats.org/officeDocument/2006/relationships/slide" Target="slides/slide116.xml" Id="rId117"></Relationship><Relationship Type="http://schemas.openxmlformats.org/officeDocument/2006/relationships/slide" Target="slides/slide20.xml" Id="rId21"></Relationship><Relationship Type="http://schemas.openxmlformats.org/officeDocument/2006/relationships/slide" Target="slides/slide41.xml" Id="rId42"></Relationship><Relationship Type="http://schemas.openxmlformats.org/officeDocument/2006/relationships/slide" Target="slides/slide62.xml" Id="rId63"></Relationship><Relationship Type="http://schemas.openxmlformats.org/officeDocument/2006/relationships/slide" Target="slides/slide83.xml" Id="rId84"></Relationship><Relationship Type="http://schemas.openxmlformats.org/officeDocument/2006/relationships/slide" Target="slides/slide137.xml" Id="rId138"></Relationship><Relationship Type="http://schemas.openxmlformats.org/officeDocument/2006/relationships/slide" Target="slides/slide158.xml" Id="rId159"></Relationship><Relationship Type="http://schemas.openxmlformats.org/officeDocument/2006/relationships/slide" Target="slides/slide169.xml" Id="rId170"></Relationship><Relationship Type="http://schemas.openxmlformats.org/officeDocument/2006/relationships/slide" Target="slides/slide190.xml" Id="rId191"></Relationship><Relationship Type="http://schemas.openxmlformats.org/officeDocument/2006/relationships/slide" Target="slides/slide204.xml" Id="rId205"></Relationship><Relationship Type="http://schemas.openxmlformats.org/officeDocument/2006/relationships/slide" Target="slides/slide225.xml" Id="rId226"></Relationship><Relationship Type="http://schemas.openxmlformats.org/officeDocument/2006/relationships/slide" Target="slides/slide246.xml" Id="rId247"></Relationship><Relationship Type="http://schemas.openxmlformats.org/officeDocument/2006/relationships/slide" Target="slides/slide106.xml" Id="rId107"></Relationship><Relationship Type="http://schemas.openxmlformats.org/officeDocument/2006/relationships/slide" Target="slides/slide267.xml" Id="rId268"></Relationship><Relationship Type="http://schemas.openxmlformats.org/officeDocument/2006/relationships/slide" Target="slides/slide10.xml" Id="rId11"></Relationship><Relationship Type="http://schemas.openxmlformats.org/officeDocument/2006/relationships/slide" Target="slides/slide31.xml" Id="rId32"></Relationship><Relationship Type="http://schemas.openxmlformats.org/officeDocument/2006/relationships/slide" Target="slides/slide52.xml" Id="rId53"></Relationship><Relationship Type="http://schemas.openxmlformats.org/officeDocument/2006/relationships/slide" Target="slides/slide73.xml" Id="rId74"></Relationship><Relationship Type="http://schemas.openxmlformats.org/officeDocument/2006/relationships/slide" Target="slides/slide127.xml" Id="rId128"></Relationship><Relationship Type="http://schemas.openxmlformats.org/officeDocument/2006/relationships/slide" Target="slides/slide148.xml" Id="rId149"></Relationship><Relationship Type="http://schemas.openxmlformats.org/officeDocument/2006/relationships/slide" Target="slides/slide4.xml" Id="rId5"></Relationship><Relationship Type="http://schemas.openxmlformats.org/officeDocument/2006/relationships/slide" Target="slides/slide94.xml" Id="rId95"></Relationship><Relationship Type="http://schemas.openxmlformats.org/officeDocument/2006/relationships/slide" Target="slides/slide159.xml" Id="rId160"></Relationship><Relationship Type="http://schemas.openxmlformats.org/officeDocument/2006/relationships/slide" Target="slides/slide180.xml" Id="rId181"></Relationship><Relationship Type="http://schemas.openxmlformats.org/officeDocument/2006/relationships/slide" Target="slides/slide215.xml" Id="rId216"></Relationship><Relationship Type="http://schemas.openxmlformats.org/officeDocument/2006/relationships/slide" Target="slides/slide236.xml" Id="rId237"></Relationship><Relationship Type="http://schemas.openxmlformats.org/officeDocument/2006/relationships/slide" Target="slides/slide257.xml" Id="rId258"></Relationship><Relationship Type="http://schemas.openxmlformats.org/officeDocument/2006/relationships/notesMaster" Target="notesMasters/notesMaster1.xml" Id="rId279"></Relationship><Relationship Type="http://schemas.openxmlformats.org/officeDocument/2006/relationships/slide" Target="slides/slide21.xml" Id="rId22"></Relationship><Relationship Type="http://schemas.openxmlformats.org/officeDocument/2006/relationships/slide" Target="slides/slide42.xml" Id="rId43"></Relationship><Relationship Type="http://schemas.openxmlformats.org/officeDocument/2006/relationships/slide" Target="slides/slide63.xml" Id="rId64"></Relationship><Relationship Type="http://schemas.openxmlformats.org/officeDocument/2006/relationships/slide" Target="slides/slide117.xml" Id="rId118"></Relationship><Relationship Type="http://schemas.openxmlformats.org/officeDocument/2006/relationships/slide" Target="slides/slide138.xml" Id="rId139"></Relationship><Relationship Type="http://schemas.openxmlformats.org/officeDocument/2006/relationships/slide" Target="slides/slide84.xml" Id="rId85"></Relationship><Relationship Type="http://schemas.openxmlformats.org/officeDocument/2006/relationships/slide" Target="slides/slide149.xml" Id="rId150"></Relationship><Relationship Type="http://schemas.openxmlformats.org/officeDocument/2006/relationships/slide" Target="slides/slide170.xml" Id="rId171"></Relationship><Relationship Type="http://schemas.openxmlformats.org/officeDocument/2006/relationships/slide" Target="slides/slide191.xml" Id="rId192"></Relationship><Relationship Type="http://schemas.openxmlformats.org/officeDocument/2006/relationships/slide" Target="slides/slide205.xml" Id="rId206"></Relationship><Relationship Type="http://schemas.openxmlformats.org/officeDocument/2006/relationships/slide" Target="slides/slide226.xml" Id="rId227"></Relationship><Relationship Type="http://schemas.openxmlformats.org/officeDocument/2006/relationships/slide" Target="slides/slide247.xml" Id="rId248"></Relationship><Relationship Type="http://schemas.openxmlformats.org/officeDocument/2006/relationships/slide" Target="slides/slide268.xml" Id="rId269"></Relationship><Relationship Type="http://schemas.openxmlformats.org/officeDocument/2006/relationships/slide" Target="slides/slide11.xml" Id="rId12"></Relationship><Relationship Type="http://schemas.openxmlformats.org/officeDocument/2006/relationships/slide" Target="slides/slide32.xml" Id="rId33"></Relationship><Relationship Type="http://schemas.openxmlformats.org/officeDocument/2006/relationships/slide" Target="slides/slide107.xml" Id="rId108"></Relationship><Relationship Type="http://schemas.openxmlformats.org/officeDocument/2006/relationships/slide" Target="slides/slide128.xml" Id="rId129"></Relationship><Relationship Type="http://schemas.openxmlformats.org/officeDocument/2006/relationships/presProps" Target="presProps.xml" Id="rId280"></Relationship><Relationship Type="http://schemas.openxmlformats.org/officeDocument/2006/relationships/slide" Target="slides/slide53.xml" Id="rId54"></Relationship><Relationship Type="http://schemas.openxmlformats.org/officeDocument/2006/relationships/slide" Target="slides/slide74.xml" Id="rId75"></Relationship><Relationship Type="http://schemas.openxmlformats.org/officeDocument/2006/relationships/slide" Target="slides/slide95.xml" Id="rId96"></Relationship><Relationship Type="http://schemas.openxmlformats.org/officeDocument/2006/relationships/slide" Target="slides/slide139.xml" Id="rId140"></Relationship><Relationship Type="http://schemas.openxmlformats.org/officeDocument/2006/relationships/slide" Target="slides/slide160.xml" Id="rId161"></Relationship><Relationship Type="http://schemas.openxmlformats.org/officeDocument/2006/relationships/slide" Target="slides/slide181.xml" Id="rId182"></Relationship><Relationship Type="http://schemas.openxmlformats.org/officeDocument/2006/relationships/slide" Target="slides/slide216.xml" Id="rId217"></Relationship><Relationship Type="http://schemas.openxmlformats.org/officeDocument/2006/relationships/slide" Target="slides/slide5.xml" Id="rId6"></Relationship><Relationship Type="http://schemas.openxmlformats.org/officeDocument/2006/relationships/slide" Target="slides/slide237.xml" Id="rId238"></Relationship><Relationship Type="http://schemas.openxmlformats.org/officeDocument/2006/relationships/slide" Target="slides/slide258.xml" Id="rId259"></Relationship><Relationship Type="http://schemas.openxmlformats.org/officeDocument/2006/relationships/slide" Target="slides/slide22.xml" Id="rId23"></Relationship><Relationship Type="http://schemas.openxmlformats.org/officeDocument/2006/relationships/slide" Target="slides/slide118.xml" Id="rId119"></Relationship><Relationship Type="http://schemas.openxmlformats.org/officeDocument/2006/relationships/slide" Target="slides/slide269.xml" Id="rId270"></Relationship><Relationship Type="http://schemas.openxmlformats.org/officeDocument/2006/relationships/slide" Target="slides/slide43.xml" Id="rId44"></Relationship><Relationship Type="http://schemas.openxmlformats.org/officeDocument/2006/relationships/slide" Target="slides/slide64.xml" Id="rId65"></Relationship><Relationship Type="http://schemas.openxmlformats.org/officeDocument/2006/relationships/slide" Target="slides/slide85.xml" Id="rId86"></Relationship><Relationship Type="http://schemas.openxmlformats.org/officeDocument/2006/relationships/slide" Target="slides/slide129.xml" Id="rId130"></Relationship><Relationship Type="http://schemas.openxmlformats.org/officeDocument/2006/relationships/slide" Target="slides/slide150.xml" Id="rId151"></Relationship><Relationship Type="http://schemas.openxmlformats.org/officeDocument/2006/relationships/slide" Target="slides/slide171.xml" Id="rId172"></Relationship><Relationship Type="http://schemas.openxmlformats.org/officeDocument/2006/relationships/slide" Target="slides/slide192.xml" Id="rId193"></Relationship><Relationship Type="http://schemas.openxmlformats.org/officeDocument/2006/relationships/slide" Target="slides/slide206.xml" Id="rId207"></Relationship><Relationship Type="http://schemas.openxmlformats.org/officeDocument/2006/relationships/slide" Target="slides/slide227.xml" Id="rId228"></Relationship><Relationship Type="http://schemas.openxmlformats.org/officeDocument/2006/relationships/slide" Target="slides/slide248.xml" Id="rId249"></Relationship><Relationship Type="http://schemas.openxmlformats.org/officeDocument/2006/relationships/slide" Target="slides/slide12.xml" Id="rId13"></Relationship><Relationship Type="http://schemas.openxmlformats.org/officeDocument/2006/relationships/slide" Target="slides/slide17.xml" Id="rId18"></Relationship><Relationship Type="http://schemas.openxmlformats.org/officeDocument/2006/relationships/slide" Target="slides/slide38.xml" Id="rId39"></Relationship><Relationship Type="http://schemas.openxmlformats.org/officeDocument/2006/relationships/slide" Target="slides/slide108.xml" Id="rId109"></Relationship><Relationship Type="http://schemas.openxmlformats.org/officeDocument/2006/relationships/slide" Target="slides/slide259.xml" Id="rId260"></Relationship><Relationship Type="http://schemas.openxmlformats.org/officeDocument/2006/relationships/slide" Target="slides/slide264.xml" Id="rId265"></Relationship><Relationship Type="http://schemas.openxmlformats.org/officeDocument/2006/relationships/viewProps" Target="viewProps.xml" Id="rId281"></Relationship><Relationship Type="http://schemas.openxmlformats.org/officeDocument/2006/relationships/slide" Target="slides/slide33.xml" Id="rId34"></Relationship><Relationship Type="http://schemas.openxmlformats.org/officeDocument/2006/relationships/slide" Target="slides/slide49.xml" Id="rId50"></Relationship><Relationship Type="http://schemas.openxmlformats.org/officeDocument/2006/relationships/slide" Target="slides/slide54.xml" Id="rId55"></Relationship><Relationship Type="http://schemas.openxmlformats.org/officeDocument/2006/relationships/slide" Target="slides/slide75.xml" Id="rId76"></Relationship><Relationship Type="http://schemas.openxmlformats.org/officeDocument/2006/relationships/slide" Target="slides/slide96.xml" Id="rId97"></Relationship><Relationship Type="http://schemas.openxmlformats.org/officeDocument/2006/relationships/slide" Target="slides/slide103.xml" Id="rId104"></Relationship><Relationship Type="http://schemas.openxmlformats.org/officeDocument/2006/relationships/slide" Target="slides/slide119.xml" Id="rId120"></Relationship><Relationship Type="http://schemas.openxmlformats.org/officeDocument/2006/relationships/slide" Target="slides/slide124.xml" Id="rId125"></Relationship><Relationship Type="http://schemas.openxmlformats.org/officeDocument/2006/relationships/slide" Target="slides/slide140.xml" Id="rId141"></Relationship><Relationship Type="http://schemas.openxmlformats.org/officeDocument/2006/relationships/slide" Target="slides/slide145.xml" Id="rId146"></Relationship><Relationship Type="http://schemas.openxmlformats.org/officeDocument/2006/relationships/slide" Target="slides/slide166.xml" Id="rId167"></Relationship><Relationship Type="http://schemas.openxmlformats.org/officeDocument/2006/relationships/slide" Target="slides/slide187.xml" Id="rId188"></Relationship><Relationship Type="http://schemas.openxmlformats.org/officeDocument/2006/relationships/slide" Target="slides/slide6.xml" Id="rId7"></Relationship><Relationship Type="http://schemas.openxmlformats.org/officeDocument/2006/relationships/slide" Target="slides/slide70.xml" Id="rId71"></Relationship><Relationship Type="http://schemas.openxmlformats.org/officeDocument/2006/relationships/slide" Target="slides/slide91.xml" Id="rId92"></Relationship><Relationship Type="http://schemas.openxmlformats.org/officeDocument/2006/relationships/slide" Target="slides/slide161.xml" Id="rId162"></Relationship><Relationship Type="http://schemas.openxmlformats.org/officeDocument/2006/relationships/slide" Target="slides/slide182.xml" Id="rId183"></Relationship><Relationship Type="http://schemas.openxmlformats.org/officeDocument/2006/relationships/slide" Target="slides/slide212.xml" Id="rId213"></Relationship><Relationship Type="http://schemas.openxmlformats.org/officeDocument/2006/relationships/slide" Target="slides/slide217.xml" Id="rId218"></Relationship><Relationship Type="http://schemas.openxmlformats.org/officeDocument/2006/relationships/slide" Target="slides/slide233.xml" Id="rId234"></Relationship><Relationship Type="http://schemas.openxmlformats.org/officeDocument/2006/relationships/slide" Target="slides/slide238.xml" Id="rId239"></Relationship><Relationship Type="http://schemas.openxmlformats.org/officeDocument/2006/relationships/slide" Target="slides/slide1.xml" Id="rId2"></Relationship><Relationship Type="http://schemas.openxmlformats.org/officeDocument/2006/relationships/slide" Target="slides/slide28.xml" Id="rId29"></Relationship><Relationship Type="http://schemas.openxmlformats.org/officeDocument/2006/relationships/slide" Target="slides/slide249.xml" Id="rId250"></Relationship><Relationship Type="http://schemas.openxmlformats.org/officeDocument/2006/relationships/slide" Target="slides/slide254.xml" Id="rId255"></Relationship><Relationship Type="http://schemas.openxmlformats.org/officeDocument/2006/relationships/slide" Target="slides/slide270.xml" Id="rId271"></Relationship><Relationship Type="http://schemas.openxmlformats.org/officeDocument/2006/relationships/slide" Target="slides/slide275.xml" Id="rId276"></Relationship><Relationship Type="http://schemas.openxmlformats.org/officeDocument/2006/relationships/slide" Target="slides/slide23.xml" Id="rId24"></Relationship><Relationship Type="http://schemas.openxmlformats.org/officeDocument/2006/relationships/slide" Target="slides/slide39.xml" Id="rId40"></Relationship><Relationship Type="http://schemas.openxmlformats.org/officeDocument/2006/relationships/slide" Target="slides/slide44.xml" Id="rId45"></Relationship><Relationship Type="http://schemas.openxmlformats.org/officeDocument/2006/relationships/slide" Target="slides/slide65.xml" Id="rId66"></Relationship><Relationship Type="http://schemas.openxmlformats.org/officeDocument/2006/relationships/slide" Target="slides/slide86.xml" Id="rId87"></Relationship><Relationship Type="http://schemas.openxmlformats.org/officeDocument/2006/relationships/slide" Target="slides/slide109.xml" Id="rId110"></Relationship><Relationship Type="http://schemas.openxmlformats.org/officeDocument/2006/relationships/slide" Target="slides/slide114.xml" Id="rId115"></Relationship><Relationship Type="http://schemas.openxmlformats.org/officeDocument/2006/relationships/slide" Target="slides/slide130.xml" Id="rId131"></Relationship><Relationship Type="http://schemas.openxmlformats.org/officeDocument/2006/relationships/slide" Target="slides/slide135.xml" Id="rId136"></Relationship><Relationship Type="http://schemas.openxmlformats.org/officeDocument/2006/relationships/slide" Target="slides/slide156.xml" Id="rId157"></Relationship><Relationship Type="http://schemas.openxmlformats.org/officeDocument/2006/relationships/slide" Target="slides/slide177.xml" Id="rId178"></Relationship><Relationship Type="http://schemas.openxmlformats.org/officeDocument/2006/relationships/slide" Target="slides/slide60.xml" Id="rId61"></Relationship><Relationship Type="http://schemas.openxmlformats.org/officeDocument/2006/relationships/slide" Target="slides/slide81.xml" Id="rId82"></Relationship><Relationship Type="http://schemas.openxmlformats.org/officeDocument/2006/relationships/slide" Target="slides/slide151.xml" Id="rId152"></Relationship><Relationship Type="http://schemas.openxmlformats.org/officeDocument/2006/relationships/slide" Target="slides/slide172.xml" Id="rId173"></Relationship><Relationship Type="http://schemas.openxmlformats.org/officeDocument/2006/relationships/slide" Target="slides/slide193.xml" Id="rId194"></Relationship><Relationship Type="http://schemas.openxmlformats.org/officeDocument/2006/relationships/slide" Target="slides/slide198.xml" Id="rId199"></Relationship><Relationship Type="http://schemas.openxmlformats.org/officeDocument/2006/relationships/slide" Target="slides/slide202.xml" Id="rId203"></Relationship><Relationship Type="http://schemas.openxmlformats.org/officeDocument/2006/relationships/slide" Target="slides/slide207.xml" Id="rId208"></Relationship><Relationship Type="http://schemas.openxmlformats.org/officeDocument/2006/relationships/slide" Target="slides/slide228.xml" Id="rId229"></Relationship><Relationship Type="http://schemas.openxmlformats.org/officeDocument/2006/relationships/slide" Target="slides/slide18.xml" Id="rId19"></Relationship><Relationship Type="http://schemas.openxmlformats.org/officeDocument/2006/relationships/slide" Target="slides/slide223.xml" Id="rId224"></Relationship><Relationship Type="http://schemas.openxmlformats.org/officeDocument/2006/relationships/slide" Target="slides/slide239.xml" Id="rId240"></Relationship><Relationship Type="http://schemas.openxmlformats.org/officeDocument/2006/relationships/slide" Target="slides/slide244.xml" Id="rId245"></Relationship><Relationship Type="http://schemas.openxmlformats.org/officeDocument/2006/relationships/slide" Target="slides/slide260.xml" Id="rId261"></Relationship><Relationship Type="http://schemas.openxmlformats.org/officeDocument/2006/relationships/slide" Target="slides/slide265.xml" Id="rId266"></Relationship><Relationship Type="http://schemas.openxmlformats.org/officeDocument/2006/relationships/slide" Target="slides/slide13.xml" Id="rId14"></Relationship><Relationship Type="http://schemas.openxmlformats.org/officeDocument/2006/relationships/slide" Target="slides/slide29.xml" Id="rId30"></Relationship><Relationship Type="http://schemas.openxmlformats.org/officeDocument/2006/relationships/slide" Target="slides/slide34.xml" Id="rId35"></Relationship><Relationship Type="http://schemas.openxmlformats.org/officeDocument/2006/relationships/slide" Target="slides/slide55.xml" Id="rId56"></Relationship><Relationship Type="http://schemas.openxmlformats.org/officeDocument/2006/relationships/slide" Target="slides/slide76.xml" Id="rId77"></Relationship><Relationship Type="http://schemas.openxmlformats.org/officeDocument/2006/relationships/slide" Target="slides/slide99.xml" Id="rId100"></Relationship><Relationship Type="http://schemas.openxmlformats.org/officeDocument/2006/relationships/slide" Target="slides/slide104.xml" Id="rId105"></Relationship><Relationship Type="http://schemas.openxmlformats.org/officeDocument/2006/relationships/slide" Target="slides/slide125.xml" Id="rId126"></Relationship><Relationship Type="http://schemas.openxmlformats.org/officeDocument/2006/relationships/slide" Target="slides/slide146.xml" Id="rId147"></Relationship><Relationship Type="http://schemas.openxmlformats.org/officeDocument/2006/relationships/slide" Target="slides/slide167.xml" Id="rId168"></Relationship><Relationship Type="http://schemas.openxmlformats.org/officeDocument/2006/relationships/theme" Target="theme/theme1.xml" Id="rId282"></Relationship><Relationship Type="http://schemas.openxmlformats.org/officeDocument/2006/relationships/slide" Target="slides/slide7.xml" Id="rId8"></Relationship><Relationship Type="http://schemas.openxmlformats.org/officeDocument/2006/relationships/slide" Target="slides/slide50.xml" Id="rId51"></Relationship><Relationship Type="http://schemas.openxmlformats.org/officeDocument/2006/relationships/slide" Target="slides/slide71.xml" Id="rId72"></Relationship><Relationship Type="http://schemas.openxmlformats.org/officeDocument/2006/relationships/slide" Target="slides/slide92.xml" Id="rId93"></Relationship><Relationship Type="http://schemas.openxmlformats.org/officeDocument/2006/relationships/slide" Target="slides/slide97.xml" Id="rId98"></Relationship><Relationship Type="http://schemas.openxmlformats.org/officeDocument/2006/relationships/slide" Target="slides/slide120.xml" Id="rId121"></Relationship><Relationship Type="http://schemas.openxmlformats.org/officeDocument/2006/relationships/slide" Target="slides/slide141.xml" Id="rId142"></Relationship><Relationship Type="http://schemas.openxmlformats.org/officeDocument/2006/relationships/slide" Target="slides/slide162.xml" Id="rId163"></Relationship><Relationship Type="http://schemas.openxmlformats.org/officeDocument/2006/relationships/slide" Target="slides/slide183.xml" Id="rId184"></Relationship><Relationship Type="http://schemas.openxmlformats.org/officeDocument/2006/relationships/slide" Target="slides/slide188.xml" Id="rId189"></Relationship><Relationship Type="http://schemas.openxmlformats.org/officeDocument/2006/relationships/slide" Target="slides/slide218.xml" Id="rId219"></Relationship><Relationship Type="http://schemas.openxmlformats.org/officeDocument/2006/relationships/slide" Target="slides/slide2.xml" Id="rId3"></Relationship><Relationship Type="http://schemas.openxmlformats.org/officeDocument/2006/relationships/slide" Target="slides/slide213.xml" Id="rId214"></Relationship><Relationship Type="http://schemas.openxmlformats.org/officeDocument/2006/relationships/slide" Target="slides/slide229.xml" Id="rId230"></Relationship><Relationship Type="http://schemas.openxmlformats.org/officeDocument/2006/relationships/slide" Target="slides/slide234.xml" Id="rId235"></Relationship><Relationship Type="http://schemas.openxmlformats.org/officeDocument/2006/relationships/slide" Target="slides/slide250.xml" Id="rId251"></Relationship><Relationship Type="http://schemas.openxmlformats.org/officeDocument/2006/relationships/slide" Target="slides/slide255.xml" Id="rId256"></Relationship><Relationship Type="http://schemas.openxmlformats.org/officeDocument/2006/relationships/slide" Target="slides/slide276.xml" Id="rId277"></Relationship><Relationship Type="http://schemas.openxmlformats.org/officeDocument/2006/relationships/slide" Target="slides/slide24.xml" Id="rId25"></Relationship><Relationship Type="http://schemas.openxmlformats.org/officeDocument/2006/relationships/slide" Target="slides/slide45.xml" Id="rId46"></Relationship><Relationship Type="http://schemas.openxmlformats.org/officeDocument/2006/relationships/slide" Target="slides/slide66.xml" Id="rId67"></Relationship><Relationship Type="http://schemas.openxmlformats.org/officeDocument/2006/relationships/slide" Target="slides/slide115.xml" Id="rId116"></Relationship><Relationship Type="http://schemas.openxmlformats.org/officeDocument/2006/relationships/slide" Target="slides/slide136.xml" Id="rId137"></Relationship><Relationship Type="http://schemas.openxmlformats.org/officeDocument/2006/relationships/slide" Target="slides/slide157.xml" Id="rId158"></Relationship><Relationship Type="http://schemas.openxmlformats.org/officeDocument/2006/relationships/slide" Target="slides/slide271.xml" Id="rId272"></Relationship><Relationship Type="http://schemas.openxmlformats.org/officeDocument/2006/relationships/slide" Target="slides/slide19.xml" Id="rId20"></Relationship><Relationship Type="http://schemas.openxmlformats.org/officeDocument/2006/relationships/slide" Target="slides/slide40.xml" Id="rId41"></Relationship><Relationship Type="http://schemas.openxmlformats.org/officeDocument/2006/relationships/slide" Target="slides/slide61.xml" Id="rId62"></Relationship><Relationship Type="http://schemas.openxmlformats.org/officeDocument/2006/relationships/slide" Target="slides/slide82.xml" Id="rId83"></Relationship><Relationship Type="http://schemas.openxmlformats.org/officeDocument/2006/relationships/slide" Target="slides/slide87.xml" Id="rId88"></Relationship><Relationship Type="http://schemas.openxmlformats.org/officeDocument/2006/relationships/slide" Target="slides/slide110.xml" Id="rId111"></Relationship><Relationship Type="http://schemas.openxmlformats.org/officeDocument/2006/relationships/slide" Target="slides/slide131.xml" Id="rId132"></Relationship><Relationship Type="http://schemas.openxmlformats.org/officeDocument/2006/relationships/slide" Target="slides/slide152.xml" Id="rId153"></Relationship><Relationship Type="http://schemas.openxmlformats.org/officeDocument/2006/relationships/slide" Target="slides/slide173.xml" Id="rId174"></Relationship><Relationship Type="http://schemas.openxmlformats.org/officeDocument/2006/relationships/slide" Target="slides/slide178.xml" Id="rId179"></Relationship><Relationship Type="http://schemas.openxmlformats.org/officeDocument/2006/relationships/slide" Target="slides/slide194.xml" Id="rId195"></Relationship><Relationship Type="http://schemas.openxmlformats.org/officeDocument/2006/relationships/slide" Target="slides/slide208.xml" Id="rId209"></Relationship><Relationship Type="http://schemas.openxmlformats.org/officeDocument/2006/relationships/slide" Target="slides/slide189.xml" Id="rId190"></Relationship><Relationship Type="http://schemas.openxmlformats.org/officeDocument/2006/relationships/slide" Target="slides/slide203.xml" Id="rId204"></Relationship><Relationship Type="http://schemas.openxmlformats.org/officeDocument/2006/relationships/slide" Target="slides/slide219.xml" Id="rId220"></Relationship><Relationship Type="http://schemas.openxmlformats.org/officeDocument/2006/relationships/slide" Target="slides/slide224.xml" Id="rId225"></Relationship><Relationship Type="http://schemas.openxmlformats.org/officeDocument/2006/relationships/slide" Target="slides/slide240.xml" Id="rId241"></Relationship><Relationship Type="http://schemas.openxmlformats.org/officeDocument/2006/relationships/slide" Target="slides/slide245.xml" Id="rId246"></Relationship><Relationship Type="http://schemas.openxmlformats.org/officeDocument/2006/relationships/slide" Target="slides/slide266.xml" Id="rId267"></Relationship><Relationship Type="http://schemas.openxmlformats.org/officeDocument/2006/relationships/slide" Target="slides/slide14.xml" Id="rId15"></Relationship><Relationship Type="http://schemas.openxmlformats.org/officeDocument/2006/relationships/slide" Target="slides/slide35.xml" Id="rId36"></Relationship><Relationship Type="http://schemas.openxmlformats.org/officeDocument/2006/relationships/slide" Target="slides/slide56.xml" Id="rId57"></Relationship><Relationship Type="http://schemas.openxmlformats.org/officeDocument/2006/relationships/slide" Target="slides/slide105.xml" Id="rId106"></Relationship><Relationship Type="http://schemas.openxmlformats.org/officeDocument/2006/relationships/slide" Target="slides/slide126.xml" Id="rId127"></Relationship><Relationship Type="http://schemas.openxmlformats.org/officeDocument/2006/relationships/slide" Target="slides/slide261.xml" Id="rId262"></Relationship><Relationship Type="http://schemas.openxmlformats.org/officeDocument/2006/relationships/tableStyles" Target="tableStyles.xml" Id="rId283"></Relationship><Relationship Type="http://schemas.openxmlformats.org/officeDocument/2006/relationships/slide" Target="slides/slide9.xml" Id="rId10"></Relationship><Relationship Type="http://schemas.openxmlformats.org/officeDocument/2006/relationships/slide" Target="slides/slide30.xml" Id="rId31"></Relationship><Relationship Type="http://schemas.openxmlformats.org/officeDocument/2006/relationships/slide" Target="slides/slide51.xml" Id="rId52"></Relationship><Relationship Type="http://schemas.openxmlformats.org/officeDocument/2006/relationships/slide" Target="slides/slide72.xml" Id="rId73"></Relationship><Relationship Type="http://schemas.openxmlformats.org/officeDocument/2006/relationships/slide" Target="slides/slide77.xml" Id="rId78"></Relationship><Relationship Type="http://schemas.openxmlformats.org/officeDocument/2006/relationships/slide" Target="slides/slide93.xml" Id="rId94"></Relationship><Relationship Type="http://schemas.openxmlformats.org/officeDocument/2006/relationships/slide" Target="slides/slide98.xml" Id="rId99"></Relationship><Relationship Type="http://schemas.openxmlformats.org/officeDocument/2006/relationships/slide" Target="slides/slide100.xml" Id="rId101"></Relationship><Relationship Type="http://schemas.openxmlformats.org/officeDocument/2006/relationships/slide" Target="slides/slide121.xml" Id="rId122"></Relationship><Relationship Type="http://schemas.openxmlformats.org/officeDocument/2006/relationships/slide" Target="slides/slide142.xml" Id="rId143"></Relationship><Relationship Type="http://schemas.openxmlformats.org/officeDocument/2006/relationships/slide" Target="slides/slide147.xml" Id="rId148"></Relationship><Relationship Type="http://schemas.openxmlformats.org/officeDocument/2006/relationships/slide" Target="slides/slide163.xml" Id="rId164"></Relationship><Relationship Type="http://schemas.openxmlformats.org/officeDocument/2006/relationships/slide" Target="slides/slide168.xml" Id="rId169"></Relationship><Relationship Type="http://schemas.openxmlformats.org/officeDocument/2006/relationships/slide" Target="slides/slide184.xml" Id="rId185"></Relationship><Relationship Type="http://schemas.openxmlformats.org/officeDocument/2006/relationships/slide" Target="slides/slide3.xml" Id="rId4"></Relationship><Relationship Type="http://schemas.openxmlformats.org/officeDocument/2006/relationships/slide" Target="slides/slide8.xml" Id="rId9"></Relationship><Relationship Type="http://schemas.openxmlformats.org/officeDocument/2006/relationships/slide" Target="slides/slide179.xml" Id="rId180"></Relationship><Relationship Type="http://schemas.openxmlformats.org/officeDocument/2006/relationships/slide" Target="slides/slide209.xml" Id="rId210"></Relationship><Relationship Type="http://schemas.openxmlformats.org/officeDocument/2006/relationships/slide" Target="slides/slide214.xml" Id="rId215"></Relationship><Relationship Type="http://schemas.openxmlformats.org/officeDocument/2006/relationships/slide" Target="slides/slide235.xml" Id="rId236"></Relationship><Relationship Type="http://schemas.openxmlformats.org/officeDocument/2006/relationships/slide" Target="slides/slide256.xml" Id="rId257"></Relationship><Relationship Type="http://schemas.openxmlformats.org/officeDocument/2006/relationships/slide" Target="slides/slide277.xml" Id="rId278"></Relationship><Relationship Type="http://schemas.openxmlformats.org/officeDocument/2006/relationships/slide" Target="slides/slide25.xml" Id="rId26"></Relationship><Relationship Type="http://schemas.openxmlformats.org/officeDocument/2006/relationships/slide" Target="slides/slide230.xml" Id="rId231"></Relationship><Relationship Type="http://schemas.openxmlformats.org/officeDocument/2006/relationships/slide" Target="slides/slide251.xml" Id="rId252"></Relationship><Relationship Type="http://schemas.openxmlformats.org/officeDocument/2006/relationships/slide" Target="slides/slide272.xml" Id="rId273"></Relationship><Relationship Type="http://schemas.openxmlformats.org/officeDocument/2006/relationships/slide" Target="slides/slide46.xml" Id="rId47"></Relationship><Relationship Type="http://schemas.openxmlformats.org/officeDocument/2006/relationships/slide" Target="slides/slide67.xml" Id="rId68"></Relationship><Relationship Type="http://schemas.openxmlformats.org/officeDocument/2006/relationships/slide" Target="slides/slide88.xml" Id="rId89"></Relationship><Relationship Type="http://schemas.openxmlformats.org/officeDocument/2006/relationships/slide" Target="slides/slide111.xml" Id="rId112"></Relationship><Relationship Type="http://schemas.openxmlformats.org/officeDocument/2006/relationships/slide" Target="slides/slide132.xml" Id="rId133"></Relationship><Relationship Type="http://schemas.openxmlformats.org/officeDocument/2006/relationships/slide" Target="slides/slide153.xml" Id="rId154"></Relationship><Relationship Type="http://schemas.openxmlformats.org/officeDocument/2006/relationships/slide" Target="slides/slide174.xml" Id="rId175"></Relationship><Relationship Type="http://schemas.openxmlformats.org/officeDocument/2006/relationships/slide" Target="slides/slide195.xml" Id="rId196"></Relationship><Relationship Type="http://schemas.openxmlformats.org/officeDocument/2006/relationships/slide" Target="slides/slide199.xml" Id="rId200"></Relationship><Relationship Type="http://schemas.openxmlformats.org/officeDocument/2006/relationships/slide" Target="slides/slide15.xml" Id="rId16"></Relationship><Relationship Type="http://schemas.openxmlformats.org/officeDocument/2006/relationships/slide" Target="slides/slide220.xml" Id="rId221"></Relationship><Relationship Type="http://schemas.openxmlformats.org/officeDocument/2006/relationships/slide" Target="slides/slide241.xml" Id="rId242"></Relationship><Relationship Type="http://schemas.openxmlformats.org/officeDocument/2006/relationships/slide" Target="slides/slide262.xml" Id="rId263"></Relationship><Relationship Type="http://schemas.openxmlformats.org/officeDocument/2006/relationships/slide" Target="slides/slide36.xml" Id="rId37"></Relationship><Relationship Type="http://schemas.openxmlformats.org/officeDocument/2006/relationships/slide" Target="slides/slide57.xml" Id="rId58"></Relationship><Relationship Type="http://schemas.openxmlformats.org/officeDocument/2006/relationships/slide" Target="slides/slide78.xml" Id="rId79"></Relationship><Relationship Type="http://schemas.openxmlformats.org/officeDocument/2006/relationships/slide" Target="slides/slide101.xml" Id="rId102"></Relationship><Relationship Type="http://schemas.openxmlformats.org/officeDocument/2006/relationships/slide" Target="slides/slide122.xml" Id="rId123"></Relationship><Relationship Type="http://schemas.openxmlformats.org/officeDocument/2006/relationships/slide" Target="slides/slide143.xml" Id="rId144"></Relationship><Relationship Type="http://schemas.openxmlformats.org/officeDocument/2006/relationships/slide" Target="slides/slide89.xml" Id="rId90"></Relationship><Relationship Type="http://schemas.openxmlformats.org/officeDocument/2006/relationships/slide" Target="slides/slide164.xml" Id="rId165"></Relationship><Relationship Type="http://schemas.openxmlformats.org/officeDocument/2006/relationships/slide" Target="slides/slide185.xml" Id="rId186"></Relationship><Relationship Type="http://schemas.openxmlformats.org/officeDocument/2006/relationships/slide" Target="slides/slide210.xml" Id="rId211"></Relationship><Relationship Type="http://schemas.openxmlformats.org/officeDocument/2006/relationships/slide" Target="slides/slide231.xml" Id="rId232"></Relationship><Relationship Type="http://schemas.openxmlformats.org/officeDocument/2006/relationships/slide" Target="slides/slide252.xml" Id="rId253"></Relationship><Relationship Type="http://schemas.openxmlformats.org/officeDocument/2006/relationships/slide" Target="slides/slide273.xml" Id="rId274"></Relationship><Relationship Type="http://schemas.openxmlformats.org/officeDocument/2006/relationships/slide" Target="slides/slide26.xml" Id="rId27"></Relationship><Relationship Type="http://schemas.openxmlformats.org/officeDocument/2006/relationships/slide" Target="slides/slide47.xml" Id="rId48"></Relationship><Relationship Type="http://schemas.openxmlformats.org/officeDocument/2006/relationships/slide" Target="slides/slide68.xml" Id="rId69"></Relationship><Relationship Type="http://schemas.openxmlformats.org/officeDocument/2006/relationships/slide" Target="slides/slide112.xml" Id="rId113"></Relationship><Relationship Type="http://schemas.openxmlformats.org/officeDocument/2006/relationships/slide" Target="slides/slide133.xml" Id="rId134"></Relationship><Relationship Type="http://schemas.openxmlformats.org/officeDocument/2006/relationships/slide" Target="slides/slide79.xml" Id="rId80"></Relationship><Relationship Type="http://schemas.openxmlformats.org/officeDocument/2006/relationships/slide" Target="slides/slide154.xml" Id="rId155"></Relationship><Relationship Type="http://schemas.openxmlformats.org/officeDocument/2006/relationships/slide" Target="slides/slide175.xml" Id="rId176"></Relationship><Relationship Type="http://schemas.openxmlformats.org/officeDocument/2006/relationships/slide" Target="slides/slide196.xml" Id="rId197"></Relationship><Relationship Type="http://schemas.openxmlformats.org/officeDocument/2006/relationships/slide" Target="slides/slide200.xml" Id="rId201"></Relationship><Relationship Type="http://schemas.openxmlformats.org/officeDocument/2006/relationships/slide" Target="slides/slide221.xml" Id="rId222"></Relationship><Relationship Type="http://schemas.openxmlformats.org/officeDocument/2006/relationships/slide" Target="slides/slide242.xml" Id="rId243"></Relationship><Relationship Type="http://schemas.openxmlformats.org/officeDocument/2006/relationships/slide" Target="slides/slide263.xml" Id="rId264"></Relationship><Relationship Type="http://schemas.openxmlformats.org/officeDocument/2006/relationships/slide" Target="slides/slide16.xml" Id="rId17"></Relationship><Relationship Type="http://schemas.openxmlformats.org/officeDocument/2006/relationships/slide" Target="slides/slide37.xml" Id="rId38"></Relationship><Relationship Type="http://schemas.openxmlformats.org/officeDocument/2006/relationships/slide" Target="slides/slide58.xml" Id="rId59"></Relationship><Relationship Type="http://schemas.openxmlformats.org/officeDocument/2006/relationships/slide" Target="slides/slide102.xml" Id="rId103"></Relationship><Relationship Type="http://schemas.openxmlformats.org/officeDocument/2006/relationships/slide" Target="slides/slide123.xml" Id="rId124"></Relationship><Relationship Type="http://schemas.openxmlformats.org/officeDocument/2006/relationships/slide" Target="slides/slide69.xml" Id="rId70"></Relationship><Relationship Type="http://schemas.openxmlformats.org/officeDocument/2006/relationships/slide" Target="slides/slide90.xml" Id="rId91"></Relationship><Relationship Type="http://schemas.openxmlformats.org/officeDocument/2006/relationships/slide" Target="slides/slide144.xml" Id="rId145"></Relationship><Relationship Type="http://schemas.openxmlformats.org/officeDocument/2006/relationships/slide" Target="slides/slide165.xml" Id="rId166"></Relationship><Relationship Type="http://schemas.openxmlformats.org/officeDocument/2006/relationships/slide" Target="slides/slide186.xml" Id="rId187"></Relationship><Relationship Type="http://schemas.openxmlformats.org/officeDocument/2006/relationships/slideMaster" Target="slideMasters/slideMaster1.xml" Id="rId1"></Relationship><Relationship Type="http://schemas.openxmlformats.org/officeDocument/2006/relationships/slide" Target="slides/slide211.xml" Id="rId212"></Relationship><Relationship Type="http://schemas.openxmlformats.org/officeDocument/2006/relationships/slide" Target="slides/slide232.xml" Id="rId233"></Relationship><Relationship Type="http://schemas.openxmlformats.org/officeDocument/2006/relationships/slide" Target="slides/slide253.xml" Id="rId254"></Relationship><Relationship Type="http://schemas.openxmlformats.org/officeDocument/2006/relationships/slide" Target="slides/slide27.xml" Id="rId28"></Relationship><Relationship Type="http://schemas.openxmlformats.org/officeDocument/2006/relationships/slide" Target="slides/slide48.xml" Id="rId49"></Relationship><Relationship Type="http://schemas.openxmlformats.org/officeDocument/2006/relationships/slide" Target="slides/slide113.xml" Id="rId114"></Relationship><Relationship Type="http://schemas.openxmlformats.org/officeDocument/2006/relationships/slide" Target="slides/slide274.xml" Id="rId275"></Relationship><Relationship Type="http://schemas.openxmlformats.org/officeDocument/2006/relationships/slide" Target="slides/slide59.xml" Id="rId60"></Relationship><Relationship Type="http://schemas.openxmlformats.org/officeDocument/2006/relationships/slide" Target="slides/slide80.xml" Id="rId81"></Relationship><Relationship Type="http://schemas.openxmlformats.org/officeDocument/2006/relationships/slide" Target="slides/slide134.xml" Id="rId135"></Relationship><Relationship Type="http://schemas.openxmlformats.org/officeDocument/2006/relationships/slide" Target="slides/slide155.xml" Id="rId156"></Relationship><Relationship Type="http://schemas.openxmlformats.org/officeDocument/2006/relationships/slide" Target="slides/slide176.xml" Id="rId177"></Relationship><Relationship Type="http://schemas.openxmlformats.org/officeDocument/2006/relationships/slide" Target="slides/slide197.xml" Id="rId198"></Relationship><Relationship Type="http://schemas.openxmlformats.org/officeDocument/2006/relationships/slide" Target="slides/slide201.xml" Id="rId202"></Relationship><Relationship Type="http://schemas.openxmlformats.org/officeDocument/2006/relationships/slide" Target="slides/slide222.xml" Id="rId223"></Relationship><Relationship Type="http://schemas.openxmlformats.org/officeDocument/2006/relationships/slide" Target="slides/slide243.xml" Id="rId244"></Relationship><Relationship Target="commentAuthors.xml" Type="http://schemas.openxmlformats.org/officeDocument/2006/relationships/commentAuthors" Id="rId284"></Relationship><Relationship Target="metadata" Type="http://customschemas.google.com/relationships/presentationmetadata" Id="rId285"></Relationship></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dmin\AppData\Local\Microsoft\Windows\Temporary%20Internet%20Files\Content.Outlook\UCQRSK4S\DOCENTES%20REGULARES%20(ARCANGEL)%20-%20ABRIL%202014.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dmin\AppData\Local\Microsoft\Windows\Temporary%20Internet%20Files\Content.Outlook\UCQRSK4S\DOCENTES%20CONTRATADOS%20(ARCANGEL)%20-%20ABRIL%202014.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RCANGEL\Downloads\Cuadro%20General%20de%20Egresado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V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solidFill>
                  <a:srgbClr val="191919"/>
                </a:solidFill>
              </a:rPr>
              <a:t>Estudiantes</a:t>
            </a:r>
            <a:r>
              <a:rPr lang="en-US" dirty="0">
                <a:solidFill>
                  <a:srgbClr val="191919"/>
                </a:solidFill>
              </a:rPr>
              <a:t> </a:t>
            </a:r>
            <a:r>
              <a:rPr lang="en-US" dirty="0" err="1">
                <a:solidFill>
                  <a:srgbClr val="191919"/>
                </a:solidFill>
              </a:rPr>
              <a:t>Nuevos</a:t>
            </a:r>
            <a:endParaRPr lang="en-US" dirty="0">
              <a:solidFill>
                <a:srgbClr val="191919"/>
              </a:solidFill>
            </a:endParaRP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Hoja1!$B$1</c:f>
              <c:strCache>
                <c:ptCount val="1"/>
                <c:pt idx="0">
                  <c:v>Estudiantes Nuevos</c:v>
                </c:pt>
              </c:strCache>
            </c:strRef>
          </c:tx>
          <c:dLbls>
            <c:dLbl>
              <c:idx val="0"/>
              <c:layout/>
              <c:tx>
                <c:rich>
                  <a:bodyPr/>
                  <a:lstStyle/>
                  <a:p>
                    <a:r>
                      <a:rPr lang="en-US" sz="800" dirty="0" err="1"/>
                      <a:t>Biología</a:t>
                    </a:r>
                    <a:r>
                      <a:rPr lang="en-US" sz="800" dirty="0"/>
                      <a:t>
18%</a:t>
                    </a:r>
                  </a:p>
                </c:rich>
              </c:tx>
              <c:showLegendKey val="0"/>
              <c:showVal val="0"/>
              <c:showCatName val="1"/>
              <c:showSerName val="0"/>
              <c:showPercent val="1"/>
              <c:showBubbleSize val="0"/>
            </c:dLbl>
            <c:dLbl>
              <c:idx val="1"/>
              <c:layout>
                <c:manualLayout>
                  <c:x val="-0.19707957462007475"/>
                  <c:y val="-0.14536780788497514"/>
                </c:manualLayout>
              </c:layout>
              <c:tx>
                <c:rich>
                  <a:bodyPr/>
                  <a:lstStyle/>
                  <a:p>
                    <a:r>
                      <a:rPr lang="en-US" sz="800" dirty="0" err="1"/>
                      <a:t>Computación
24%</a:t>
                    </a:r>
                    <a:endParaRPr lang="en-US" sz="800" dirty="0"/>
                  </a:p>
                </c:rich>
              </c:tx>
              <c:showLegendKey val="0"/>
              <c:showVal val="0"/>
              <c:showCatName val="1"/>
              <c:showSerName val="0"/>
              <c:showPercent val="1"/>
              <c:showBubbleSize val="0"/>
            </c:dLbl>
            <c:dLbl>
              <c:idx val="2"/>
              <c:layout>
                <c:manualLayout>
                  <c:x val="6.5429327898612485E-2"/>
                  <c:y val="-0.28503627495492712"/>
                </c:manualLayout>
              </c:layout>
              <c:tx>
                <c:rich>
                  <a:bodyPr/>
                  <a:lstStyle/>
                  <a:p>
                    <a:r>
                      <a:rPr lang="en-US" sz="800" dirty="0" err="1"/>
                      <a:t>Física</a:t>
                    </a:r>
                    <a:r>
                      <a:rPr lang="en-US" sz="800" dirty="0"/>
                      <a:t>
19%</a:t>
                    </a:r>
                  </a:p>
                </c:rich>
              </c:tx>
              <c:showLegendKey val="0"/>
              <c:showVal val="0"/>
              <c:showCatName val="1"/>
              <c:showSerName val="0"/>
              <c:showPercent val="1"/>
              <c:showBubbleSize val="0"/>
            </c:dLbl>
            <c:dLbl>
              <c:idx val="3"/>
              <c:layout>
                <c:manualLayout>
                  <c:x val="0.10537265275247912"/>
                  <c:y val="-0.10454176376724497"/>
                </c:manualLayout>
              </c:layout>
              <c:tx>
                <c:rich>
                  <a:bodyPr/>
                  <a:lstStyle/>
                  <a:p>
                    <a:r>
                      <a:rPr lang="en-US" sz="800" dirty="0" err="1"/>
                      <a:t>Geoquímica</a:t>
                    </a:r>
                    <a:r>
                      <a:rPr lang="en-US" sz="800" dirty="0"/>
                      <a:t>
10%</a:t>
                    </a:r>
                  </a:p>
                </c:rich>
              </c:tx>
              <c:showLegendKey val="0"/>
              <c:showVal val="0"/>
              <c:showCatName val="1"/>
              <c:showSerName val="0"/>
              <c:showPercent val="1"/>
              <c:showBubbleSize val="0"/>
            </c:dLbl>
            <c:dLbl>
              <c:idx val="4"/>
              <c:layout>
                <c:manualLayout>
                  <c:x val="0.17738199912510935"/>
                  <c:y val="1.7229856071912578E-2"/>
                </c:manualLayout>
              </c:layout>
              <c:tx>
                <c:rich>
                  <a:bodyPr/>
                  <a:lstStyle/>
                  <a:p>
                    <a:r>
                      <a:rPr lang="en-US" sz="800" dirty="0" err="1"/>
                      <a:t>Matemática
12%</a:t>
                    </a:r>
                    <a:endParaRPr lang="en-US" sz="800" dirty="0"/>
                  </a:p>
                </c:rich>
              </c:tx>
              <c:showLegendKey val="0"/>
              <c:showVal val="0"/>
              <c:showCatName val="1"/>
              <c:showSerName val="0"/>
              <c:showPercent val="1"/>
              <c:showBubbleSize val="0"/>
            </c:dLbl>
            <c:dLbl>
              <c:idx val="5"/>
              <c:layout/>
              <c:tx>
                <c:rich>
                  <a:bodyPr/>
                  <a:lstStyle/>
                  <a:p>
                    <a:r>
                      <a:rPr lang="en-US" sz="800" dirty="0" err="1"/>
                      <a:t>Química</a:t>
                    </a:r>
                    <a:r>
                      <a:rPr lang="en-US" sz="800" dirty="0"/>
                      <a:t>
17%</a:t>
                    </a:r>
                  </a:p>
                </c:rich>
              </c:tx>
              <c:showLegendKey val="0"/>
              <c:showVal val="0"/>
              <c:showCatName val="1"/>
              <c:showSerName val="0"/>
              <c:showPercent val="1"/>
              <c:showBubbleSize val="0"/>
            </c:dLbl>
            <c:txPr>
              <a:bodyPr/>
              <a:lstStyle/>
              <a:p>
                <a:pPr>
                  <a:defRPr sz="800" b="1"/>
                </a:pPr>
                <a:endParaRPr lang="es-VE"/>
              </a:p>
            </c:txPr>
            <c:showLegendKey val="0"/>
            <c:showVal val="0"/>
            <c:showCatName val="1"/>
            <c:showSerName val="0"/>
            <c:showPercent val="1"/>
            <c:showBubbleSize val="0"/>
            <c:showLeaderLines val="1"/>
          </c:dLbls>
          <c:cat>
            <c:strRef>
              <c:f>Hoja1!$A$2:$A$7</c:f>
              <c:strCache>
                <c:ptCount val="6"/>
                <c:pt idx="0">
                  <c:v>Biología</c:v>
                </c:pt>
                <c:pt idx="1">
                  <c:v>Computación</c:v>
                </c:pt>
                <c:pt idx="2">
                  <c:v>Física</c:v>
                </c:pt>
                <c:pt idx="3">
                  <c:v>Geoquímica</c:v>
                </c:pt>
                <c:pt idx="4">
                  <c:v>Matemática</c:v>
                </c:pt>
                <c:pt idx="5">
                  <c:v>Química</c:v>
                </c:pt>
              </c:strCache>
            </c:strRef>
          </c:cat>
          <c:val>
            <c:numRef>
              <c:f>Hoja1!$B$2:$B$7</c:f>
              <c:numCache>
                <c:formatCode>General</c:formatCode>
                <c:ptCount val="6"/>
                <c:pt idx="0">
                  <c:v>150</c:v>
                </c:pt>
                <c:pt idx="1">
                  <c:v>195</c:v>
                </c:pt>
                <c:pt idx="2">
                  <c:v>152</c:v>
                </c:pt>
                <c:pt idx="3">
                  <c:v>81</c:v>
                </c:pt>
                <c:pt idx="4">
                  <c:v>101</c:v>
                </c:pt>
                <c:pt idx="5">
                  <c:v>134</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V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solidFill>
                  <a:srgbClr val="191919"/>
                </a:solidFill>
              </a:rPr>
              <a:t>Estudiantes</a:t>
            </a:r>
            <a:r>
              <a:rPr lang="en-US" dirty="0">
                <a:solidFill>
                  <a:srgbClr val="191919"/>
                </a:solidFill>
              </a:rPr>
              <a:t> </a:t>
            </a:r>
            <a:r>
              <a:rPr lang="en-US" dirty="0" err="1">
                <a:solidFill>
                  <a:srgbClr val="191919"/>
                </a:solidFill>
              </a:rPr>
              <a:t>Regulares</a:t>
            </a:r>
            <a:endParaRPr lang="en-US" dirty="0">
              <a:solidFill>
                <a:srgbClr val="191919"/>
              </a:solidFill>
            </a:endParaRPr>
          </a:p>
        </c:rich>
      </c:tx>
      <c:layout>
        <c:manualLayout>
          <c:xMode val="edge"/>
          <c:yMode val="edge"/>
          <c:x val="0.19040434545379245"/>
          <c:y val="2.9316892725030828E-2"/>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Hoja1!$B$21</c:f>
              <c:strCache>
                <c:ptCount val="1"/>
                <c:pt idx="0">
                  <c:v>Estudiantes Regulares</c:v>
                </c:pt>
              </c:strCache>
            </c:strRef>
          </c:tx>
          <c:dLbls>
            <c:dLbl>
              <c:idx val="0"/>
              <c:layout/>
              <c:tx>
                <c:rich>
                  <a:bodyPr/>
                  <a:lstStyle/>
                  <a:p>
                    <a:r>
                      <a:rPr lang="en-US" sz="800" dirty="0" err="1"/>
                      <a:t>Biología</a:t>
                    </a:r>
                    <a:r>
                      <a:rPr lang="en-US" sz="800" dirty="0"/>
                      <a:t>
18%</a:t>
                    </a:r>
                  </a:p>
                </c:rich>
              </c:tx>
              <c:showLegendKey val="0"/>
              <c:showVal val="0"/>
              <c:showCatName val="1"/>
              <c:showSerName val="0"/>
              <c:showPercent val="1"/>
              <c:showBubbleSize val="0"/>
            </c:dLbl>
            <c:dLbl>
              <c:idx val="1"/>
              <c:layout>
                <c:manualLayout>
                  <c:x val="-0.20181527540858846"/>
                  <c:y val="-0.19412365686101815"/>
                </c:manualLayout>
              </c:layout>
              <c:tx>
                <c:rich>
                  <a:bodyPr/>
                  <a:lstStyle/>
                  <a:p>
                    <a:r>
                      <a:rPr lang="en-US" sz="800" dirty="0" err="1"/>
                      <a:t>Computación</a:t>
                    </a:r>
                    <a:r>
                      <a:rPr lang="en-US" sz="800" dirty="0"/>
                      <a:t>
34%</a:t>
                    </a:r>
                  </a:p>
                </c:rich>
              </c:tx>
              <c:showLegendKey val="0"/>
              <c:showVal val="0"/>
              <c:showCatName val="1"/>
              <c:showSerName val="0"/>
              <c:showPercent val="1"/>
              <c:showBubbleSize val="0"/>
            </c:dLbl>
            <c:dLbl>
              <c:idx val="2"/>
              <c:layout>
                <c:manualLayout>
                  <c:x val="0.12958519783939199"/>
                  <c:y val="-0.26540402794903412"/>
                </c:manualLayout>
              </c:layout>
              <c:showLegendKey val="0"/>
              <c:showVal val="0"/>
              <c:showCatName val="1"/>
              <c:showSerName val="0"/>
              <c:showPercent val="1"/>
              <c:showBubbleSize val="0"/>
            </c:dLbl>
            <c:dLbl>
              <c:idx val="3"/>
              <c:layout>
                <c:manualLayout>
                  <c:x val="0.16623161911348139"/>
                  <c:y val="-0.12128706476425342"/>
                </c:manualLayout>
              </c:layout>
              <c:showLegendKey val="0"/>
              <c:showVal val="0"/>
              <c:showCatName val="1"/>
              <c:showSerName val="0"/>
              <c:showPercent val="1"/>
              <c:showBubbleSize val="0"/>
            </c:dLbl>
            <c:dLbl>
              <c:idx val="4"/>
              <c:layout>
                <c:manualLayout>
                  <c:x val="0.18320155293088364"/>
                  <c:y val="5.061242344706912E-3"/>
                </c:manualLayout>
              </c:layout>
              <c:showLegendKey val="0"/>
              <c:showVal val="0"/>
              <c:showCatName val="1"/>
              <c:showSerName val="0"/>
              <c:showPercent val="1"/>
              <c:showBubbleSize val="0"/>
            </c:dLbl>
            <c:dLbl>
              <c:idx val="5"/>
              <c:layout/>
              <c:tx>
                <c:rich>
                  <a:bodyPr/>
                  <a:lstStyle/>
                  <a:p>
                    <a:r>
                      <a:rPr lang="en-US" sz="800" dirty="0" err="1"/>
                      <a:t>Química</a:t>
                    </a:r>
                    <a:r>
                      <a:rPr lang="en-US" sz="800" dirty="0"/>
                      <a:t>
20%</a:t>
                    </a:r>
                  </a:p>
                </c:rich>
              </c:tx>
              <c:showLegendKey val="0"/>
              <c:showVal val="0"/>
              <c:showCatName val="1"/>
              <c:showSerName val="0"/>
              <c:showPercent val="1"/>
              <c:showBubbleSize val="0"/>
            </c:dLbl>
            <c:txPr>
              <a:bodyPr/>
              <a:lstStyle/>
              <a:p>
                <a:pPr>
                  <a:defRPr sz="800" b="1"/>
                </a:pPr>
                <a:endParaRPr lang="es-VE"/>
              </a:p>
            </c:txPr>
            <c:showLegendKey val="0"/>
            <c:showVal val="0"/>
            <c:showCatName val="1"/>
            <c:showSerName val="0"/>
            <c:showPercent val="1"/>
            <c:showBubbleSize val="0"/>
            <c:showLeaderLines val="1"/>
          </c:dLbls>
          <c:cat>
            <c:strRef>
              <c:f>Hoja1!$A$22:$A$27</c:f>
              <c:strCache>
                <c:ptCount val="6"/>
                <c:pt idx="0">
                  <c:v>Biología</c:v>
                </c:pt>
                <c:pt idx="1">
                  <c:v>Computación</c:v>
                </c:pt>
                <c:pt idx="2">
                  <c:v>Física</c:v>
                </c:pt>
                <c:pt idx="3">
                  <c:v>Geoquímica</c:v>
                </c:pt>
                <c:pt idx="4">
                  <c:v>Matemática</c:v>
                </c:pt>
                <c:pt idx="5">
                  <c:v>Química</c:v>
                </c:pt>
              </c:strCache>
            </c:strRef>
          </c:cat>
          <c:val>
            <c:numRef>
              <c:f>Hoja1!$B$22:$B$27</c:f>
              <c:numCache>
                <c:formatCode>General</c:formatCode>
                <c:ptCount val="6"/>
                <c:pt idx="0">
                  <c:v>599</c:v>
                </c:pt>
                <c:pt idx="1">
                  <c:v>1153</c:v>
                </c:pt>
                <c:pt idx="2">
                  <c:v>408</c:v>
                </c:pt>
                <c:pt idx="3">
                  <c:v>255</c:v>
                </c:pt>
                <c:pt idx="4">
                  <c:v>293</c:v>
                </c:pt>
                <c:pt idx="5">
                  <c:v>682</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V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VE" dirty="0" smtClean="0"/>
              <a:t>Egresados (2011)</a:t>
            </a:r>
            <a:endParaRPr lang="es-VE" dirty="0"/>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dLbls>
            <c:dLbl>
              <c:idx val="0"/>
              <c:layout>
                <c:manualLayout>
                  <c:x val="-0.17573105695213834"/>
                  <c:y val="0.10224063816354112"/>
                </c:manualLayout>
              </c:layout>
              <c:showLegendKey val="0"/>
              <c:showVal val="0"/>
              <c:showCatName val="1"/>
              <c:showSerName val="0"/>
              <c:showPercent val="1"/>
              <c:showBubbleSize val="0"/>
            </c:dLbl>
            <c:dLbl>
              <c:idx val="1"/>
              <c:layout>
                <c:manualLayout>
                  <c:x val="-0.14316819957995996"/>
                  <c:y val="-0.30827163629906579"/>
                </c:manualLayout>
              </c:layout>
              <c:showLegendKey val="0"/>
              <c:showVal val="0"/>
              <c:showCatName val="1"/>
              <c:showSerName val="0"/>
              <c:showPercent val="1"/>
              <c:showBubbleSize val="0"/>
            </c:dLbl>
            <c:dLbl>
              <c:idx val="4"/>
              <c:layout>
                <c:manualLayout>
                  <c:x val="2.7543761602751571E-3"/>
                  <c:y val="-0.13306829504089021"/>
                </c:manualLayout>
              </c:layout>
              <c:showLegendKey val="0"/>
              <c:showVal val="0"/>
              <c:showCatName val="1"/>
              <c:showSerName val="0"/>
              <c:showPercent val="1"/>
              <c:showBubbleSize val="0"/>
            </c:dLbl>
            <c:dLbl>
              <c:idx val="5"/>
              <c:layout>
                <c:manualLayout>
                  <c:x val="0.1712420276370295"/>
                  <c:y val="8.3271266363483906E-2"/>
                </c:manualLayout>
              </c:layout>
              <c:showLegendKey val="0"/>
              <c:showVal val="0"/>
              <c:showCatName val="1"/>
              <c:showSerName val="0"/>
              <c:showPercent val="1"/>
              <c:showBubbleSize val="0"/>
            </c:dLbl>
            <c:txPr>
              <a:bodyPr/>
              <a:lstStyle/>
              <a:p>
                <a:pPr>
                  <a:defRPr b="1"/>
                </a:pPr>
                <a:endParaRPr lang="es-VE"/>
              </a:p>
            </c:txPr>
            <c:showLegendKey val="0"/>
            <c:showVal val="0"/>
            <c:showCatName val="1"/>
            <c:showSerName val="0"/>
            <c:showPercent val="1"/>
            <c:showBubbleSize val="0"/>
            <c:showLeaderLines val="1"/>
          </c:dLbls>
          <c:cat>
            <c:strRef>
              <c:f>Hoja2!$A$1:$F$1</c:f>
              <c:strCache>
                <c:ptCount val="6"/>
                <c:pt idx="0">
                  <c:v>BIOLOGÍA</c:v>
                </c:pt>
                <c:pt idx="1">
                  <c:v>COMPUTACIÓN</c:v>
                </c:pt>
                <c:pt idx="2">
                  <c:v>FÍSICA</c:v>
                </c:pt>
                <c:pt idx="3">
                  <c:v>GEOQUÍMICA</c:v>
                </c:pt>
                <c:pt idx="4">
                  <c:v>MATEMÁTICA</c:v>
                </c:pt>
                <c:pt idx="5">
                  <c:v>QUÍMICA</c:v>
                </c:pt>
              </c:strCache>
            </c:strRef>
          </c:cat>
          <c:val>
            <c:numRef>
              <c:f>Hoja2!$A$2:$F$2</c:f>
              <c:numCache>
                <c:formatCode>General</c:formatCode>
                <c:ptCount val="6"/>
                <c:pt idx="0">
                  <c:v>2644</c:v>
                </c:pt>
                <c:pt idx="1">
                  <c:v>3003</c:v>
                </c:pt>
                <c:pt idx="2">
                  <c:v>492</c:v>
                </c:pt>
                <c:pt idx="3">
                  <c:v>171</c:v>
                </c:pt>
                <c:pt idx="4">
                  <c:v>600</c:v>
                </c:pt>
                <c:pt idx="5">
                  <c:v>2550</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V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5.9657392564847291E-2"/>
          <c:y val="0.12430238247759708"/>
          <c:w val="0.8738787621481211"/>
          <c:h val="0.83395107399414248"/>
        </c:manualLayout>
      </c:layout>
      <c:pie3DChart>
        <c:varyColors val="1"/>
        <c:ser>
          <c:idx val="0"/>
          <c:order val="0"/>
          <c:dLbls>
            <c:dLbl>
              <c:idx val="1"/>
              <c:layout>
                <c:manualLayout>
                  <c:x val="-0.11595355036224092"/>
                  <c:y val="0.12702538688673043"/>
                </c:manualLayout>
              </c:layout>
              <c:showLegendKey val="0"/>
              <c:showVal val="0"/>
              <c:showCatName val="1"/>
              <c:showSerName val="0"/>
              <c:showPercent val="1"/>
              <c:showBubbleSize val="0"/>
            </c:dLbl>
            <c:txPr>
              <a:bodyPr/>
              <a:lstStyle/>
              <a:p>
                <a:pPr>
                  <a:defRPr sz="1000" b="1">
                    <a:solidFill>
                      <a:sysClr val="windowText" lastClr="000000"/>
                    </a:solidFill>
                  </a:defRPr>
                </a:pPr>
                <a:endParaRPr lang="es-VE"/>
              </a:p>
            </c:txPr>
            <c:showLegendKey val="0"/>
            <c:showVal val="0"/>
            <c:showCatName val="1"/>
            <c:showSerName val="0"/>
            <c:showPercent val="1"/>
            <c:showBubbleSize val="0"/>
            <c:showLeaderLines val="1"/>
          </c:dLbls>
          <c:cat>
            <c:strRef>
              <c:f>'[DOCENTES REGULARES (ARCANGEL) - ABRIL 2014.xls]Cuadro 1'!$D$31:$I$31</c:f>
              <c:strCache>
                <c:ptCount val="6"/>
                <c:pt idx="0">
                  <c:v>AUX.DOC.</c:v>
                </c:pt>
                <c:pt idx="1">
                  <c:v>INSTRUCTOR</c:v>
                </c:pt>
                <c:pt idx="2">
                  <c:v>ASISTENTE</c:v>
                </c:pt>
                <c:pt idx="3">
                  <c:v>AGREGADO</c:v>
                </c:pt>
                <c:pt idx="4">
                  <c:v>ASOCIADO</c:v>
                </c:pt>
                <c:pt idx="5">
                  <c:v>TITULAR</c:v>
                </c:pt>
              </c:strCache>
            </c:strRef>
          </c:cat>
          <c:val>
            <c:numRef>
              <c:f>'[DOCENTES REGULARES (ARCANGEL) - ABRIL 2014.xls]Cuadro 1'!$D$32:$I$32</c:f>
              <c:numCache>
                <c:formatCode>General</c:formatCode>
                <c:ptCount val="6"/>
                <c:pt idx="0">
                  <c:v>17</c:v>
                </c:pt>
                <c:pt idx="1">
                  <c:v>24</c:v>
                </c:pt>
                <c:pt idx="2">
                  <c:v>78</c:v>
                </c:pt>
                <c:pt idx="3">
                  <c:v>56</c:v>
                </c:pt>
                <c:pt idx="4">
                  <c:v>56</c:v>
                </c:pt>
                <c:pt idx="5">
                  <c:v>32</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V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7.6932080621286661E-2"/>
          <c:y val="0.1898778222172845"/>
          <c:w val="0.82964196275825663"/>
          <c:h val="0.7672187658161439"/>
        </c:manualLayout>
      </c:layout>
      <c:pie3DChart>
        <c:varyColors val="1"/>
        <c:ser>
          <c:idx val="0"/>
          <c:order val="0"/>
          <c:dLbls>
            <c:txPr>
              <a:bodyPr/>
              <a:lstStyle/>
              <a:p>
                <a:pPr>
                  <a:defRPr sz="1050" b="1"/>
                </a:pPr>
                <a:endParaRPr lang="es-VE"/>
              </a:p>
            </c:txPr>
            <c:showLegendKey val="0"/>
            <c:showVal val="0"/>
            <c:showCatName val="1"/>
            <c:showSerName val="0"/>
            <c:showPercent val="1"/>
            <c:showBubbleSize val="0"/>
            <c:showLeaderLines val="1"/>
          </c:dLbls>
          <c:cat>
            <c:strRef>
              <c:f>'[DOCENTES CONTRATADOS (ARCANGEL) - ABRIL 2014.xls]Cuadro 1'!$D$32:$I$32</c:f>
              <c:strCache>
                <c:ptCount val="6"/>
                <c:pt idx="0">
                  <c:v>AUX.DOC.</c:v>
                </c:pt>
                <c:pt idx="1">
                  <c:v>INSTRUCTOR</c:v>
                </c:pt>
                <c:pt idx="2">
                  <c:v>ASISTENTE</c:v>
                </c:pt>
                <c:pt idx="3">
                  <c:v>AGREGADO</c:v>
                </c:pt>
                <c:pt idx="4">
                  <c:v>ASOCIADO</c:v>
                </c:pt>
                <c:pt idx="5">
                  <c:v>TITULAR</c:v>
                </c:pt>
              </c:strCache>
            </c:strRef>
          </c:cat>
          <c:val>
            <c:numRef>
              <c:f>'[DOCENTES CONTRATADOS (ARCANGEL) - ABRIL 2014.xls]Cuadro 1'!$D$33:$I$33</c:f>
              <c:numCache>
                <c:formatCode>General</c:formatCode>
                <c:ptCount val="6"/>
                <c:pt idx="0">
                  <c:v>41</c:v>
                </c:pt>
                <c:pt idx="1">
                  <c:v>134</c:v>
                </c:pt>
                <c:pt idx="2">
                  <c:v>11</c:v>
                </c:pt>
                <c:pt idx="3">
                  <c:v>1</c:v>
                </c:pt>
                <c:pt idx="4">
                  <c:v>3</c:v>
                </c:pt>
                <c:pt idx="5">
                  <c:v>3</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V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Hoja3!$B$2</c:f>
              <c:strCache>
                <c:ptCount val="1"/>
                <c:pt idx="0">
                  <c:v>Nuevos</c:v>
                </c:pt>
              </c:strCache>
            </c:strRef>
          </c:tx>
          <c:invertIfNegative val="0"/>
          <c:cat>
            <c:strRef>
              <c:f>Hoja3!$A$3:$A$13</c:f>
              <c:strCache>
                <c:ptCount val="11"/>
                <c:pt idx="0">
                  <c:v>Bilogía Celular</c:v>
                </c:pt>
                <c:pt idx="1">
                  <c:v>Botánica</c:v>
                </c:pt>
                <c:pt idx="2">
                  <c:v>Ecología</c:v>
                </c:pt>
                <c:pt idx="3">
                  <c:v>Zoología</c:v>
                </c:pt>
                <c:pt idx="4">
                  <c:v>Ciencia y Tecnología de Alimentos</c:v>
                </c:pt>
                <c:pt idx="5">
                  <c:v>Ciencias de la Computación </c:v>
                </c:pt>
                <c:pt idx="6">
                  <c:v>Física</c:v>
                </c:pt>
                <c:pt idx="7">
                  <c:v>Instrumentación</c:v>
                </c:pt>
                <c:pt idx="8">
                  <c:v>Geoquímica</c:v>
                </c:pt>
                <c:pt idx="9">
                  <c:v>Matemática</c:v>
                </c:pt>
                <c:pt idx="10">
                  <c:v>Química</c:v>
                </c:pt>
              </c:strCache>
            </c:strRef>
          </c:cat>
          <c:val>
            <c:numRef>
              <c:f>Hoja3!$B$3:$B$13</c:f>
              <c:numCache>
                <c:formatCode>General</c:formatCode>
                <c:ptCount val="11"/>
                <c:pt idx="0">
                  <c:v>4</c:v>
                </c:pt>
                <c:pt idx="1">
                  <c:v>31</c:v>
                </c:pt>
                <c:pt idx="2">
                  <c:v>3</c:v>
                </c:pt>
                <c:pt idx="3">
                  <c:v>2</c:v>
                </c:pt>
                <c:pt idx="4">
                  <c:v>4</c:v>
                </c:pt>
                <c:pt idx="5">
                  <c:v>3</c:v>
                </c:pt>
                <c:pt idx="6">
                  <c:v>4</c:v>
                </c:pt>
                <c:pt idx="7">
                  <c:v>0</c:v>
                </c:pt>
                <c:pt idx="8">
                  <c:v>0</c:v>
                </c:pt>
                <c:pt idx="9">
                  <c:v>4</c:v>
                </c:pt>
                <c:pt idx="10">
                  <c:v>5</c:v>
                </c:pt>
              </c:numCache>
            </c:numRef>
          </c:val>
        </c:ser>
        <c:ser>
          <c:idx val="1"/>
          <c:order val="1"/>
          <c:tx>
            <c:strRef>
              <c:f>Hoja3!$C$2</c:f>
              <c:strCache>
                <c:ptCount val="1"/>
                <c:pt idx="0">
                  <c:v>Regulares</c:v>
                </c:pt>
              </c:strCache>
            </c:strRef>
          </c:tx>
          <c:invertIfNegative val="0"/>
          <c:cat>
            <c:strRef>
              <c:f>Hoja3!$A$3:$A$13</c:f>
              <c:strCache>
                <c:ptCount val="11"/>
                <c:pt idx="0">
                  <c:v>Bilogía Celular</c:v>
                </c:pt>
                <c:pt idx="1">
                  <c:v>Botánica</c:v>
                </c:pt>
                <c:pt idx="2">
                  <c:v>Ecología</c:v>
                </c:pt>
                <c:pt idx="3">
                  <c:v>Zoología</c:v>
                </c:pt>
                <c:pt idx="4">
                  <c:v>Ciencia y Tecnología de Alimentos</c:v>
                </c:pt>
                <c:pt idx="5">
                  <c:v>Ciencias de la Computación </c:v>
                </c:pt>
                <c:pt idx="6">
                  <c:v>Física</c:v>
                </c:pt>
                <c:pt idx="7">
                  <c:v>Instrumentación</c:v>
                </c:pt>
                <c:pt idx="8">
                  <c:v>Geoquímica</c:v>
                </c:pt>
                <c:pt idx="9">
                  <c:v>Matemática</c:v>
                </c:pt>
                <c:pt idx="10">
                  <c:v>Química</c:v>
                </c:pt>
              </c:strCache>
            </c:strRef>
          </c:cat>
          <c:val>
            <c:numRef>
              <c:f>Hoja3!$C$3:$C$13</c:f>
              <c:numCache>
                <c:formatCode>General</c:formatCode>
                <c:ptCount val="11"/>
                <c:pt idx="0">
                  <c:v>14</c:v>
                </c:pt>
                <c:pt idx="1">
                  <c:v>34</c:v>
                </c:pt>
                <c:pt idx="2">
                  <c:v>17</c:v>
                </c:pt>
                <c:pt idx="3">
                  <c:v>18</c:v>
                </c:pt>
                <c:pt idx="4">
                  <c:v>4</c:v>
                </c:pt>
                <c:pt idx="5">
                  <c:v>64</c:v>
                </c:pt>
                <c:pt idx="6">
                  <c:v>18</c:v>
                </c:pt>
                <c:pt idx="7">
                  <c:v>5</c:v>
                </c:pt>
                <c:pt idx="8">
                  <c:v>9</c:v>
                </c:pt>
                <c:pt idx="9">
                  <c:v>33</c:v>
                </c:pt>
                <c:pt idx="10">
                  <c:v>27</c:v>
                </c:pt>
              </c:numCache>
            </c:numRef>
          </c:val>
        </c:ser>
        <c:dLbls>
          <c:showLegendKey val="0"/>
          <c:showVal val="1"/>
          <c:showCatName val="0"/>
          <c:showSerName val="0"/>
          <c:showPercent val="0"/>
          <c:showBubbleSize val="0"/>
        </c:dLbls>
        <c:gapWidth val="75"/>
        <c:shape val="box"/>
        <c:axId val="170742144"/>
        <c:axId val="170743680"/>
        <c:axId val="0"/>
      </c:bar3DChart>
      <c:catAx>
        <c:axId val="170742144"/>
        <c:scaling>
          <c:orientation val="minMax"/>
        </c:scaling>
        <c:delete val="0"/>
        <c:axPos val="b"/>
        <c:majorTickMark val="none"/>
        <c:minorTickMark val="none"/>
        <c:tickLblPos val="nextTo"/>
        <c:crossAx val="170743680"/>
        <c:crosses val="autoZero"/>
        <c:auto val="1"/>
        <c:lblAlgn val="ctr"/>
        <c:lblOffset val="100"/>
        <c:noMultiLvlLbl val="0"/>
      </c:catAx>
      <c:valAx>
        <c:axId val="170743680"/>
        <c:scaling>
          <c:orientation val="minMax"/>
        </c:scaling>
        <c:delete val="0"/>
        <c:axPos val="l"/>
        <c:numFmt formatCode="General" sourceLinked="1"/>
        <c:majorTickMark val="none"/>
        <c:minorTickMark val="none"/>
        <c:tickLblPos val="nextTo"/>
        <c:crossAx val="170742144"/>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V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Hoja3!$B$34</c:f>
              <c:strCache>
                <c:ptCount val="1"/>
                <c:pt idx="0">
                  <c:v>Nuevos</c:v>
                </c:pt>
              </c:strCache>
            </c:strRef>
          </c:tx>
          <c:invertIfNegative val="0"/>
          <c:cat>
            <c:strRef>
              <c:f>Hoja3!$A$35:$A$38</c:f>
              <c:strCache>
                <c:ptCount val="4"/>
                <c:pt idx="0">
                  <c:v>Sistemas de Información</c:v>
                </c:pt>
                <c:pt idx="1">
                  <c:v>Física Médica</c:v>
                </c:pt>
                <c:pt idx="2">
                  <c:v>Modelos Aleatorios</c:v>
                </c:pt>
                <c:pt idx="3">
                  <c:v>Geoquímica de Hidrocarburos</c:v>
                </c:pt>
              </c:strCache>
            </c:strRef>
          </c:cat>
          <c:val>
            <c:numRef>
              <c:f>Hoja3!$B$35:$B$38</c:f>
              <c:numCache>
                <c:formatCode>General</c:formatCode>
                <c:ptCount val="4"/>
                <c:pt idx="0">
                  <c:v>17</c:v>
                </c:pt>
                <c:pt idx="1">
                  <c:v>3</c:v>
                </c:pt>
                <c:pt idx="2">
                  <c:v>0</c:v>
                </c:pt>
                <c:pt idx="3">
                  <c:v>0</c:v>
                </c:pt>
              </c:numCache>
            </c:numRef>
          </c:val>
        </c:ser>
        <c:ser>
          <c:idx val="1"/>
          <c:order val="1"/>
          <c:tx>
            <c:strRef>
              <c:f>Hoja3!$C$34</c:f>
              <c:strCache>
                <c:ptCount val="1"/>
                <c:pt idx="0">
                  <c:v>Regulares</c:v>
                </c:pt>
              </c:strCache>
            </c:strRef>
          </c:tx>
          <c:invertIfNegative val="0"/>
          <c:cat>
            <c:strRef>
              <c:f>Hoja3!$A$35:$A$38</c:f>
              <c:strCache>
                <c:ptCount val="4"/>
                <c:pt idx="0">
                  <c:v>Sistemas de Información</c:v>
                </c:pt>
                <c:pt idx="1">
                  <c:v>Física Médica</c:v>
                </c:pt>
                <c:pt idx="2">
                  <c:v>Modelos Aleatorios</c:v>
                </c:pt>
                <c:pt idx="3">
                  <c:v>Geoquímica de Hidrocarburos</c:v>
                </c:pt>
              </c:strCache>
            </c:strRef>
          </c:cat>
          <c:val>
            <c:numRef>
              <c:f>Hoja3!$C$35:$C$38</c:f>
              <c:numCache>
                <c:formatCode>General</c:formatCode>
                <c:ptCount val="4"/>
                <c:pt idx="0">
                  <c:v>38</c:v>
                </c:pt>
                <c:pt idx="1">
                  <c:v>1</c:v>
                </c:pt>
                <c:pt idx="2">
                  <c:v>0</c:v>
                </c:pt>
                <c:pt idx="3">
                  <c:v>0</c:v>
                </c:pt>
              </c:numCache>
            </c:numRef>
          </c:val>
        </c:ser>
        <c:dLbls>
          <c:showLegendKey val="0"/>
          <c:showVal val="1"/>
          <c:showCatName val="0"/>
          <c:showSerName val="0"/>
          <c:showPercent val="0"/>
          <c:showBubbleSize val="0"/>
        </c:dLbls>
        <c:gapWidth val="75"/>
        <c:shape val="box"/>
        <c:axId val="170785792"/>
        <c:axId val="170472192"/>
        <c:axId val="0"/>
      </c:bar3DChart>
      <c:catAx>
        <c:axId val="170785792"/>
        <c:scaling>
          <c:orientation val="minMax"/>
        </c:scaling>
        <c:delete val="0"/>
        <c:axPos val="b"/>
        <c:majorTickMark val="none"/>
        <c:minorTickMark val="none"/>
        <c:tickLblPos val="nextTo"/>
        <c:crossAx val="170472192"/>
        <c:crosses val="autoZero"/>
        <c:auto val="1"/>
        <c:lblAlgn val="ctr"/>
        <c:lblOffset val="100"/>
        <c:noMultiLvlLbl val="0"/>
      </c:catAx>
      <c:valAx>
        <c:axId val="170472192"/>
        <c:scaling>
          <c:orientation val="minMax"/>
        </c:scaling>
        <c:delete val="0"/>
        <c:axPos val="l"/>
        <c:numFmt formatCode="General" sourceLinked="1"/>
        <c:majorTickMark val="none"/>
        <c:minorTickMark val="none"/>
        <c:tickLblPos val="nextTo"/>
        <c:crossAx val="170785792"/>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V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dLbls>
            <c:dLbl>
              <c:idx val="0"/>
              <c:layout/>
              <c:tx>
                <c:rich>
                  <a:bodyPr/>
                  <a:lstStyle/>
                  <a:p>
                    <a:r>
                      <a:rPr lang="en-US" dirty="0" smtClean="0"/>
                      <a:t>DOCTORES</a:t>
                    </a:r>
                    <a:r>
                      <a:rPr lang="en-US" dirty="0"/>
                      <a:t>; 634</a:t>
                    </a:r>
                  </a:p>
                </c:rich>
              </c:tx>
              <c:showLegendKey val="0"/>
              <c:showVal val="1"/>
              <c:showCatName val="1"/>
              <c:showSerName val="0"/>
              <c:showPercent val="0"/>
              <c:showBubbleSize val="0"/>
            </c:dLbl>
            <c:dLbl>
              <c:idx val="1"/>
              <c:layout/>
              <c:tx>
                <c:rich>
                  <a:bodyPr/>
                  <a:lstStyle/>
                  <a:p>
                    <a:r>
                      <a:rPr lang="en-US" smtClean="0"/>
                      <a:t>MAGISTER SCIENTIARUM; </a:t>
                    </a:r>
                    <a:r>
                      <a:rPr lang="en-US" dirty="0"/>
                      <a:t>695</a:t>
                    </a:r>
                  </a:p>
                </c:rich>
              </c:tx>
              <c:showLegendKey val="0"/>
              <c:showVal val="1"/>
              <c:showCatName val="1"/>
              <c:showSerName val="0"/>
              <c:showPercent val="0"/>
              <c:showBubbleSize val="0"/>
            </c:dLbl>
            <c:dLbl>
              <c:idx val="2"/>
              <c:layout>
                <c:manualLayout>
                  <c:x val="-8.1456692913385823E-2"/>
                  <c:y val="1.0416666666666666E-2"/>
                </c:manualLayout>
              </c:layout>
              <c:tx>
                <c:rich>
                  <a:bodyPr/>
                  <a:lstStyle/>
                  <a:p>
                    <a:r>
                      <a:rPr lang="en-US" dirty="0" smtClean="0"/>
                      <a:t>ESPECIALISTAS; </a:t>
                    </a:r>
                    <a:r>
                      <a:rPr lang="en-US" dirty="0"/>
                      <a:t>134</a:t>
                    </a:r>
                  </a:p>
                </c:rich>
              </c:tx>
              <c:showLegendKey val="0"/>
              <c:showVal val="1"/>
              <c:showCatName val="1"/>
              <c:showSerName val="0"/>
              <c:showPercent val="0"/>
              <c:showBubbleSize val="0"/>
            </c:dLbl>
            <c:txPr>
              <a:bodyPr/>
              <a:lstStyle/>
              <a:p>
                <a:pPr>
                  <a:defRPr b="1"/>
                </a:pPr>
                <a:endParaRPr lang="es-VE"/>
              </a:p>
            </c:txPr>
            <c:showLegendKey val="0"/>
            <c:showVal val="1"/>
            <c:showCatName val="1"/>
            <c:showSerName val="0"/>
            <c:showPercent val="0"/>
            <c:showBubbleSize val="0"/>
            <c:showLeaderLines val="1"/>
          </c:dLbls>
          <c:cat>
            <c:strRef>
              <c:f>'[Cuadro General de Egresados.xls]2013'!$H$74:$H$76</c:f>
              <c:strCache>
                <c:ptCount val="3"/>
                <c:pt idx="0">
                  <c:v>DOCTORADOS</c:v>
                </c:pt>
                <c:pt idx="1">
                  <c:v>MAESTRIAS</c:v>
                </c:pt>
                <c:pt idx="2">
                  <c:v>ESPECIALIZACIONES</c:v>
                </c:pt>
              </c:strCache>
            </c:strRef>
          </c:cat>
          <c:val>
            <c:numRef>
              <c:f>'[Cuadro General de Egresados.xls]2013'!$I$74:$I$76</c:f>
              <c:numCache>
                <c:formatCode>General</c:formatCode>
                <c:ptCount val="3"/>
                <c:pt idx="0">
                  <c:v>634</c:v>
                </c:pt>
                <c:pt idx="1">
                  <c:v>695</c:v>
                </c:pt>
                <c:pt idx="2">
                  <c:v>134</c:v>
                </c:pt>
              </c:numCache>
            </c:numRef>
          </c:val>
        </c:ser>
        <c:dLbls>
          <c:showLegendKey val="0"/>
          <c:showVal val="1"/>
          <c:showCatName val="1"/>
          <c:showSerName val="0"/>
          <c:showPercent val="0"/>
          <c:showBubbleSize val="0"/>
          <c:showLeaderLines val="1"/>
        </c:dLbls>
      </c:pie3DChart>
    </c:plotArea>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xmlns:p15="http://schemas.microsoft.com/office/powerpoint/2012/main">
  <p:cm dt="2018-02-16T13:48:55.705" authorId="0" idx="1">
    <p:pos x="3312" y="1608"/>
    <p:text>formar</p:text>
    <p:extLst>
      <p:ext uri="{C676402C-5697-4E1C-873F-D02D1690AC5C}">
        <p15:threadingInfo timeZoneBias="0"/>
      </p:ext>
      <p:ext uri="http://customooxmlschemas.google.com/">
        <go:slidesCustomData xmlns:go="http://customooxmlschemas.google.com/" commentPostId="AAAABn5J06Y"/>
      </p:ext>
    </p:extLst>
  </p:cm>
  <p:cm dt="2018-02-16T13:49:50.441" authorId="0" idx="2">
    <p:pos x="304" y="1720"/>
    <p:text>Una de las actividades más importantes que ha de realizar esta casa de estudios</p:text>
    <p:extLst>
      <p:ext uri="{C676402C-5697-4E1C-873F-D02D1690AC5C}">
        <p15:threadingInfo timeZoneBias="0"/>
      </p:ext>
      <p:ext uri="http://customooxmlschemas.google.com/">
        <go:slidesCustomData xmlns:go="http://customooxmlschemas.google.com/" commentPostId="AAAABn5J06k"/>
      </p:ext>
    </p:extLst>
  </p:cm>
  <p:cm dt="2018-02-16T13:50:30.370" authorId="0" idx="3">
    <p:pos x="2200" y="2400"/>
    <p:text>sin ese de</p:text>
    <p:extLst>
      <p:ext uri="{C676402C-5697-4E1C-873F-D02D1690AC5C}">
        <p15:threadingInfo timeZoneBias="0"/>
      </p:ext>
      <p:ext uri="http://customooxmlschemas.google.com/">
        <go:slidesCustomData xmlns:go="http://customooxmlschemas.google.com/" commentPostId="AAAABn5J06s"/>
      </p:ext>
    </p:extLst>
  </p:cm>
</p:cmLst>
</file>

<file path=ppt/comments/comment2.xml><?xml version="1.0" encoding="utf-8"?>
<p:cmLst xmlns:a="http://schemas.openxmlformats.org/drawingml/2006/main" xmlns:r="http://schemas.openxmlformats.org/officeDocument/2006/relationships" xmlns:p="http://schemas.openxmlformats.org/presentationml/2006/main" xmlns:p15="http://schemas.microsoft.com/office/powerpoint/2012/main">
  <p:cm dt="2018-02-16T14:28:44.522" authorId="0" idx="4">
    <p:pos x="536" y="2280"/>
    <p:text>minúscula</p:text>
    <p:extLst>
      <p:ext uri="{C676402C-5697-4E1C-873F-D02D1690AC5C}">
        <p15:threadingInfo timeZoneBias="0"/>
      </p:ext>
      <p:ext uri="http://customooxmlschemas.google.com/">
        <go:slidesCustomData xmlns:go="http://customooxmlschemas.google.com/" commentPostId="AAAABn5J1JQ"/>
      </p:ext>
    </p:extLst>
  </p:cm>
</p:cmLst>
</file>

<file path=ppt/comments/comment3.xml><?xml version="1.0" encoding="utf-8"?>
<p:cmLst xmlns:a="http://schemas.openxmlformats.org/drawingml/2006/main" xmlns:r="http://schemas.openxmlformats.org/officeDocument/2006/relationships" xmlns:p="http://schemas.openxmlformats.org/presentationml/2006/main" xmlns:p15="http://schemas.microsoft.com/office/powerpoint/2012/main">
  <p:cm dt="2018-02-16T14:31:57.598" authorId="0" idx="5">
    <p:pos x="1608" y="1880"/>
    <p:text>informe</p:text>
    <p:extLst>
      <p:ext uri="{C676402C-5697-4E1C-873F-D02D1690AC5C}">
        <p15:threadingInfo timeZoneBias="0"/>
      </p:ext>
      <p:ext uri="http://customooxmlschemas.google.com/">
        <go:slidesCustomData xmlns:go="http://customooxmlschemas.google.com/" commentPostId="AAAABn5J1J4"/>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8E7E4A-C574-414D-91DA-A5196FD94F86}" type="datetimeFigureOut">
              <a:rPr lang="es-VE" smtClean="0"/>
              <a:t>08/02/2018</a:t>
            </a:fld>
            <a:endParaRPr lang="es-VE"/>
          </a:p>
        </p:txBody>
      </p:sp>
      <p:sp>
        <p:nvSpPr>
          <p:cNvPr id="4" name="3 Marcador de imagen de diapositiva"/>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E72140-C124-4304-B548-099D975C730D}" type="slidenum">
              <a:rPr lang="es-VE" smtClean="0"/>
              <a:t>‹Nº›</a:t>
            </a:fld>
            <a:endParaRPr lang="es-VE"/>
          </a:p>
        </p:txBody>
      </p:sp>
    </p:spTree>
    <p:extLst>
      <p:ext uri="{BB962C8B-B14F-4D97-AF65-F5344CB8AC3E}">
        <p14:creationId xmlns:p14="http://schemas.microsoft.com/office/powerpoint/2010/main" val="2408208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a:t>
            </a:fld>
            <a:endParaRPr lang="es-VE"/>
          </a:p>
        </p:txBody>
      </p:sp>
    </p:spTree>
    <p:extLst>
      <p:ext uri="{BB962C8B-B14F-4D97-AF65-F5344CB8AC3E}">
        <p14:creationId xmlns:p14="http://schemas.microsoft.com/office/powerpoint/2010/main" val="2515830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119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129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139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149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159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169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179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189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199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209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219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229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239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249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259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269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270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271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272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273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274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275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276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277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29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39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49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59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69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79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89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91</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92</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93</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94</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95</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96</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97</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98</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99</a:t>
            </a:fld>
            <a:endParaRPr lang="es-VE"/>
          </a:p>
        </p:txBody>
      </p:sp>
    </p:spTree>
    <p:extLst>
      <p:ext uri="{BB962C8B-B14F-4D97-AF65-F5344CB8AC3E}">
        <p14:creationId xmlns:p14="http://schemas.microsoft.com/office/powerpoint/2010/main" val="25894348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71E72140-C124-4304-B548-099D975C730D}" type="slidenum">
              <a:rPr lang="es-VE" smtClean="0"/>
              <a:t>100</a:t>
            </a:fld>
            <a:endParaRPr lang="es-VE"/>
          </a:p>
        </p:txBody>
      </p:sp>
    </p:spTree>
    <p:extLst>
      <p:ext uri="{BB962C8B-B14F-4D97-AF65-F5344CB8AC3E}">
        <p14:creationId xmlns:p14="http://schemas.microsoft.com/office/powerpoint/2010/main" val="258943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2840568"/>
            <a:ext cx="5829300" cy="1960033"/>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3330727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363316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4972050" y="366185"/>
            <a:ext cx="1543050" cy="7802033"/>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342900" y="366185"/>
            <a:ext cx="4514850" cy="780203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89794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214563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41735" y="5875867"/>
            <a:ext cx="5829300" cy="1816100"/>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3100802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1195530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127055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401844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394420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4067"/>
            <a:ext cx="2256235" cy="154940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301154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344216" y="6400800"/>
            <a:ext cx="4114800" cy="755651"/>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A46B6FF-FA04-45C6-A308-13655C937129}" type="datetimeFigureOut">
              <a:rPr lang="es-VE" smtClean="0"/>
              <a:t>08/02/2018</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F2A1DE51-B15E-4F17-9F2E-0898C8CBBE96}" type="slidenum">
              <a:rPr lang="es-VE" smtClean="0"/>
              <a:t>‹Nº›</a:t>
            </a:fld>
            <a:endParaRPr lang="es-VE"/>
          </a:p>
        </p:txBody>
      </p:sp>
    </p:spTree>
    <p:extLst>
      <p:ext uri="{BB962C8B-B14F-4D97-AF65-F5344CB8AC3E}">
        <p14:creationId xmlns:p14="http://schemas.microsoft.com/office/powerpoint/2010/main" val="24205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9A46B6FF-FA04-45C6-A308-13655C937129}" type="datetimeFigureOut">
              <a:rPr lang="es-VE" smtClean="0"/>
              <a:t>08/02/2018</a:t>
            </a:fld>
            <a:endParaRPr lang="es-VE"/>
          </a:p>
        </p:txBody>
      </p:sp>
      <p:sp>
        <p:nvSpPr>
          <p:cNvPr id="5" name="4 Marcador de pie de página"/>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2A1DE51-B15E-4F17-9F2E-0898C8CBBE96}" type="slidenum">
              <a:rPr lang="es-VE" smtClean="0"/>
              <a:t>‹Nº›</a:t>
            </a:fld>
            <a:endParaRPr lang="es-VE"/>
          </a:p>
        </p:txBody>
      </p:sp>
    </p:spTree>
    <p:extLst>
      <p:ext uri="{BB962C8B-B14F-4D97-AF65-F5344CB8AC3E}">
        <p14:creationId xmlns:p14="http://schemas.microsoft.com/office/powerpoint/2010/main" val="3687663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mailto:rosina.hurtado@ciens.ucv.v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ventura.echand&#237;a@ciens.ucv.ve" TargetMode="External"/><Relationship Id="rId5" Type="http://schemas.openxmlformats.org/officeDocument/2006/relationships/image" Target="../media/image16.png"/><Relationship Id="rId4" Type="http://schemas.openxmlformats.org/officeDocument/2006/relationships/hyperlink" Target="mailto:duberlis.medina@ciens.ucv.ve"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5.pn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10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5.pn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10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5.png"/><Relationship Id="rId7" Type="http://schemas.openxmlformats.org/officeDocument/2006/relationships/image" Target="../media/image124.jpeg"/><Relationship Id="rId12" Type="http://schemas.openxmlformats.org/officeDocument/2006/relationships/image" Target="../media/image129.jpe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103.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5.png"/><Relationship Id="rId7" Type="http://schemas.openxmlformats.org/officeDocument/2006/relationships/image" Target="../media/image133.jpeg"/><Relationship Id="rId12" Type="http://schemas.openxmlformats.org/officeDocument/2006/relationships/image" Target="../media/image138.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104.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5.pn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s>
</file>

<file path=ppt/slides/_rels/slide105.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5.png"/><Relationship Id="rId7" Type="http://schemas.openxmlformats.org/officeDocument/2006/relationships/image" Target="../media/image151.jpeg"/><Relationship Id="rId12" Type="http://schemas.openxmlformats.org/officeDocument/2006/relationships/image" Target="../media/image156.jpe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s>
</file>

<file path=ppt/slides/_rels/slide106.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5.png"/><Relationship Id="rId7" Type="http://schemas.openxmlformats.org/officeDocument/2006/relationships/image" Target="../media/image160.jpeg"/><Relationship Id="rId12" Type="http://schemas.openxmlformats.org/officeDocument/2006/relationships/image" Target="../media/image165.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59.jpeg"/><Relationship Id="rId11" Type="http://schemas.openxmlformats.org/officeDocument/2006/relationships/image" Target="../media/image164.jpeg"/><Relationship Id="rId5" Type="http://schemas.openxmlformats.org/officeDocument/2006/relationships/image" Target="../media/image158.jpeg"/><Relationship Id="rId10" Type="http://schemas.openxmlformats.org/officeDocument/2006/relationships/image" Target="../media/image163.jpeg"/><Relationship Id="rId4" Type="http://schemas.openxmlformats.org/officeDocument/2006/relationships/image" Target="../media/image157.jpeg"/><Relationship Id="rId9" Type="http://schemas.openxmlformats.org/officeDocument/2006/relationships/image" Target="../media/image162.jpeg"/></Relationships>
</file>

<file path=ppt/slides/_rels/slide107.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5.png"/><Relationship Id="rId7" Type="http://schemas.openxmlformats.org/officeDocument/2006/relationships/image" Target="../media/image169.jpeg"/><Relationship Id="rId12" Type="http://schemas.openxmlformats.org/officeDocument/2006/relationships/image" Target="../media/image174.jpe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68.jpeg"/><Relationship Id="rId11" Type="http://schemas.openxmlformats.org/officeDocument/2006/relationships/image" Target="../media/image173.jpeg"/><Relationship Id="rId5" Type="http://schemas.openxmlformats.org/officeDocument/2006/relationships/image" Target="../media/image167.jpeg"/><Relationship Id="rId10" Type="http://schemas.openxmlformats.org/officeDocument/2006/relationships/image" Target="../media/image172.jpeg"/><Relationship Id="rId4" Type="http://schemas.openxmlformats.org/officeDocument/2006/relationships/image" Target="../media/image166.jpeg"/><Relationship Id="rId9" Type="http://schemas.openxmlformats.org/officeDocument/2006/relationships/image" Target="../media/image171.jpeg"/></Relationships>
</file>

<file path=ppt/slides/_rels/slide108.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5.png"/><Relationship Id="rId7" Type="http://schemas.openxmlformats.org/officeDocument/2006/relationships/image" Target="../media/image178.jpeg"/><Relationship Id="rId12" Type="http://schemas.openxmlformats.org/officeDocument/2006/relationships/image" Target="../media/image183.jpe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77.jpeg"/><Relationship Id="rId11" Type="http://schemas.openxmlformats.org/officeDocument/2006/relationships/image" Target="../media/image182.jpeg"/><Relationship Id="rId5" Type="http://schemas.openxmlformats.org/officeDocument/2006/relationships/image" Target="../media/image176.jpeg"/><Relationship Id="rId10" Type="http://schemas.openxmlformats.org/officeDocument/2006/relationships/image" Target="../media/image181.jpeg"/><Relationship Id="rId4" Type="http://schemas.openxmlformats.org/officeDocument/2006/relationships/image" Target="../media/image175.jpeg"/><Relationship Id="rId9" Type="http://schemas.openxmlformats.org/officeDocument/2006/relationships/image" Target="../media/image180.jpeg"/></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jpg"/></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186.png"/></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87.jpg"/></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88.GIF"/></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90.jpg"/><Relationship Id="rId4" Type="http://schemas.openxmlformats.org/officeDocument/2006/relationships/image" Target="../media/image189.jp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6.png"/><Relationship Id="rId4" Type="http://schemas.openxmlformats.org/officeDocument/2006/relationships/image" Target="../media/image191.jpg"/></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92.jpg"/></Relationships>
</file>

<file path=ppt/slides/_rels/slide117.xml.rels><?xml version="1.0" encoding="UTF-8" standalone="yes"?>
<Relationships xmlns="http://schemas.openxmlformats.org/package/2006/relationships"><Relationship Id="rId8" Type="http://schemas.openxmlformats.org/officeDocument/2006/relationships/image" Target="../media/image193.jp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6.png"/><Relationship Id="rId4" Type="http://schemas.openxmlformats.org/officeDocument/2006/relationships/image" Target="../media/image191.jpg"/></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94.jpg"/></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5.jp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186.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mailto:blas.dorta@ciens.ucv.ve" TargetMode="External"/><Relationship Id="rId4" Type="http://schemas.openxmlformats.org/officeDocument/2006/relationships/hyperlink" Target="mailto:alejandro.crema@ciens.ucv.ve"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5.wdp"/><Relationship Id="rId4" Type="http://schemas.openxmlformats.org/officeDocument/2006/relationships/image" Target="../media/image196.jpeg"/></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186.png"/></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97.jpg"/></Relationships>
</file>

<file path=ppt/slides/_rels/slide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98.GIF"/></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99.jpg"/></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203.jpg"/><Relationship Id="rId4" Type="http://schemas.openxmlformats.org/officeDocument/2006/relationships/image" Target="../media/image202.png"/></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mailto:ernesto.fuenmayor@ciens.ucv.ve" TargetMode="External"/><Relationship Id="rId4" Type="http://schemas.openxmlformats.org/officeDocument/2006/relationships/hyperlink" Target="mailto:pio.arias@ciens.ucv.ve"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209.jpg"/><Relationship Id="rId3" Type="http://schemas.openxmlformats.org/officeDocument/2006/relationships/image" Target="../media/image5.png"/><Relationship Id="rId7" Type="http://schemas.openxmlformats.org/officeDocument/2006/relationships/image" Target="../media/image208.jp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207.jpg"/><Relationship Id="rId5" Type="http://schemas.openxmlformats.org/officeDocument/2006/relationships/image" Target="../media/image206.jpg"/><Relationship Id="rId4" Type="http://schemas.openxmlformats.org/officeDocument/2006/relationships/image" Target="../media/image205.jpg"/></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10.GIF"/></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133.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18" Type="http://schemas.openxmlformats.org/officeDocument/2006/relationships/image" Target="../media/image226.png"/><Relationship Id="rId3" Type="http://schemas.openxmlformats.org/officeDocument/2006/relationships/image" Target="../media/image5.png"/><Relationship Id="rId7" Type="http://schemas.openxmlformats.org/officeDocument/2006/relationships/image" Target="../media/image215.png"/><Relationship Id="rId12" Type="http://schemas.openxmlformats.org/officeDocument/2006/relationships/image" Target="../media/image220.png"/><Relationship Id="rId17" Type="http://schemas.openxmlformats.org/officeDocument/2006/relationships/image" Target="../media/image225.png"/><Relationship Id="rId2" Type="http://schemas.openxmlformats.org/officeDocument/2006/relationships/notesSlide" Target="../notesSlides/notesSlide132.xml"/><Relationship Id="rId16"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5" Type="http://schemas.openxmlformats.org/officeDocument/2006/relationships/image" Target="../media/image22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png"/></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27.jpeg"/></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228.JPG"/></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139.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9.png"/><Relationship Id="rId18" Type="http://schemas.openxmlformats.org/officeDocument/2006/relationships/image" Target="../media/image244.png"/><Relationship Id="rId3" Type="http://schemas.openxmlformats.org/officeDocument/2006/relationships/image" Target="../media/image5.png"/><Relationship Id="rId7" Type="http://schemas.openxmlformats.org/officeDocument/2006/relationships/image" Target="../media/image233.png"/><Relationship Id="rId12" Type="http://schemas.openxmlformats.org/officeDocument/2006/relationships/image" Target="../media/image238.png"/><Relationship Id="rId17" Type="http://schemas.openxmlformats.org/officeDocument/2006/relationships/image" Target="../media/image243.png"/><Relationship Id="rId2" Type="http://schemas.openxmlformats.org/officeDocument/2006/relationships/notesSlide" Target="../notesSlides/notesSlide138.xml"/><Relationship Id="rId16"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png"/><Relationship Id="rId15" Type="http://schemas.openxmlformats.org/officeDocument/2006/relationships/image" Target="../media/image241.png"/><Relationship Id="rId10" Type="http://schemas.openxmlformats.org/officeDocument/2006/relationships/image" Target="../media/image236.png"/><Relationship Id="rId19" Type="http://schemas.openxmlformats.org/officeDocument/2006/relationships/image" Target="../media/image245.png"/><Relationship Id="rId4" Type="http://schemas.openxmlformats.org/officeDocument/2006/relationships/image" Target="../media/image230.png"/><Relationship Id="rId9" Type="http://schemas.openxmlformats.org/officeDocument/2006/relationships/image" Target="../media/image235.png"/><Relationship Id="rId14" Type="http://schemas.openxmlformats.org/officeDocument/2006/relationships/image" Target="../media/image24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mailto:.alberto.bellorin@ciens.ucv.ve" TargetMode="External"/><Relationship Id="rId4" Type="http://schemas.openxmlformats.org/officeDocument/2006/relationships/hyperlink" Target="mailto:santiago.gomez@ciens.ucv.ve"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247.JPG"/><Relationship Id="rId4" Type="http://schemas.openxmlformats.org/officeDocument/2006/relationships/image" Target="../media/image246.png"/></Relationships>
</file>

<file path=ppt/slides/_rels/slide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249.jpeg"/><Relationship Id="rId4" Type="http://schemas.openxmlformats.org/officeDocument/2006/relationships/image" Target="../media/image248.png"/></Relationships>
</file>

<file path=ppt/slides/_rels/slide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50.jpeg"/></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52.JPG"/><Relationship Id="rId4" Type="http://schemas.openxmlformats.org/officeDocument/2006/relationships/image" Target="../media/image251.jpeg"/></Relationships>
</file>

<file path=ppt/slides/_rels/slide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53.jpeg"/></Relationships>
</file>

<file path=ppt/slides/_rels/slide1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7.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58.jpeg"/></Relationships>
</file>

<file path=ppt/slides/_rels/slide148.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5.pn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259.png"/><Relationship Id="rId9" Type="http://schemas.openxmlformats.org/officeDocument/2006/relationships/image" Target="../media/image264.png"/></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6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69.jpeg"/></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270.jpeg"/></Relationships>
</file>

<file path=ppt/slides/_rels/slide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271.JPG"/></Relationships>
</file>

<file path=ppt/slides/_rels/slide153.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5.png"/><Relationship Id="rId7" Type="http://schemas.openxmlformats.org/officeDocument/2006/relationships/image" Target="../media/image275.pn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 Id="rId9" Type="http://schemas.openxmlformats.org/officeDocument/2006/relationships/image" Target="../media/image277.png"/></Relationships>
</file>

<file path=ppt/slides/_rels/slide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279.jpeg"/><Relationship Id="rId4" Type="http://schemas.openxmlformats.org/officeDocument/2006/relationships/image" Target="../media/image278.jpeg"/></Relationships>
</file>

<file path=ppt/slides/_rels/slide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280.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281.jpeg"/></Relationships>
</file>

<file path=ppt/slides/_rels/slide1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283.jpeg"/><Relationship Id="rId4" Type="http://schemas.openxmlformats.org/officeDocument/2006/relationships/image" Target="../media/image282.jpeg"/></Relationships>
</file>

<file path=ppt/slides/_rels/slide1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284.jpeg"/></Relationships>
</file>

<file path=ppt/slides/_rels/slide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85.jpeg"/></Relationships>
</file>

<file path=ppt/slides/_rels/slide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286.jpg"/></Relationships>
</file>

<file path=ppt/slides/_rels/slide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90.jpg"/></Relationships>
</file>

<file path=ppt/slides/_rels/slide1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6.xml"/><Relationship Id="rId1" Type="http://schemas.openxmlformats.org/officeDocument/2006/relationships/slideLayout" Target="../slideLayouts/slideLayout2.xml"/><Relationship Id="rId5" Type="http://schemas.openxmlformats.org/officeDocument/2006/relationships/image" Target="../media/image287.jpg"/><Relationship Id="rId4" Type="http://schemas.openxmlformats.org/officeDocument/2006/relationships/image" Target="../media/image45.jpg"/></Relationships>
</file>

<file path=ppt/slides/_rels/slide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8.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89.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290.jpg"/></Relationships>
</file>

<file path=ppt/slides/_rels/slide1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291.jpg"/></Relationships>
</file>

<file path=ppt/slides/_rels/slide1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292.jpg"/></Relationships>
</file>

<file path=ppt/slides/_rels/slide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293.jpg"/></Relationships>
</file>

<file path=ppt/slides/_rels/slide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294.jpeg"/></Relationships>
</file>

<file path=ppt/slides/_rels/slide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295.jpeg"/></Relationships>
</file>

<file path=ppt/slides/_rels/slide1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7.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1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8.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9.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0.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6.png"/></Relationships>
</file>

<file path=ppt/slides/_rels/slide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2.xml"/><Relationship Id="rId1" Type="http://schemas.openxmlformats.org/officeDocument/2006/relationships/slideLayout" Target="../slideLayouts/slideLayout2.xml"/><Relationship Id="rId6" Type="http://schemas.openxmlformats.org/officeDocument/2006/relationships/image" Target="../media/image296.jpg"/><Relationship Id="rId5" Type="http://schemas.openxmlformats.org/officeDocument/2006/relationships/image" Target="../media/image33.png"/><Relationship Id="rId4" Type="http://schemas.openxmlformats.org/officeDocument/2006/relationships/image" Target="../media/image26.png"/></Relationships>
</file>

<file path=ppt/slides/_rels/slide2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4.xml"/><Relationship Id="rId1" Type="http://schemas.openxmlformats.org/officeDocument/2006/relationships/slideLayout" Target="../slideLayouts/slideLayout2.xml"/><Relationship Id="rId6" Type="http://schemas.openxmlformats.org/officeDocument/2006/relationships/image" Target="../media/image297.jpg"/><Relationship Id="rId5" Type="http://schemas.openxmlformats.org/officeDocument/2006/relationships/image" Target="../media/image33.png"/><Relationship Id="rId4" Type="http://schemas.openxmlformats.org/officeDocument/2006/relationships/image" Target="../media/image26.png"/></Relationships>
</file>

<file path=ppt/slides/_rels/slide2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5.xml"/><Relationship Id="rId1" Type="http://schemas.openxmlformats.org/officeDocument/2006/relationships/slideLayout" Target="../slideLayouts/slideLayout2.xml"/><Relationship Id="rId6" Type="http://schemas.openxmlformats.org/officeDocument/2006/relationships/image" Target="../media/image298.png"/><Relationship Id="rId5" Type="http://schemas.openxmlformats.org/officeDocument/2006/relationships/image" Target="../media/image33.png"/><Relationship Id="rId4" Type="http://schemas.openxmlformats.org/officeDocument/2006/relationships/image" Target="../media/image26.png"/></Relationships>
</file>

<file path=ppt/slides/_rels/slide2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6.xml"/><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33.png"/><Relationship Id="rId4" Type="http://schemas.openxmlformats.org/officeDocument/2006/relationships/image" Target="../media/image26.png"/></Relationships>
</file>

<file path=ppt/slides/_rels/slide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7.xml"/><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33.png"/><Relationship Id="rId4" Type="http://schemas.openxmlformats.org/officeDocument/2006/relationships/image" Target="../media/image26.png"/></Relationships>
</file>

<file path=ppt/slides/_rels/slide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300.jpg"/></Relationships>
</file>

<file path=ppt/slides/_rels/slide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2.xml"/><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33.png"/><Relationship Id="rId4" Type="http://schemas.openxmlformats.org/officeDocument/2006/relationships/image" Target="../media/image26.png"/></Relationships>
</file>

<file path=ppt/slides/_rels/slide2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305.jpeg"/><Relationship Id="rId2" Type="http://schemas.openxmlformats.org/officeDocument/2006/relationships/notesSlide" Target="../notesSlides/notesSlide213.xml"/><Relationship Id="rId1" Type="http://schemas.openxmlformats.org/officeDocument/2006/relationships/slideLayout" Target="../slideLayouts/slideLayout2.xml"/><Relationship Id="rId6" Type="http://schemas.openxmlformats.org/officeDocument/2006/relationships/image" Target="../media/image304.emf"/><Relationship Id="rId5" Type="http://schemas.openxmlformats.org/officeDocument/2006/relationships/image" Target="../media/image303.jpeg"/><Relationship Id="rId4" Type="http://schemas.openxmlformats.org/officeDocument/2006/relationships/image" Target="../media/image302.jpeg"/><Relationship Id="rId9" Type="http://schemas.openxmlformats.org/officeDocument/2006/relationships/image" Target="../media/image33.png"/></Relationships>
</file>

<file path=ppt/slides/_rels/slide2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306.jpeg"/></Relationships>
</file>

<file path=ppt/slides/_rels/slide2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5.xml"/><Relationship Id="rId1" Type="http://schemas.openxmlformats.org/officeDocument/2006/relationships/slideLayout" Target="../slideLayouts/slideLayout2.xml"/><Relationship Id="rId6" Type="http://schemas.openxmlformats.org/officeDocument/2006/relationships/image" Target="../media/image307.gif"/><Relationship Id="rId5" Type="http://schemas.openxmlformats.org/officeDocument/2006/relationships/image" Target="../media/image33.png"/><Relationship Id="rId4" Type="http://schemas.openxmlformats.org/officeDocument/2006/relationships/image" Target="../media/image26.png"/></Relationships>
</file>

<file path=ppt/slides/_rels/slide2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6.xml"/><Relationship Id="rId1" Type="http://schemas.openxmlformats.org/officeDocument/2006/relationships/slideLayout" Target="../slideLayouts/slideLayout2.xml"/><Relationship Id="rId6" Type="http://schemas.openxmlformats.org/officeDocument/2006/relationships/image" Target="../media/image309.png"/><Relationship Id="rId5" Type="http://schemas.openxmlformats.org/officeDocument/2006/relationships/image" Target="../media/image308.png"/><Relationship Id="rId4" Type="http://schemas.openxmlformats.org/officeDocument/2006/relationships/image" Target="../media/image33.png"/></Relationships>
</file>

<file path=ppt/slides/_rels/slide2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310.jpg"/></Relationships>
</file>

<file path=ppt/slides/_rels/slide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0.xml"/><Relationship Id="rId1" Type="http://schemas.openxmlformats.org/officeDocument/2006/relationships/slideLayout" Target="../slideLayouts/slideLayout2.xml"/><Relationship Id="rId4" Type="http://schemas.openxmlformats.org/officeDocument/2006/relationships/image" Target="../media/image311.jpg"/></Relationships>
</file>

<file path=ppt/slides/_rels/slide2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3.jpg"/><Relationship Id="rId2" Type="http://schemas.openxmlformats.org/officeDocument/2006/relationships/notesSlide" Target="../notesSlides/notesSlide2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312.jpeg"/></Relationships>
</file>

<file path=ppt/slides/_rels/slide2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6.png"/></Relationships>
</file>

<file path=ppt/slides/_rels/slide2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6.png"/></Relationships>
</file>

<file path=ppt/slides/_rels/slide2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6.xml"/><Relationship Id="rId1" Type="http://schemas.openxmlformats.org/officeDocument/2006/relationships/slideLayout" Target="../slideLayouts/slideLayout2.xml"/><Relationship Id="rId6" Type="http://schemas.openxmlformats.org/officeDocument/2006/relationships/image" Target="../media/image314.jpg"/><Relationship Id="rId5" Type="http://schemas.openxmlformats.org/officeDocument/2006/relationships/image" Target="../media/image33.png"/><Relationship Id="rId4" Type="http://schemas.openxmlformats.org/officeDocument/2006/relationships/image" Target="../media/image26.png"/></Relationships>
</file>

<file path=ppt/slides/_rels/slide2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6.png"/><Relationship Id="rId2" Type="http://schemas.openxmlformats.org/officeDocument/2006/relationships/notesSlide" Target="../notesSlides/notesSlide227.xml"/><Relationship Id="rId1" Type="http://schemas.openxmlformats.org/officeDocument/2006/relationships/slideLayout" Target="../slideLayouts/slideLayout2.xml"/><Relationship Id="rId6" Type="http://schemas.openxmlformats.org/officeDocument/2006/relationships/image" Target="../media/image315.jpg"/><Relationship Id="rId5" Type="http://schemas.openxmlformats.org/officeDocument/2006/relationships/image" Target="../media/image33.png"/><Relationship Id="rId4" Type="http://schemas.openxmlformats.org/officeDocument/2006/relationships/image" Target="../media/image26.png"/></Relationships>
</file>

<file path=ppt/slides/_rels/slide2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8.jpg"/><Relationship Id="rId2" Type="http://schemas.openxmlformats.org/officeDocument/2006/relationships/notesSlide" Target="../notesSlides/notesSlide228.xml"/><Relationship Id="rId1" Type="http://schemas.openxmlformats.org/officeDocument/2006/relationships/slideLayout" Target="../slideLayouts/slideLayout2.xml"/><Relationship Id="rId6" Type="http://schemas.openxmlformats.org/officeDocument/2006/relationships/image" Target="../media/image317.jpg"/><Relationship Id="rId5" Type="http://schemas.openxmlformats.org/officeDocument/2006/relationships/image" Target="../media/image3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6.png"/></Relationships>
</file>

<file path=ppt/slides/_rels/slide2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0.jpg"/><Relationship Id="rId2" Type="http://schemas.openxmlformats.org/officeDocument/2006/relationships/notesSlide" Target="../notesSlides/notesSlide230.xml"/><Relationship Id="rId1" Type="http://schemas.openxmlformats.org/officeDocument/2006/relationships/slideLayout" Target="../slideLayouts/slideLayout2.xml"/><Relationship Id="rId6" Type="http://schemas.openxmlformats.org/officeDocument/2006/relationships/image" Target="../media/image319.jpg"/><Relationship Id="rId5" Type="http://schemas.openxmlformats.org/officeDocument/2006/relationships/image" Target="../media/image33.png"/><Relationship Id="rId4" Type="http://schemas.openxmlformats.org/officeDocument/2006/relationships/image" Target="../media/image26.png"/></Relationships>
</file>

<file path=ppt/slides/_rels/slide2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2.jpg"/><Relationship Id="rId2" Type="http://schemas.openxmlformats.org/officeDocument/2006/relationships/notesSlide" Target="../notesSlides/notesSlide231.xml"/><Relationship Id="rId1" Type="http://schemas.openxmlformats.org/officeDocument/2006/relationships/slideLayout" Target="../slideLayouts/slideLayout2.xml"/><Relationship Id="rId6" Type="http://schemas.openxmlformats.org/officeDocument/2006/relationships/image" Target="../media/image321.jpg"/><Relationship Id="rId5" Type="http://schemas.openxmlformats.org/officeDocument/2006/relationships/image" Target="../media/image33.png"/><Relationship Id="rId4" Type="http://schemas.openxmlformats.org/officeDocument/2006/relationships/image" Target="../media/image26.png"/></Relationships>
</file>

<file path=ppt/slides/_rels/slide2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6.png"/></Relationships>
</file>

<file path=ppt/slides/_rels/slide2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3.png"/></Relationships>
</file>

<file path=ppt/slides/_rels/slide2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3.png"/></Relationships>
</file>

<file path=ppt/slides/_rels/slide2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4.jpeg"/><Relationship Id="rId2" Type="http://schemas.openxmlformats.org/officeDocument/2006/relationships/notesSlide" Target="../notesSlides/notesSlide236.xml"/><Relationship Id="rId1" Type="http://schemas.openxmlformats.org/officeDocument/2006/relationships/slideLayout" Target="../slideLayouts/slideLayout2.xml"/><Relationship Id="rId6" Type="http://schemas.openxmlformats.org/officeDocument/2006/relationships/image" Target="../media/image323.jpeg"/><Relationship Id="rId5" Type="http://schemas.openxmlformats.org/officeDocument/2006/relationships/image" Target="../media/image26.png"/><Relationship Id="rId4" Type="http://schemas.openxmlformats.org/officeDocument/2006/relationships/image" Target="../media/image33.png"/></Relationships>
</file>

<file path=ppt/slides/_rels/slide2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3.png"/></Relationships>
</file>

<file path=ppt/slides/_rels/slide2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2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3.png"/></Relationships>
</file>

<file path=ppt/slides/_rels/slide2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0.xml"/><Relationship Id="rId1" Type="http://schemas.openxmlformats.org/officeDocument/2006/relationships/slideLayout" Target="../slideLayouts/slideLayout2.xml"/><Relationship Id="rId5" Type="http://schemas.openxmlformats.org/officeDocument/2006/relationships/image" Target="../media/image325.jpeg"/><Relationship Id="rId4" Type="http://schemas.openxmlformats.org/officeDocument/2006/relationships/image" Target="../media/image33.png"/></Relationships>
</file>

<file path=ppt/slides/_rels/slide2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7.jpeg"/><Relationship Id="rId2" Type="http://schemas.openxmlformats.org/officeDocument/2006/relationships/notesSlide" Target="../notesSlides/notesSlide241.xml"/><Relationship Id="rId1" Type="http://schemas.openxmlformats.org/officeDocument/2006/relationships/slideLayout" Target="../slideLayouts/slideLayout2.xml"/><Relationship Id="rId6" Type="http://schemas.openxmlformats.org/officeDocument/2006/relationships/image" Target="../media/image326.jpg"/><Relationship Id="rId5" Type="http://schemas.openxmlformats.org/officeDocument/2006/relationships/image" Target="../media/image26.png"/><Relationship Id="rId4" Type="http://schemas.openxmlformats.org/officeDocument/2006/relationships/image" Target="../media/image33.png"/></Relationships>
</file>

<file path=ppt/slides/_rels/slide2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3.png"/></Relationships>
</file>

<file path=ppt/slides/_rels/slide2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3.xml"/><Relationship Id="rId1" Type="http://schemas.openxmlformats.org/officeDocument/2006/relationships/slideLayout" Target="../slideLayouts/slideLayout2.xml"/><Relationship Id="rId6" Type="http://schemas.openxmlformats.org/officeDocument/2006/relationships/image" Target="../media/image328.jpeg"/><Relationship Id="rId5" Type="http://schemas.openxmlformats.org/officeDocument/2006/relationships/image" Target="../media/image26.png"/><Relationship Id="rId4" Type="http://schemas.openxmlformats.org/officeDocument/2006/relationships/image" Target="../media/image33.png"/></Relationships>
</file>

<file path=ppt/slides/_rels/slide2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6.xml"/><Relationship Id="rId1" Type="http://schemas.openxmlformats.org/officeDocument/2006/relationships/slideLayout" Target="../slideLayouts/slideLayout2.xml"/><Relationship Id="rId6" Type="http://schemas.openxmlformats.org/officeDocument/2006/relationships/image" Target="../media/image330.jpeg"/><Relationship Id="rId5" Type="http://schemas.openxmlformats.org/officeDocument/2006/relationships/image" Target="../media/image329.jpeg"/><Relationship Id="rId4" Type="http://schemas.openxmlformats.org/officeDocument/2006/relationships/image" Target="../media/image33.png"/></Relationships>
</file>

<file path=ppt/slides/_rels/slide2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8.xml"/><Relationship Id="rId1" Type="http://schemas.openxmlformats.org/officeDocument/2006/relationships/slideLayout" Target="../slideLayouts/slideLayout2.xml"/><Relationship Id="rId5" Type="http://schemas.openxmlformats.org/officeDocument/2006/relationships/image" Target="../media/image331.jp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9.xml"/><Relationship Id="rId1" Type="http://schemas.openxmlformats.org/officeDocument/2006/relationships/slideLayout" Target="../slideLayouts/slideLayout2.xml"/><Relationship Id="rId6" Type="http://schemas.openxmlformats.org/officeDocument/2006/relationships/image" Target="../media/image333.jpeg"/><Relationship Id="rId5" Type="http://schemas.openxmlformats.org/officeDocument/2006/relationships/image" Target="../media/image332.jpeg"/><Relationship Id="rId4" Type="http://schemas.openxmlformats.org/officeDocument/2006/relationships/image" Target="../media/image33.png"/></Relationships>
</file>

<file path=ppt/slides/_rels/slide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0.xml"/><Relationship Id="rId1" Type="http://schemas.openxmlformats.org/officeDocument/2006/relationships/slideLayout" Target="../slideLayouts/slideLayout2.xml"/><Relationship Id="rId6" Type="http://schemas.openxmlformats.org/officeDocument/2006/relationships/image" Target="../media/image335.jpg"/><Relationship Id="rId5" Type="http://schemas.openxmlformats.org/officeDocument/2006/relationships/image" Target="../media/image334.jpeg"/><Relationship Id="rId4" Type="http://schemas.openxmlformats.org/officeDocument/2006/relationships/image" Target="../media/image33.png"/></Relationships>
</file>

<file path=ppt/slides/_rels/slide2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1.xml"/><Relationship Id="rId1" Type="http://schemas.openxmlformats.org/officeDocument/2006/relationships/slideLayout" Target="../slideLayouts/slideLayout2.xml"/><Relationship Id="rId6" Type="http://schemas.openxmlformats.org/officeDocument/2006/relationships/image" Target="../media/image337.jpeg"/><Relationship Id="rId5" Type="http://schemas.openxmlformats.org/officeDocument/2006/relationships/image" Target="../media/image336.jpg"/><Relationship Id="rId4" Type="http://schemas.openxmlformats.org/officeDocument/2006/relationships/image" Target="../media/image33.png"/></Relationships>
</file>

<file path=ppt/slides/_rels/slide2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2.xml"/><Relationship Id="rId1" Type="http://schemas.openxmlformats.org/officeDocument/2006/relationships/slideLayout" Target="../slideLayouts/slideLayout2.xml"/><Relationship Id="rId5" Type="http://schemas.openxmlformats.org/officeDocument/2006/relationships/image" Target="../media/image338.png"/><Relationship Id="rId4" Type="http://schemas.openxmlformats.org/officeDocument/2006/relationships/image" Target="../media/image33.png"/></Relationships>
</file>

<file path=ppt/slides/_rels/slide2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4.xml"/><Relationship Id="rId1" Type="http://schemas.openxmlformats.org/officeDocument/2006/relationships/slideLayout" Target="../slideLayouts/slideLayout2.xml"/><Relationship Id="rId6" Type="http://schemas.openxmlformats.org/officeDocument/2006/relationships/image" Target="../media/image340.jpg"/><Relationship Id="rId5" Type="http://schemas.openxmlformats.org/officeDocument/2006/relationships/image" Target="../media/image339.jpg"/><Relationship Id="rId4" Type="http://schemas.openxmlformats.org/officeDocument/2006/relationships/image" Target="../media/image33.png"/></Relationships>
</file>

<file path=ppt/slides/_rels/slide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5.xml"/><Relationship Id="rId1" Type="http://schemas.openxmlformats.org/officeDocument/2006/relationships/slideLayout" Target="../slideLayouts/slideLayout2.xml"/><Relationship Id="rId5" Type="http://schemas.openxmlformats.org/officeDocument/2006/relationships/image" Target="../media/image342.jpg"/><Relationship Id="rId4" Type="http://schemas.openxmlformats.org/officeDocument/2006/relationships/image" Target="../media/image341.jpg"/></Relationships>
</file>

<file path=ppt/slides/_rels/slide2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343.jpg"/></Relationships>
</file>

<file path=ppt/slides/_rels/slide2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7.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186.png"/></Relationships>
</file>

<file path=ppt/slides/_rels/slide2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8.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186.png"/></Relationships>
</file>

<file path=ppt/slides/_rels/slide2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9.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186.png"/></Relationships>
</file>

<file path=ppt/slides/_rels/slide2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0.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44.jpeg"/></Relationships>
</file>

<file path=ppt/slides/_rels/slide2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4.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6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png"/><Relationship Id="rId7" Type="http://schemas.openxmlformats.org/officeDocument/2006/relationships/image" Target="../media/image345.jpeg"/><Relationship Id="rId2" Type="http://schemas.openxmlformats.org/officeDocument/2006/relationships/notesSlide" Target="../notesSlides/notesSlide26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6.xml"/><Relationship Id="rId1" Type="http://schemas.openxmlformats.org/officeDocument/2006/relationships/slideLayout" Target="../slideLayouts/slideLayout2.xml"/><Relationship Id="rId5" Type="http://schemas.openxmlformats.org/officeDocument/2006/relationships/image" Target="../media/image346.jpeg"/><Relationship Id="rId4" Type="http://schemas.openxmlformats.org/officeDocument/2006/relationships/image" Target="../media/image25.png"/></Relationships>
</file>

<file path=ppt/slides/_rels/slide26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4.wdp"/><Relationship Id="rId2" Type="http://schemas.openxmlformats.org/officeDocument/2006/relationships/notesSlide" Target="../notesSlides/notesSlide267.xml"/><Relationship Id="rId1" Type="http://schemas.openxmlformats.org/officeDocument/2006/relationships/slideLayout" Target="../slideLayouts/slideLayout2.xml"/><Relationship Id="rId6" Type="http://schemas.openxmlformats.org/officeDocument/2006/relationships/image" Target="../media/image348.png"/><Relationship Id="rId5" Type="http://schemas.openxmlformats.org/officeDocument/2006/relationships/image" Target="../media/image347.jpeg"/><Relationship Id="rId4" Type="http://schemas.openxmlformats.org/officeDocument/2006/relationships/image" Target="../media/image25.png"/></Relationships>
</file>

<file path=ppt/slides/_rels/slide2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8.xml"/><Relationship Id="rId1" Type="http://schemas.openxmlformats.org/officeDocument/2006/relationships/slideLayout" Target="../slideLayouts/slideLayout2.xml"/><Relationship Id="rId4" Type="http://schemas.openxmlformats.org/officeDocument/2006/relationships/image" Target="../media/image3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7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0.png"/><Relationship Id="rId2" Type="http://schemas.openxmlformats.org/officeDocument/2006/relationships/notesSlide" Target="../notesSlides/notesSlide269.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1.jpeg"/><Relationship Id="rId2" Type="http://schemas.openxmlformats.org/officeDocument/2006/relationships/notesSlide" Target="../notesSlides/notesSlide270.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7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5.png"/><Relationship Id="rId7" Type="http://schemas.openxmlformats.org/officeDocument/2006/relationships/image" Target="../media/image352.jpeg"/><Relationship Id="rId2" Type="http://schemas.openxmlformats.org/officeDocument/2006/relationships/notesSlide" Target="../notesSlides/notesSlide271.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7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5.png"/><Relationship Id="rId7" Type="http://schemas.openxmlformats.org/officeDocument/2006/relationships/image" Target="../media/image353.jpeg"/><Relationship Id="rId2" Type="http://schemas.openxmlformats.org/officeDocument/2006/relationships/notesSlide" Target="../notesSlides/notesSlide272.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7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5.png"/><Relationship Id="rId7" Type="http://schemas.openxmlformats.org/officeDocument/2006/relationships/image" Target="../media/image354.jpeg"/><Relationship Id="rId2" Type="http://schemas.openxmlformats.org/officeDocument/2006/relationships/notesSlide" Target="../notesSlides/notesSlide273.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4.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4.png"/></Relationships>
</file>

<file path=ppt/slides/_rels/slide2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6.xml"/><Relationship Id="rId1" Type="http://schemas.openxmlformats.org/officeDocument/2006/relationships/slideLayout" Target="../slideLayouts/slideLayout2.xml"/><Relationship Id="rId4" Type="http://schemas.openxmlformats.org/officeDocument/2006/relationships/image" Target="../media/image355.jpe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Type="http://schemas.openxmlformats.org/officeDocument/2006/relationships/image" Target="../media/image4.jpg" Id="rId3"></Relationship><Relationship Type="http://schemas.openxmlformats.org/officeDocument/2006/relationships/notesSlide" Target="../notesSlides/notesSlide2.xml" Id="rId2"></Relationship><Relationship Type="http://schemas.openxmlformats.org/officeDocument/2006/relationships/slideLayout" Target="../slideLayouts/slideLayout2.xml" Id="rId1"></Relationship><Relationship Type="http://schemas.openxmlformats.org/officeDocument/2006/relationships/image" Target="../media/image5.png" Id="rId4"></Relationship><Relationship Target="../comments/comment1.xml" Type="http://schemas.openxmlformats.org/officeDocument/2006/relationships/comments" Id="rId5"></Relationshi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png"/><Relationship Id="rId7"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5.jpeg"/><Relationship Id="rId5" Type="http://schemas.microsoft.com/office/2007/relationships/hdphoto" Target="../media/hdphoto3.wdp"/><Relationship Id="rId10" Type="http://schemas.openxmlformats.org/officeDocument/2006/relationships/image" Target="../media/image56.png"/><Relationship Id="rId4" Type="http://schemas.openxmlformats.org/officeDocument/2006/relationships/image" Target="../media/image34.png"/><Relationship Id="rId9"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4.jp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5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3.png"/><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72.jpe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Type="http://schemas.openxmlformats.org/officeDocument/2006/relationships/image" Target="../media/image5.png" Id="rId3"></Relationship><Relationship Type="http://schemas.openxmlformats.org/officeDocument/2006/relationships/notesSlide" Target="../notesSlides/notesSlide5.xml" Id="rId2"></Relationship><Relationship Type="http://schemas.openxmlformats.org/officeDocument/2006/relationships/slideLayout" Target="../slideLayouts/slideLayout2.xml" Id="rId1"></Relationship><Relationship Type="http://schemas.openxmlformats.org/officeDocument/2006/relationships/image" Target="../media/image10.png" Id="rId4"></Relationship><Relationship Target="../comments/comment2.xml" Type="http://schemas.openxmlformats.org/officeDocument/2006/relationships/comments" Id="rId5"></Relationship></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0.GIF"/></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25.png"/><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Type="http://schemas.openxmlformats.org/officeDocument/2006/relationships/image" Target="../media/image5.png" Id="rId3"></Relationship><Relationship Type="http://schemas.openxmlformats.org/officeDocument/2006/relationships/notesSlide" Target="../notesSlides/notesSlide7.xml" Id="rId2"></Relationship><Relationship Type="http://schemas.openxmlformats.org/officeDocument/2006/relationships/slideLayout" Target="../slideLayouts/slideLayout2.xml" Id="rId1"></Relationship><Relationship Type="http://schemas.microsoft.com/office/2007/relationships/hdphoto" Target="../media/hdphoto1.wdp" Id="rId6"></Relationship><Relationship Type="http://schemas.openxmlformats.org/officeDocument/2006/relationships/image" Target="../media/image14.jpeg" Id="rId5"></Relationship><Relationship Type="http://schemas.openxmlformats.org/officeDocument/2006/relationships/image" Target="../media/image13.png" Id="rId4"></Relationship><Relationship Target="../comments/comment3.xml" Type="http://schemas.openxmlformats.org/officeDocument/2006/relationships/comments" Id="rId7"></Relationship></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7.jpe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25.png"/><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5.pn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36512"/>
            <a:ext cx="6858000" cy="9180512"/>
          </a:xfrm>
          <a:prstGeom prst="rect">
            <a:avLst/>
          </a:prstGeom>
          <a:solidFill>
            <a:srgbClr val="1D1D1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VE"/>
          </a:p>
        </p:txBody>
      </p:sp>
      <p:grpSp>
        <p:nvGrpSpPr>
          <p:cNvPr id="22" name="21 Grupo"/>
          <p:cNvGrpSpPr/>
          <p:nvPr/>
        </p:nvGrpSpPr>
        <p:grpSpPr>
          <a:xfrm>
            <a:off x="0" y="1979712"/>
            <a:ext cx="6885384" cy="4680520"/>
            <a:chOff x="0" y="2123728"/>
            <a:chExt cx="6885384" cy="4680520"/>
          </a:xfrm>
        </p:grpSpPr>
        <p:sp>
          <p:nvSpPr>
            <p:cNvPr id="21" name="20 Rectángulo"/>
            <p:cNvSpPr/>
            <p:nvPr/>
          </p:nvSpPr>
          <p:spPr>
            <a:xfrm>
              <a:off x="0" y="2123728"/>
              <a:ext cx="6885384" cy="4680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4" r="986"/>
            <a:stretch/>
          </p:blipFill>
          <p:spPr bwMode="auto">
            <a:xfrm>
              <a:off x="0" y="2305832"/>
              <a:ext cx="6885384" cy="43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1 CuadroTexto"/>
          <p:cNvSpPr txBox="1"/>
          <p:nvPr/>
        </p:nvSpPr>
        <p:spPr>
          <a:xfrm>
            <a:off x="4213430" y="7452320"/>
            <a:ext cx="2383922" cy="1384995"/>
          </a:xfrm>
          <a:prstGeom prst="rect">
            <a:avLst/>
          </a:prstGeom>
          <a:noFill/>
        </p:spPr>
        <p:txBody>
          <a:bodyPr wrap="square" rtlCol="0">
            <a:spAutoFit/>
          </a:bodyPr>
          <a:lstStyle/>
          <a:p>
            <a:pPr algn="r"/>
            <a:r>
              <a:rPr lang="es-ES" sz="2800" dirty="0" smtClean="0">
                <a:solidFill>
                  <a:schemeClr val="bg1"/>
                </a:solidFill>
                <a:latin typeface="Kozuka Gothic Pro B" pitchFamily="34" charset="-128"/>
                <a:ea typeface="Kozuka Gothic Pro B" pitchFamily="34" charset="-128"/>
              </a:rPr>
              <a:t>Portafolio </a:t>
            </a:r>
          </a:p>
          <a:p>
            <a:pPr algn="r"/>
            <a:r>
              <a:rPr lang="es-ES" sz="2800" dirty="0" smtClean="0">
                <a:solidFill>
                  <a:schemeClr val="bg1"/>
                </a:solidFill>
                <a:latin typeface="Kozuka Gothic Pro B" pitchFamily="34" charset="-128"/>
                <a:ea typeface="Kozuka Gothic Pro B" pitchFamily="34" charset="-128"/>
              </a:rPr>
              <a:t>De Servicios </a:t>
            </a:r>
          </a:p>
          <a:p>
            <a:pPr algn="r"/>
            <a:r>
              <a:rPr lang="es-ES" sz="2800" dirty="0" smtClean="0">
                <a:solidFill>
                  <a:schemeClr val="bg1"/>
                </a:solidFill>
                <a:latin typeface="Kozuka Gothic Pro B" pitchFamily="34" charset="-128"/>
                <a:ea typeface="Kozuka Gothic Pro B" pitchFamily="34" charset="-128"/>
              </a:rPr>
              <a:t>2018</a:t>
            </a:r>
            <a:endParaRPr lang="es-VE" sz="2800" dirty="0">
              <a:solidFill>
                <a:schemeClr val="bg1"/>
              </a:solidFill>
              <a:latin typeface="Kozuka Gothic Pro B" pitchFamily="34" charset="-128"/>
              <a:ea typeface="Kozuka Gothic Pro B" pitchFamily="34" charset="-128"/>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640" y="395537"/>
            <a:ext cx="6552728" cy="114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942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Estructura Organizativa  </a:t>
            </a:r>
            <a:endParaRPr lang="es-VE" sz="2000" dirty="0">
              <a:latin typeface="Kozuka Gothic Pro M" pitchFamily="34" charset="-128"/>
              <a:ea typeface="Kozuka Gothic Pro M" pitchFamily="34" charset="-128"/>
            </a:endParaRPr>
          </a:p>
        </p:txBody>
      </p:sp>
      <p:sp>
        <p:nvSpPr>
          <p:cNvPr id="17" name="16 CuadroTexto"/>
          <p:cNvSpPr txBox="1"/>
          <p:nvPr/>
        </p:nvSpPr>
        <p:spPr>
          <a:xfrm>
            <a:off x="472330" y="2051720"/>
            <a:ext cx="2956670" cy="5355312"/>
          </a:xfrm>
          <a:prstGeom prst="rect">
            <a:avLst/>
          </a:prstGeom>
          <a:noFill/>
        </p:spPr>
        <p:txBody>
          <a:bodyPr wrap="square" rtlCol="0">
            <a:spAutoFit/>
          </a:bodyPr>
          <a:lstStyle/>
          <a:p>
            <a:pPr algn="just"/>
            <a:r>
              <a:rPr lang="es-VE" sz="1100" b="1" dirty="0" smtClean="0"/>
              <a:t>ASAMBLEA DE FACULTAD</a:t>
            </a:r>
          </a:p>
          <a:p>
            <a:pPr algn="just"/>
            <a:r>
              <a:rPr lang="es-VE" sz="1100" dirty="0" smtClean="0"/>
              <a:t>Es la autoridad máxima de la Facultad, la cual se encuentra integrada por los profesores honorarios, titulares asociados, agregados y asistentes, representantes estudiantiles y de los egresados, quienes eligen al Decano y conoce su informe anual, promoviendo las reformas e iniciativas convenientes para la facultad. </a:t>
            </a:r>
          </a:p>
          <a:p>
            <a:pPr algn="just"/>
            <a:endParaRPr lang="es-VE" sz="1100" dirty="0"/>
          </a:p>
          <a:p>
            <a:pPr algn="just"/>
            <a:r>
              <a:rPr lang="es-VE" sz="1100" b="1" dirty="0" smtClean="0"/>
              <a:t>CONSEJO DE FACULTAD</a:t>
            </a:r>
          </a:p>
          <a:p>
            <a:pPr algn="just"/>
            <a:r>
              <a:rPr lang="es-VE" sz="1100" dirty="0" smtClean="0"/>
              <a:t>Está integrado por el Decano como máxima autoridad, siete (07) representantes del profesorado, un (01) representante de los egresados y dos (02) representantes estudiantiles. Los Coordinadores y Directores de Escuelas e Institutos asisten con derecho a voz. Este cuerpo colegiado debe velar por el funcionamiento normal de la facultad y el cumplimiento cabal de sus fines, coordinando las actividades académicas, planes de estudio y aspectos administrativos relacionados con el personal docente.</a:t>
            </a:r>
          </a:p>
          <a:p>
            <a:pPr algn="just"/>
            <a:endParaRPr lang="es-VE" sz="1100" dirty="0"/>
          </a:p>
          <a:p>
            <a:pPr algn="r"/>
            <a:r>
              <a:rPr lang="es-VE" sz="1100" b="1" dirty="0" smtClean="0">
                <a:solidFill>
                  <a:srgbClr val="0070C0"/>
                </a:solidFill>
              </a:rPr>
              <a:t>Secretaria Ejecutiva: </a:t>
            </a:r>
            <a:r>
              <a:rPr lang="es-VE" sz="1100" dirty="0" err="1" smtClean="0"/>
              <a:t>Duberlis</a:t>
            </a:r>
            <a:r>
              <a:rPr lang="es-VE" sz="1100" dirty="0" smtClean="0"/>
              <a:t> Medina</a:t>
            </a:r>
          </a:p>
          <a:p>
            <a:pPr algn="r"/>
            <a:r>
              <a:rPr lang="es-VE" sz="1100" dirty="0" smtClean="0"/>
              <a:t>Teléfono: 58-212-605.11.65</a:t>
            </a:r>
          </a:p>
          <a:p>
            <a:pPr algn="r"/>
            <a:r>
              <a:rPr lang="es-VE" sz="1100" dirty="0" smtClean="0"/>
              <a:t>E-mail: </a:t>
            </a:r>
            <a:r>
              <a:rPr lang="es-VE" sz="1100" dirty="0" smtClean="0">
                <a:hlinkClick r:id="rId4"/>
              </a:rPr>
              <a:t>duberlis.medina@ciens.ucv.ve</a:t>
            </a:r>
            <a:r>
              <a:rPr lang="es-VE" sz="1100" dirty="0" smtClean="0"/>
              <a:t> </a:t>
            </a:r>
          </a:p>
          <a:p>
            <a:pPr algn="r"/>
            <a:endParaRPr lang="es-VE" sz="1100" dirty="0" smtClean="0"/>
          </a:p>
          <a:p>
            <a:pPr algn="r"/>
            <a:r>
              <a:rPr lang="es-VE" sz="1100" b="1" dirty="0" smtClean="0">
                <a:solidFill>
                  <a:srgbClr val="0070C0"/>
                </a:solidFill>
              </a:rPr>
              <a:t>Secretarias:</a:t>
            </a:r>
          </a:p>
          <a:p>
            <a:pPr algn="r"/>
            <a:r>
              <a:rPr lang="es-VE" sz="1100" dirty="0" smtClean="0"/>
              <a:t>Nilda Silva / Teléfono: 58-212-605.11.63</a:t>
            </a:r>
          </a:p>
          <a:p>
            <a:pPr algn="r"/>
            <a:r>
              <a:rPr lang="es-VE" sz="1100" dirty="0" err="1" smtClean="0"/>
              <a:t>Betzi</a:t>
            </a:r>
            <a:r>
              <a:rPr lang="es-VE" sz="1100" dirty="0" smtClean="0"/>
              <a:t> Vergara / Teléfono: 58-212-60511.67</a:t>
            </a:r>
          </a:p>
          <a:p>
            <a:pPr algn="just"/>
            <a:endParaRPr lang="es-VE" sz="1100" dirty="0"/>
          </a:p>
        </p:txBody>
      </p:sp>
      <p:pic>
        <p:nvPicPr>
          <p:cNvPr id="19" name="18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235" y="2123728"/>
            <a:ext cx="2223228" cy="227375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20 CuadroTexto"/>
          <p:cNvSpPr txBox="1"/>
          <p:nvPr/>
        </p:nvSpPr>
        <p:spPr>
          <a:xfrm>
            <a:off x="4937205" y="4499992"/>
            <a:ext cx="1350113" cy="338554"/>
          </a:xfrm>
          <a:prstGeom prst="rect">
            <a:avLst/>
          </a:prstGeom>
          <a:noFill/>
        </p:spPr>
        <p:txBody>
          <a:bodyPr wrap="none" rtlCol="0">
            <a:spAutoFit/>
          </a:bodyPr>
          <a:lstStyle/>
          <a:p>
            <a:pPr algn="r"/>
            <a:r>
              <a:rPr lang="es-VE" sz="800" i="1" dirty="0"/>
              <a:t> Escultura. Bronce </a:t>
            </a:r>
            <a:r>
              <a:rPr lang="es-VE" sz="800" i="1" dirty="0" smtClean="0"/>
              <a:t>patinado</a:t>
            </a:r>
          </a:p>
          <a:p>
            <a:pPr algn="r"/>
            <a:r>
              <a:rPr lang="es-VE" sz="800" i="1" dirty="0" smtClean="0"/>
              <a:t>Francisco Narváez, 1954</a:t>
            </a:r>
          </a:p>
        </p:txBody>
      </p:sp>
      <p:sp>
        <p:nvSpPr>
          <p:cNvPr id="22" name="21 CuadroTexto"/>
          <p:cNvSpPr txBox="1"/>
          <p:nvPr/>
        </p:nvSpPr>
        <p:spPr>
          <a:xfrm>
            <a:off x="3429000" y="4716016"/>
            <a:ext cx="2880320" cy="3816429"/>
          </a:xfrm>
          <a:prstGeom prst="rect">
            <a:avLst/>
          </a:prstGeom>
          <a:noFill/>
        </p:spPr>
        <p:txBody>
          <a:bodyPr wrap="square" rtlCol="0">
            <a:spAutoFit/>
          </a:bodyPr>
          <a:lstStyle/>
          <a:p>
            <a:pPr algn="just"/>
            <a:r>
              <a:rPr lang="es-VE" sz="1100" b="1" dirty="0" smtClean="0"/>
              <a:t>DECANO</a:t>
            </a:r>
            <a:endParaRPr lang="es-VE" sz="1100" dirty="0"/>
          </a:p>
          <a:p>
            <a:pPr algn="just"/>
            <a:r>
              <a:rPr lang="es-VE" sz="1100" dirty="0" smtClean="0"/>
              <a:t>Coordina </a:t>
            </a:r>
            <a:r>
              <a:rPr lang="es-VE" sz="1100" dirty="0"/>
              <a:t>y </a:t>
            </a:r>
            <a:r>
              <a:rPr lang="es-VE" sz="1100" dirty="0" smtClean="0"/>
              <a:t>vigila </a:t>
            </a:r>
            <a:r>
              <a:rPr lang="es-VE" sz="1100" dirty="0"/>
              <a:t>las labores académicas, presidiendo además la Asamblea de Facultad y el Consejo de Facultad, así como representa a la Facultad de Ciencias en el Consejo Universitario. Ejerce la planificación, ejecución y coordinación de la docencia, investigación y extensión, así como la administración y funcionamiento de la facultad</a:t>
            </a:r>
            <a:r>
              <a:rPr lang="es-VE" sz="1100" dirty="0" smtClean="0"/>
              <a:t>.</a:t>
            </a:r>
          </a:p>
          <a:p>
            <a:pPr algn="just"/>
            <a:endParaRPr lang="es-VE" sz="1100" dirty="0"/>
          </a:p>
          <a:p>
            <a:pPr algn="r"/>
            <a:r>
              <a:rPr lang="es-VE" sz="1100" b="1" dirty="0" smtClean="0">
                <a:solidFill>
                  <a:srgbClr val="0070C0"/>
                </a:solidFill>
              </a:rPr>
              <a:t>Decano Actual: </a:t>
            </a:r>
            <a:r>
              <a:rPr lang="es-VE" sz="1100" dirty="0" smtClean="0"/>
              <a:t>Dr. Ventura </a:t>
            </a:r>
            <a:r>
              <a:rPr lang="es-VE" sz="1100" dirty="0" err="1" smtClean="0"/>
              <a:t>Echandía</a:t>
            </a:r>
            <a:endParaRPr lang="es-VE" sz="1100" dirty="0"/>
          </a:p>
          <a:p>
            <a:pPr algn="r"/>
            <a:r>
              <a:rPr lang="es-VE" sz="1100" dirty="0" smtClean="0"/>
              <a:t>Teléfono: 58-212-605.11.62</a:t>
            </a:r>
          </a:p>
          <a:p>
            <a:pPr algn="r"/>
            <a:r>
              <a:rPr lang="es-VE" sz="1100" dirty="0" smtClean="0"/>
              <a:t>E-mail: </a:t>
            </a:r>
            <a:r>
              <a:rPr lang="es-VE" sz="1100" dirty="0" smtClean="0">
                <a:hlinkClick r:id="rId6"/>
              </a:rPr>
              <a:t>ventura.echandía@ciens.ucv.ve</a:t>
            </a:r>
            <a:r>
              <a:rPr lang="es-VE" sz="1100" dirty="0" smtClean="0"/>
              <a:t> </a:t>
            </a:r>
          </a:p>
          <a:p>
            <a:pPr algn="r"/>
            <a:endParaRPr lang="es-VE" sz="1100" dirty="0"/>
          </a:p>
          <a:p>
            <a:pPr algn="r"/>
            <a:r>
              <a:rPr lang="es-VE" sz="1100" dirty="0" smtClean="0"/>
              <a:t>Secretaria Ejecutiva: </a:t>
            </a:r>
            <a:r>
              <a:rPr lang="es-VE" sz="1100" dirty="0" err="1" smtClean="0"/>
              <a:t>Rosina</a:t>
            </a:r>
            <a:r>
              <a:rPr lang="es-VE" sz="1100" dirty="0" smtClean="0"/>
              <a:t> Hurtado</a:t>
            </a:r>
          </a:p>
          <a:p>
            <a:pPr algn="r"/>
            <a:r>
              <a:rPr lang="es-VE" sz="1100" dirty="0" smtClean="0"/>
              <a:t>Teléfono: 58-212-605.10.03</a:t>
            </a:r>
          </a:p>
          <a:p>
            <a:pPr algn="r"/>
            <a:r>
              <a:rPr lang="es-VE" sz="1100" dirty="0" smtClean="0"/>
              <a:t>E-mail: </a:t>
            </a:r>
            <a:r>
              <a:rPr lang="es-VE" sz="1100" dirty="0" smtClean="0">
                <a:hlinkClick r:id="rId7"/>
              </a:rPr>
              <a:t>rosina.hurtado@ciens.ucv.ve</a:t>
            </a:r>
            <a:r>
              <a:rPr lang="es-VE" sz="1100" dirty="0" smtClean="0"/>
              <a:t> </a:t>
            </a:r>
          </a:p>
          <a:p>
            <a:pPr algn="r"/>
            <a:endParaRPr lang="es-VE" sz="1100" dirty="0"/>
          </a:p>
          <a:p>
            <a:pPr algn="r"/>
            <a:r>
              <a:rPr lang="es-VE" sz="1100" dirty="0" smtClean="0"/>
              <a:t>Secretarias:</a:t>
            </a:r>
          </a:p>
          <a:p>
            <a:pPr algn="r"/>
            <a:r>
              <a:rPr lang="es-VE" sz="1100" dirty="0" err="1" smtClean="0"/>
              <a:t>Neilyn</a:t>
            </a:r>
            <a:r>
              <a:rPr lang="es-VE" sz="1100" dirty="0" smtClean="0"/>
              <a:t> Silva / Teléfono: 58-212-605.10.04</a:t>
            </a:r>
          </a:p>
          <a:p>
            <a:pPr algn="r"/>
            <a:r>
              <a:rPr lang="es-VE" sz="1100" dirty="0" err="1" smtClean="0"/>
              <a:t>Amarilys</a:t>
            </a:r>
            <a:r>
              <a:rPr lang="es-VE" sz="1100" dirty="0" smtClean="0"/>
              <a:t> Toledo / Teléfono: 58-212-605.11.71</a:t>
            </a:r>
            <a:endParaRPr lang="es-VE" sz="1100" dirty="0"/>
          </a:p>
          <a:p>
            <a:pPr algn="just"/>
            <a:endParaRPr lang="es-VE" sz="1100" b="1" dirty="0"/>
          </a:p>
        </p:txBody>
      </p:sp>
    </p:spTree>
    <p:extLst>
      <p:ext uri="{BB962C8B-B14F-4D97-AF65-F5344CB8AC3E}">
        <p14:creationId xmlns:p14="http://schemas.microsoft.com/office/powerpoint/2010/main" val="1238184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274680" y="2195736"/>
            <a:ext cx="2285104" cy="369332"/>
          </a:xfrm>
          <a:prstGeom prst="rect">
            <a:avLst/>
          </a:prstGeom>
          <a:noFill/>
        </p:spPr>
        <p:txBody>
          <a:bodyPr wrap="square" rtlCol="0">
            <a:spAutoFit/>
          </a:bodyPr>
          <a:lstStyle/>
          <a:p>
            <a:pPr algn="ctr"/>
            <a:r>
              <a:rPr lang="es-ES" b="1" dirty="0" smtClean="0"/>
              <a:t>FLORES </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6" name="45 CuadroTexto"/>
          <p:cNvSpPr txBox="1"/>
          <p:nvPr/>
        </p:nvSpPr>
        <p:spPr>
          <a:xfrm>
            <a:off x="645631" y="4096190"/>
            <a:ext cx="1777513" cy="430887"/>
          </a:xfrm>
          <a:prstGeom prst="rect">
            <a:avLst/>
          </a:prstGeom>
          <a:noFill/>
        </p:spPr>
        <p:txBody>
          <a:bodyPr wrap="square" rtlCol="0">
            <a:spAutoFit/>
          </a:bodyPr>
          <a:lstStyle/>
          <a:p>
            <a:pPr algn="ctr"/>
            <a:r>
              <a:rPr lang="es-VE" sz="1100" i="1" dirty="0" smtClean="0"/>
              <a:t> </a:t>
            </a:r>
            <a:r>
              <a:rPr lang="es-VE" sz="1100" i="1" dirty="0" err="1"/>
              <a:t>Kallstroemia</a:t>
            </a:r>
            <a:r>
              <a:rPr lang="es-VE" sz="1100" i="1" dirty="0"/>
              <a:t> </a:t>
            </a:r>
            <a:r>
              <a:rPr lang="es-VE" sz="1100" i="1" dirty="0" err="1"/>
              <a:t>maxima</a:t>
            </a:r>
            <a:r>
              <a:rPr lang="es-VE" sz="1100" i="1" dirty="0"/>
              <a:t> (hierba de pasmo)</a:t>
            </a:r>
            <a:endParaRPr lang="es-VE" sz="1100" i="1" dirty="0" smtClean="0"/>
          </a:p>
        </p:txBody>
      </p:sp>
      <p:sp>
        <p:nvSpPr>
          <p:cNvPr id="48" name="47 CuadroTexto"/>
          <p:cNvSpPr txBox="1"/>
          <p:nvPr/>
        </p:nvSpPr>
        <p:spPr>
          <a:xfrm>
            <a:off x="2587591" y="4110829"/>
            <a:ext cx="1777513" cy="430887"/>
          </a:xfrm>
          <a:prstGeom prst="rect">
            <a:avLst/>
          </a:prstGeom>
          <a:noFill/>
        </p:spPr>
        <p:txBody>
          <a:bodyPr wrap="square" rtlCol="0">
            <a:spAutoFit/>
          </a:bodyPr>
          <a:lstStyle/>
          <a:p>
            <a:pPr algn="ctr"/>
            <a:r>
              <a:rPr lang="es-VE" sz="1100" i="1" dirty="0" smtClean="0"/>
              <a:t> </a:t>
            </a:r>
            <a:r>
              <a:rPr lang="pt-BR" sz="1100" i="1" dirty="0" err="1"/>
              <a:t>Himenoptera</a:t>
            </a:r>
            <a:r>
              <a:rPr lang="pt-BR" sz="1100" i="1" dirty="0"/>
              <a:t> n/i (</a:t>
            </a:r>
            <a:r>
              <a:rPr lang="pt-BR" sz="1100" i="1" dirty="0" err="1"/>
              <a:t>abeja</a:t>
            </a:r>
            <a:r>
              <a:rPr lang="pt-BR" sz="1100" i="1" dirty="0"/>
              <a:t>) </a:t>
            </a:r>
          </a:p>
          <a:p>
            <a:pPr algn="ctr"/>
            <a:r>
              <a:rPr lang="pt-BR" sz="1100" i="1" dirty="0"/>
              <a:t>sobre </a:t>
            </a:r>
            <a:r>
              <a:rPr lang="pt-BR" sz="1100" i="1" dirty="0" err="1"/>
              <a:t>Leucaena</a:t>
            </a:r>
            <a:r>
              <a:rPr lang="pt-BR" sz="1100" i="1" dirty="0"/>
              <a:t> sp</a:t>
            </a:r>
            <a:r>
              <a:rPr lang="pt-BR" sz="1100" i="1" dirty="0" smtClean="0"/>
              <a:t>.</a:t>
            </a:r>
            <a:endParaRPr lang="pt-BR" sz="1100" i="1" dirty="0"/>
          </a:p>
        </p:txBody>
      </p:sp>
      <p:sp>
        <p:nvSpPr>
          <p:cNvPr id="49" name="48 CuadroTexto"/>
          <p:cNvSpPr txBox="1"/>
          <p:nvPr/>
        </p:nvSpPr>
        <p:spPr>
          <a:xfrm>
            <a:off x="4507268" y="4104215"/>
            <a:ext cx="1777513" cy="430887"/>
          </a:xfrm>
          <a:prstGeom prst="rect">
            <a:avLst/>
          </a:prstGeom>
          <a:noFill/>
        </p:spPr>
        <p:txBody>
          <a:bodyPr wrap="square" rtlCol="0">
            <a:spAutoFit/>
          </a:bodyPr>
          <a:lstStyle/>
          <a:p>
            <a:pPr algn="ctr"/>
            <a:r>
              <a:rPr lang="es-VE" sz="1100" i="1" dirty="0" smtClean="0"/>
              <a:t> </a:t>
            </a:r>
            <a:r>
              <a:rPr lang="pt-BR" sz="1100" i="1" dirty="0" err="1"/>
              <a:t>Apis</a:t>
            </a:r>
            <a:r>
              <a:rPr lang="pt-BR" sz="1100" i="1" dirty="0"/>
              <a:t> </a:t>
            </a:r>
            <a:r>
              <a:rPr lang="pt-BR" sz="1100" i="1" dirty="0" err="1"/>
              <a:t>mellifera</a:t>
            </a:r>
            <a:r>
              <a:rPr lang="pt-BR" sz="1100" i="1" dirty="0"/>
              <a:t> (</a:t>
            </a:r>
            <a:r>
              <a:rPr lang="pt-BR" sz="1100" i="1" dirty="0" err="1"/>
              <a:t>abeja</a:t>
            </a:r>
            <a:r>
              <a:rPr lang="pt-BR" sz="1100" i="1" dirty="0"/>
              <a:t>) </a:t>
            </a:r>
          </a:p>
          <a:p>
            <a:pPr algn="ctr"/>
            <a:r>
              <a:rPr lang="pt-BR" sz="1100" i="1" dirty="0"/>
              <a:t>sobre </a:t>
            </a:r>
            <a:r>
              <a:rPr lang="pt-BR" sz="1100" i="1" dirty="0" err="1" smtClean="0"/>
              <a:t>Asteraceae</a:t>
            </a:r>
            <a:endParaRPr lang="pt-BR" sz="1100" i="1" dirty="0" smtClean="0"/>
          </a:p>
        </p:txBody>
      </p:sp>
      <p:sp>
        <p:nvSpPr>
          <p:cNvPr id="50" name="49 CuadroTexto"/>
          <p:cNvSpPr txBox="1"/>
          <p:nvPr/>
        </p:nvSpPr>
        <p:spPr>
          <a:xfrm>
            <a:off x="652906" y="6039863"/>
            <a:ext cx="1777513" cy="430887"/>
          </a:xfrm>
          <a:prstGeom prst="rect">
            <a:avLst/>
          </a:prstGeom>
          <a:noFill/>
        </p:spPr>
        <p:txBody>
          <a:bodyPr wrap="square" rtlCol="0">
            <a:spAutoFit/>
          </a:bodyPr>
          <a:lstStyle/>
          <a:p>
            <a:pPr algn="ctr"/>
            <a:r>
              <a:rPr lang="es-VE" sz="1100" i="1" dirty="0" smtClean="0"/>
              <a:t> </a:t>
            </a:r>
            <a:r>
              <a:rPr lang="pt-BR" sz="1100" i="1" dirty="0" err="1"/>
              <a:t>Hemiptera</a:t>
            </a:r>
            <a:r>
              <a:rPr lang="pt-BR" sz="1100" i="1" dirty="0"/>
              <a:t> n/i sobre </a:t>
            </a:r>
          </a:p>
          <a:p>
            <a:pPr algn="ctr"/>
            <a:r>
              <a:rPr lang="pt-BR" sz="1100" i="1" dirty="0" err="1"/>
              <a:t>Wedelia</a:t>
            </a:r>
            <a:r>
              <a:rPr lang="pt-BR" sz="1100" i="1" dirty="0"/>
              <a:t> </a:t>
            </a:r>
            <a:r>
              <a:rPr lang="pt-BR" sz="1100" i="1" dirty="0" err="1" smtClean="0"/>
              <a:t>calycina</a:t>
            </a:r>
            <a:r>
              <a:rPr lang="es-VE" sz="1100" i="1" dirty="0" smtClean="0"/>
              <a:t>.</a:t>
            </a:r>
          </a:p>
        </p:txBody>
      </p:sp>
      <p:sp>
        <p:nvSpPr>
          <p:cNvPr id="52" name="51 CuadroTexto"/>
          <p:cNvSpPr txBox="1"/>
          <p:nvPr/>
        </p:nvSpPr>
        <p:spPr>
          <a:xfrm>
            <a:off x="2553934" y="6061458"/>
            <a:ext cx="1777513" cy="600164"/>
          </a:xfrm>
          <a:prstGeom prst="rect">
            <a:avLst/>
          </a:prstGeom>
          <a:noFill/>
        </p:spPr>
        <p:txBody>
          <a:bodyPr wrap="square" rtlCol="0">
            <a:spAutoFit/>
          </a:bodyPr>
          <a:lstStyle/>
          <a:p>
            <a:pPr algn="ctr"/>
            <a:r>
              <a:rPr lang="es-VE" sz="1100" i="1" dirty="0" smtClean="0"/>
              <a:t> </a:t>
            </a:r>
            <a:r>
              <a:rPr lang="es-VE" sz="1100" i="1" dirty="0" err="1"/>
              <a:t>Ipomoea</a:t>
            </a:r>
            <a:r>
              <a:rPr lang="es-VE" sz="1100" i="1" dirty="0"/>
              <a:t> </a:t>
            </a:r>
            <a:r>
              <a:rPr lang="es-VE" sz="1100" i="1" dirty="0" err="1" smtClean="0"/>
              <a:t>ochracea</a:t>
            </a:r>
            <a:endParaRPr lang="es-VE" sz="1100" i="1" dirty="0"/>
          </a:p>
          <a:p>
            <a:pPr algn="ctr"/>
            <a:r>
              <a:rPr lang="es-VE" sz="1100" i="1" dirty="0"/>
              <a:t> </a:t>
            </a:r>
          </a:p>
          <a:p>
            <a:pPr algn="ctr"/>
            <a:endParaRPr lang="es-VE" sz="1100" i="1" dirty="0" smtClean="0"/>
          </a:p>
        </p:txBody>
      </p:sp>
      <p:sp>
        <p:nvSpPr>
          <p:cNvPr id="72" name="71 CuadroTexto"/>
          <p:cNvSpPr txBox="1"/>
          <p:nvPr/>
        </p:nvSpPr>
        <p:spPr>
          <a:xfrm>
            <a:off x="4653136" y="6067308"/>
            <a:ext cx="1579328" cy="430887"/>
          </a:xfrm>
          <a:prstGeom prst="rect">
            <a:avLst/>
          </a:prstGeom>
          <a:noFill/>
        </p:spPr>
        <p:txBody>
          <a:bodyPr wrap="square" rtlCol="0">
            <a:spAutoFit/>
          </a:bodyPr>
          <a:lstStyle/>
          <a:p>
            <a:pPr algn="ctr"/>
            <a:r>
              <a:rPr lang="es-VE" sz="1100" i="1" dirty="0" smtClean="0"/>
              <a:t> </a:t>
            </a:r>
            <a:r>
              <a:rPr lang="es-VE" sz="1100" i="1" dirty="0" err="1"/>
              <a:t>Ipomoea</a:t>
            </a:r>
            <a:r>
              <a:rPr lang="es-VE" sz="1100" b="1" i="1" dirty="0"/>
              <a:t> </a:t>
            </a:r>
            <a:r>
              <a:rPr lang="es-VE" sz="1100" i="1" dirty="0" smtClean="0"/>
              <a:t>batatas	 </a:t>
            </a:r>
          </a:p>
        </p:txBody>
      </p:sp>
      <p:sp>
        <p:nvSpPr>
          <p:cNvPr id="77" name="76 Rectángulo"/>
          <p:cNvSpPr/>
          <p:nvPr/>
        </p:nvSpPr>
        <p:spPr>
          <a:xfrm>
            <a:off x="442170" y="2555776"/>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8" name="77 Rectángulo"/>
          <p:cNvSpPr/>
          <p:nvPr/>
        </p:nvSpPr>
        <p:spPr>
          <a:xfrm>
            <a:off x="448724" y="6514575"/>
            <a:ext cx="5967108"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3" name="72 CuadroTexto"/>
          <p:cNvSpPr txBox="1"/>
          <p:nvPr/>
        </p:nvSpPr>
        <p:spPr>
          <a:xfrm>
            <a:off x="629607" y="8029665"/>
            <a:ext cx="1777513" cy="430887"/>
          </a:xfrm>
          <a:prstGeom prst="rect">
            <a:avLst/>
          </a:prstGeom>
          <a:noFill/>
        </p:spPr>
        <p:txBody>
          <a:bodyPr wrap="square" rtlCol="0">
            <a:spAutoFit/>
          </a:bodyPr>
          <a:lstStyle/>
          <a:p>
            <a:pPr algn="ctr"/>
            <a:r>
              <a:rPr lang="pt-BR" sz="1100" i="1" dirty="0" err="1"/>
              <a:t>Bauhinia</a:t>
            </a:r>
            <a:r>
              <a:rPr lang="pt-BR" sz="1100" i="1" dirty="0"/>
              <a:t> glabra </a:t>
            </a:r>
          </a:p>
          <a:p>
            <a:pPr algn="ctr"/>
            <a:r>
              <a:rPr lang="pt-BR" sz="1100" i="1" dirty="0"/>
              <a:t>(</a:t>
            </a:r>
            <a:r>
              <a:rPr lang="pt-BR" sz="1100" i="1" dirty="0" err="1"/>
              <a:t>bejuco</a:t>
            </a:r>
            <a:r>
              <a:rPr lang="pt-BR" sz="1100" i="1" dirty="0"/>
              <a:t> de </a:t>
            </a:r>
            <a:r>
              <a:rPr lang="pt-BR" sz="1100" i="1" dirty="0" err="1"/>
              <a:t>cadena</a:t>
            </a:r>
            <a:r>
              <a:rPr lang="pt-BR" sz="1100" i="1" dirty="0"/>
              <a:t>)</a:t>
            </a:r>
            <a:endParaRPr lang="es-VE" sz="1100" i="1" dirty="0" smtClean="0"/>
          </a:p>
        </p:txBody>
      </p:sp>
      <p:sp>
        <p:nvSpPr>
          <p:cNvPr id="74" name="73 CuadroTexto"/>
          <p:cNvSpPr txBox="1"/>
          <p:nvPr/>
        </p:nvSpPr>
        <p:spPr>
          <a:xfrm>
            <a:off x="2587591" y="8033211"/>
            <a:ext cx="1777513" cy="430887"/>
          </a:xfrm>
          <a:prstGeom prst="rect">
            <a:avLst/>
          </a:prstGeom>
          <a:noFill/>
        </p:spPr>
        <p:txBody>
          <a:bodyPr wrap="square" rtlCol="0">
            <a:spAutoFit/>
          </a:bodyPr>
          <a:lstStyle/>
          <a:p>
            <a:pPr algn="ctr"/>
            <a:r>
              <a:rPr lang="es-VE" sz="1100" i="1" dirty="0" err="1"/>
              <a:t>Aechmea</a:t>
            </a:r>
            <a:r>
              <a:rPr lang="es-VE" sz="1100" i="1" dirty="0"/>
              <a:t> </a:t>
            </a:r>
            <a:r>
              <a:rPr lang="es-VE" sz="1100" i="1" dirty="0" err="1"/>
              <a:t>sp</a:t>
            </a:r>
            <a:r>
              <a:rPr lang="es-VE" sz="1100" i="1" dirty="0"/>
              <a:t>. </a:t>
            </a:r>
            <a:endParaRPr lang="es-VE" sz="1100" i="1" dirty="0" smtClean="0"/>
          </a:p>
          <a:p>
            <a:pPr algn="ctr"/>
            <a:r>
              <a:rPr lang="es-VE" sz="1100" i="1" dirty="0" smtClean="0"/>
              <a:t>     (</a:t>
            </a:r>
            <a:r>
              <a:rPr lang="es-VE" sz="1100" i="1" dirty="0" err="1"/>
              <a:t>bromelia</a:t>
            </a:r>
            <a:r>
              <a:rPr lang="es-VE" sz="1100" i="1" dirty="0"/>
              <a:t>)	</a:t>
            </a:r>
            <a:endParaRPr lang="es-VE" sz="1100" i="1" dirty="0" smtClean="0"/>
          </a:p>
        </p:txBody>
      </p:sp>
      <p:sp>
        <p:nvSpPr>
          <p:cNvPr id="75" name="74 CuadroTexto"/>
          <p:cNvSpPr txBox="1"/>
          <p:nvPr/>
        </p:nvSpPr>
        <p:spPr>
          <a:xfrm>
            <a:off x="4310532" y="8054806"/>
            <a:ext cx="1938183" cy="430887"/>
          </a:xfrm>
          <a:prstGeom prst="rect">
            <a:avLst/>
          </a:prstGeom>
          <a:noFill/>
        </p:spPr>
        <p:txBody>
          <a:bodyPr wrap="square" rtlCol="0">
            <a:spAutoFit/>
          </a:bodyPr>
          <a:lstStyle/>
          <a:p>
            <a:pPr algn="ctr"/>
            <a:r>
              <a:rPr lang="es-ES" sz="1100" i="1" dirty="0" err="1"/>
              <a:t>Abutilon</a:t>
            </a:r>
            <a:r>
              <a:rPr lang="es-ES" sz="1100" i="1" dirty="0"/>
              <a:t> </a:t>
            </a:r>
            <a:r>
              <a:rPr lang="es-ES" sz="1100" i="1" dirty="0" err="1"/>
              <a:t>umbellatum</a:t>
            </a:r>
            <a:r>
              <a:rPr lang="es-ES" sz="1100" i="1" dirty="0"/>
              <a:t>  </a:t>
            </a:r>
            <a:endParaRPr lang="es-ES" sz="1100" i="1" dirty="0" smtClean="0"/>
          </a:p>
          <a:p>
            <a:pPr algn="ctr"/>
            <a:r>
              <a:rPr lang="es-ES" sz="1100" i="1" dirty="0" smtClean="0"/>
              <a:t>(</a:t>
            </a:r>
            <a:r>
              <a:rPr lang="es-ES" sz="1100" i="1" dirty="0"/>
              <a:t>yema floral) </a:t>
            </a:r>
          </a:p>
        </p:txBody>
      </p:sp>
      <p:pic>
        <p:nvPicPr>
          <p:cNvPr id="2055" name="205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906" y="2647756"/>
            <a:ext cx="1808359" cy="1356269"/>
          </a:xfrm>
          <a:prstGeom prst="rect">
            <a:avLst/>
          </a:prstGeom>
        </p:spPr>
      </p:pic>
      <p:pic>
        <p:nvPicPr>
          <p:cNvPr id="2056" name="205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1141" y="2661216"/>
            <a:ext cx="1790412" cy="1342809"/>
          </a:xfrm>
          <a:prstGeom prst="rect">
            <a:avLst/>
          </a:prstGeom>
        </p:spPr>
      </p:pic>
      <p:pic>
        <p:nvPicPr>
          <p:cNvPr id="2057" name="205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420" y="2661216"/>
            <a:ext cx="1815739" cy="1342809"/>
          </a:xfrm>
          <a:prstGeom prst="rect">
            <a:avLst/>
          </a:prstGeom>
        </p:spPr>
      </p:pic>
      <p:pic>
        <p:nvPicPr>
          <p:cNvPr id="2058" name="205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905" y="4624917"/>
            <a:ext cx="1798415" cy="1337081"/>
          </a:xfrm>
          <a:prstGeom prst="rect">
            <a:avLst/>
          </a:prstGeom>
        </p:spPr>
      </p:pic>
      <p:pic>
        <p:nvPicPr>
          <p:cNvPr id="2059" name="2058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9419" y="4624917"/>
            <a:ext cx="1799295" cy="1350277"/>
          </a:xfrm>
          <a:prstGeom prst="rect">
            <a:avLst/>
          </a:prstGeom>
        </p:spPr>
      </p:pic>
      <p:pic>
        <p:nvPicPr>
          <p:cNvPr id="2060" name="2059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4024" y="4624918"/>
            <a:ext cx="1811080" cy="1338046"/>
          </a:xfrm>
          <a:prstGeom prst="rect">
            <a:avLst/>
          </a:prstGeom>
        </p:spPr>
      </p:pic>
      <p:pic>
        <p:nvPicPr>
          <p:cNvPr id="2061" name="2060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688" y="6609197"/>
            <a:ext cx="1840577" cy="1348460"/>
          </a:xfrm>
          <a:prstGeom prst="rect">
            <a:avLst/>
          </a:prstGeom>
        </p:spPr>
      </p:pic>
      <p:pic>
        <p:nvPicPr>
          <p:cNvPr id="2062" name="2061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934" y="6609197"/>
            <a:ext cx="1871232" cy="1348460"/>
          </a:xfrm>
          <a:prstGeom prst="rect">
            <a:avLst/>
          </a:prstGeom>
        </p:spPr>
      </p:pic>
      <p:pic>
        <p:nvPicPr>
          <p:cNvPr id="2063" name="2062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7268" y="6609197"/>
            <a:ext cx="1725196" cy="1348460"/>
          </a:xfrm>
          <a:prstGeom prst="rect">
            <a:avLst/>
          </a:prstGeom>
        </p:spPr>
      </p:pic>
    </p:spTree>
    <p:extLst>
      <p:ext uri="{BB962C8B-B14F-4D97-AF65-F5344CB8AC3E}">
        <p14:creationId xmlns:p14="http://schemas.microsoft.com/office/powerpoint/2010/main" val="4377713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274680" y="2195736"/>
            <a:ext cx="2285104" cy="369332"/>
          </a:xfrm>
          <a:prstGeom prst="rect">
            <a:avLst/>
          </a:prstGeom>
          <a:noFill/>
        </p:spPr>
        <p:txBody>
          <a:bodyPr wrap="square" rtlCol="0">
            <a:spAutoFit/>
          </a:bodyPr>
          <a:lstStyle/>
          <a:p>
            <a:pPr algn="ctr"/>
            <a:r>
              <a:rPr lang="es-ES" b="1" dirty="0" smtClean="0"/>
              <a:t>FLORES </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8" name="47 CuadroTexto"/>
          <p:cNvSpPr txBox="1"/>
          <p:nvPr/>
        </p:nvSpPr>
        <p:spPr>
          <a:xfrm>
            <a:off x="2255873" y="4116336"/>
            <a:ext cx="2450463" cy="400110"/>
          </a:xfrm>
          <a:prstGeom prst="rect">
            <a:avLst/>
          </a:prstGeom>
          <a:noFill/>
        </p:spPr>
        <p:txBody>
          <a:bodyPr wrap="square" rtlCol="0">
            <a:spAutoFit/>
          </a:bodyPr>
          <a:lstStyle/>
          <a:p>
            <a:pPr algn="ctr"/>
            <a:r>
              <a:rPr lang="pt-BR" sz="1000" i="1" dirty="0" err="1" smtClean="0"/>
              <a:t>Kallstroemia</a:t>
            </a:r>
            <a:r>
              <a:rPr lang="pt-BR" sz="1000" i="1" dirty="0" smtClean="0"/>
              <a:t> </a:t>
            </a:r>
            <a:r>
              <a:rPr lang="pt-BR" sz="1000" i="1" dirty="0" err="1"/>
              <a:t>maxima</a:t>
            </a:r>
            <a:r>
              <a:rPr lang="pt-BR" sz="1000" i="1" dirty="0"/>
              <a:t> </a:t>
            </a:r>
            <a:endParaRPr lang="pt-BR" sz="1000" i="1" dirty="0" smtClean="0"/>
          </a:p>
          <a:p>
            <a:pPr algn="ctr"/>
            <a:r>
              <a:rPr lang="pt-BR" sz="1000" i="1" dirty="0" smtClean="0"/>
              <a:t>(</a:t>
            </a:r>
            <a:r>
              <a:rPr lang="pt-BR" sz="1000" i="1" dirty="0" err="1"/>
              <a:t>hierba</a:t>
            </a:r>
            <a:r>
              <a:rPr lang="pt-BR" sz="1000" i="1" dirty="0"/>
              <a:t> de pasmo)</a:t>
            </a:r>
          </a:p>
        </p:txBody>
      </p:sp>
      <p:sp>
        <p:nvSpPr>
          <p:cNvPr id="49" name="48 CuadroTexto"/>
          <p:cNvSpPr txBox="1"/>
          <p:nvPr/>
        </p:nvSpPr>
        <p:spPr>
          <a:xfrm>
            <a:off x="4507268" y="4104215"/>
            <a:ext cx="1777513" cy="600164"/>
          </a:xfrm>
          <a:prstGeom prst="rect">
            <a:avLst/>
          </a:prstGeom>
          <a:noFill/>
        </p:spPr>
        <p:txBody>
          <a:bodyPr wrap="square" rtlCol="0">
            <a:spAutoFit/>
          </a:bodyPr>
          <a:lstStyle/>
          <a:p>
            <a:pPr algn="ctr"/>
            <a:r>
              <a:rPr lang="pt-BR" sz="1100" i="1" dirty="0" err="1"/>
              <a:t>Crescentia</a:t>
            </a:r>
            <a:r>
              <a:rPr lang="pt-BR" sz="1100" i="1" dirty="0"/>
              <a:t> </a:t>
            </a:r>
            <a:r>
              <a:rPr lang="pt-BR" sz="1100" i="1" dirty="0" err="1"/>
              <a:t>cujete</a:t>
            </a:r>
            <a:r>
              <a:rPr lang="pt-BR" sz="1100" i="1" dirty="0"/>
              <a:t>  </a:t>
            </a:r>
          </a:p>
          <a:p>
            <a:pPr algn="ctr"/>
            <a:r>
              <a:rPr lang="pt-BR" sz="1100" i="1" dirty="0"/>
              <a:t>(</a:t>
            </a:r>
            <a:r>
              <a:rPr lang="pt-BR" sz="1100" i="1" dirty="0" err="1"/>
              <a:t>totumo</a:t>
            </a:r>
            <a:r>
              <a:rPr lang="pt-BR" sz="1100" i="1" dirty="0"/>
              <a:t> - tapara)	</a:t>
            </a:r>
            <a:endParaRPr lang="pt-BR" sz="1100" i="1" dirty="0" smtClean="0"/>
          </a:p>
        </p:txBody>
      </p:sp>
      <p:sp>
        <p:nvSpPr>
          <p:cNvPr id="50" name="49 CuadroTexto"/>
          <p:cNvSpPr txBox="1"/>
          <p:nvPr/>
        </p:nvSpPr>
        <p:spPr>
          <a:xfrm>
            <a:off x="652906" y="6039863"/>
            <a:ext cx="1777513" cy="430887"/>
          </a:xfrm>
          <a:prstGeom prst="rect">
            <a:avLst/>
          </a:prstGeom>
          <a:noFill/>
        </p:spPr>
        <p:txBody>
          <a:bodyPr wrap="square" rtlCol="0">
            <a:spAutoFit/>
          </a:bodyPr>
          <a:lstStyle/>
          <a:p>
            <a:pPr algn="ctr"/>
            <a:r>
              <a:rPr lang="es-VE" sz="1100" i="1" dirty="0" smtClean="0"/>
              <a:t> </a:t>
            </a:r>
            <a:r>
              <a:rPr lang="es-VE" sz="1100" i="1" dirty="0" err="1"/>
              <a:t>Clusia</a:t>
            </a:r>
            <a:r>
              <a:rPr lang="es-VE" sz="1100" i="1" dirty="0"/>
              <a:t> </a:t>
            </a:r>
            <a:r>
              <a:rPr lang="es-VE" sz="1100" i="1" dirty="0" err="1"/>
              <a:t>minor</a:t>
            </a:r>
            <a:r>
              <a:rPr lang="es-VE" sz="1100" i="1" dirty="0"/>
              <a:t>  </a:t>
            </a:r>
          </a:p>
          <a:p>
            <a:pPr algn="ctr"/>
            <a:r>
              <a:rPr lang="es-VE" sz="1100" i="1" dirty="0"/>
              <a:t>(</a:t>
            </a:r>
            <a:r>
              <a:rPr lang="es-VE" sz="1100" i="1" dirty="0" err="1"/>
              <a:t>copei</a:t>
            </a:r>
            <a:r>
              <a:rPr lang="es-VE" sz="1100" i="1" dirty="0"/>
              <a:t> - </a:t>
            </a:r>
            <a:r>
              <a:rPr lang="es-VE" sz="1100" i="1" dirty="0" err="1"/>
              <a:t>quiripiti</a:t>
            </a:r>
            <a:r>
              <a:rPr lang="es-VE" sz="1100" i="1" dirty="0"/>
              <a:t>)</a:t>
            </a:r>
            <a:endParaRPr lang="es-VE" sz="1100" i="1" dirty="0" smtClean="0"/>
          </a:p>
        </p:txBody>
      </p:sp>
      <p:sp>
        <p:nvSpPr>
          <p:cNvPr id="52" name="51 CuadroTexto"/>
          <p:cNvSpPr txBox="1"/>
          <p:nvPr/>
        </p:nvSpPr>
        <p:spPr>
          <a:xfrm>
            <a:off x="2592347" y="6124501"/>
            <a:ext cx="1777513" cy="261610"/>
          </a:xfrm>
          <a:prstGeom prst="rect">
            <a:avLst/>
          </a:prstGeom>
          <a:noFill/>
        </p:spPr>
        <p:txBody>
          <a:bodyPr wrap="square" rtlCol="0">
            <a:spAutoFit/>
          </a:bodyPr>
          <a:lstStyle/>
          <a:p>
            <a:pPr algn="ctr"/>
            <a:r>
              <a:rPr lang="es-VE" sz="1100" i="1" dirty="0" err="1"/>
              <a:t>Epiphyllum</a:t>
            </a:r>
            <a:r>
              <a:rPr lang="es-VE" sz="1100" i="1" dirty="0"/>
              <a:t> </a:t>
            </a:r>
            <a:r>
              <a:rPr lang="es-VE" sz="1100" i="1" dirty="0" err="1"/>
              <a:t>sp</a:t>
            </a:r>
            <a:r>
              <a:rPr lang="es-VE" sz="1100" i="1" dirty="0"/>
              <a:t>.	 </a:t>
            </a:r>
          </a:p>
        </p:txBody>
      </p:sp>
      <p:sp>
        <p:nvSpPr>
          <p:cNvPr id="72" name="71 CuadroTexto"/>
          <p:cNvSpPr txBox="1"/>
          <p:nvPr/>
        </p:nvSpPr>
        <p:spPr>
          <a:xfrm>
            <a:off x="4441960" y="6067308"/>
            <a:ext cx="1867360" cy="600164"/>
          </a:xfrm>
          <a:prstGeom prst="rect">
            <a:avLst/>
          </a:prstGeom>
          <a:noFill/>
        </p:spPr>
        <p:txBody>
          <a:bodyPr wrap="square" rtlCol="0">
            <a:spAutoFit/>
          </a:bodyPr>
          <a:lstStyle/>
          <a:p>
            <a:pPr algn="ctr"/>
            <a:r>
              <a:rPr lang="es-VE" sz="1100" i="1" dirty="0"/>
              <a:t>Apis </a:t>
            </a:r>
            <a:r>
              <a:rPr lang="es-VE" sz="1100" i="1" dirty="0" err="1"/>
              <a:t>mellifera</a:t>
            </a:r>
            <a:r>
              <a:rPr lang="es-VE" sz="1100" i="1" dirty="0"/>
              <a:t> (</a:t>
            </a:r>
            <a:r>
              <a:rPr lang="es-VE" sz="1100" i="1" dirty="0" smtClean="0"/>
              <a:t>abeja) </a:t>
            </a:r>
            <a:r>
              <a:rPr lang="es-VE" sz="1100" i="1" dirty="0"/>
              <a:t>sobre </a:t>
            </a:r>
            <a:r>
              <a:rPr lang="es-VE" sz="1100" i="1" dirty="0" smtClean="0"/>
              <a:t>Dalea </a:t>
            </a:r>
            <a:r>
              <a:rPr lang="es-VE" sz="1100" i="1" dirty="0" err="1"/>
              <a:t>carthagenensis</a:t>
            </a:r>
            <a:r>
              <a:rPr lang="es-VE" sz="1100" i="1" dirty="0" smtClean="0"/>
              <a:t>	 </a:t>
            </a:r>
          </a:p>
        </p:txBody>
      </p:sp>
      <p:sp>
        <p:nvSpPr>
          <p:cNvPr id="77" name="76 Rectángulo"/>
          <p:cNvSpPr/>
          <p:nvPr/>
        </p:nvSpPr>
        <p:spPr>
          <a:xfrm>
            <a:off x="442170" y="2555776"/>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8" name="77 Rectángulo"/>
          <p:cNvSpPr/>
          <p:nvPr/>
        </p:nvSpPr>
        <p:spPr>
          <a:xfrm>
            <a:off x="448724" y="6514575"/>
            <a:ext cx="5967108"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3" name="72 CuadroTexto"/>
          <p:cNvSpPr txBox="1"/>
          <p:nvPr/>
        </p:nvSpPr>
        <p:spPr>
          <a:xfrm>
            <a:off x="629607" y="8100392"/>
            <a:ext cx="1777513" cy="261610"/>
          </a:xfrm>
          <a:prstGeom prst="rect">
            <a:avLst/>
          </a:prstGeom>
          <a:noFill/>
        </p:spPr>
        <p:txBody>
          <a:bodyPr wrap="square" rtlCol="0">
            <a:spAutoFit/>
          </a:bodyPr>
          <a:lstStyle/>
          <a:p>
            <a:pPr algn="ctr"/>
            <a:r>
              <a:rPr lang="es-VE" sz="1100" i="1" dirty="0" err="1"/>
              <a:t>Vernonia</a:t>
            </a:r>
            <a:r>
              <a:rPr lang="es-VE" sz="1100" i="1" dirty="0"/>
              <a:t> </a:t>
            </a:r>
            <a:r>
              <a:rPr lang="es-VE" sz="1100" i="1" dirty="0" err="1"/>
              <a:t>gracilis</a:t>
            </a:r>
            <a:endParaRPr lang="es-VE" sz="1100" i="1" dirty="0" smtClean="0"/>
          </a:p>
        </p:txBody>
      </p:sp>
      <p:sp>
        <p:nvSpPr>
          <p:cNvPr id="74" name="73 CuadroTexto"/>
          <p:cNvSpPr txBox="1"/>
          <p:nvPr/>
        </p:nvSpPr>
        <p:spPr>
          <a:xfrm>
            <a:off x="2587591" y="8033211"/>
            <a:ext cx="1777513" cy="600164"/>
          </a:xfrm>
          <a:prstGeom prst="rect">
            <a:avLst/>
          </a:prstGeom>
          <a:noFill/>
        </p:spPr>
        <p:txBody>
          <a:bodyPr wrap="square" rtlCol="0">
            <a:spAutoFit/>
          </a:bodyPr>
          <a:lstStyle/>
          <a:p>
            <a:pPr algn="ctr"/>
            <a:r>
              <a:rPr lang="es-VE" sz="1100" i="1" dirty="0" err="1"/>
              <a:t>Desmodium</a:t>
            </a:r>
            <a:r>
              <a:rPr lang="es-VE" sz="1100" i="1" dirty="0"/>
              <a:t> </a:t>
            </a:r>
            <a:r>
              <a:rPr lang="es-VE" sz="1100" i="1" dirty="0" err="1"/>
              <a:t>affine</a:t>
            </a:r>
            <a:r>
              <a:rPr lang="es-VE" sz="1100" i="1" dirty="0"/>
              <a:t> </a:t>
            </a:r>
          </a:p>
          <a:p>
            <a:pPr algn="ctr"/>
            <a:r>
              <a:rPr lang="es-VE" sz="1100" i="1" dirty="0" smtClean="0"/>
              <a:t>   (</a:t>
            </a:r>
            <a:r>
              <a:rPr lang="es-VE" sz="1100" i="1" dirty="0"/>
              <a:t>pega-pega)		</a:t>
            </a:r>
            <a:endParaRPr lang="es-VE" sz="1100" i="1" dirty="0" smtClean="0"/>
          </a:p>
        </p:txBody>
      </p:sp>
      <p:sp>
        <p:nvSpPr>
          <p:cNvPr id="75" name="74 CuadroTexto"/>
          <p:cNvSpPr txBox="1"/>
          <p:nvPr/>
        </p:nvSpPr>
        <p:spPr>
          <a:xfrm>
            <a:off x="4441960" y="8110832"/>
            <a:ext cx="1938183" cy="261610"/>
          </a:xfrm>
          <a:prstGeom prst="rect">
            <a:avLst/>
          </a:prstGeom>
          <a:noFill/>
        </p:spPr>
        <p:txBody>
          <a:bodyPr wrap="square" rtlCol="0">
            <a:spAutoFit/>
          </a:bodyPr>
          <a:lstStyle/>
          <a:p>
            <a:pPr algn="ctr"/>
            <a:r>
              <a:rPr lang="es-ES" sz="1100" i="1" dirty="0" err="1"/>
              <a:t>Calliandra</a:t>
            </a:r>
            <a:r>
              <a:rPr lang="es-ES" sz="1100" i="1" dirty="0"/>
              <a:t> </a:t>
            </a:r>
            <a:r>
              <a:rPr lang="es-ES" sz="1100" i="1" dirty="0" err="1"/>
              <a:t>sp</a:t>
            </a:r>
            <a:r>
              <a:rPr lang="es-ES" sz="1100" i="1" dirty="0"/>
              <a:t>.	 </a:t>
            </a: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934" y="6584150"/>
            <a:ext cx="1811170" cy="1368150"/>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49" y="6588224"/>
            <a:ext cx="1895516" cy="1368151"/>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419" y="4600109"/>
            <a:ext cx="1890787" cy="1409244"/>
          </a:xfrm>
          <a:prstGeom prst="rect">
            <a:avLst/>
          </a:prstGeom>
        </p:spPr>
      </p:pic>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4904" y="4600109"/>
            <a:ext cx="1800200" cy="1409244"/>
          </a:xfrm>
          <a:prstGeom prst="rect">
            <a:avLst/>
          </a:prstGeom>
        </p:spPr>
      </p:pic>
      <p:pic>
        <p:nvPicPr>
          <p:cNvPr id="12" name="1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749" y="4600109"/>
            <a:ext cx="1878992" cy="1409244"/>
          </a:xfrm>
          <a:prstGeom prst="rect">
            <a:avLst/>
          </a:prstGeom>
        </p:spPr>
      </p:pic>
      <p:pic>
        <p:nvPicPr>
          <p:cNvPr id="14" name="13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9419" y="2623813"/>
            <a:ext cx="1819541" cy="1387400"/>
          </a:xfrm>
          <a:prstGeom prst="rect">
            <a:avLst/>
          </a:prstGeom>
        </p:spPr>
      </p:pic>
      <p:pic>
        <p:nvPicPr>
          <p:cNvPr id="16" name="15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4904" y="2623813"/>
            <a:ext cx="1768863" cy="1404156"/>
          </a:xfrm>
          <a:prstGeom prst="rect">
            <a:avLst/>
          </a:prstGeom>
        </p:spPr>
      </p:pic>
      <p:pic>
        <p:nvPicPr>
          <p:cNvPr id="17" name="16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057" y="2623813"/>
            <a:ext cx="1872208" cy="1404156"/>
          </a:xfrm>
          <a:prstGeom prst="rect">
            <a:avLst/>
          </a:prstGeom>
        </p:spPr>
      </p:pic>
      <p:pic>
        <p:nvPicPr>
          <p:cNvPr id="18" name="17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49418" y="6588225"/>
            <a:ext cx="1890788" cy="1368149"/>
          </a:xfrm>
          <a:prstGeom prst="rect">
            <a:avLst/>
          </a:prstGeom>
        </p:spPr>
      </p:pic>
      <p:sp>
        <p:nvSpPr>
          <p:cNvPr id="56" name="55 CuadroTexto"/>
          <p:cNvSpPr txBox="1"/>
          <p:nvPr/>
        </p:nvSpPr>
        <p:spPr>
          <a:xfrm>
            <a:off x="442170" y="4116336"/>
            <a:ext cx="2150178" cy="553998"/>
          </a:xfrm>
          <a:prstGeom prst="rect">
            <a:avLst/>
          </a:prstGeom>
          <a:noFill/>
        </p:spPr>
        <p:txBody>
          <a:bodyPr wrap="square" rtlCol="0">
            <a:spAutoFit/>
          </a:bodyPr>
          <a:lstStyle/>
          <a:p>
            <a:pPr algn="ctr"/>
            <a:r>
              <a:rPr lang="pt-BR" sz="1000" i="1" dirty="0" err="1"/>
              <a:t>Solanum</a:t>
            </a:r>
            <a:r>
              <a:rPr lang="pt-BR" sz="1000" i="1" dirty="0"/>
              <a:t> </a:t>
            </a:r>
            <a:r>
              <a:rPr lang="pt-BR" sz="1000" i="1" dirty="0" err="1"/>
              <a:t>hazenii</a:t>
            </a:r>
            <a:r>
              <a:rPr lang="pt-BR" sz="1000" i="1" dirty="0"/>
              <a:t> </a:t>
            </a:r>
          </a:p>
          <a:p>
            <a:pPr algn="ctr"/>
            <a:r>
              <a:rPr lang="pt-BR" sz="1000" i="1" dirty="0"/>
              <a:t>(</a:t>
            </a:r>
            <a:r>
              <a:rPr lang="pt-BR" sz="1000" i="1" dirty="0" err="1"/>
              <a:t>tabacote</a:t>
            </a:r>
            <a:r>
              <a:rPr lang="pt-BR" sz="1000" i="1" dirty="0"/>
              <a:t>)</a:t>
            </a:r>
          </a:p>
          <a:p>
            <a:pPr algn="ctr"/>
            <a:endParaRPr lang="pt-BR" sz="1000" i="1" dirty="0"/>
          </a:p>
        </p:txBody>
      </p:sp>
    </p:spTree>
    <p:extLst>
      <p:ext uri="{BB962C8B-B14F-4D97-AF65-F5344CB8AC3E}">
        <p14:creationId xmlns:p14="http://schemas.microsoft.com/office/powerpoint/2010/main" val="16903262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274680" y="2195736"/>
            <a:ext cx="2285104" cy="369332"/>
          </a:xfrm>
          <a:prstGeom prst="rect">
            <a:avLst/>
          </a:prstGeom>
          <a:noFill/>
        </p:spPr>
        <p:txBody>
          <a:bodyPr wrap="square" rtlCol="0">
            <a:spAutoFit/>
          </a:bodyPr>
          <a:lstStyle/>
          <a:p>
            <a:pPr algn="ctr"/>
            <a:r>
              <a:rPr lang="es-ES" b="1" dirty="0" smtClean="0"/>
              <a:t>FRUTOS </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8" name="47 CuadroTexto"/>
          <p:cNvSpPr txBox="1"/>
          <p:nvPr/>
        </p:nvSpPr>
        <p:spPr>
          <a:xfrm>
            <a:off x="2255873" y="4087230"/>
            <a:ext cx="2450463" cy="430887"/>
          </a:xfrm>
          <a:prstGeom prst="rect">
            <a:avLst/>
          </a:prstGeom>
          <a:noFill/>
        </p:spPr>
        <p:txBody>
          <a:bodyPr wrap="square" rtlCol="0">
            <a:spAutoFit/>
          </a:bodyPr>
          <a:lstStyle/>
          <a:p>
            <a:pPr algn="ctr"/>
            <a:r>
              <a:rPr lang="pt-BR" sz="1100" i="1" dirty="0" err="1"/>
              <a:t>Bixa</a:t>
            </a:r>
            <a:r>
              <a:rPr lang="pt-BR" sz="1100" i="1" dirty="0"/>
              <a:t> </a:t>
            </a:r>
            <a:r>
              <a:rPr lang="pt-BR" sz="1100" i="1" dirty="0" err="1"/>
              <a:t>orellana</a:t>
            </a:r>
            <a:r>
              <a:rPr lang="pt-BR" sz="1100" i="1" dirty="0"/>
              <a:t> </a:t>
            </a:r>
          </a:p>
          <a:p>
            <a:pPr algn="ctr"/>
            <a:r>
              <a:rPr lang="pt-BR" sz="1100" i="1" dirty="0"/>
              <a:t>(</a:t>
            </a:r>
            <a:r>
              <a:rPr lang="pt-BR" sz="1100" i="1" dirty="0" err="1"/>
              <a:t>onoto</a:t>
            </a:r>
            <a:r>
              <a:rPr lang="pt-BR" sz="1100" i="1" dirty="0"/>
              <a:t> - </a:t>
            </a:r>
            <a:r>
              <a:rPr lang="pt-BR" sz="1100" i="1" dirty="0" err="1"/>
              <a:t>achote</a:t>
            </a:r>
            <a:r>
              <a:rPr lang="pt-BR" sz="1100" i="1" dirty="0"/>
              <a:t>)</a:t>
            </a:r>
          </a:p>
        </p:txBody>
      </p:sp>
      <p:sp>
        <p:nvSpPr>
          <p:cNvPr id="49" name="48 CuadroTexto"/>
          <p:cNvSpPr txBox="1"/>
          <p:nvPr/>
        </p:nvSpPr>
        <p:spPr>
          <a:xfrm>
            <a:off x="4507268" y="4067944"/>
            <a:ext cx="1777513" cy="430887"/>
          </a:xfrm>
          <a:prstGeom prst="rect">
            <a:avLst/>
          </a:prstGeom>
          <a:noFill/>
        </p:spPr>
        <p:txBody>
          <a:bodyPr wrap="square" rtlCol="0">
            <a:spAutoFit/>
          </a:bodyPr>
          <a:lstStyle/>
          <a:p>
            <a:pPr algn="ctr"/>
            <a:r>
              <a:rPr lang="pt-BR" sz="1100" i="1" dirty="0" err="1"/>
              <a:t>Capparis</a:t>
            </a:r>
            <a:r>
              <a:rPr lang="pt-BR" sz="1100" i="1" dirty="0"/>
              <a:t> flexuosa  </a:t>
            </a:r>
          </a:p>
          <a:p>
            <a:pPr algn="ctr"/>
            <a:r>
              <a:rPr lang="pt-BR" sz="1100" i="1" dirty="0" smtClean="0"/>
              <a:t>     (</a:t>
            </a:r>
            <a:r>
              <a:rPr lang="pt-BR" sz="1100" i="1" dirty="0" err="1"/>
              <a:t>paniagua</a:t>
            </a:r>
            <a:r>
              <a:rPr lang="pt-BR" sz="1100" i="1" dirty="0"/>
              <a:t>)	</a:t>
            </a:r>
            <a:endParaRPr lang="pt-BR" sz="1100" i="1" dirty="0" smtClean="0"/>
          </a:p>
        </p:txBody>
      </p:sp>
      <p:sp>
        <p:nvSpPr>
          <p:cNvPr id="50" name="49 CuadroTexto"/>
          <p:cNvSpPr txBox="1"/>
          <p:nvPr/>
        </p:nvSpPr>
        <p:spPr>
          <a:xfrm>
            <a:off x="652906" y="6039863"/>
            <a:ext cx="1777513" cy="430887"/>
          </a:xfrm>
          <a:prstGeom prst="rect">
            <a:avLst/>
          </a:prstGeom>
          <a:noFill/>
        </p:spPr>
        <p:txBody>
          <a:bodyPr wrap="square" rtlCol="0">
            <a:spAutoFit/>
          </a:bodyPr>
          <a:lstStyle/>
          <a:p>
            <a:pPr algn="ctr"/>
            <a:r>
              <a:rPr lang="es-VE" sz="1100" i="1" dirty="0" smtClean="0"/>
              <a:t> </a:t>
            </a:r>
            <a:r>
              <a:rPr lang="pt-BR" sz="1000" i="1" dirty="0" err="1"/>
              <a:t>Paullinia</a:t>
            </a:r>
            <a:r>
              <a:rPr lang="pt-BR" sz="1000" i="1" dirty="0"/>
              <a:t> </a:t>
            </a:r>
            <a:r>
              <a:rPr lang="pt-BR" sz="1000" i="1" dirty="0" err="1"/>
              <a:t>fuscescens</a:t>
            </a:r>
            <a:r>
              <a:rPr lang="pt-BR" sz="1000" i="1" dirty="0"/>
              <a:t> </a:t>
            </a:r>
          </a:p>
          <a:p>
            <a:pPr algn="ctr"/>
            <a:r>
              <a:rPr lang="pt-BR" sz="1000" i="1" dirty="0"/>
              <a:t>(</a:t>
            </a:r>
            <a:r>
              <a:rPr lang="pt-BR" sz="1000" i="1" dirty="0" err="1"/>
              <a:t>bejuco</a:t>
            </a:r>
            <a:r>
              <a:rPr lang="pt-BR" sz="1000" i="1" dirty="0"/>
              <a:t> de mulato)</a:t>
            </a:r>
            <a:endParaRPr lang="es-VE" sz="1000" i="1" dirty="0" smtClean="0"/>
          </a:p>
        </p:txBody>
      </p:sp>
      <p:sp>
        <p:nvSpPr>
          <p:cNvPr id="52" name="51 CuadroTexto"/>
          <p:cNvSpPr txBox="1"/>
          <p:nvPr/>
        </p:nvSpPr>
        <p:spPr>
          <a:xfrm>
            <a:off x="2592347" y="6124501"/>
            <a:ext cx="1777513" cy="430887"/>
          </a:xfrm>
          <a:prstGeom prst="rect">
            <a:avLst/>
          </a:prstGeom>
          <a:noFill/>
        </p:spPr>
        <p:txBody>
          <a:bodyPr wrap="square" rtlCol="0">
            <a:spAutoFit/>
          </a:bodyPr>
          <a:lstStyle/>
          <a:p>
            <a:pPr algn="ctr"/>
            <a:r>
              <a:rPr lang="es-VE" sz="1100" i="1" dirty="0" err="1"/>
              <a:t>Leguminosae</a:t>
            </a:r>
            <a:r>
              <a:rPr lang="es-VE" sz="1100" i="1" dirty="0"/>
              <a:t> </a:t>
            </a:r>
            <a:r>
              <a:rPr lang="es-VE" sz="1100" i="1" dirty="0" smtClean="0"/>
              <a:t>n/i</a:t>
            </a:r>
            <a:r>
              <a:rPr lang="es-VE" sz="1100" i="1" dirty="0"/>
              <a:t>	 </a:t>
            </a:r>
          </a:p>
        </p:txBody>
      </p:sp>
      <p:sp>
        <p:nvSpPr>
          <p:cNvPr id="72" name="71 CuadroTexto"/>
          <p:cNvSpPr txBox="1"/>
          <p:nvPr/>
        </p:nvSpPr>
        <p:spPr>
          <a:xfrm>
            <a:off x="4441960" y="6067308"/>
            <a:ext cx="1973872" cy="430887"/>
          </a:xfrm>
          <a:prstGeom prst="rect">
            <a:avLst/>
          </a:prstGeom>
          <a:noFill/>
        </p:spPr>
        <p:txBody>
          <a:bodyPr wrap="square" rtlCol="0">
            <a:spAutoFit/>
          </a:bodyPr>
          <a:lstStyle/>
          <a:p>
            <a:pPr algn="ctr"/>
            <a:r>
              <a:rPr lang="es-VE" sz="1100" i="1" dirty="0" err="1"/>
              <a:t>Swietenia</a:t>
            </a:r>
            <a:r>
              <a:rPr lang="es-VE" sz="1100" i="1" dirty="0"/>
              <a:t> </a:t>
            </a:r>
            <a:r>
              <a:rPr lang="es-VE" sz="1100" i="1" dirty="0" err="1"/>
              <a:t>macrophylla</a:t>
            </a:r>
            <a:r>
              <a:rPr lang="es-VE" sz="1100" i="1" dirty="0"/>
              <a:t> </a:t>
            </a:r>
            <a:r>
              <a:rPr lang="es-VE" sz="1100" i="1" dirty="0" smtClean="0"/>
              <a:t>                  (caobo</a:t>
            </a:r>
            <a:r>
              <a:rPr lang="es-VE" sz="1100" i="1" dirty="0"/>
              <a:t>)</a:t>
            </a:r>
            <a:r>
              <a:rPr lang="es-VE" sz="1100" i="1" dirty="0" smtClean="0"/>
              <a:t>	 </a:t>
            </a:r>
          </a:p>
        </p:txBody>
      </p:sp>
      <p:sp>
        <p:nvSpPr>
          <p:cNvPr id="77" name="76 Rectángulo"/>
          <p:cNvSpPr/>
          <p:nvPr/>
        </p:nvSpPr>
        <p:spPr>
          <a:xfrm>
            <a:off x="442170" y="2555776"/>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8" name="77 Rectángulo"/>
          <p:cNvSpPr/>
          <p:nvPr/>
        </p:nvSpPr>
        <p:spPr>
          <a:xfrm>
            <a:off x="448724" y="6514575"/>
            <a:ext cx="5967108"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3" name="72 CuadroTexto"/>
          <p:cNvSpPr txBox="1"/>
          <p:nvPr/>
        </p:nvSpPr>
        <p:spPr>
          <a:xfrm>
            <a:off x="601629" y="8074049"/>
            <a:ext cx="1777513" cy="261610"/>
          </a:xfrm>
          <a:prstGeom prst="rect">
            <a:avLst/>
          </a:prstGeom>
          <a:noFill/>
        </p:spPr>
        <p:txBody>
          <a:bodyPr wrap="square" rtlCol="0">
            <a:spAutoFit/>
          </a:bodyPr>
          <a:lstStyle/>
          <a:p>
            <a:pPr algn="ctr"/>
            <a:r>
              <a:rPr lang="es-VE" sz="1100" i="1" dirty="0" err="1"/>
              <a:t>Solanum</a:t>
            </a:r>
            <a:r>
              <a:rPr lang="es-VE" sz="1100" i="1" dirty="0"/>
              <a:t> </a:t>
            </a:r>
            <a:r>
              <a:rPr lang="es-VE" sz="1100" i="1" dirty="0" err="1"/>
              <a:t>gardneri</a:t>
            </a:r>
            <a:r>
              <a:rPr lang="es-VE" sz="1100" i="1" dirty="0"/>
              <a:t> </a:t>
            </a:r>
            <a:endParaRPr lang="es-VE" sz="1100" i="1" dirty="0" smtClean="0"/>
          </a:p>
        </p:txBody>
      </p:sp>
      <p:sp>
        <p:nvSpPr>
          <p:cNvPr id="74" name="73 CuadroTexto"/>
          <p:cNvSpPr txBox="1"/>
          <p:nvPr/>
        </p:nvSpPr>
        <p:spPr>
          <a:xfrm>
            <a:off x="2587591" y="8033211"/>
            <a:ext cx="1777513" cy="600164"/>
          </a:xfrm>
          <a:prstGeom prst="rect">
            <a:avLst/>
          </a:prstGeom>
          <a:noFill/>
        </p:spPr>
        <p:txBody>
          <a:bodyPr wrap="square" rtlCol="0">
            <a:spAutoFit/>
          </a:bodyPr>
          <a:lstStyle/>
          <a:p>
            <a:pPr algn="ctr"/>
            <a:r>
              <a:rPr lang="es-VE" sz="1100" i="1" dirty="0" err="1"/>
              <a:t>Cordia</a:t>
            </a:r>
            <a:r>
              <a:rPr lang="es-VE" sz="1100" i="1" dirty="0"/>
              <a:t> </a:t>
            </a:r>
            <a:r>
              <a:rPr lang="es-VE" sz="1100" i="1" dirty="0" err="1"/>
              <a:t>curassavica</a:t>
            </a:r>
            <a:r>
              <a:rPr lang="es-VE" sz="1100" i="1" dirty="0"/>
              <a:t> </a:t>
            </a:r>
          </a:p>
          <a:p>
            <a:pPr algn="ctr"/>
            <a:r>
              <a:rPr lang="es-VE" sz="1100" i="1" dirty="0"/>
              <a:t>(cariaquito </a:t>
            </a:r>
            <a:r>
              <a:rPr lang="es-VE" sz="1100" i="1" dirty="0" smtClean="0"/>
              <a:t>negro)</a:t>
            </a:r>
            <a:r>
              <a:rPr lang="es-VE" sz="1100" i="1" dirty="0"/>
              <a:t>	</a:t>
            </a:r>
            <a:endParaRPr lang="es-VE" sz="1100" i="1" dirty="0" smtClean="0"/>
          </a:p>
        </p:txBody>
      </p:sp>
      <p:sp>
        <p:nvSpPr>
          <p:cNvPr id="75" name="74 CuadroTexto"/>
          <p:cNvSpPr txBox="1"/>
          <p:nvPr/>
        </p:nvSpPr>
        <p:spPr>
          <a:xfrm>
            <a:off x="4346598" y="8076432"/>
            <a:ext cx="1938183" cy="261610"/>
          </a:xfrm>
          <a:prstGeom prst="rect">
            <a:avLst/>
          </a:prstGeom>
          <a:noFill/>
        </p:spPr>
        <p:txBody>
          <a:bodyPr wrap="square" rtlCol="0">
            <a:spAutoFit/>
          </a:bodyPr>
          <a:lstStyle/>
          <a:p>
            <a:pPr algn="ctr"/>
            <a:r>
              <a:rPr lang="es-ES" sz="1100" i="1" dirty="0" err="1"/>
              <a:t>Ipomoea</a:t>
            </a:r>
            <a:r>
              <a:rPr lang="es-ES" sz="1100" i="1" dirty="0"/>
              <a:t> </a:t>
            </a:r>
            <a:r>
              <a:rPr lang="es-ES" sz="1100" i="1" dirty="0" err="1"/>
              <a:t>sp</a:t>
            </a:r>
            <a:r>
              <a:rPr lang="es-ES" sz="1100" i="1" dirty="0"/>
              <a:t>.</a:t>
            </a:r>
          </a:p>
        </p:txBody>
      </p:sp>
      <p:sp>
        <p:nvSpPr>
          <p:cNvPr id="56" name="55 CuadroTexto"/>
          <p:cNvSpPr txBox="1"/>
          <p:nvPr/>
        </p:nvSpPr>
        <p:spPr>
          <a:xfrm>
            <a:off x="442170" y="4116336"/>
            <a:ext cx="2150178" cy="553998"/>
          </a:xfrm>
          <a:prstGeom prst="rect">
            <a:avLst/>
          </a:prstGeom>
          <a:noFill/>
        </p:spPr>
        <p:txBody>
          <a:bodyPr wrap="square" rtlCol="0">
            <a:spAutoFit/>
          </a:bodyPr>
          <a:lstStyle/>
          <a:p>
            <a:pPr algn="ctr"/>
            <a:r>
              <a:rPr lang="pt-BR" sz="1000" i="1" dirty="0" err="1" smtClean="0"/>
              <a:t>Cynanchum</a:t>
            </a:r>
            <a:r>
              <a:rPr lang="pt-BR" sz="1000" i="1" dirty="0" smtClean="0"/>
              <a:t> </a:t>
            </a:r>
            <a:r>
              <a:rPr lang="pt-BR" sz="1000" i="1" dirty="0" err="1"/>
              <a:t>parviflorum</a:t>
            </a:r>
            <a:r>
              <a:rPr lang="pt-BR" sz="1000" i="1" dirty="0"/>
              <a:t> </a:t>
            </a:r>
          </a:p>
          <a:p>
            <a:pPr algn="ctr"/>
            <a:r>
              <a:rPr lang="pt-BR" sz="1000" i="1" dirty="0"/>
              <a:t>(</a:t>
            </a:r>
            <a:r>
              <a:rPr lang="pt-BR" sz="1000" i="1" dirty="0" err="1"/>
              <a:t>semilla</a:t>
            </a:r>
            <a:r>
              <a:rPr lang="pt-BR" sz="1000" i="1" dirty="0"/>
              <a:t>)</a:t>
            </a:r>
          </a:p>
          <a:p>
            <a:pPr algn="ctr"/>
            <a:endParaRPr lang="pt-BR" sz="1000" i="1" dirty="0"/>
          </a:p>
        </p:txBody>
      </p:sp>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t="18815" b="10830"/>
          <a:stretch/>
        </p:blipFill>
        <p:spPr>
          <a:xfrm>
            <a:off x="615329" y="2676221"/>
            <a:ext cx="1731605" cy="1321030"/>
          </a:xfrm>
          <a:prstGeom prst="rect">
            <a:avLst/>
          </a:prstGeom>
        </p:spPr>
      </p:pic>
      <p:pic>
        <p:nvPicPr>
          <p:cNvPr id="19" name="1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9967" y="2676221"/>
            <a:ext cx="1889644" cy="1321029"/>
          </a:xfrm>
          <a:prstGeom prst="rect">
            <a:avLst/>
          </a:prstGeom>
        </p:spPr>
      </p:pic>
      <p:pic>
        <p:nvPicPr>
          <p:cNvPr id="21" name="2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1960" y="2691358"/>
            <a:ext cx="1772816" cy="1305893"/>
          </a:xfrm>
          <a:prstGeom prst="rect">
            <a:avLst/>
          </a:prstGeom>
        </p:spPr>
      </p:pic>
      <p:pic>
        <p:nvPicPr>
          <p:cNvPr id="22" name="21 Imagen"/>
          <p:cNvPicPr>
            <a:picLocks noChangeAspect="1"/>
          </p:cNvPicPr>
          <p:nvPr/>
        </p:nvPicPr>
        <p:blipFill rotWithShape="1">
          <a:blip r:embed="rId7" cstate="print">
            <a:extLst>
              <a:ext uri="{28A0092B-C50C-407E-A947-70E740481C1C}">
                <a14:useLocalDpi xmlns:a14="http://schemas.microsoft.com/office/drawing/2010/main" val="0"/>
              </a:ext>
            </a:extLst>
          </a:blip>
          <a:srcRect t="7145" b="18884"/>
          <a:stretch/>
        </p:blipFill>
        <p:spPr>
          <a:xfrm>
            <a:off x="629606" y="4641867"/>
            <a:ext cx="1717327" cy="1293128"/>
          </a:xfrm>
          <a:prstGeom prst="rect">
            <a:avLst/>
          </a:prstGeom>
        </p:spPr>
      </p:pic>
      <p:pic>
        <p:nvPicPr>
          <p:cNvPr id="25" name="24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9967" y="4641868"/>
            <a:ext cx="1889644" cy="1293128"/>
          </a:xfrm>
          <a:prstGeom prst="rect">
            <a:avLst/>
          </a:prstGeom>
        </p:spPr>
      </p:pic>
      <p:pic>
        <p:nvPicPr>
          <p:cNvPr id="26" name="25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1960" y="4641867"/>
            <a:ext cx="1772816" cy="1293128"/>
          </a:xfrm>
          <a:prstGeom prst="rect">
            <a:avLst/>
          </a:prstGeom>
        </p:spPr>
      </p:pic>
      <p:pic>
        <p:nvPicPr>
          <p:cNvPr id="28" name="27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329" y="6643914"/>
            <a:ext cx="1700808" cy="1299164"/>
          </a:xfrm>
          <a:prstGeom prst="rect">
            <a:avLst/>
          </a:prstGeom>
        </p:spPr>
      </p:pic>
      <p:pic>
        <p:nvPicPr>
          <p:cNvPr id="29" name="28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22467" y="6643914"/>
            <a:ext cx="1903412" cy="1299163"/>
          </a:xfrm>
          <a:prstGeom prst="rect">
            <a:avLst/>
          </a:prstGeom>
        </p:spPr>
      </p:pic>
      <p:pic>
        <p:nvPicPr>
          <p:cNvPr id="30" name="29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41960" y="6643914"/>
            <a:ext cx="1772816" cy="1309981"/>
          </a:xfrm>
          <a:prstGeom prst="rect">
            <a:avLst/>
          </a:prstGeom>
        </p:spPr>
      </p:pic>
    </p:spTree>
    <p:extLst>
      <p:ext uri="{BB962C8B-B14F-4D97-AF65-F5344CB8AC3E}">
        <p14:creationId xmlns:p14="http://schemas.microsoft.com/office/powerpoint/2010/main" val="13496867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274680" y="2195736"/>
            <a:ext cx="2285104" cy="369332"/>
          </a:xfrm>
          <a:prstGeom prst="rect">
            <a:avLst/>
          </a:prstGeom>
          <a:noFill/>
        </p:spPr>
        <p:txBody>
          <a:bodyPr wrap="square" rtlCol="0">
            <a:spAutoFit/>
          </a:bodyPr>
          <a:lstStyle/>
          <a:p>
            <a:pPr algn="ctr"/>
            <a:r>
              <a:rPr lang="es-ES" b="1" dirty="0" smtClean="0"/>
              <a:t>FRUTOS  </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8" name="47 CuadroTexto"/>
          <p:cNvSpPr txBox="1"/>
          <p:nvPr/>
        </p:nvSpPr>
        <p:spPr>
          <a:xfrm>
            <a:off x="2767236" y="4158076"/>
            <a:ext cx="1296144" cy="261610"/>
          </a:xfrm>
          <a:prstGeom prst="rect">
            <a:avLst/>
          </a:prstGeom>
          <a:noFill/>
        </p:spPr>
        <p:txBody>
          <a:bodyPr wrap="square" rtlCol="0">
            <a:spAutoFit/>
          </a:bodyPr>
          <a:lstStyle/>
          <a:p>
            <a:pPr algn="ctr"/>
            <a:r>
              <a:rPr lang="pt-BR" sz="1100" i="1" dirty="0" err="1"/>
              <a:t>Calliandra</a:t>
            </a:r>
            <a:r>
              <a:rPr lang="pt-BR" sz="1000" i="1" dirty="0"/>
              <a:t> </a:t>
            </a:r>
            <a:r>
              <a:rPr lang="pt-BR" sz="1100" i="1" dirty="0"/>
              <a:t>sp</a:t>
            </a:r>
            <a:r>
              <a:rPr lang="pt-BR" sz="1000" i="1" dirty="0"/>
              <a:t>.</a:t>
            </a:r>
          </a:p>
        </p:txBody>
      </p:sp>
      <p:sp>
        <p:nvSpPr>
          <p:cNvPr id="49" name="48 CuadroTexto"/>
          <p:cNvSpPr txBox="1"/>
          <p:nvPr/>
        </p:nvSpPr>
        <p:spPr>
          <a:xfrm>
            <a:off x="4471202" y="4177891"/>
            <a:ext cx="1777513" cy="430887"/>
          </a:xfrm>
          <a:prstGeom prst="rect">
            <a:avLst/>
          </a:prstGeom>
          <a:noFill/>
        </p:spPr>
        <p:txBody>
          <a:bodyPr wrap="square" rtlCol="0">
            <a:spAutoFit/>
          </a:bodyPr>
          <a:lstStyle/>
          <a:p>
            <a:pPr algn="ctr"/>
            <a:r>
              <a:rPr lang="pt-BR" sz="1100" i="1" dirty="0" err="1"/>
              <a:t>Serjania</a:t>
            </a:r>
            <a:r>
              <a:rPr lang="pt-BR" sz="1100" i="1" dirty="0"/>
              <a:t> sp. (</a:t>
            </a:r>
            <a:r>
              <a:rPr lang="pt-BR" sz="1100" i="1" dirty="0" err="1"/>
              <a:t>zarcillo</a:t>
            </a:r>
            <a:r>
              <a:rPr lang="pt-BR" sz="1100" i="1" dirty="0"/>
              <a:t>)</a:t>
            </a:r>
          </a:p>
          <a:p>
            <a:pPr algn="ctr"/>
            <a:r>
              <a:rPr lang="pt-BR" sz="1100" i="1" dirty="0"/>
              <a:t>	</a:t>
            </a:r>
            <a:endParaRPr lang="pt-BR" sz="1100" i="1" dirty="0" smtClean="0"/>
          </a:p>
        </p:txBody>
      </p:sp>
      <p:sp>
        <p:nvSpPr>
          <p:cNvPr id="50" name="49 CuadroTexto"/>
          <p:cNvSpPr txBox="1"/>
          <p:nvPr/>
        </p:nvSpPr>
        <p:spPr>
          <a:xfrm>
            <a:off x="571413" y="6067615"/>
            <a:ext cx="1777513" cy="430887"/>
          </a:xfrm>
          <a:prstGeom prst="rect">
            <a:avLst/>
          </a:prstGeom>
          <a:noFill/>
        </p:spPr>
        <p:txBody>
          <a:bodyPr wrap="square" rtlCol="0">
            <a:spAutoFit/>
          </a:bodyPr>
          <a:lstStyle/>
          <a:p>
            <a:pPr algn="ctr"/>
            <a:r>
              <a:rPr lang="es-VE" sz="1100" i="1" dirty="0"/>
              <a:t>Lantana </a:t>
            </a:r>
            <a:r>
              <a:rPr lang="es-VE" sz="1100" i="1" dirty="0" err="1"/>
              <a:t>armata</a:t>
            </a:r>
            <a:r>
              <a:rPr lang="es-VE" sz="1100" i="1" dirty="0"/>
              <a:t> </a:t>
            </a:r>
          </a:p>
          <a:p>
            <a:pPr algn="ctr"/>
            <a:r>
              <a:rPr lang="es-VE" sz="1100" i="1" dirty="0"/>
              <a:t>(cariaquito</a:t>
            </a:r>
            <a:r>
              <a:rPr lang="es-VE" sz="1100" i="1" dirty="0" smtClean="0"/>
              <a:t>)</a:t>
            </a:r>
            <a:endParaRPr lang="es-VE" sz="1100" i="1" dirty="0"/>
          </a:p>
        </p:txBody>
      </p:sp>
      <p:sp>
        <p:nvSpPr>
          <p:cNvPr id="52" name="51 CuadroTexto"/>
          <p:cNvSpPr txBox="1"/>
          <p:nvPr/>
        </p:nvSpPr>
        <p:spPr>
          <a:xfrm>
            <a:off x="2592347" y="6124501"/>
            <a:ext cx="1777513" cy="261610"/>
          </a:xfrm>
          <a:prstGeom prst="rect">
            <a:avLst/>
          </a:prstGeom>
          <a:noFill/>
        </p:spPr>
        <p:txBody>
          <a:bodyPr wrap="square" rtlCol="0">
            <a:spAutoFit/>
          </a:bodyPr>
          <a:lstStyle/>
          <a:p>
            <a:pPr algn="ctr"/>
            <a:r>
              <a:rPr lang="es-VE" sz="1100" i="1" dirty="0" err="1"/>
              <a:t>Solanaceae</a:t>
            </a:r>
            <a:r>
              <a:rPr lang="es-VE" sz="1100" i="1" dirty="0"/>
              <a:t> n/i.	 </a:t>
            </a:r>
          </a:p>
        </p:txBody>
      </p:sp>
      <p:sp>
        <p:nvSpPr>
          <p:cNvPr id="72" name="71 CuadroTexto"/>
          <p:cNvSpPr txBox="1"/>
          <p:nvPr/>
        </p:nvSpPr>
        <p:spPr>
          <a:xfrm>
            <a:off x="4456756" y="6124501"/>
            <a:ext cx="1867360" cy="430887"/>
          </a:xfrm>
          <a:prstGeom prst="rect">
            <a:avLst/>
          </a:prstGeom>
          <a:noFill/>
        </p:spPr>
        <p:txBody>
          <a:bodyPr wrap="square" rtlCol="0">
            <a:spAutoFit/>
          </a:bodyPr>
          <a:lstStyle/>
          <a:p>
            <a:pPr algn="ctr"/>
            <a:r>
              <a:rPr lang="es-VE" sz="1100" i="1" dirty="0" err="1"/>
              <a:t>Phthirusa</a:t>
            </a:r>
            <a:r>
              <a:rPr lang="es-VE" sz="1100" i="1" dirty="0"/>
              <a:t> </a:t>
            </a:r>
            <a:r>
              <a:rPr lang="es-VE" sz="1100" i="1" dirty="0" err="1"/>
              <a:t>sp</a:t>
            </a:r>
            <a:r>
              <a:rPr lang="es-VE" sz="1100" i="1" dirty="0"/>
              <a:t>. (guate-pajarito</a:t>
            </a:r>
            <a:r>
              <a:rPr lang="es-VE" sz="1100" i="1" dirty="0" smtClean="0"/>
              <a:t>)	 </a:t>
            </a:r>
          </a:p>
        </p:txBody>
      </p:sp>
      <p:sp>
        <p:nvSpPr>
          <p:cNvPr id="77" name="76 Rectángulo"/>
          <p:cNvSpPr/>
          <p:nvPr/>
        </p:nvSpPr>
        <p:spPr>
          <a:xfrm>
            <a:off x="442170" y="2555776"/>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8" name="77 Rectángulo"/>
          <p:cNvSpPr/>
          <p:nvPr/>
        </p:nvSpPr>
        <p:spPr>
          <a:xfrm>
            <a:off x="448724" y="6514575"/>
            <a:ext cx="5967108"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3" name="72 CuadroTexto"/>
          <p:cNvSpPr txBox="1"/>
          <p:nvPr/>
        </p:nvSpPr>
        <p:spPr>
          <a:xfrm>
            <a:off x="629607" y="8029665"/>
            <a:ext cx="1777513" cy="430887"/>
          </a:xfrm>
          <a:prstGeom prst="rect">
            <a:avLst/>
          </a:prstGeom>
          <a:noFill/>
        </p:spPr>
        <p:txBody>
          <a:bodyPr wrap="square" rtlCol="0">
            <a:spAutoFit/>
          </a:bodyPr>
          <a:lstStyle/>
          <a:p>
            <a:pPr algn="ctr"/>
            <a:r>
              <a:rPr lang="es-VE" sz="1100" i="1" dirty="0" err="1"/>
              <a:t>Crescentia</a:t>
            </a:r>
            <a:r>
              <a:rPr lang="es-VE" sz="1100" i="1" dirty="0"/>
              <a:t> </a:t>
            </a:r>
            <a:r>
              <a:rPr lang="es-VE" sz="1100" i="1" dirty="0" err="1"/>
              <a:t>cujete</a:t>
            </a:r>
            <a:r>
              <a:rPr lang="es-VE" sz="1100" i="1" dirty="0"/>
              <a:t>  </a:t>
            </a:r>
          </a:p>
          <a:p>
            <a:pPr algn="ctr"/>
            <a:r>
              <a:rPr lang="es-VE" sz="1100" i="1" dirty="0"/>
              <a:t>(totumo - tapara) </a:t>
            </a:r>
            <a:endParaRPr lang="es-VE" sz="1100" i="1" dirty="0" smtClean="0"/>
          </a:p>
        </p:txBody>
      </p:sp>
      <p:sp>
        <p:nvSpPr>
          <p:cNvPr id="74" name="73 CuadroTexto"/>
          <p:cNvSpPr txBox="1"/>
          <p:nvPr/>
        </p:nvSpPr>
        <p:spPr>
          <a:xfrm>
            <a:off x="2348880" y="8101553"/>
            <a:ext cx="1951732" cy="430887"/>
          </a:xfrm>
          <a:prstGeom prst="rect">
            <a:avLst/>
          </a:prstGeom>
          <a:noFill/>
        </p:spPr>
        <p:txBody>
          <a:bodyPr wrap="square" rtlCol="0">
            <a:spAutoFit/>
          </a:bodyPr>
          <a:lstStyle/>
          <a:p>
            <a:pPr algn="ctr"/>
            <a:r>
              <a:rPr lang="es-VE" sz="1100" i="1" dirty="0" err="1"/>
              <a:t>Phthirusa</a:t>
            </a:r>
            <a:r>
              <a:rPr lang="es-VE" sz="1100" i="1" dirty="0"/>
              <a:t> </a:t>
            </a:r>
            <a:r>
              <a:rPr lang="es-VE" sz="1100" i="1" dirty="0" err="1"/>
              <a:t>sp</a:t>
            </a:r>
            <a:r>
              <a:rPr lang="es-VE" sz="1100" i="1" dirty="0"/>
              <a:t>. (guate - pajarito)	</a:t>
            </a:r>
            <a:endParaRPr lang="es-VE" sz="1100" i="1" dirty="0" smtClean="0"/>
          </a:p>
        </p:txBody>
      </p:sp>
      <p:sp>
        <p:nvSpPr>
          <p:cNvPr id="75" name="74 CuadroTexto"/>
          <p:cNvSpPr txBox="1"/>
          <p:nvPr/>
        </p:nvSpPr>
        <p:spPr>
          <a:xfrm>
            <a:off x="4310532" y="8054806"/>
            <a:ext cx="1938183" cy="430887"/>
          </a:xfrm>
          <a:prstGeom prst="rect">
            <a:avLst/>
          </a:prstGeom>
          <a:noFill/>
        </p:spPr>
        <p:txBody>
          <a:bodyPr wrap="square" rtlCol="0">
            <a:spAutoFit/>
          </a:bodyPr>
          <a:lstStyle/>
          <a:p>
            <a:pPr algn="ctr"/>
            <a:r>
              <a:rPr lang="it-IT" sz="1100" i="1" dirty="0"/>
              <a:t>Chiococca alba </a:t>
            </a:r>
          </a:p>
          <a:p>
            <a:pPr algn="ctr"/>
            <a:r>
              <a:rPr lang="it-IT" sz="1100" i="1" dirty="0"/>
              <a:t>(cruceta de la reina</a:t>
            </a:r>
            <a:r>
              <a:rPr lang="it-IT" sz="1100" i="1" dirty="0" smtClean="0"/>
              <a:t>)</a:t>
            </a:r>
            <a:endParaRPr lang="es-ES" sz="1100" i="1" dirty="0"/>
          </a:p>
        </p:txBody>
      </p:sp>
      <p:sp>
        <p:nvSpPr>
          <p:cNvPr id="56" name="55 CuadroTexto"/>
          <p:cNvSpPr txBox="1"/>
          <p:nvPr/>
        </p:nvSpPr>
        <p:spPr>
          <a:xfrm>
            <a:off x="442170" y="4116336"/>
            <a:ext cx="2150178" cy="553998"/>
          </a:xfrm>
          <a:prstGeom prst="rect">
            <a:avLst/>
          </a:prstGeom>
          <a:noFill/>
        </p:spPr>
        <p:txBody>
          <a:bodyPr wrap="square" rtlCol="0">
            <a:spAutoFit/>
          </a:bodyPr>
          <a:lstStyle/>
          <a:p>
            <a:pPr algn="ctr"/>
            <a:r>
              <a:rPr lang="pt-BR" sz="1000" i="1" dirty="0"/>
              <a:t>Senna </a:t>
            </a:r>
            <a:r>
              <a:rPr lang="pt-BR" sz="1000" i="1" dirty="0" err="1"/>
              <a:t>pallida</a:t>
            </a:r>
            <a:r>
              <a:rPr lang="pt-BR" sz="1000" i="1" dirty="0"/>
              <a:t> (</a:t>
            </a:r>
            <a:r>
              <a:rPr lang="pt-BR" sz="1000" i="1" dirty="0" err="1"/>
              <a:t>Vahl</a:t>
            </a:r>
            <a:r>
              <a:rPr lang="pt-BR" sz="1000" i="1" dirty="0"/>
              <a:t>) var. </a:t>
            </a:r>
          </a:p>
          <a:p>
            <a:pPr algn="ctr"/>
            <a:r>
              <a:rPr lang="pt-BR" sz="1000" i="1" dirty="0" err="1"/>
              <a:t>bahamensis</a:t>
            </a:r>
            <a:r>
              <a:rPr lang="pt-BR" sz="1000" i="1" dirty="0"/>
              <a:t> Irwin &amp; </a:t>
            </a:r>
            <a:r>
              <a:rPr lang="pt-BR" sz="1000" i="1" dirty="0" err="1"/>
              <a:t>Barneby</a:t>
            </a:r>
            <a:endParaRPr lang="pt-BR" sz="1000" i="1" dirty="0"/>
          </a:p>
          <a:p>
            <a:pPr algn="ctr"/>
            <a:endParaRPr lang="pt-BR" sz="1000" i="1"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73" y="2688088"/>
            <a:ext cx="1700808" cy="1275606"/>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3372" y="2688088"/>
            <a:ext cx="1807716" cy="1275606"/>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0532" y="2688088"/>
            <a:ext cx="1892829" cy="1275606"/>
          </a:xfrm>
          <a:prstGeom prst="rect">
            <a:avLst/>
          </a:prstGeom>
        </p:spPr>
      </p:pic>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413" y="4644009"/>
            <a:ext cx="1703267" cy="1269460"/>
          </a:xfrm>
          <a:prstGeom prst="rect">
            <a:avLst/>
          </a:prstGeom>
        </p:spPr>
      </p:pic>
      <p:pic>
        <p:nvPicPr>
          <p:cNvPr id="11"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7119" y="4644008"/>
            <a:ext cx="1813969" cy="1269461"/>
          </a:xfrm>
          <a:prstGeom prst="rect">
            <a:avLst/>
          </a:prstGeom>
        </p:spPr>
      </p:pic>
      <p:pic>
        <p:nvPicPr>
          <p:cNvPr id="12" name="11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0531" y="4644008"/>
            <a:ext cx="1892829" cy="1267740"/>
          </a:xfrm>
          <a:prstGeom prst="rect">
            <a:avLst/>
          </a:prstGeom>
        </p:spPr>
      </p:pic>
      <p:pic>
        <p:nvPicPr>
          <p:cNvPr id="14" name="13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413" y="6647349"/>
            <a:ext cx="1724468" cy="1309027"/>
          </a:xfrm>
          <a:prstGeom prst="rect">
            <a:avLst/>
          </a:prstGeom>
        </p:spPr>
      </p:pic>
      <p:pic>
        <p:nvPicPr>
          <p:cNvPr id="16" name="15 Imagen"/>
          <p:cNvPicPr>
            <a:picLocks noChangeAspect="1"/>
          </p:cNvPicPr>
          <p:nvPr/>
        </p:nvPicPr>
        <p:blipFill rotWithShape="1">
          <a:blip r:embed="rId11" cstate="print">
            <a:extLst>
              <a:ext uri="{28A0092B-C50C-407E-A947-70E740481C1C}">
                <a14:useLocalDpi xmlns:a14="http://schemas.microsoft.com/office/drawing/2010/main" val="0"/>
              </a:ext>
            </a:extLst>
          </a:blip>
          <a:srcRect r="9035"/>
          <a:stretch/>
        </p:blipFill>
        <p:spPr>
          <a:xfrm>
            <a:off x="2413372" y="6647349"/>
            <a:ext cx="1807716" cy="1309684"/>
          </a:xfrm>
          <a:prstGeom prst="rect">
            <a:avLst/>
          </a:prstGeom>
        </p:spPr>
      </p:pic>
      <p:pic>
        <p:nvPicPr>
          <p:cNvPr id="17" name="16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0532" y="6647348"/>
            <a:ext cx="1908454" cy="1309027"/>
          </a:xfrm>
          <a:prstGeom prst="rect">
            <a:avLst/>
          </a:prstGeom>
        </p:spPr>
      </p:pic>
    </p:spTree>
    <p:extLst>
      <p:ext uri="{BB962C8B-B14F-4D97-AF65-F5344CB8AC3E}">
        <p14:creationId xmlns:p14="http://schemas.microsoft.com/office/powerpoint/2010/main" val="31217631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274680" y="2195736"/>
            <a:ext cx="2285104" cy="369332"/>
          </a:xfrm>
          <a:prstGeom prst="rect">
            <a:avLst/>
          </a:prstGeom>
          <a:noFill/>
        </p:spPr>
        <p:txBody>
          <a:bodyPr wrap="square" rtlCol="0">
            <a:spAutoFit/>
          </a:bodyPr>
          <a:lstStyle/>
          <a:p>
            <a:pPr algn="ctr"/>
            <a:r>
              <a:rPr lang="es-ES" b="1" dirty="0" smtClean="0"/>
              <a:t>FRUTOS  </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8" name="47 CuadroTexto"/>
          <p:cNvSpPr txBox="1"/>
          <p:nvPr/>
        </p:nvSpPr>
        <p:spPr>
          <a:xfrm>
            <a:off x="2255873" y="4116336"/>
            <a:ext cx="2450463" cy="261610"/>
          </a:xfrm>
          <a:prstGeom prst="rect">
            <a:avLst/>
          </a:prstGeom>
          <a:noFill/>
        </p:spPr>
        <p:txBody>
          <a:bodyPr wrap="square" rtlCol="0">
            <a:spAutoFit/>
          </a:bodyPr>
          <a:lstStyle/>
          <a:p>
            <a:pPr algn="ctr"/>
            <a:r>
              <a:rPr lang="pt-BR" sz="1100" i="1" dirty="0" err="1"/>
              <a:t>Bidens</a:t>
            </a:r>
            <a:r>
              <a:rPr lang="pt-BR" sz="1100" i="1" dirty="0"/>
              <a:t> pilosa </a:t>
            </a:r>
            <a:r>
              <a:rPr lang="pt-BR" sz="1100" i="1" dirty="0" smtClean="0"/>
              <a:t>(</a:t>
            </a:r>
            <a:r>
              <a:rPr lang="pt-BR" sz="1100" i="1" dirty="0" err="1"/>
              <a:t>cadillo</a:t>
            </a:r>
            <a:r>
              <a:rPr lang="pt-BR" sz="1100" i="1" dirty="0"/>
              <a:t> </a:t>
            </a:r>
            <a:r>
              <a:rPr lang="pt-BR" sz="1100" i="1" dirty="0" err="1"/>
              <a:t>rosero</a:t>
            </a:r>
            <a:r>
              <a:rPr lang="pt-BR" sz="1100" i="1" dirty="0"/>
              <a:t>)</a:t>
            </a:r>
          </a:p>
        </p:txBody>
      </p:sp>
      <p:sp>
        <p:nvSpPr>
          <p:cNvPr id="49" name="48 CuadroTexto"/>
          <p:cNvSpPr txBox="1"/>
          <p:nvPr/>
        </p:nvSpPr>
        <p:spPr>
          <a:xfrm>
            <a:off x="4507268" y="4104215"/>
            <a:ext cx="1777513" cy="600164"/>
          </a:xfrm>
          <a:prstGeom prst="rect">
            <a:avLst/>
          </a:prstGeom>
          <a:noFill/>
        </p:spPr>
        <p:txBody>
          <a:bodyPr wrap="square" rtlCol="0">
            <a:spAutoFit/>
          </a:bodyPr>
          <a:lstStyle/>
          <a:p>
            <a:pPr algn="ctr"/>
            <a:r>
              <a:rPr lang="pt-BR" sz="1100" i="1" dirty="0" err="1"/>
              <a:t>Crescentia</a:t>
            </a:r>
            <a:r>
              <a:rPr lang="pt-BR" sz="1100" i="1" dirty="0"/>
              <a:t> </a:t>
            </a:r>
            <a:r>
              <a:rPr lang="pt-BR" sz="1100" i="1" dirty="0" err="1"/>
              <a:t>cujete</a:t>
            </a:r>
            <a:r>
              <a:rPr lang="pt-BR" sz="1100" i="1" dirty="0"/>
              <a:t>  </a:t>
            </a:r>
          </a:p>
          <a:p>
            <a:pPr algn="ctr"/>
            <a:r>
              <a:rPr lang="pt-BR" sz="1100" i="1" dirty="0"/>
              <a:t>(</a:t>
            </a:r>
            <a:r>
              <a:rPr lang="pt-BR" sz="1100" i="1" dirty="0" err="1"/>
              <a:t>totumo</a:t>
            </a:r>
            <a:r>
              <a:rPr lang="pt-BR" sz="1100" i="1" dirty="0"/>
              <a:t> - tapara)	</a:t>
            </a:r>
            <a:endParaRPr lang="pt-BR" sz="1100" i="1" dirty="0" smtClean="0"/>
          </a:p>
        </p:txBody>
      </p:sp>
      <p:sp>
        <p:nvSpPr>
          <p:cNvPr id="50" name="49 CuadroTexto"/>
          <p:cNvSpPr txBox="1"/>
          <p:nvPr/>
        </p:nvSpPr>
        <p:spPr>
          <a:xfrm>
            <a:off x="652906" y="6039863"/>
            <a:ext cx="1777513" cy="430887"/>
          </a:xfrm>
          <a:prstGeom prst="rect">
            <a:avLst/>
          </a:prstGeom>
          <a:noFill/>
        </p:spPr>
        <p:txBody>
          <a:bodyPr wrap="square" rtlCol="0">
            <a:spAutoFit/>
          </a:bodyPr>
          <a:lstStyle/>
          <a:p>
            <a:pPr algn="ctr"/>
            <a:r>
              <a:rPr lang="es-VE" sz="1100" i="1" dirty="0" smtClean="0"/>
              <a:t> </a:t>
            </a:r>
            <a:r>
              <a:rPr lang="es-VE" sz="1100" i="1" dirty="0" err="1"/>
              <a:t>Heliocarpus</a:t>
            </a:r>
            <a:r>
              <a:rPr lang="es-VE" sz="1100" i="1" dirty="0"/>
              <a:t> </a:t>
            </a:r>
            <a:r>
              <a:rPr lang="es-VE" sz="1100" i="1" dirty="0" err="1"/>
              <a:t>americanus</a:t>
            </a:r>
            <a:r>
              <a:rPr lang="es-VE" sz="1100" dirty="0"/>
              <a:t>(majagua)</a:t>
            </a:r>
            <a:endParaRPr lang="es-VE" sz="1100" i="1" dirty="0" smtClean="0"/>
          </a:p>
        </p:txBody>
      </p:sp>
      <p:sp>
        <p:nvSpPr>
          <p:cNvPr id="52" name="51 CuadroTexto"/>
          <p:cNvSpPr txBox="1"/>
          <p:nvPr/>
        </p:nvSpPr>
        <p:spPr>
          <a:xfrm>
            <a:off x="2592347" y="6124501"/>
            <a:ext cx="1777513" cy="261610"/>
          </a:xfrm>
          <a:prstGeom prst="rect">
            <a:avLst/>
          </a:prstGeom>
          <a:noFill/>
        </p:spPr>
        <p:txBody>
          <a:bodyPr wrap="square" rtlCol="0">
            <a:spAutoFit/>
          </a:bodyPr>
          <a:lstStyle/>
          <a:p>
            <a:pPr algn="ctr"/>
            <a:r>
              <a:rPr lang="es-VE" sz="1100" i="1" dirty="0" err="1"/>
              <a:t>Serjania</a:t>
            </a:r>
            <a:r>
              <a:rPr lang="es-VE" sz="1100" i="1" dirty="0"/>
              <a:t> sp.2	 </a:t>
            </a:r>
          </a:p>
        </p:txBody>
      </p:sp>
      <p:sp>
        <p:nvSpPr>
          <p:cNvPr id="72" name="71 CuadroTexto"/>
          <p:cNvSpPr txBox="1"/>
          <p:nvPr/>
        </p:nvSpPr>
        <p:spPr>
          <a:xfrm>
            <a:off x="4441960" y="6067308"/>
            <a:ext cx="1867360" cy="600164"/>
          </a:xfrm>
          <a:prstGeom prst="rect">
            <a:avLst/>
          </a:prstGeom>
          <a:noFill/>
        </p:spPr>
        <p:txBody>
          <a:bodyPr wrap="square" rtlCol="0">
            <a:spAutoFit/>
          </a:bodyPr>
          <a:lstStyle/>
          <a:p>
            <a:pPr algn="ctr"/>
            <a:r>
              <a:rPr lang="es-VE" sz="1100" i="1" dirty="0" err="1"/>
              <a:t>Urvillea</a:t>
            </a:r>
            <a:r>
              <a:rPr lang="es-VE" sz="1100" i="1" dirty="0"/>
              <a:t> </a:t>
            </a:r>
            <a:r>
              <a:rPr lang="es-VE" sz="1100" i="1" dirty="0" err="1"/>
              <a:t>ulmacea</a:t>
            </a:r>
            <a:r>
              <a:rPr lang="es-VE" sz="1100" i="1" dirty="0"/>
              <a:t> </a:t>
            </a:r>
          </a:p>
          <a:p>
            <a:pPr algn="ctr"/>
            <a:r>
              <a:rPr lang="es-VE" sz="1100" i="1" dirty="0"/>
              <a:t>(semilla voladora)</a:t>
            </a:r>
          </a:p>
          <a:p>
            <a:pPr algn="ctr"/>
            <a:r>
              <a:rPr lang="es-VE" sz="1100" i="1" dirty="0" smtClean="0"/>
              <a:t>	 </a:t>
            </a:r>
          </a:p>
        </p:txBody>
      </p:sp>
      <p:sp>
        <p:nvSpPr>
          <p:cNvPr id="77" name="76 Rectángulo"/>
          <p:cNvSpPr/>
          <p:nvPr/>
        </p:nvSpPr>
        <p:spPr>
          <a:xfrm>
            <a:off x="442170" y="2555776"/>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8" name="77 Rectángulo"/>
          <p:cNvSpPr/>
          <p:nvPr/>
        </p:nvSpPr>
        <p:spPr>
          <a:xfrm>
            <a:off x="448724" y="6514575"/>
            <a:ext cx="5967108"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3" name="72 CuadroTexto"/>
          <p:cNvSpPr txBox="1"/>
          <p:nvPr/>
        </p:nvSpPr>
        <p:spPr>
          <a:xfrm>
            <a:off x="629607" y="8029665"/>
            <a:ext cx="1777513" cy="430887"/>
          </a:xfrm>
          <a:prstGeom prst="rect">
            <a:avLst/>
          </a:prstGeom>
          <a:noFill/>
        </p:spPr>
        <p:txBody>
          <a:bodyPr wrap="square" rtlCol="0">
            <a:spAutoFit/>
          </a:bodyPr>
          <a:lstStyle/>
          <a:p>
            <a:pPr algn="ctr"/>
            <a:r>
              <a:rPr lang="es-VE" sz="1100" i="1" dirty="0" err="1"/>
              <a:t>Cynanchum</a:t>
            </a:r>
            <a:r>
              <a:rPr lang="es-VE" sz="1100" i="1" dirty="0"/>
              <a:t> </a:t>
            </a:r>
            <a:r>
              <a:rPr lang="es-VE" sz="1100" i="1" dirty="0" err="1"/>
              <a:t>parviflorum</a:t>
            </a:r>
            <a:r>
              <a:rPr lang="es-VE" sz="1100" i="1" dirty="0"/>
              <a:t>  </a:t>
            </a:r>
          </a:p>
          <a:p>
            <a:pPr algn="ctr"/>
            <a:r>
              <a:rPr lang="es-VE" sz="1100" i="1" dirty="0"/>
              <a:t>(semilla voladora</a:t>
            </a:r>
            <a:r>
              <a:rPr lang="es-VE" sz="1100" i="1" dirty="0" smtClean="0"/>
              <a:t>)</a:t>
            </a:r>
            <a:endParaRPr lang="es-VE" sz="1100" i="1" dirty="0"/>
          </a:p>
        </p:txBody>
      </p:sp>
      <p:sp>
        <p:nvSpPr>
          <p:cNvPr id="74" name="73 CuadroTexto"/>
          <p:cNvSpPr txBox="1"/>
          <p:nvPr/>
        </p:nvSpPr>
        <p:spPr>
          <a:xfrm>
            <a:off x="2587591" y="8033211"/>
            <a:ext cx="1777513" cy="261610"/>
          </a:xfrm>
          <a:prstGeom prst="rect">
            <a:avLst/>
          </a:prstGeom>
          <a:noFill/>
        </p:spPr>
        <p:txBody>
          <a:bodyPr wrap="square" rtlCol="0">
            <a:spAutoFit/>
          </a:bodyPr>
          <a:lstStyle/>
          <a:p>
            <a:pPr algn="ctr"/>
            <a:r>
              <a:rPr lang="es-VE" sz="1100" i="1" dirty="0" err="1"/>
              <a:t>Machaerium</a:t>
            </a:r>
            <a:r>
              <a:rPr lang="es-VE" sz="1100" i="1" dirty="0"/>
              <a:t> </a:t>
            </a:r>
            <a:r>
              <a:rPr lang="es-VE" sz="1100" i="1" dirty="0" err="1"/>
              <a:t>sp</a:t>
            </a:r>
            <a:r>
              <a:rPr lang="es-VE" sz="1100" i="1" dirty="0" smtClean="0"/>
              <a:t>.</a:t>
            </a:r>
            <a:r>
              <a:rPr lang="es-VE" sz="1100" i="1" dirty="0"/>
              <a:t>	</a:t>
            </a:r>
            <a:endParaRPr lang="es-VE" sz="1100" i="1" dirty="0" smtClean="0"/>
          </a:p>
        </p:txBody>
      </p:sp>
      <p:sp>
        <p:nvSpPr>
          <p:cNvPr id="75" name="74 CuadroTexto"/>
          <p:cNvSpPr txBox="1"/>
          <p:nvPr/>
        </p:nvSpPr>
        <p:spPr>
          <a:xfrm>
            <a:off x="4310532" y="8054806"/>
            <a:ext cx="1938183" cy="261610"/>
          </a:xfrm>
          <a:prstGeom prst="rect">
            <a:avLst/>
          </a:prstGeom>
          <a:noFill/>
        </p:spPr>
        <p:txBody>
          <a:bodyPr wrap="square" rtlCol="0">
            <a:spAutoFit/>
          </a:bodyPr>
          <a:lstStyle/>
          <a:p>
            <a:pPr algn="ctr"/>
            <a:r>
              <a:rPr lang="es-ES" sz="1100" i="1" dirty="0" err="1"/>
              <a:t>Nissolia</a:t>
            </a:r>
            <a:r>
              <a:rPr lang="es-ES" sz="1100" i="1" dirty="0"/>
              <a:t> fruticosa</a:t>
            </a:r>
          </a:p>
        </p:txBody>
      </p:sp>
      <p:sp>
        <p:nvSpPr>
          <p:cNvPr id="56" name="55 CuadroTexto"/>
          <p:cNvSpPr txBox="1"/>
          <p:nvPr/>
        </p:nvSpPr>
        <p:spPr>
          <a:xfrm>
            <a:off x="442170" y="4116336"/>
            <a:ext cx="2150178" cy="261610"/>
          </a:xfrm>
          <a:prstGeom prst="rect">
            <a:avLst/>
          </a:prstGeom>
          <a:noFill/>
        </p:spPr>
        <p:txBody>
          <a:bodyPr wrap="square" rtlCol="0">
            <a:spAutoFit/>
          </a:bodyPr>
          <a:lstStyle/>
          <a:p>
            <a:pPr algn="ctr"/>
            <a:r>
              <a:rPr lang="pt-BR" sz="1100" i="1" dirty="0" err="1"/>
              <a:t>Leonotis</a:t>
            </a:r>
            <a:r>
              <a:rPr lang="pt-BR" sz="1000" i="1" dirty="0"/>
              <a:t> </a:t>
            </a:r>
            <a:r>
              <a:rPr lang="pt-BR" sz="1100" i="1" dirty="0" err="1"/>
              <a:t>nepetaefolia</a:t>
            </a:r>
            <a:endParaRPr lang="pt-BR" sz="1100" i="1" dirty="0"/>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08" y="2627784"/>
            <a:ext cx="1787218" cy="1368151"/>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8551" y="2627783"/>
            <a:ext cx="1846553" cy="1368151"/>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191" y="2627783"/>
            <a:ext cx="1778298" cy="1368152"/>
          </a:xfrm>
          <a:prstGeom prst="rect">
            <a:avLst/>
          </a:prstGeom>
        </p:spPr>
      </p:pic>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654" y="4613116"/>
            <a:ext cx="1782466" cy="1368152"/>
          </a:xfrm>
          <a:prstGeom prst="rect">
            <a:avLst/>
          </a:prstGeom>
        </p:spPr>
      </p:pic>
      <p:pic>
        <p:nvPicPr>
          <p:cNvPr id="12" name="1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8551" y="4613116"/>
            <a:ext cx="1851309" cy="1368152"/>
          </a:xfrm>
          <a:prstGeom prst="rect">
            <a:avLst/>
          </a:prstGeom>
        </p:spPr>
      </p:pic>
      <p:pic>
        <p:nvPicPr>
          <p:cNvPr id="14" name="13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2192" y="4613115"/>
            <a:ext cx="1778298" cy="1368153"/>
          </a:xfrm>
          <a:prstGeom prst="rect">
            <a:avLst/>
          </a:prstGeom>
        </p:spPr>
      </p:pic>
      <p:pic>
        <p:nvPicPr>
          <p:cNvPr id="16" name="15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654" y="6616265"/>
            <a:ext cx="1782466" cy="1336850"/>
          </a:xfrm>
          <a:prstGeom prst="rect">
            <a:avLst/>
          </a:prstGeom>
        </p:spPr>
      </p:pic>
      <p:pic>
        <p:nvPicPr>
          <p:cNvPr id="17" name="16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8550" y="6616265"/>
            <a:ext cx="1851309" cy="1336850"/>
          </a:xfrm>
          <a:prstGeom prst="rect">
            <a:avLst/>
          </a:prstGeom>
        </p:spPr>
      </p:pic>
      <p:pic>
        <p:nvPicPr>
          <p:cNvPr id="18" name="17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62191" y="6633291"/>
            <a:ext cx="1778297" cy="1319823"/>
          </a:xfrm>
          <a:prstGeom prst="rect">
            <a:avLst/>
          </a:prstGeom>
        </p:spPr>
      </p:pic>
    </p:spTree>
    <p:extLst>
      <p:ext uri="{BB962C8B-B14F-4D97-AF65-F5344CB8AC3E}">
        <p14:creationId xmlns:p14="http://schemas.microsoft.com/office/powerpoint/2010/main" val="10373790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274680" y="2195736"/>
            <a:ext cx="2285104" cy="369332"/>
          </a:xfrm>
          <a:prstGeom prst="rect">
            <a:avLst/>
          </a:prstGeom>
          <a:noFill/>
        </p:spPr>
        <p:txBody>
          <a:bodyPr wrap="square" rtlCol="0">
            <a:spAutoFit/>
          </a:bodyPr>
          <a:lstStyle/>
          <a:p>
            <a:pPr algn="ctr"/>
            <a:r>
              <a:rPr lang="es-ES" b="1" dirty="0" smtClean="0"/>
              <a:t>FRUTOS  </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8" name="47 CuadroTexto"/>
          <p:cNvSpPr txBox="1"/>
          <p:nvPr/>
        </p:nvSpPr>
        <p:spPr>
          <a:xfrm>
            <a:off x="2587591" y="4148938"/>
            <a:ext cx="1677183" cy="400110"/>
          </a:xfrm>
          <a:prstGeom prst="rect">
            <a:avLst/>
          </a:prstGeom>
          <a:noFill/>
        </p:spPr>
        <p:txBody>
          <a:bodyPr wrap="square" rtlCol="0">
            <a:spAutoFit/>
          </a:bodyPr>
          <a:lstStyle/>
          <a:p>
            <a:pPr algn="ctr"/>
            <a:r>
              <a:rPr lang="pt-BR" sz="1000" i="1" dirty="0" err="1"/>
              <a:t>Banisteriopsis</a:t>
            </a:r>
            <a:r>
              <a:rPr lang="pt-BR" sz="1000" i="1" dirty="0"/>
              <a:t> </a:t>
            </a:r>
            <a:r>
              <a:rPr lang="pt-BR" sz="1000" i="1" dirty="0" err="1"/>
              <a:t>muricata</a:t>
            </a:r>
            <a:r>
              <a:rPr lang="pt-BR" sz="1000" i="1" dirty="0"/>
              <a:t>	</a:t>
            </a:r>
          </a:p>
        </p:txBody>
      </p:sp>
      <p:sp>
        <p:nvSpPr>
          <p:cNvPr id="49" name="48 CuadroTexto"/>
          <p:cNvSpPr txBox="1"/>
          <p:nvPr/>
        </p:nvSpPr>
        <p:spPr>
          <a:xfrm>
            <a:off x="4507267" y="4133549"/>
            <a:ext cx="1777513" cy="430887"/>
          </a:xfrm>
          <a:prstGeom prst="rect">
            <a:avLst/>
          </a:prstGeom>
          <a:noFill/>
        </p:spPr>
        <p:txBody>
          <a:bodyPr wrap="square" rtlCol="0">
            <a:spAutoFit/>
          </a:bodyPr>
          <a:lstStyle/>
          <a:p>
            <a:pPr algn="ctr"/>
            <a:r>
              <a:rPr lang="pt-BR" sz="1100" i="1" dirty="0" err="1"/>
              <a:t>Vernonia</a:t>
            </a:r>
            <a:r>
              <a:rPr lang="pt-BR" sz="1100" i="1" dirty="0"/>
              <a:t> </a:t>
            </a:r>
            <a:r>
              <a:rPr lang="pt-BR" sz="1100" i="1" dirty="0" err="1" smtClean="0"/>
              <a:t>gracilis</a:t>
            </a:r>
            <a:r>
              <a:rPr lang="pt-BR" sz="1100" i="1" dirty="0"/>
              <a:t>	</a:t>
            </a:r>
            <a:endParaRPr lang="pt-BR" sz="1100" i="1" dirty="0" smtClean="0"/>
          </a:p>
        </p:txBody>
      </p:sp>
      <p:sp>
        <p:nvSpPr>
          <p:cNvPr id="50" name="49 CuadroTexto"/>
          <p:cNvSpPr txBox="1"/>
          <p:nvPr/>
        </p:nvSpPr>
        <p:spPr>
          <a:xfrm>
            <a:off x="652906" y="6110590"/>
            <a:ext cx="1777513" cy="261610"/>
          </a:xfrm>
          <a:prstGeom prst="rect">
            <a:avLst/>
          </a:prstGeom>
          <a:noFill/>
        </p:spPr>
        <p:txBody>
          <a:bodyPr wrap="square" rtlCol="0">
            <a:spAutoFit/>
          </a:bodyPr>
          <a:lstStyle/>
          <a:p>
            <a:pPr algn="ctr"/>
            <a:r>
              <a:rPr lang="es-VE" sz="1100" i="1" dirty="0" err="1"/>
              <a:t>Chloris</a:t>
            </a:r>
            <a:r>
              <a:rPr lang="es-VE" sz="1100" i="1" dirty="0"/>
              <a:t> </a:t>
            </a:r>
            <a:r>
              <a:rPr lang="es-VE" sz="1100" i="1" dirty="0" err="1"/>
              <a:t>barbata</a:t>
            </a:r>
            <a:endParaRPr lang="es-VE" sz="1100" i="1" dirty="0" smtClean="0"/>
          </a:p>
        </p:txBody>
      </p:sp>
      <p:sp>
        <p:nvSpPr>
          <p:cNvPr id="52" name="51 CuadroTexto"/>
          <p:cNvSpPr txBox="1"/>
          <p:nvPr/>
        </p:nvSpPr>
        <p:spPr>
          <a:xfrm>
            <a:off x="2594122" y="6072118"/>
            <a:ext cx="1777513" cy="600164"/>
          </a:xfrm>
          <a:prstGeom prst="rect">
            <a:avLst/>
          </a:prstGeom>
          <a:noFill/>
        </p:spPr>
        <p:txBody>
          <a:bodyPr wrap="square" rtlCol="0">
            <a:spAutoFit/>
          </a:bodyPr>
          <a:lstStyle/>
          <a:p>
            <a:pPr algn="ctr"/>
            <a:r>
              <a:rPr lang="es-ES" sz="1100" i="1" dirty="0" err="1"/>
              <a:t>Trixis</a:t>
            </a:r>
            <a:r>
              <a:rPr lang="es-ES" sz="1100" i="1" dirty="0"/>
              <a:t> </a:t>
            </a:r>
            <a:r>
              <a:rPr lang="es-ES" sz="1100" i="1" dirty="0" err="1"/>
              <a:t>divaricata</a:t>
            </a:r>
            <a:r>
              <a:rPr lang="es-ES" sz="1100" i="1" dirty="0"/>
              <a:t> </a:t>
            </a:r>
          </a:p>
          <a:p>
            <a:pPr algn="ctr"/>
            <a:r>
              <a:rPr lang="es-ES" sz="1100" i="1" dirty="0"/>
              <a:t>(Juan de la </a:t>
            </a:r>
            <a:r>
              <a:rPr lang="es-ES" sz="1100" i="1" dirty="0" smtClean="0"/>
              <a:t>calle</a:t>
            </a:r>
            <a:r>
              <a:rPr lang="es-ES" sz="1100" i="1" dirty="0"/>
              <a:t>)</a:t>
            </a:r>
            <a:r>
              <a:rPr lang="es-VE" sz="1100" i="1" dirty="0"/>
              <a:t>	 </a:t>
            </a:r>
          </a:p>
        </p:txBody>
      </p:sp>
      <p:sp>
        <p:nvSpPr>
          <p:cNvPr id="72" name="71 CuadroTexto"/>
          <p:cNvSpPr txBox="1"/>
          <p:nvPr/>
        </p:nvSpPr>
        <p:spPr>
          <a:xfrm>
            <a:off x="4421939" y="6110590"/>
            <a:ext cx="1867360" cy="430887"/>
          </a:xfrm>
          <a:prstGeom prst="rect">
            <a:avLst/>
          </a:prstGeom>
          <a:noFill/>
        </p:spPr>
        <p:txBody>
          <a:bodyPr wrap="square" rtlCol="0">
            <a:spAutoFit/>
          </a:bodyPr>
          <a:lstStyle/>
          <a:p>
            <a:pPr algn="ctr"/>
            <a:r>
              <a:rPr lang="es-VE" sz="1100" i="1" dirty="0" err="1"/>
              <a:t>Jatropha</a:t>
            </a:r>
            <a:r>
              <a:rPr lang="es-VE" sz="1100" i="1" dirty="0"/>
              <a:t> </a:t>
            </a:r>
            <a:r>
              <a:rPr lang="es-VE" sz="1100" i="1" dirty="0" err="1" smtClean="0"/>
              <a:t>gossypiifolia</a:t>
            </a:r>
            <a:r>
              <a:rPr lang="es-VE" sz="1100" i="1" dirty="0" smtClean="0"/>
              <a:t>	 </a:t>
            </a:r>
          </a:p>
        </p:txBody>
      </p:sp>
      <p:sp>
        <p:nvSpPr>
          <p:cNvPr id="77" name="76 Rectángulo"/>
          <p:cNvSpPr/>
          <p:nvPr/>
        </p:nvSpPr>
        <p:spPr>
          <a:xfrm>
            <a:off x="442170" y="2555776"/>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8" name="77 Rectángulo"/>
          <p:cNvSpPr/>
          <p:nvPr/>
        </p:nvSpPr>
        <p:spPr>
          <a:xfrm>
            <a:off x="448724" y="6514575"/>
            <a:ext cx="5967108"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3" name="72 CuadroTexto"/>
          <p:cNvSpPr txBox="1"/>
          <p:nvPr/>
        </p:nvSpPr>
        <p:spPr>
          <a:xfrm>
            <a:off x="629607" y="8029665"/>
            <a:ext cx="1777513" cy="600164"/>
          </a:xfrm>
          <a:prstGeom prst="rect">
            <a:avLst/>
          </a:prstGeom>
          <a:noFill/>
        </p:spPr>
        <p:txBody>
          <a:bodyPr wrap="square" rtlCol="0">
            <a:spAutoFit/>
          </a:bodyPr>
          <a:lstStyle/>
          <a:p>
            <a:pPr algn="ctr"/>
            <a:r>
              <a:rPr lang="es-VE" sz="1100" i="1" dirty="0" err="1"/>
              <a:t>Codiaeum</a:t>
            </a:r>
            <a:r>
              <a:rPr lang="es-VE" sz="1100" i="1" dirty="0"/>
              <a:t> </a:t>
            </a:r>
            <a:r>
              <a:rPr lang="es-VE" sz="1100" i="1" dirty="0" err="1"/>
              <a:t>variegatum</a:t>
            </a:r>
            <a:r>
              <a:rPr lang="es-VE" sz="1100" i="1" dirty="0"/>
              <a:t> </a:t>
            </a:r>
          </a:p>
          <a:p>
            <a:pPr algn="ctr"/>
            <a:r>
              <a:rPr lang="es-VE" sz="1100" i="1" dirty="0"/>
              <a:t>(</a:t>
            </a:r>
            <a:r>
              <a:rPr lang="es-VE" sz="1100" i="1" dirty="0" err="1"/>
              <a:t>croto</a:t>
            </a:r>
            <a:r>
              <a:rPr lang="es-VE" sz="1100" i="1" dirty="0"/>
              <a:t> - </a:t>
            </a:r>
            <a:r>
              <a:rPr lang="es-VE" sz="1100" i="1" dirty="0" err="1"/>
              <a:t>croton</a:t>
            </a:r>
            <a:r>
              <a:rPr lang="es-VE" sz="1100" i="1" dirty="0"/>
              <a:t>. Cultivadas)	 </a:t>
            </a:r>
            <a:endParaRPr lang="es-VE" sz="1100" i="1" dirty="0" smtClean="0"/>
          </a:p>
        </p:txBody>
      </p:sp>
      <p:sp>
        <p:nvSpPr>
          <p:cNvPr id="74" name="73 CuadroTexto"/>
          <p:cNvSpPr txBox="1"/>
          <p:nvPr/>
        </p:nvSpPr>
        <p:spPr>
          <a:xfrm>
            <a:off x="2579512" y="8078989"/>
            <a:ext cx="1777513" cy="430887"/>
          </a:xfrm>
          <a:prstGeom prst="rect">
            <a:avLst/>
          </a:prstGeom>
          <a:noFill/>
        </p:spPr>
        <p:txBody>
          <a:bodyPr wrap="square" rtlCol="0">
            <a:spAutoFit/>
          </a:bodyPr>
          <a:lstStyle/>
          <a:p>
            <a:pPr algn="ctr"/>
            <a:r>
              <a:rPr lang="es-VE" sz="1100" i="1" dirty="0"/>
              <a:t>Hura </a:t>
            </a:r>
            <a:r>
              <a:rPr lang="es-VE" sz="1100" i="1" dirty="0" err="1"/>
              <a:t>crepitans</a:t>
            </a:r>
            <a:r>
              <a:rPr lang="es-VE" sz="1100" i="1" dirty="0"/>
              <a:t> (jabillo)	</a:t>
            </a:r>
            <a:endParaRPr lang="es-VE" sz="1100" i="1" dirty="0" smtClean="0"/>
          </a:p>
        </p:txBody>
      </p:sp>
      <p:sp>
        <p:nvSpPr>
          <p:cNvPr id="75" name="74 CuadroTexto"/>
          <p:cNvSpPr txBox="1"/>
          <p:nvPr/>
        </p:nvSpPr>
        <p:spPr>
          <a:xfrm>
            <a:off x="4310532" y="8054806"/>
            <a:ext cx="1938183" cy="261610"/>
          </a:xfrm>
          <a:prstGeom prst="rect">
            <a:avLst/>
          </a:prstGeom>
          <a:noFill/>
        </p:spPr>
        <p:txBody>
          <a:bodyPr wrap="square" rtlCol="0">
            <a:spAutoFit/>
          </a:bodyPr>
          <a:lstStyle/>
          <a:p>
            <a:pPr algn="ctr"/>
            <a:r>
              <a:rPr lang="es-ES" sz="1100" i="1" dirty="0" err="1"/>
              <a:t>Cucurbitaceae</a:t>
            </a:r>
            <a:r>
              <a:rPr lang="es-ES" sz="1100" i="1" dirty="0"/>
              <a:t> n/i</a:t>
            </a:r>
          </a:p>
        </p:txBody>
      </p:sp>
      <p:sp>
        <p:nvSpPr>
          <p:cNvPr id="56" name="55 CuadroTexto"/>
          <p:cNvSpPr txBox="1"/>
          <p:nvPr/>
        </p:nvSpPr>
        <p:spPr>
          <a:xfrm>
            <a:off x="442170" y="4116336"/>
            <a:ext cx="2150178" cy="400110"/>
          </a:xfrm>
          <a:prstGeom prst="rect">
            <a:avLst/>
          </a:prstGeom>
          <a:noFill/>
        </p:spPr>
        <p:txBody>
          <a:bodyPr wrap="square" rtlCol="0">
            <a:spAutoFit/>
          </a:bodyPr>
          <a:lstStyle/>
          <a:p>
            <a:pPr algn="ctr"/>
            <a:r>
              <a:rPr lang="pt-BR" sz="1000" i="1" dirty="0" err="1"/>
              <a:t>Piscidia</a:t>
            </a:r>
            <a:r>
              <a:rPr lang="pt-BR" sz="1000" i="1" dirty="0"/>
              <a:t> </a:t>
            </a:r>
            <a:r>
              <a:rPr lang="pt-BR" sz="1000" i="1" dirty="0" err="1"/>
              <a:t>carthagenensis</a:t>
            </a:r>
            <a:r>
              <a:rPr lang="pt-BR" sz="1000" i="1" dirty="0"/>
              <a:t> </a:t>
            </a:r>
          </a:p>
          <a:p>
            <a:pPr algn="ctr"/>
            <a:r>
              <a:rPr lang="pt-BR" sz="1000" i="1" dirty="0"/>
              <a:t>(</a:t>
            </a:r>
            <a:r>
              <a:rPr lang="pt-BR" sz="1000" i="1" dirty="0" err="1"/>
              <a:t>barbasco</a:t>
            </a:r>
            <a:r>
              <a:rPr lang="pt-BR" sz="1000" i="1" dirty="0"/>
              <a:t>)</a:t>
            </a: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08" y="2627784"/>
            <a:ext cx="1813590" cy="1368152"/>
          </a:xfrm>
          <a:prstGeom prst="rect">
            <a:avLst/>
          </a:prstGeom>
        </p:spPr>
      </p:pic>
      <p:pic>
        <p:nvPicPr>
          <p:cNvPr id="19" name="1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4904" y="2627784"/>
            <a:ext cx="1728192" cy="1368151"/>
          </a:xfrm>
          <a:prstGeom prst="rect">
            <a:avLst/>
          </a:prstGeom>
        </p:spPr>
      </p:pic>
      <p:pic>
        <p:nvPicPr>
          <p:cNvPr id="21" name="2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3291" y="2627784"/>
            <a:ext cx="1772816" cy="1368151"/>
          </a:xfrm>
          <a:prstGeom prst="rect">
            <a:avLst/>
          </a:prstGeom>
        </p:spPr>
      </p:pic>
      <p:pic>
        <p:nvPicPr>
          <p:cNvPr id="22" name="21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07" y="4670334"/>
            <a:ext cx="1777513" cy="1269818"/>
          </a:xfrm>
          <a:prstGeom prst="rect">
            <a:avLst/>
          </a:prstGeom>
        </p:spPr>
      </p:pic>
      <p:pic>
        <p:nvPicPr>
          <p:cNvPr id="25" name="24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2548" y="4670334"/>
            <a:ext cx="1688849" cy="1269818"/>
          </a:xfrm>
          <a:prstGeom prst="rect">
            <a:avLst/>
          </a:prstGeom>
        </p:spPr>
      </p:pic>
      <p:pic>
        <p:nvPicPr>
          <p:cNvPr id="26" name="25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0803" y="4670334"/>
            <a:ext cx="1855304" cy="1269818"/>
          </a:xfrm>
          <a:prstGeom prst="rect">
            <a:avLst/>
          </a:prstGeom>
        </p:spPr>
      </p:pic>
      <p:pic>
        <p:nvPicPr>
          <p:cNvPr id="28" name="27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906" y="6649973"/>
            <a:ext cx="1704470" cy="1278353"/>
          </a:xfrm>
          <a:prstGeom prst="rect">
            <a:avLst/>
          </a:prstGeom>
        </p:spPr>
      </p:pic>
      <p:pic>
        <p:nvPicPr>
          <p:cNvPr id="29" name="28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0647" y="6649973"/>
            <a:ext cx="1700750" cy="1278353"/>
          </a:xfrm>
          <a:prstGeom prst="rect">
            <a:avLst/>
          </a:prstGeom>
        </p:spPr>
      </p:pic>
      <p:pic>
        <p:nvPicPr>
          <p:cNvPr id="30" name="29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30803" y="6667472"/>
            <a:ext cx="1835228" cy="1260854"/>
          </a:xfrm>
          <a:prstGeom prst="rect">
            <a:avLst/>
          </a:prstGeom>
        </p:spPr>
      </p:pic>
    </p:spTree>
    <p:extLst>
      <p:ext uri="{BB962C8B-B14F-4D97-AF65-F5344CB8AC3E}">
        <p14:creationId xmlns:p14="http://schemas.microsoft.com/office/powerpoint/2010/main" val="37380231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010184" y="2195736"/>
            <a:ext cx="2930984" cy="369332"/>
          </a:xfrm>
          <a:prstGeom prst="rect">
            <a:avLst/>
          </a:prstGeom>
          <a:noFill/>
        </p:spPr>
        <p:txBody>
          <a:bodyPr wrap="square" rtlCol="0">
            <a:spAutoFit/>
          </a:bodyPr>
          <a:lstStyle/>
          <a:p>
            <a:pPr algn="ctr"/>
            <a:r>
              <a:rPr lang="es-ES" b="1" dirty="0" smtClean="0"/>
              <a:t>ANIMALES: ARTRÓPODOS </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8" name="47 CuadroTexto"/>
          <p:cNvSpPr txBox="1"/>
          <p:nvPr/>
        </p:nvSpPr>
        <p:spPr>
          <a:xfrm>
            <a:off x="2615913" y="4099882"/>
            <a:ext cx="1677183" cy="400110"/>
          </a:xfrm>
          <a:prstGeom prst="rect">
            <a:avLst/>
          </a:prstGeom>
          <a:noFill/>
        </p:spPr>
        <p:txBody>
          <a:bodyPr wrap="square" rtlCol="0">
            <a:spAutoFit/>
          </a:bodyPr>
          <a:lstStyle/>
          <a:p>
            <a:pPr algn="ctr"/>
            <a:r>
              <a:rPr lang="pt-BR" sz="1000" i="1" dirty="0" err="1"/>
              <a:t>Acrididae</a:t>
            </a:r>
            <a:r>
              <a:rPr lang="pt-BR" sz="1000" i="1" dirty="0"/>
              <a:t> n/i </a:t>
            </a:r>
          </a:p>
          <a:p>
            <a:pPr algn="ctr"/>
            <a:r>
              <a:rPr lang="pt-BR" sz="1000" i="1" dirty="0" smtClean="0"/>
              <a:t>   (</a:t>
            </a:r>
            <a:r>
              <a:rPr lang="pt-BR" sz="1000" i="1" dirty="0" err="1"/>
              <a:t>saltamontes</a:t>
            </a:r>
            <a:r>
              <a:rPr lang="pt-BR" sz="1000" i="1" dirty="0"/>
              <a:t>) 	</a:t>
            </a:r>
          </a:p>
        </p:txBody>
      </p:sp>
      <p:sp>
        <p:nvSpPr>
          <p:cNvPr id="49" name="48 CuadroTexto"/>
          <p:cNvSpPr txBox="1"/>
          <p:nvPr/>
        </p:nvSpPr>
        <p:spPr>
          <a:xfrm>
            <a:off x="4507267" y="4067944"/>
            <a:ext cx="1777513" cy="430887"/>
          </a:xfrm>
          <a:prstGeom prst="rect">
            <a:avLst/>
          </a:prstGeom>
          <a:noFill/>
        </p:spPr>
        <p:txBody>
          <a:bodyPr wrap="square" rtlCol="0">
            <a:spAutoFit/>
          </a:bodyPr>
          <a:lstStyle/>
          <a:p>
            <a:pPr algn="ctr"/>
            <a:r>
              <a:rPr lang="pt-BR" sz="1100" i="1" dirty="0" err="1"/>
              <a:t>Pentatomidae</a:t>
            </a:r>
            <a:r>
              <a:rPr lang="pt-BR" sz="1100" i="1" dirty="0"/>
              <a:t> n/i </a:t>
            </a:r>
          </a:p>
          <a:p>
            <a:pPr algn="ctr"/>
            <a:r>
              <a:rPr lang="pt-BR" sz="1100" i="1" dirty="0"/>
              <a:t>   </a:t>
            </a:r>
            <a:r>
              <a:rPr lang="pt-BR" sz="1100" i="1" dirty="0" smtClean="0"/>
              <a:t>  </a:t>
            </a:r>
            <a:r>
              <a:rPr lang="pt-BR" sz="1100" i="1" dirty="0"/>
              <a:t>(</a:t>
            </a:r>
            <a:r>
              <a:rPr lang="pt-BR" sz="1100" i="1" dirty="0" err="1"/>
              <a:t>chinche</a:t>
            </a:r>
            <a:r>
              <a:rPr lang="pt-BR" sz="1100" i="1" dirty="0"/>
              <a:t>) 	</a:t>
            </a:r>
            <a:endParaRPr lang="pt-BR" sz="1100" i="1" dirty="0" smtClean="0"/>
          </a:p>
        </p:txBody>
      </p:sp>
      <p:sp>
        <p:nvSpPr>
          <p:cNvPr id="50" name="49 CuadroTexto"/>
          <p:cNvSpPr txBox="1"/>
          <p:nvPr/>
        </p:nvSpPr>
        <p:spPr>
          <a:xfrm>
            <a:off x="652906" y="6084168"/>
            <a:ext cx="1777513" cy="430887"/>
          </a:xfrm>
          <a:prstGeom prst="rect">
            <a:avLst/>
          </a:prstGeom>
          <a:noFill/>
        </p:spPr>
        <p:txBody>
          <a:bodyPr wrap="square" rtlCol="0">
            <a:spAutoFit/>
          </a:bodyPr>
          <a:lstStyle/>
          <a:p>
            <a:pPr algn="ctr"/>
            <a:r>
              <a:rPr lang="es-VE" sz="1100" i="1" dirty="0" err="1"/>
              <a:t>Macraspis</a:t>
            </a:r>
            <a:r>
              <a:rPr lang="es-VE" sz="1100" i="1" dirty="0"/>
              <a:t> </a:t>
            </a:r>
            <a:r>
              <a:rPr lang="es-VE" sz="1100" i="1" dirty="0" err="1"/>
              <a:t>chrysis</a:t>
            </a:r>
            <a:r>
              <a:rPr lang="es-VE" sz="1100" i="1" dirty="0"/>
              <a:t> </a:t>
            </a:r>
          </a:p>
          <a:p>
            <a:pPr algn="ctr"/>
            <a:r>
              <a:rPr lang="es-VE" sz="1100" i="1" dirty="0"/>
              <a:t>(escarabajo verde)</a:t>
            </a:r>
            <a:endParaRPr lang="es-VE" sz="1100" i="1" dirty="0" smtClean="0"/>
          </a:p>
        </p:txBody>
      </p:sp>
      <p:sp>
        <p:nvSpPr>
          <p:cNvPr id="52" name="51 CuadroTexto"/>
          <p:cNvSpPr txBox="1"/>
          <p:nvPr/>
        </p:nvSpPr>
        <p:spPr>
          <a:xfrm>
            <a:off x="2594122" y="6072118"/>
            <a:ext cx="1777513" cy="600164"/>
          </a:xfrm>
          <a:prstGeom prst="rect">
            <a:avLst/>
          </a:prstGeom>
          <a:noFill/>
        </p:spPr>
        <p:txBody>
          <a:bodyPr wrap="square" rtlCol="0">
            <a:spAutoFit/>
          </a:bodyPr>
          <a:lstStyle/>
          <a:p>
            <a:pPr algn="ctr"/>
            <a:r>
              <a:rPr lang="es-VE" sz="1100" i="1" dirty="0" err="1"/>
              <a:t>Catonephele</a:t>
            </a:r>
            <a:r>
              <a:rPr lang="es-VE" sz="1100" i="1" dirty="0"/>
              <a:t> </a:t>
            </a:r>
            <a:r>
              <a:rPr lang="es-VE" sz="1100" i="1" dirty="0" err="1"/>
              <a:t>nyctimus</a:t>
            </a:r>
            <a:r>
              <a:rPr lang="es-VE" sz="1100" i="1" dirty="0"/>
              <a:t>  </a:t>
            </a:r>
          </a:p>
          <a:p>
            <a:pPr algn="ctr"/>
            <a:r>
              <a:rPr lang="es-VE" sz="1100" i="1" dirty="0"/>
              <a:t> (mariposa hembra) 	 </a:t>
            </a:r>
          </a:p>
        </p:txBody>
      </p:sp>
      <p:sp>
        <p:nvSpPr>
          <p:cNvPr id="72" name="71 CuadroTexto"/>
          <p:cNvSpPr txBox="1"/>
          <p:nvPr/>
        </p:nvSpPr>
        <p:spPr>
          <a:xfrm>
            <a:off x="4421939" y="6084168"/>
            <a:ext cx="1867360" cy="430887"/>
          </a:xfrm>
          <a:prstGeom prst="rect">
            <a:avLst/>
          </a:prstGeom>
          <a:noFill/>
        </p:spPr>
        <p:txBody>
          <a:bodyPr wrap="square" rtlCol="0">
            <a:spAutoFit/>
          </a:bodyPr>
          <a:lstStyle/>
          <a:p>
            <a:pPr algn="ctr"/>
            <a:r>
              <a:rPr lang="es-VE" sz="1100" i="1" dirty="0" err="1"/>
              <a:t>Adelpha</a:t>
            </a:r>
            <a:r>
              <a:rPr lang="es-VE" sz="1100" i="1" dirty="0"/>
              <a:t> </a:t>
            </a:r>
            <a:r>
              <a:rPr lang="es-VE" sz="1100" i="1" dirty="0" err="1"/>
              <a:t>iphiclus</a:t>
            </a:r>
            <a:r>
              <a:rPr lang="es-VE" sz="1100" i="1" dirty="0"/>
              <a:t> </a:t>
            </a:r>
          </a:p>
          <a:p>
            <a:pPr algn="ctr"/>
            <a:r>
              <a:rPr lang="es-VE" sz="1100" i="1" dirty="0"/>
              <a:t>   (mariposa) </a:t>
            </a:r>
            <a:r>
              <a:rPr lang="es-VE" sz="1100" i="1" dirty="0" smtClean="0"/>
              <a:t>	 </a:t>
            </a:r>
          </a:p>
        </p:txBody>
      </p:sp>
      <p:sp>
        <p:nvSpPr>
          <p:cNvPr id="77" name="76 Rectángulo"/>
          <p:cNvSpPr/>
          <p:nvPr/>
        </p:nvSpPr>
        <p:spPr>
          <a:xfrm>
            <a:off x="442170" y="2555776"/>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8" name="77 Rectángulo"/>
          <p:cNvSpPr/>
          <p:nvPr/>
        </p:nvSpPr>
        <p:spPr>
          <a:xfrm>
            <a:off x="448724" y="6514575"/>
            <a:ext cx="5967108"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3" name="72 CuadroTexto"/>
          <p:cNvSpPr txBox="1"/>
          <p:nvPr/>
        </p:nvSpPr>
        <p:spPr>
          <a:xfrm>
            <a:off x="629607" y="8029665"/>
            <a:ext cx="1777513" cy="430887"/>
          </a:xfrm>
          <a:prstGeom prst="rect">
            <a:avLst/>
          </a:prstGeom>
          <a:noFill/>
        </p:spPr>
        <p:txBody>
          <a:bodyPr wrap="square" rtlCol="0">
            <a:spAutoFit/>
          </a:bodyPr>
          <a:lstStyle/>
          <a:p>
            <a:pPr algn="ctr"/>
            <a:r>
              <a:rPr lang="es-VE" sz="1100" i="1" dirty="0" err="1"/>
              <a:t>Strategus</a:t>
            </a:r>
            <a:r>
              <a:rPr lang="es-VE" sz="1100" i="1" dirty="0"/>
              <a:t> </a:t>
            </a:r>
            <a:r>
              <a:rPr lang="es-VE" sz="1100" i="1" dirty="0" err="1"/>
              <a:t>sp</a:t>
            </a:r>
            <a:r>
              <a:rPr lang="es-VE" sz="1100" i="1" dirty="0"/>
              <a:t>. </a:t>
            </a:r>
          </a:p>
          <a:p>
            <a:pPr algn="ctr"/>
            <a:r>
              <a:rPr lang="es-VE" sz="1100" i="1" dirty="0"/>
              <a:t>(escarabajo macho)</a:t>
            </a:r>
            <a:endParaRPr lang="es-VE" sz="1100" i="1" dirty="0" smtClean="0"/>
          </a:p>
        </p:txBody>
      </p:sp>
      <p:sp>
        <p:nvSpPr>
          <p:cNvPr id="74" name="73 CuadroTexto"/>
          <p:cNvSpPr txBox="1"/>
          <p:nvPr/>
        </p:nvSpPr>
        <p:spPr>
          <a:xfrm>
            <a:off x="2579512" y="8126814"/>
            <a:ext cx="1777513" cy="261610"/>
          </a:xfrm>
          <a:prstGeom prst="rect">
            <a:avLst/>
          </a:prstGeom>
          <a:noFill/>
        </p:spPr>
        <p:txBody>
          <a:bodyPr wrap="square" rtlCol="0">
            <a:spAutoFit/>
          </a:bodyPr>
          <a:lstStyle/>
          <a:p>
            <a:pPr algn="ctr"/>
            <a:r>
              <a:rPr lang="es-VE" sz="1100" i="1" dirty="0" err="1"/>
              <a:t>Heterocera</a:t>
            </a:r>
            <a:r>
              <a:rPr lang="es-VE" sz="1100" i="1" dirty="0"/>
              <a:t> n/i </a:t>
            </a:r>
            <a:r>
              <a:rPr lang="es-VE" sz="1100" i="1" dirty="0" smtClean="0"/>
              <a:t> </a:t>
            </a:r>
            <a:r>
              <a:rPr lang="es-VE" sz="1100" i="1" dirty="0"/>
              <a:t>(oruga)</a:t>
            </a:r>
            <a:endParaRPr lang="es-VE" sz="1100" i="1" dirty="0" smtClean="0"/>
          </a:p>
        </p:txBody>
      </p:sp>
      <p:sp>
        <p:nvSpPr>
          <p:cNvPr id="75" name="74 CuadroTexto"/>
          <p:cNvSpPr txBox="1"/>
          <p:nvPr/>
        </p:nvSpPr>
        <p:spPr>
          <a:xfrm>
            <a:off x="4310532" y="8054806"/>
            <a:ext cx="1938183" cy="600164"/>
          </a:xfrm>
          <a:prstGeom prst="rect">
            <a:avLst/>
          </a:prstGeom>
          <a:noFill/>
        </p:spPr>
        <p:txBody>
          <a:bodyPr wrap="square" rtlCol="0">
            <a:spAutoFit/>
          </a:bodyPr>
          <a:lstStyle/>
          <a:p>
            <a:pPr algn="ctr"/>
            <a:r>
              <a:rPr lang="pt-BR" sz="1100" i="1" dirty="0" err="1"/>
              <a:t>Coccoidea</a:t>
            </a:r>
            <a:r>
              <a:rPr lang="pt-BR" sz="1100" i="1" dirty="0"/>
              <a:t> n/i sp.4 </a:t>
            </a:r>
          </a:p>
          <a:p>
            <a:pPr algn="ctr"/>
            <a:r>
              <a:rPr lang="pt-BR" sz="1100" i="1" dirty="0"/>
              <a:t>(escamas </a:t>
            </a:r>
            <a:r>
              <a:rPr lang="pt-BR" sz="1100" i="1" dirty="0" err="1"/>
              <a:t>palomitas</a:t>
            </a:r>
            <a:r>
              <a:rPr lang="pt-BR" sz="1100" i="1" dirty="0"/>
              <a:t>)</a:t>
            </a:r>
          </a:p>
          <a:p>
            <a:pPr algn="ctr"/>
            <a:endParaRPr lang="es-ES" sz="1100" i="1" dirty="0"/>
          </a:p>
        </p:txBody>
      </p:sp>
      <p:sp>
        <p:nvSpPr>
          <p:cNvPr id="56" name="55 CuadroTexto"/>
          <p:cNvSpPr txBox="1"/>
          <p:nvPr/>
        </p:nvSpPr>
        <p:spPr>
          <a:xfrm>
            <a:off x="442170" y="4116336"/>
            <a:ext cx="2150178" cy="400110"/>
          </a:xfrm>
          <a:prstGeom prst="rect">
            <a:avLst/>
          </a:prstGeom>
          <a:noFill/>
        </p:spPr>
        <p:txBody>
          <a:bodyPr wrap="square" rtlCol="0">
            <a:spAutoFit/>
          </a:bodyPr>
          <a:lstStyle/>
          <a:p>
            <a:pPr algn="ctr"/>
            <a:r>
              <a:rPr lang="pt-BR" sz="1000" i="1" dirty="0" err="1"/>
              <a:t>Cerambycidae</a:t>
            </a:r>
            <a:r>
              <a:rPr lang="pt-BR" sz="1000" i="1" dirty="0"/>
              <a:t> n/i</a:t>
            </a:r>
          </a:p>
          <a:p>
            <a:pPr algn="ctr"/>
            <a:r>
              <a:rPr lang="pt-BR" sz="1000" i="1" dirty="0"/>
              <a:t>(</a:t>
            </a:r>
            <a:r>
              <a:rPr lang="pt-BR" sz="1000" i="1" dirty="0" err="1"/>
              <a:t>escarabajo</a:t>
            </a:r>
            <a:r>
              <a:rPr lang="pt-BR" sz="1000" i="1" dirty="0"/>
              <a:t>)</a:t>
            </a: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66" y="2658494"/>
            <a:ext cx="1783254" cy="1337441"/>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2896" y="2658494"/>
            <a:ext cx="1771878" cy="1337441"/>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1635" y="2658494"/>
            <a:ext cx="1877080" cy="1337441"/>
          </a:xfrm>
          <a:prstGeom prst="rect">
            <a:avLst/>
          </a:prstGeom>
        </p:spPr>
      </p:pic>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866" y="4626301"/>
            <a:ext cx="1783253" cy="1341782"/>
          </a:xfrm>
          <a:prstGeom prst="rect">
            <a:avLst/>
          </a:prstGeom>
        </p:spPr>
      </p:pic>
      <p:pic>
        <p:nvPicPr>
          <p:cNvPr id="11"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2896" y="4626301"/>
            <a:ext cx="1771878" cy="1341782"/>
          </a:xfrm>
          <a:prstGeom prst="rect">
            <a:avLst/>
          </a:prstGeom>
        </p:spPr>
      </p:pic>
      <p:pic>
        <p:nvPicPr>
          <p:cNvPr id="12" name="11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7025" y="4626301"/>
            <a:ext cx="1891690" cy="1341782"/>
          </a:xfrm>
          <a:prstGeom prst="rect">
            <a:avLst/>
          </a:prstGeom>
        </p:spPr>
      </p:pic>
      <p:pic>
        <p:nvPicPr>
          <p:cNvPr id="14" name="13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3621" y="6657212"/>
            <a:ext cx="1777513" cy="1275606"/>
          </a:xfrm>
          <a:prstGeom prst="rect">
            <a:avLst/>
          </a:prstGeom>
        </p:spPr>
      </p:pic>
      <p:pic>
        <p:nvPicPr>
          <p:cNvPr id="16" name="15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6911" y="6657212"/>
            <a:ext cx="1771878" cy="1275606"/>
          </a:xfrm>
          <a:prstGeom prst="rect">
            <a:avLst/>
          </a:prstGeom>
        </p:spPr>
      </p:pic>
      <p:pic>
        <p:nvPicPr>
          <p:cNvPr id="17" name="16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1039" y="6657212"/>
            <a:ext cx="1897676" cy="1275606"/>
          </a:xfrm>
          <a:prstGeom prst="rect">
            <a:avLst/>
          </a:prstGeom>
        </p:spPr>
      </p:pic>
    </p:spTree>
    <p:extLst>
      <p:ext uri="{BB962C8B-B14F-4D97-AF65-F5344CB8AC3E}">
        <p14:creationId xmlns:p14="http://schemas.microsoft.com/office/powerpoint/2010/main" val="37341759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010184" y="2195736"/>
            <a:ext cx="2930984" cy="369332"/>
          </a:xfrm>
          <a:prstGeom prst="rect">
            <a:avLst/>
          </a:prstGeom>
          <a:noFill/>
        </p:spPr>
        <p:txBody>
          <a:bodyPr wrap="square" rtlCol="0">
            <a:spAutoFit/>
          </a:bodyPr>
          <a:lstStyle/>
          <a:p>
            <a:pPr algn="ctr"/>
            <a:r>
              <a:rPr lang="es-ES" b="1" dirty="0" smtClean="0"/>
              <a:t>ANIMALES: ANFIBIOS  </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8" name="47 CuadroTexto"/>
          <p:cNvSpPr txBox="1"/>
          <p:nvPr/>
        </p:nvSpPr>
        <p:spPr>
          <a:xfrm>
            <a:off x="2587591" y="4148938"/>
            <a:ext cx="1677183" cy="246221"/>
          </a:xfrm>
          <a:prstGeom prst="rect">
            <a:avLst/>
          </a:prstGeom>
          <a:noFill/>
        </p:spPr>
        <p:txBody>
          <a:bodyPr wrap="square" rtlCol="0">
            <a:spAutoFit/>
          </a:bodyPr>
          <a:lstStyle/>
          <a:p>
            <a:pPr algn="ctr"/>
            <a:r>
              <a:rPr lang="pt-BR" sz="1000" i="1" dirty="0"/>
              <a:t>	</a:t>
            </a:r>
          </a:p>
        </p:txBody>
      </p:sp>
      <p:sp>
        <p:nvSpPr>
          <p:cNvPr id="49" name="48 CuadroTexto"/>
          <p:cNvSpPr txBox="1"/>
          <p:nvPr/>
        </p:nvSpPr>
        <p:spPr>
          <a:xfrm>
            <a:off x="4484004" y="4101237"/>
            <a:ext cx="1777513" cy="569387"/>
          </a:xfrm>
          <a:prstGeom prst="rect">
            <a:avLst/>
          </a:prstGeom>
          <a:noFill/>
        </p:spPr>
        <p:txBody>
          <a:bodyPr wrap="square" rtlCol="0">
            <a:spAutoFit/>
          </a:bodyPr>
          <a:lstStyle/>
          <a:p>
            <a:pPr algn="ctr"/>
            <a:r>
              <a:rPr lang="es-ES" sz="1100" i="1" dirty="0"/>
              <a:t> </a:t>
            </a:r>
            <a:r>
              <a:rPr lang="es-ES" sz="1000" i="1" dirty="0" err="1"/>
              <a:t>Hyla</a:t>
            </a:r>
            <a:r>
              <a:rPr lang="es-ES" sz="1000" i="1" dirty="0"/>
              <a:t> </a:t>
            </a:r>
            <a:r>
              <a:rPr lang="es-ES" sz="1000" i="1" dirty="0" err="1"/>
              <a:t>crepitans</a:t>
            </a:r>
            <a:r>
              <a:rPr lang="es-ES" sz="1000" i="1" dirty="0"/>
              <a:t> </a:t>
            </a:r>
          </a:p>
          <a:p>
            <a:pPr algn="ctr"/>
            <a:r>
              <a:rPr lang="es-ES" sz="1000" i="1" dirty="0" smtClean="0"/>
              <a:t> (</a:t>
            </a:r>
            <a:r>
              <a:rPr lang="es-ES" sz="1000" i="1" dirty="0"/>
              <a:t>renacuajos en primera fase)</a:t>
            </a:r>
            <a:r>
              <a:rPr lang="pt-BR" sz="1000" i="1" dirty="0"/>
              <a:t>	</a:t>
            </a:r>
            <a:endParaRPr lang="pt-BR" sz="1000" i="1" dirty="0" smtClean="0"/>
          </a:p>
        </p:txBody>
      </p:sp>
      <p:sp>
        <p:nvSpPr>
          <p:cNvPr id="50" name="49 CuadroTexto"/>
          <p:cNvSpPr txBox="1"/>
          <p:nvPr/>
        </p:nvSpPr>
        <p:spPr>
          <a:xfrm>
            <a:off x="514996" y="6066465"/>
            <a:ext cx="1777513" cy="430887"/>
          </a:xfrm>
          <a:prstGeom prst="rect">
            <a:avLst/>
          </a:prstGeom>
          <a:noFill/>
        </p:spPr>
        <p:txBody>
          <a:bodyPr wrap="square" rtlCol="0">
            <a:spAutoFit/>
          </a:bodyPr>
          <a:lstStyle/>
          <a:p>
            <a:pPr algn="ctr"/>
            <a:r>
              <a:rPr lang="es-VE" sz="1100" i="1" dirty="0"/>
              <a:t> </a:t>
            </a:r>
            <a:r>
              <a:rPr lang="es-VE" sz="1100" i="1" dirty="0" err="1"/>
              <a:t>Hyla</a:t>
            </a:r>
            <a:r>
              <a:rPr lang="es-VE" sz="1100" i="1" dirty="0"/>
              <a:t> </a:t>
            </a:r>
            <a:r>
              <a:rPr lang="es-VE" sz="1100" i="1" dirty="0" err="1"/>
              <a:t>crepitans</a:t>
            </a:r>
            <a:r>
              <a:rPr lang="es-VE" sz="1100" i="1" dirty="0"/>
              <a:t> </a:t>
            </a:r>
          </a:p>
          <a:p>
            <a:pPr algn="ctr"/>
            <a:r>
              <a:rPr lang="es-VE" sz="1100" i="1" dirty="0"/>
              <a:t>(renacuajo avanzado)</a:t>
            </a:r>
            <a:endParaRPr lang="es-VE" sz="1100" i="1" dirty="0" smtClean="0"/>
          </a:p>
        </p:txBody>
      </p:sp>
      <p:sp>
        <p:nvSpPr>
          <p:cNvPr id="52" name="51 CuadroTexto"/>
          <p:cNvSpPr txBox="1"/>
          <p:nvPr/>
        </p:nvSpPr>
        <p:spPr>
          <a:xfrm>
            <a:off x="2594122" y="6072118"/>
            <a:ext cx="1777513" cy="430887"/>
          </a:xfrm>
          <a:prstGeom prst="rect">
            <a:avLst/>
          </a:prstGeom>
          <a:noFill/>
        </p:spPr>
        <p:txBody>
          <a:bodyPr wrap="square" rtlCol="0">
            <a:spAutoFit/>
          </a:bodyPr>
          <a:lstStyle/>
          <a:p>
            <a:pPr algn="ctr"/>
            <a:r>
              <a:rPr lang="es-VE" sz="1100" i="1" dirty="0" err="1"/>
              <a:t>Hyla</a:t>
            </a:r>
            <a:r>
              <a:rPr lang="es-VE" sz="1100" i="1" dirty="0"/>
              <a:t> </a:t>
            </a:r>
            <a:r>
              <a:rPr lang="es-VE" sz="1100" i="1" dirty="0" err="1" smtClean="0"/>
              <a:t>crepitans</a:t>
            </a:r>
            <a:endParaRPr lang="es-VE" sz="1100" i="1" dirty="0" smtClean="0"/>
          </a:p>
          <a:p>
            <a:pPr algn="ctr"/>
            <a:r>
              <a:rPr lang="es-VE" sz="1100" dirty="0"/>
              <a:t> (rana adulta)</a:t>
            </a:r>
            <a:endParaRPr lang="es-VE" sz="1100" i="1" dirty="0"/>
          </a:p>
        </p:txBody>
      </p:sp>
      <p:sp>
        <p:nvSpPr>
          <p:cNvPr id="77" name="76 Rectángulo"/>
          <p:cNvSpPr/>
          <p:nvPr/>
        </p:nvSpPr>
        <p:spPr>
          <a:xfrm>
            <a:off x="442170" y="2555776"/>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8" name="77 Rectángulo"/>
          <p:cNvSpPr/>
          <p:nvPr/>
        </p:nvSpPr>
        <p:spPr>
          <a:xfrm>
            <a:off x="448724" y="6514575"/>
            <a:ext cx="5967108"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56" name="55 CuadroTexto"/>
          <p:cNvSpPr txBox="1"/>
          <p:nvPr/>
        </p:nvSpPr>
        <p:spPr>
          <a:xfrm>
            <a:off x="429334" y="4093711"/>
            <a:ext cx="2150178" cy="400110"/>
          </a:xfrm>
          <a:prstGeom prst="rect">
            <a:avLst/>
          </a:prstGeom>
          <a:noFill/>
        </p:spPr>
        <p:txBody>
          <a:bodyPr wrap="square" rtlCol="0">
            <a:spAutoFit/>
          </a:bodyPr>
          <a:lstStyle/>
          <a:p>
            <a:pPr algn="ctr"/>
            <a:r>
              <a:rPr lang="es-ES" sz="1000" i="1" dirty="0" err="1"/>
              <a:t>Hyla</a:t>
            </a:r>
            <a:r>
              <a:rPr lang="es-ES" sz="1000" i="1" dirty="0"/>
              <a:t> </a:t>
            </a:r>
            <a:r>
              <a:rPr lang="es-ES" sz="1000" i="1" dirty="0" err="1"/>
              <a:t>crepitans</a:t>
            </a:r>
            <a:r>
              <a:rPr lang="es-ES" sz="1000" i="1" dirty="0"/>
              <a:t> </a:t>
            </a:r>
          </a:p>
          <a:p>
            <a:pPr algn="ctr"/>
            <a:r>
              <a:rPr lang="es-ES" sz="1000" i="1" dirty="0"/>
              <a:t>(huevos de rana </a:t>
            </a:r>
            <a:r>
              <a:rPr lang="es-ES" sz="1000" i="1" dirty="0" smtClean="0"/>
              <a:t> flotando</a:t>
            </a:r>
            <a:r>
              <a:rPr lang="es-ES" sz="1000" i="1" dirty="0"/>
              <a:t>)</a:t>
            </a:r>
            <a:endParaRPr lang="pt-BR" sz="1000" i="1"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97" y="2673386"/>
            <a:ext cx="1777512" cy="1336077"/>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9000" y="2673387"/>
            <a:ext cx="1826555" cy="1336076"/>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7924" y="2673385"/>
            <a:ext cx="1777514" cy="1336077"/>
          </a:xfrm>
          <a:prstGeom prst="rect">
            <a:avLst/>
          </a:prstGeom>
        </p:spPr>
      </p:pic>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259" y="4670625"/>
            <a:ext cx="1739550" cy="1278672"/>
          </a:xfrm>
          <a:prstGeom prst="rect">
            <a:avLst/>
          </a:prstGeom>
        </p:spPr>
      </p:pic>
      <p:pic>
        <p:nvPicPr>
          <p:cNvPr id="11"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9000" y="4670624"/>
            <a:ext cx="1826555" cy="1278673"/>
          </a:xfrm>
          <a:prstGeom prst="rect">
            <a:avLst/>
          </a:prstGeom>
        </p:spPr>
      </p:pic>
      <p:pic>
        <p:nvPicPr>
          <p:cNvPr id="12" name="11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7924" y="4670625"/>
            <a:ext cx="1817029" cy="1278671"/>
          </a:xfrm>
          <a:prstGeom prst="rect">
            <a:avLst/>
          </a:prstGeom>
        </p:spPr>
      </p:pic>
      <p:pic>
        <p:nvPicPr>
          <p:cNvPr id="14" name="13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808" y="6622749"/>
            <a:ext cx="1777511" cy="1296144"/>
          </a:xfrm>
          <a:prstGeom prst="rect">
            <a:avLst/>
          </a:prstGeom>
        </p:spPr>
      </p:pic>
      <p:pic>
        <p:nvPicPr>
          <p:cNvPr id="16" name="15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3511" y="6622749"/>
            <a:ext cx="1803593" cy="1296143"/>
          </a:xfrm>
          <a:prstGeom prst="rect">
            <a:avLst/>
          </a:prstGeom>
        </p:spPr>
      </p:pic>
      <p:pic>
        <p:nvPicPr>
          <p:cNvPr id="17" name="16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52435" y="6622749"/>
            <a:ext cx="1817029" cy="1296144"/>
          </a:xfrm>
          <a:prstGeom prst="rect">
            <a:avLst/>
          </a:prstGeom>
        </p:spPr>
      </p:pic>
      <p:sp>
        <p:nvSpPr>
          <p:cNvPr id="42" name="41 CuadroTexto"/>
          <p:cNvSpPr txBox="1"/>
          <p:nvPr/>
        </p:nvSpPr>
        <p:spPr>
          <a:xfrm>
            <a:off x="2432767" y="4099882"/>
            <a:ext cx="2148361" cy="400110"/>
          </a:xfrm>
          <a:prstGeom prst="rect">
            <a:avLst/>
          </a:prstGeom>
          <a:noFill/>
        </p:spPr>
        <p:txBody>
          <a:bodyPr wrap="square" rtlCol="0">
            <a:spAutoFit/>
          </a:bodyPr>
          <a:lstStyle/>
          <a:p>
            <a:pPr algn="ctr"/>
            <a:r>
              <a:rPr lang="es-ES" sz="1000" i="1" dirty="0" err="1" smtClean="0"/>
              <a:t>Hyla</a:t>
            </a:r>
            <a:r>
              <a:rPr lang="es-ES" sz="1000" i="1" dirty="0" smtClean="0"/>
              <a:t> </a:t>
            </a:r>
            <a:r>
              <a:rPr lang="es-ES" sz="1000" i="1" dirty="0" err="1"/>
              <a:t>crepitans</a:t>
            </a:r>
            <a:r>
              <a:rPr lang="es-ES" sz="1000" i="1" dirty="0"/>
              <a:t> </a:t>
            </a:r>
          </a:p>
          <a:p>
            <a:pPr algn="ctr"/>
            <a:r>
              <a:rPr lang="es-ES" sz="1000" i="1" dirty="0" smtClean="0"/>
              <a:t>     (</a:t>
            </a:r>
            <a:r>
              <a:rPr lang="es-ES" sz="1000" i="1" dirty="0"/>
              <a:t>larva </a:t>
            </a:r>
            <a:r>
              <a:rPr lang="es-ES" sz="1000" i="1" dirty="0" err="1"/>
              <a:t>branquiada</a:t>
            </a:r>
            <a:r>
              <a:rPr lang="es-ES" sz="1000" i="1" dirty="0"/>
              <a:t> de la rana)</a:t>
            </a:r>
            <a:r>
              <a:rPr lang="pt-BR" sz="1000" i="1" dirty="0"/>
              <a:t>	</a:t>
            </a:r>
            <a:endParaRPr lang="pt-BR" sz="1000" i="1" dirty="0" smtClean="0"/>
          </a:p>
        </p:txBody>
      </p:sp>
      <p:sp>
        <p:nvSpPr>
          <p:cNvPr id="43" name="42 CuadroTexto"/>
          <p:cNvSpPr txBox="1"/>
          <p:nvPr/>
        </p:nvSpPr>
        <p:spPr>
          <a:xfrm>
            <a:off x="4484003" y="6086953"/>
            <a:ext cx="1777513" cy="430887"/>
          </a:xfrm>
          <a:prstGeom prst="rect">
            <a:avLst/>
          </a:prstGeom>
          <a:noFill/>
        </p:spPr>
        <p:txBody>
          <a:bodyPr wrap="square" rtlCol="0">
            <a:spAutoFit/>
          </a:bodyPr>
          <a:lstStyle/>
          <a:p>
            <a:pPr algn="ctr"/>
            <a:r>
              <a:rPr lang="es-VE" sz="1100" i="1" dirty="0" err="1"/>
              <a:t>Hyla</a:t>
            </a:r>
            <a:r>
              <a:rPr lang="es-VE" sz="1100" i="1" dirty="0"/>
              <a:t> </a:t>
            </a:r>
            <a:r>
              <a:rPr lang="es-VE" sz="1100" i="1" dirty="0" err="1" smtClean="0"/>
              <a:t>crepitans</a:t>
            </a:r>
            <a:endParaRPr lang="es-VE" sz="1100" i="1" dirty="0" smtClean="0"/>
          </a:p>
          <a:p>
            <a:pPr algn="ctr"/>
            <a:r>
              <a:rPr lang="es-VE" sz="1100" dirty="0"/>
              <a:t> (rana adulta)</a:t>
            </a:r>
            <a:endParaRPr lang="es-VE" sz="1100" i="1" dirty="0"/>
          </a:p>
        </p:txBody>
      </p:sp>
      <p:sp>
        <p:nvSpPr>
          <p:cNvPr id="44" name="43 CuadroTexto"/>
          <p:cNvSpPr txBox="1"/>
          <p:nvPr/>
        </p:nvSpPr>
        <p:spPr>
          <a:xfrm>
            <a:off x="4497440" y="8044715"/>
            <a:ext cx="1777513" cy="430887"/>
          </a:xfrm>
          <a:prstGeom prst="rect">
            <a:avLst/>
          </a:prstGeom>
          <a:noFill/>
        </p:spPr>
        <p:txBody>
          <a:bodyPr wrap="square" rtlCol="0">
            <a:spAutoFit/>
          </a:bodyPr>
          <a:lstStyle/>
          <a:p>
            <a:pPr algn="ctr"/>
            <a:r>
              <a:rPr lang="es-VE" sz="1100" i="1" dirty="0" err="1"/>
              <a:t>Hyla</a:t>
            </a:r>
            <a:r>
              <a:rPr lang="es-VE" sz="1100" i="1" dirty="0"/>
              <a:t> </a:t>
            </a:r>
            <a:r>
              <a:rPr lang="es-VE" sz="1100" i="1" dirty="0" err="1" smtClean="0"/>
              <a:t>crepitans</a:t>
            </a:r>
            <a:endParaRPr lang="es-VE" sz="1100" i="1" dirty="0" smtClean="0"/>
          </a:p>
          <a:p>
            <a:pPr algn="ctr"/>
            <a:r>
              <a:rPr lang="es-VE" sz="1100" dirty="0"/>
              <a:t> (rana adulta)</a:t>
            </a:r>
            <a:endParaRPr lang="es-VE" sz="1100" i="1" dirty="0"/>
          </a:p>
        </p:txBody>
      </p:sp>
      <p:sp>
        <p:nvSpPr>
          <p:cNvPr id="45" name="44 CuadroTexto"/>
          <p:cNvSpPr txBox="1"/>
          <p:nvPr/>
        </p:nvSpPr>
        <p:spPr>
          <a:xfrm>
            <a:off x="2545080" y="8054806"/>
            <a:ext cx="1777513" cy="430887"/>
          </a:xfrm>
          <a:prstGeom prst="rect">
            <a:avLst/>
          </a:prstGeom>
          <a:noFill/>
        </p:spPr>
        <p:txBody>
          <a:bodyPr wrap="square" rtlCol="0">
            <a:spAutoFit/>
          </a:bodyPr>
          <a:lstStyle/>
          <a:p>
            <a:pPr algn="ctr"/>
            <a:r>
              <a:rPr lang="es-VE" sz="1100" i="1" dirty="0" err="1"/>
              <a:t>Hyla</a:t>
            </a:r>
            <a:r>
              <a:rPr lang="es-VE" sz="1100" i="1" dirty="0"/>
              <a:t> </a:t>
            </a:r>
            <a:r>
              <a:rPr lang="es-VE" sz="1100" i="1" dirty="0" err="1" smtClean="0"/>
              <a:t>crepitans</a:t>
            </a:r>
            <a:endParaRPr lang="es-VE" sz="1100" i="1" dirty="0" smtClean="0"/>
          </a:p>
          <a:p>
            <a:pPr algn="ctr"/>
            <a:r>
              <a:rPr lang="es-VE" sz="1100" dirty="0"/>
              <a:t> (rana adulta)</a:t>
            </a:r>
            <a:endParaRPr lang="es-VE" sz="1100" i="1" dirty="0"/>
          </a:p>
        </p:txBody>
      </p:sp>
      <p:sp>
        <p:nvSpPr>
          <p:cNvPr id="46" name="45 CuadroTexto"/>
          <p:cNvSpPr txBox="1"/>
          <p:nvPr/>
        </p:nvSpPr>
        <p:spPr>
          <a:xfrm>
            <a:off x="514996" y="8044716"/>
            <a:ext cx="1777513" cy="430887"/>
          </a:xfrm>
          <a:prstGeom prst="rect">
            <a:avLst/>
          </a:prstGeom>
          <a:noFill/>
        </p:spPr>
        <p:txBody>
          <a:bodyPr wrap="square" rtlCol="0">
            <a:spAutoFit/>
          </a:bodyPr>
          <a:lstStyle/>
          <a:p>
            <a:pPr algn="ctr"/>
            <a:r>
              <a:rPr lang="es-VE" sz="1100" i="1" dirty="0" err="1"/>
              <a:t>Hyla</a:t>
            </a:r>
            <a:r>
              <a:rPr lang="es-VE" sz="1100" i="1" dirty="0"/>
              <a:t> </a:t>
            </a:r>
            <a:r>
              <a:rPr lang="es-VE" sz="1100" i="1" dirty="0" err="1" smtClean="0"/>
              <a:t>crepitans</a:t>
            </a:r>
            <a:endParaRPr lang="es-VE" sz="1100" i="1" dirty="0" smtClean="0"/>
          </a:p>
          <a:p>
            <a:pPr algn="ctr"/>
            <a:r>
              <a:rPr lang="es-VE" sz="1100" dirty="0"/>
              <a:t> (rana adulta)</a:t>
            </a:r>
            <a:endParaRPr lang="es-VE" sz="1100" i="1" dirty="0"/>
          </a:p>
        </p:txBody>
      </p:sp>
    </p:spTree>
    <p:extLst>
      <p:ext uri="{BB962C8B-B14F-4D97-AF65-F5344CB8AC3E}">
        <p14:creationId xmlns:p14="http://schemas.microsoft.com/office/powerpoint/2010/main" val="7114788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010184" y="2195736"/>
            <a:ext cx="2930984" cy="369332"/>
          </a:xfrm>
          <a:prstGeom prst="rect">
            <a:avLst/>
          </a:prstGeom>
          <a:noFill/>
        </p:spPr>
        <p:txBody>
          <a:bodyPr wrap="square" rtlCol="0">
            <a:spAutoFit/>
          </a:bodyPr>
          <a:lstStyle/>
          <a:p>
            <a:pPr algn="ctr"/>
            <a:r>
              <a:rPr lang="es-ES" b="1" dirty="0" smtClean="0"/>
              <a:t>ANIMALES: AVES   </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8" name="47 CuadroTexto"/>
          <p:cNvSpPr txBox="1"/>
          <p:nvPr/>
        </p:nvSpPr>
        <p:spPr>
          <a:xfrm>
            <a:off x="2587591" y="4148938"/>
            <a:ext cx="1677183" cy="246221"/>
          </a:xfrm>
          <a:prstGeom prst="rect">
            <a:avLst/>
          </a:prstGeom>
          <a:noFill/>
        </p:spPr>
        <p:txBody>
          <a:bodyPr wrap="square" rtlCol="0">
            <a:spAutoFit/>
          </a:bodyPr>
          <a:lstStyle/>
          <a:p>
            <a:pPr algn="ctr"/>
            <a:r>
              <a:rPr lang="pt-BR" sz="1000" i="1" dirty="0"/>
              <a:t>	</a:t>
            </a:r>
          </a:p>
        </p:txBody>
      </p:sp>
      <p:sp>
        <p:nvSpPr>
          <p:cNvPr id="49" name="48 CuadroTexto"/>
          <p:cNvSpPr txBox="1"/>
          <p:nvPr/>
        </p:nvSpPr>
        <p:spPr>
          <a:xfrm>
            <a:off x="4484004" y="4101237"/>
            <a:ext cx="1777513" cy="400110"/>
          </a:xfrm>
          <a:prstGeom prst="rect">
            <a:avLst/>
          </a:prstGeom>
          <a:noFill/>
        </p:spPr>
        <p:txBody>
          <a:bodyPr wrap="square" rtlCol="0">
            <a:spAutoFit/>
          </a:bodyPr>
          <a:lstStyle/>
          <a:p>
            <a:pPr algn="ctr"/>
            <a:r>
              <a:rPr lang="pt-BR" sz="1000" i="1" dirty="0"/>
              <a:t>  </a:t>
            </a:r>
            <a:r>
              <a:rPr lang="pt-BR" sz="1000" i="1" dirty="0" err="1"/>
              <a:t>Turdus</a:t>
            </a:r>
            <a:r>
              <a:rPr lang="pt-BR" sz="1000" i="1" dirty="0"/>
              <a:t> </a:t>
            </a:r>
            <a:r>
              <a:rPr lang="pt-BR" sz="1000" i="1" dirty="0" err="1"/>
              <a:t>nudigenis</a:t>
            </a:r>
            <a:r>
              <a:rPr lang="pt-BR" sz="1000" i="1" dirty="0"/>
              <a:t>  </a:t>
            </a:r>
          </a:p>
          <a:p>
            <a:pPr algn="ctr"/>
            <a:r>
              <a:rPr lang="pt-BR" sz="1000" i="1" dirty="0"/>
              <a:t>(</a:t>
            </a:r>
            <a:r>
              <a:rPr lang="pt-BR" sz="1000" i="1" dirty="0" err="1"/>
              <a:t>paraulata</a:t>
            </a:r>
            <a:r>
              <a:rPr lang="pt-BR" sz="1000" i="1" dirty="0"/>
              <a:t> </a:t>
            </a:r>
            <a:r>
              <a:rPr lang="pt-BR" sz="1000" i="1" dirty="0" err="1"/>
              <a:t>ojo</a:t>
            </a:r>
            <a:r>
              <a:rPr lang="pt-BR" sz="1000" i="1" dirty="0"/>
              <a:t> de </a:t>
            </a:r>
            <a:r>
              <a:rPr lang="pt-BR" sz="1000" i="1" dirty="0" err="1"/>
              <a:t>candil</a:t>
            </a:r>
            <a:r>
              <a:rPr lang="pt-BR" sz="1000" i="1" dirty="0"/>
              <a:t>) </a:t>
            </a:r>
            <a:endParaRPr lang="pt-BR" sz="1000" i="1" dirty="0" smtClean="0"/>
          </a:p>
        </p:txBody>
      </p:sp>
      <p:sp>
        <p:nvSpPr>
          <p:cNvPr id="52" name="51 CuadroTexto"/>
          <p:cNvSpPr txBox="1"/>
          <p:nvPr/>
        </p:nvSpPr>
        <p:spPr>
          <a:xfrm>
            <a:off x="2526551" y="6083062"/>
            <a:ext cx="1777513" cy="430887"/>
          </a:xfrm>
          <a:prstGeom prst="rect">
            <a:avLst/>
          </a:prstGeom>
          <a:noFill/>
        </p:spPr>
        <p:txBody>
          <a:bodyPr wrap="square" rtlCol="0">
            <a:spAutoFit/>
          </a:bodyPr>
          <a:lstStyle/>
          <a:p>
            <a:pPr algn="ctr"/>
            <a:r>
              <a:rPr lang="es-VE" sz="1100" i="1" dirty="0" err="1"/>
              <a:t>Ortalis</a:t>
            </a:r>
            <a:r>
              <a:rPr lang="es-VE" sz="1100" i="1" dirty="0"/>
              <a:t> </a:t>
            </a:r>
            <a:r>
              <a:rPr lang="es-VE" sz="1100" i="1" dirty="0" err="1"/>
              <a:t>ruficauda</a:t>
            </a:r>
            <a:r>
              <a:rPr lang="es-VE" sz="1100" i="1" dirty="0"/>
              <a:t> </a:t>
            </a:r>
          </a:p>
          <a:p>
            <a:pPr algn="ctr"/>
            <a:r>
              <a:rPr lang="es-VE" sz="1100" i="1" dirty="0"/>
              <a:t>  (guacharaca)</a:t>
            </a:r>
          </a:p>
        </p:txBody>
      </p:sp>
      <p:sp>
        <p:nvSpPr>
          <p:cNvPr id="77" name="76 Rectángulo"/>
          <p:cNvSpPr/>
          <p:nvPr/>
        </p:nvSpPr>
        <p:spPr>
          <a:xfrm>
            <a:off x="442170" y="2555776"/>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8" name="77 Rectángulo"/>
          <p:cNvSpPr/>
          <p:nvPr/>
        </p:nvSpPr>
        <p:spPr>
          <a:xfrm>
            <a:off x="448724" y="6514575"/>
            <a:ext cx="5967108"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56" name="55 CuadroTexto"/>
          <p:cNvSpPr txBox="1"/>
          <p:nvPr/>
        </p:nvSpPr>
        <p:spPr>
          <a:xfrm>
            <a:off x="429334" y="4093711"/>
            <a:ext cx="2150178" cy="553998"/>
          </a:xfrm>
          <a:prstGeom prst="rect">
            <a:avLst/>
          </a:prstGeom>
          <a:noFill/>
        </p:spPr>
        <p:txBody>
          <a:bodyPr wrap="square" rtlCol="0">
            <a:spAutoFit/>
          </a:bodyPr>
          <a:lstStyle/>
          <a:p>
            <a:pPr algn="ctr"/>
            <a:r>
              <a:rPr lang="pt-BR" sz="1000" i="1" dirty="0" err="1"/>
              <a:t>Melanerpes</a:t>
            </a:r>
            <a:r>
              <a:rPr lang="pt-BR" sz="1000" i="1" dirty="0"/>
              <a:t> </a:t>
            </a:r>
            <a:r>
              <a:rPr lang="pt-BR" sz="1000" i="1" dirty="0" err="1"/>
              <a:t>rubricapillus</a:t>
            </a:r>
            <a:r>
              <a:rPr lang="pt-BR" sz="1000" i="1" dirty="0"/>
              <a:t> </a:t>
            </a:r>
          </a:p>
          <a:p>
            <a:pPr algn="ctr"/>
            <a:r>
              <a:rPr lang="pt-BR" sz="1000" i="1" dirty="0"/>
              <a:t> (</a:t>
            </a:r>
            <a:r>
              <a:rPr lang="pt-BR" sz="1000" i="1" dirty="0" err="1"/>
              <a:t>carpintero</a:t>
            </a:r>
            <a:r>
              <a:rPr lang="pt-BR" sz="1000" i="1" dirty="0"/>
              <a:t> </a:t>
            </a:r>
            <a:r>
              <a:rPr lang="pt-BR" sz="1000" i="1" dirty="0" err="1"/>
              <a:t>habado</a:t>
            </a:r>
            <a:r>
              <a:rPr lang="pt-BR" sz="1000" i="1" dirty="0"/>
              <a:t>)</a:t>
            </a:r>
          </a:p>
          <a:p>
            <a:pPr algn="ctr"/>
            <a:r>
              <a:rPr lang="pt-BR" sz="1000" i="1" dirty="0"/>
              <a:t> </a:t>
            </a:r>
          </a:p>
        </p:txBody>
      </p:sp>
      <p:sp>
        <p:nvSpPr>
          <p:cNvPr id="42" name="41 CuadroTexto"/>
          <p:cNvSpPr txBox="1"/>
          <p:nvPr/>
        </p:nvSpPr>
        <p:spPr>
          <a:xfrm>
            <a:off x="2432767" y="4181763"/>
            <a:ext cx="2148361" cy="246221"/>
          </a:xfrm>
          <a:prstGeom prst="rect">
            <a:avLst/>
          </a:prstGeom>
          <a:noFill/>
        </p:spPr>
        <p:txBody>
          <a:bodyPr wrap="square" rtlCol="0">
            <a:spAutoFit/>
          </a:bodyPr>
          <a:lstStyle/>
          <a:p>
            <a:pPr algn="ctr"/>
            <a:r>
              <a:rPr lang="pt-BR" sz="1000" i="1" dirty="0" smtClean="0"/>
              <a:t>       </a:t>
            </a:r>
            <a:r>
              <a:rPr lang="pt-BR" sz="1000" i="1" dirty="0" err="1" smtClean="0"/>
              <a:t>Coereba</a:t>
            </a:r>
            <a:r>
              <a:rPr lang="pt-BR" sz="1000" i="1" dirty="0" smtClean="0"/>
              <a:t> </a:t>
            </a:r>
            <a:r>
              <a:rPr lang="pt-BR" sz="1000" i="1" dirty="0" err="1"/>
              <a:t>flaveola</a:t>
            </a:r>
            <a:r>
              <a:rPr lang="pt-BR" sz="1000" i="1" dirty="0"/>
              <a:t> (</a:t>
            </a:r>
            <a:r>
              <a:rPr lang="pt-BR" sz="1000" i="1" dirty="0" err="1"/>
              <a:t>reinita</a:t>
            </a:r>
            <a:r>
              <a:rPr lang="pt-BR" sz="1000" i="1" dirty="0"/>
              <a:t>)	</a:t>
            </a:r>
            <a:endParaRPr lang="pt-BR" sz="1000" i="1" dirty="0" smtClean="0"/>
          </a:p>
        </p:txBody>
      </p:sp>
      <p:sp>
        <p:nvSpPr>
          <p:cNvPr id="43" name="42 CuadroTexto"/>
          <p:cNvSpPr txBox="1"/>
          <p:nvPr/>
        </p:nvSpPr>
        <p:spPr>
          <a:xfrm>
            <a:off x="4484003" y="6086953"/>
            <a:ext cx="1777513" cy="430887"/>
          </a:xfrm>
          <a:prstGeom prst="rect">
            <a:avLst/>
          </a:prstGeom>
          <a:noFill/>
        </p:spPr>
        <p:txBody>
          <a:bodyPr wrap="square" rtlCol="0">
            <a:spAutoFit/>
          </a:bodyPr>
          <a:lstStyle/>
          <a:p>
            <a:pPr algn="ctr"/>
            <a:r>
              <a:rPr lang="es-ES" sz="1100" i="1" dirty="0"/>
              <a:t> Guacharacas </a:t>
            </a:r>
          </a:p>
          <a:p>
            <a:pPr algn="ctr"/>
            <a:r>
              <a:rPr lang="es-ES" sz="1100" i="1" dirty="0"/>
              <a:t>comiendo de la mano</a:t>
            </a:r>
            <a:endParaRPr lang="es-VE" sz="1100" i="1" dirty="0"/>
          </a:p>
        </p:txBody>
      </p:sp>
      <p:sp>
        <p:nvSpPr>
          <p:cNvPr id="44" name="43 CuadroTexto"/>
          <p:cNvSpPr txBox="1"/>
          <p:nvPr/>
        </p:nvSpPr>
        <p:spPr>
          <a:xfrm>
            <a:off x="4437112" y="8126814"/>
            <a:ext cx="1777513" cy="261610"/>
          </a:xfrm>
          <a:prstGeom prst="rect">
            <a:avLst/>
          </a:prstGeom>
          <a:noFill/>
        </p:spPr>
        <p:txBody>
          <a:bodyPr wrap="square" rtlCol="0">
            <a:spAutoFit/>
          </a:bodyPr>
          <a:lstStyle/>
          <a:p>
            <a:pPr algn="ctr"/>
            <a:r>
              <a:rPr lang="es-VE" sz="1100" i="1" dirty="0" err="1"/>
              <a:t>Coragyps</a:t>
            </a:r>
            <a:r>
              <a:rPr lang="es-VE" sz="1100" i="1" dirty="0"/>
              <a:t> </a:t>
            </a:r>
            <a:r>
              <a:rPr lang="es-VE" sz="1100" i="1" dirty="0" err="1" smtClean="0"/>
              <a:t>atratus</a:t>
            </a:r>
            <a:r>
              <a:rPr lang="es-VE" sz="1100" i="1" dirty="0" smtClean="0"/>
              <a:t>  </a:t>
            </a:r>
            <a:r>
              <a:rPr lang="es-VE" sz="1100" dirty="0" smtClean="0"/>
              <a:t>(zamuro</a:t>
            </a:r>
            <a:r>
              <a:rPr lang="es-VE" sz="1100" dirty="0"/>
              <a:t>)</a:t>
            </a:r>
            <a:endParaRPr lang="es-VE" sz="1100" i="1" dirty="0"/>
          </a:p>
        </p:txBody>
      </p:sp>
      <p:sp>
        <p:nvSpPr>
          <p:cNvPr id="45" name="44 CuadroTexto"/>
          <p:cNvSpPr txBox="1"/>
          <p:nvPr/>
        </p:nvSpPr>
        <p:spPr>
          <a:xfrm>
            <a:off x="2327482" y="8054806"/>
            <a:ext cx="1995111" cy="430887"/>
          </a:xfrm>
          <a:prstGeom prst="rect">
            <a:avLst/>
          </a:prstGeom>
          <a:noFill/>
        </p:spPr>
        <p:txBody>
          <a:bodyPr wrap="square" rtlCol="0">
            <a:spAutoFit/>
          </a:bodyPr>
          <a:lstStyle/>
          <a:p>
            <a:pPr algn="ctr"/>
            <a:r>
              <a:rPr lang="es-ES" sz="1100" i="1" dirty="0"/>
              <a:t>Columbina </a:t>
            </a:r>
            <a:r>
              <a:rPr lang="es-ES" sz="1100" i="1" dirty="0" err="1"/>
              <a:t>talpacoti</a:t>
            </a:r>
            <a:r>
              <a:rPr lang="es-ES" sz="1100" dirty="0"/>
              <a:t>  </a:t>
            </a:r>
            <a:endParaRPr lang="es-ES" sz="1100" dirty="0" smtClean="0"/>
          </a:p>
          <a:p>
            <a:pPr algn="ctr"/>
            <a:r>
              <a:rPr lang="es-ES" sz="1100" dirty="0" smtClean="0"/>
              <a:t>(tortolita </a:t>
            </a:r>
            <a:r>
              <a:rPr lang="es-ES" sz="1100" dirty="0"/>
              <a:t>en el nido)</a:t>
            </a:r>
            <a:endParaRPr lang="es-VE" sz="1100" i="1" dirty="0"/>
          </a:p>
        </p:txBody>
      </p:sp>
      <p:sp>
        <p:nvSpPr>
          <p:cNvPr id="46" name="45 CuadroTexto"/>
          <p:cNvSpPr txBox="1"/>
          <p:nvPr/>
        </p:nvSpPr>
        <p:spPr>
          <a:xfrm>
            <a:off x="514996" y="8044716"/>
            <a:ext cx="1777513" cy="600164"/>
          </a:xfrm>
          <a:prstGeom prst="rect">
            <a:avLst/>
          </a:prstGeom>
          <a:noFill/>
        </p:spPr>
        <p:txBody>
          <a:bodyPr wrap="square" rtlCol="0">
            <a:spAutoFit/>
          </a:bodyPr>
          <a:lstStyle/>
          <a:p>
            <a:pPr algn="ctr"/>
            <a:r>
              <a:rPr lang="es-VE" sz="1100" i="1" dirty="0" smtClean="0"/>
              <a:t>Guacharaca </a:t>
            </a:r>
            <a:endParaRPr lang="es-VE" sz="1100" i="1" dirty="0"/>
          </a:p>
          <a:p>
            <a:pPr algn="ctr"/>
            <a:r>
              <a:rPr lang="es-VE" sz="1100" i="1" dirty="0"/>
              <a:t>sobrellevando la </a:t>
            </a:r>
            <a:r>
              <a:rPr lang="es-VE" sz="1100" i="1" dirty="0" smtClean="0"/>
              <a:t>lluvia</a:t>
            </a:r>
            <a:r>
              <a:rPr lang="es-VE" sz="1100" i="1" dirty="0"/>
              <a:t>	 </a:t>
            </a:r>
          </a:p>
        </p:txBody>
      </p:sp>
      <p:pic>
        <p:nvPicPr>
          <p:cNvPr id="18" name="1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688" y="2699792"/>
            <a:ext cx="1812079" cy="1258072"/>
          </a:xfrm>
          <a:prstGeom prst="rect">
            <a:avLst/>
          </a:prstGeom>
        </p:spPr>
      </p:pic>
      <p:pic>
        <p:nvPicPr>
          <p:cNvPr id="19" name="1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5080" y="2699792"/>
            <a:ext cx="1719694" cy="1258072"/>
          </a:xfrm>
          <a:prstGeom prst="rect">
            <a:avLst/>
          </a:prstGeom>
        </p:spPr>
      </p:pic>
      <p:pic>
        <p:nvPicPr>
          <p:cNvPr id="21" name="2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4045" y="2699792"/>
            <a:ext cx="1780060" cy="1258072"/>
          </a:xfrm>
          <a:prstGeom prst="rect">
            <a:avLst/>
          </a:prstGeom>
        </p:spPr>
      </p:pic>
      <p:pic>
        <p:nvPicPr>
          <p:cNvPr id="22" name="21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732" y="4638408"/>
            <a:ext cx="1326064" cy="1307831"/>
          </a:xfrm>
          <a:prstGeom prst="rect">
            <a:avLst/>
          </a:prstGeom>
        </p:spPr>
      </p:pic>
      <p:pic>
        <p:nvPicPr>
          <p:cNvPr id="25" name="24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9375" y="4647709"/>
            <a:ext cx="1251103" cy="1307831"/>
          </a:xfrm>
          <a:prstGeom prst="rect">
            <a:avLst/>
          </a:prstGeom>
        </p:spPr>
      </p:pic>
      <p:pic>
        <p:nvPicPr>
          <p:cNvPr id="26" name="25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6400" y="4638407"/>
            <a:ext cx="1176743" cy="1307831"/>
          </a:xfrm>
          <a:prstGeom prst="rect">
            <a:avLst/>
          </a:prstGeom>
        </p:spPr>
      </p:pic>
      <p:pic>
        <p:nvPicPr>
          <p:cNvPr id="28" name="27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688" y="6617167"/>
            <a:ext cx="1706794" cy="1335045"/>
          </a:xfrm>
          <a:prstGeom prst="rect">
            <a:avLst/>
          </a:prstGeom>
        </p:spPr>
      </p:pic>
      <p:pic>
        <p:nvPicPr>
          <p:cNvPr id="29" name="28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62802" y="6617167"/>
            <a:ext cx="1756611" cy="1335045"/>
          </a:xfrm>
          <a:prstGeom prst="rect">
            <a:avLst/>
          </a:prstGeom>
        </p:spPr>
      </p:pic>
      <p:pic>
        <p:nvPicPr>
          <p:cNvPr id="30" name="29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35107" y="6617167"/>
            <a:ext cx="1899331" cy="1335045"/>
          </a:xfrm>
          <a:prstGeom prst="rect">
            <a:avLst/>
          </a:prstGeom>
        </p:spPr>
      </p:pic>
      <p:sp>
        <p:nvSpPr>
          <p:cNvPr id="57" name="56 CuadroTexto"/>
          <p:cNvSpPr txBox="1"/>
          <p:nvPr/>
        </p:nvSpPr>
        <p:spPr>
          <a:xfrm>
            <a:off x="550765" y="6090918"/>
            <a:ext cx="1777513" cy="553998"/>
          </a:xfrm>
          <a:prstGeom prst="rect">
            <a:avLst/>
          </a:prstGeom>
          <a:noFill/>
        </p:spPr>
        <p:txBody>
          <a:bodyPr wrap="square" rtlCol="0">
            <a:spAutoFit/>
          </a:bodyPr>
          <a:lstStyle/>
          <a:p>
            <a:pPr algn="ctr"/>
            <a:r>
              <a:rPr lang="pt-BR" sz="1000" i="1" dirty="0"/>
              <a:t> </a:t>
            </a:r>
            <a:r>
              <a:rPr lang="pt-BR" sz="1000" i="1" dirty="0" err="1"/>
              <a:t>Thraupis</a:t>
            </a:r>
            <a:r>
              <a:rPr lang="pt-BR" sz="1000" i="1" dirty="0"/>
              <a:t> </a:t>
            </a:r>
            <a:r>
              <a:rPr lang="pt-BR" sz="1000" i="1" dirty="0" err="1"/>
              <a:t>palmarum</a:t>
            </a:r>
            <a:r>
              <a:rPr lang="pt-BR" sz="1000" i="1" dirty="0"/>
              <a:t> </a:t>
            </a:r>
          </a:p>
          <a:p>
            <a:pPr algn="ctr"/>
            <a:r>
              <a:rPr lang="pt-BR" sz="1000" i="1" dirty="0"/>
              <a:t>(azulejo de </a:t>
            </a:r>
            <a:r>
              <a:rPr lang="pt-BR" sz="1000" i="1" dirty="0" err="1" smtClean="0"/>
              <a:t>palmeras</a:t>
            </a:r>
            <a:r>
              <a:rPr lang="pt-BR" sz="1000" i="1" dirty="0" smtClean="0"/>
              <a:t>) </a:t>
            </a:r>
            <a:r>
              <a:rPr lang="pt-BR" sz="1000" i="1" dirty="0"/>
              <a:t>	</a:t>
            </a:r>
            <a:endParaRPr lang="pt-BR" sz="1000" i="1" dirty="0" smtClean="0"/>
          </a:p>
        </p:txBody>
      </p:sp>
    </p:spTree>
    <p:extLst>
      <p:ext uri="{BB962C8B-B14F-4D97-AF65-F5344CB8AC3E}">
        <p14:creationId xmlns:p14="http://schemas.microsoft.com/office/powerpoint/2010/main" val="67712622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930008"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err="1" smtClean="0">
                <a:latin typeface="Kozuka Gothic Pro M" pitchFamily="34" charset="-128"/>
                <a:ea typeface="Kozuka Gothic Pro M" pitchFamily="34" charset="-128"/>
              </a:rPr>
              <a:t>Bioterio</a:t>
            </a:r>
            <a:r>
              <a:rPr lang="es-VE" sz="1850" dirty="0" smtClean="0">
                <a:latin typeface="Kozuka Gothic Pro M" pitchFamily="34" charset="-128"/>
                <a:ea typeface="Kozuka Gothic Pro M" pitchFamily="34" charset="-128"/>
              </a:rPr>
              <a:t> del Instituto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8" name="57 CuadroTexto"/>
          <p:cNvSpPr txBox="1"/>
          <p:nvPr/>
        </p:nvSpPr>
        <p:spPr>
          <a:xfrm>
            <a:off x="3490626" y="2253803"/>
            <a:ext cx="2746163" cy="1615827"/>
          </a:xfrm>
          <a:prstGeom prst="rect">
            <a:avLst/>
          </a:prstGeom>
          <a:noFill/>
        </p:spPr>
        <p:txBody>
          <a:bodyPr wrap="square" rtlCol="0">
            <a:spAutoFit/>
          </a:bodyPr>
          <a:lstStyle/>
          <a:p>
            <a:pPr algn="just"/>
            <a:r>
              <a:rPr lang="es-ES" sz="1100" b="1" dirty="0" smtClean="0"/>
              <a:t>RESEÑA</a:t>
            </a:r>
          </a:p>
          <a:p>
            <a:pPr algn="just"/>
            <a:r>
              <a:rPr lang="es-ES" sz="1100" dirty="0"/>
              <a:t>El </a:t>
            </a:r>
            <a:r>
              <a:rPr lang="es-ES" sz="1100" dirty="0" err="1"/>
              <a:t>Bioterio</a:t>
            </a:r>
            <a:r>
              <a:rPr lang="es-ES" sz="1100" dirty="0"/>
              <a:t> es una de las unidades de servicio más antigua del IBE. Brinda servicios a los grupos de investigación del Instituto, además suple animales para el desarrollo de diversas asignaturas de la Escuela de Biología. Se encarga del mantenimiento de animales infectados con parásitos, o utilizados en la inmunización y obtención de antisueros.</a:t>
            </a:r>
            <a:endParaRPr lang="es-ES" sz="1100" dirty="0" smtClean="0"/>
          </a:p>
        </p:txBody>
      </p:sp>
      <p:sp>
        <p:nvSpPr>
          <p:cNvPr id="59" name="58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526593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522155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5148064"/>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67" name="66 CuadroTexto"/>
          <p:cNvSpPr txBox="1"/>
          <p:nvPr/>
        </p:nvSpPr>
        <p:spPr>
          <a:xfrm>
            <a:off x="3598220" y="5868144"/>
            <a:ext cx="2588643" cy="1954381"/>
          </a:xfrm>
          <a:prstGeom prst="rect">
            <a:avLst/>
          </a:prstGeom>
          <a:noFill/>
        </p:spPr>
        <p:txBody>
          <a:bodyPr wrap="square" rtlCol="0">
            <a:spAutoFit/>
          </a:bodyPr>
          <a:lstStyle/>
          <a:p>
            <a:pPr algn="just"/>
            <a:r>
              <a:rPr lang="es-ES" sz="1100" b="1" dirty="0" smtClean="0"/>
              <a:t>Números Telefónicos</a:t>
            </a:r>
          </a:p>
          <a:p>
            <a:pPr algn="just"/>
            <a:r>
              <a:rPr lang="es-ES" sz="1100" dirty="0"/>
              <a:t>58(212) 751011/2212</a:t>
            </a:r>
            <a:endParaRPr lang="es-ES" sz="1100" dirty="0" smtClean="0"/>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gilberto.payares@ciens.ucv.ve</a:t>
            </a:r>
          </a:p>
          <a:p>
            <a:pPr algn="just"/>
            <a:endParaRPr lang="es-ES" sz="1100" dirty="0"/>
          </a:p>
          <a:p>
            <a:pPr algn="just"/>
            <a:r>
              <a:rPr lang="es-ES" sz="1100" b="1" dirty="0" smtClean="0"/>
              <a:t>Página Web</a:t>
            </a:r>
          </a:p>
          <a:p>
            <a:pPr algn="just"/>
            <a:r>
              <a:rPr lang="es-ES" sz="1100" dirty="0"/>
              <a:t>http://</a:t>
            </a:r>
            <a:r>
              <a:rPr lang="es-ES" sz="1100" dirty="0" smtClean="0"/>
              <a:t>www.ucv.ve/estructura/facultades/facultaddeciencias/institutos/ibe/bioterio-insectario.html</a:t>
            </a:r>
          </a:p>
        </p:txBody>
      </p:sp>
      <p:grpSp>
        <p:nvGrpSpPr>
          <p:cNvPr id="68" name="67 Grupo"/>
          <p:cNvGrpSpPr/>
          <p:nvPr/>
        </p:nvGrpSpPr>
        <p:grpSpPr>
          <a:xfrm>
            <a:off x="3700254" y="6300192"/>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1" name="70 CuadroTexto"/>
          <p:cNvSpPr txBox="1"/>
          <p:nvPr/>
        </p:nvSpPr>
        <p:spPr>
          <a:xfrm>
            <a:off x="549202" y="2227376"/>
            <a:ext cx="2807790" cy="5509200"/>
          </a:xfrm>
          <a:prstGeom prst="rect">
            <a:avLst/>
          </a:prstGeom>
          <a:noFill/>
        </p:spPr>
        <p:txBody>
          <a:bodyPr wrap="square" rtlCol="0">
            <a:spAutoFit/>
          </a:bodyPr>
          <a:lstStyle/>
          <a:p>
            <a:r>
              <a:rPr lang="es-ES" sz="1100" b="1" dirty="0" smtClean="0"/>
              <a:t>MISIÓN</a:t>
            </a:r>
          </a:p>
          <a:p>
            <a:pPr algn="just"/>
            <a:r>
              <a:rPr lang="es-ES" sz="1100" dirty="0"/>
              <a:t>Dar apoyo y servicio a la investigación, docencia y extensión .</a:t>
            </a:r>
            <a:endParaRPr lang="es-ES" sz="1100" b="1" dirty="0" smtClean="0"/>
          </a:p>
          <a:p>
            <a:pPr algn="just"/>
            <a:r>
              <a:rPr lang="es-ES" sz="1100" b="1" dirty="0" smtClean="0"/>
              <a:t>VISION </a:t>
            </a:r>
          </a:p>
          <a:p>
            <a:pPr algn="just"/>
            <a:r>
              <a:rPr lang="es-ES" sz="1100" dirty="0"/>
              <a:t>El </a:t>
            </a:r>
            <a:r>
              <a:rPr lang="es-ES" sz="1100" dirty="0" err="1"/>
              <a:t>Bioterio</a:t>
            </a:r>
            <a:r>
              <a:rPr lang="es-ES" sz="1100" dirty="0"/>
              <a:t> tiene como visión contribuir a la investigación, docencia y extensión como actividades primordiales de la Universidad.</a:t>
            </a:r>
            <a:endParaRPr lang="es-ES" sz="1100" dirty="0" smtClean="0"/>
          </a:p>
          <a:p>
            <a:pPr algn="just"/>
            <a:r>
              <a:rPr lang="es-ES" sz="1100" b="1" dirty="0" smtClean="0"/>
              <a:t>OBJETIVOS</a:t>
            </a:r>
          </a:p>
          <a:p>
            <a:pPr marL="171450" indent="-171450" algn="just">
              <a:buFont typeface="Arial" pitchFamily="34" charset="0"/>
              <a:buChar char="•"/>
            </a:pPr>
            <a:r>
              <a:rPr lang="es-ES" sz="1100" dirty="0"/>
              <a:t>Prestar apoyo y servicio a la investigación, docencia y extensión como actividades esenciales de la Universidad Central de Venezuela.</a:t>
            </a:r>
          </a:p>
          <a:p>
            <a:pPr marL="171450" indent="-171450" algn="just">
              <a:buFont typeface="Arial" pitchFamily="34" charset="0"/>
              <a:buChar char="•"/>
            </a:pPr>
            <a:r>
              <a:rPr lang="es-ES" sz="1100" dirty="0"/>
              <a:t>Promover y divulgar el uso correcto de animales experimentales acorde con las normas éticas internacionales que rigen la materia.</a:t>
            </a:r>
            <a:r>
              <a:rPr lang="es-ES" sz="1100" b="1" dirty="0"/>
              <a:t>	</a:t>
            </a:r>
          </a:p>
          <a:p>
            <a:pPr algn="just"/>
            <a:r>
              <a:rPr lang="es-ES" sz="1100" b="1" dirty="0" smtClean="0"/>
              <a:t>FUNCIONES</a:t>
            </a:r>
          </a:p>
          <a:p>
            <a:pPr marL="171450" indent="-171450" algn="just">
              <a:buFont typeface="Arial" pitchFamily="34" charset="0"/>
              <a:buChar char="•"/>
            </a:pPr>
            <a:r>
              <a:rPr lang="es-ES" sz="1100" dirty="0"/>
              <a:t>Producir, desarrollar y mantener animales de laboratorio a ser utilizados en las actividades de la Facultad de Ciencias y otras Facultades de la UCV.</a:t>
            </a:r>
          </a:p>
          <a:p>
            <a:pPr marL="171450" indent="-171450" algn="just">
              <a:buFont typeface="Arial" pitchFamily="34" charset="0"/>
              <a:buChar char="•"/>
            </a:pPr>
            <a:r>
              <a:rPr lang="es-ES" sz="1100" dirty="0"/>
              <a:t>Contribuir con el desarrollo de herramientas inmunitarias, químicas y naturales con aplicación diagnóstica, médica y epidemiológica mediante experimentación in vivo.</a:t>
            </a:r>
          </a:p>
          <a:p>
            <a:pPr marL="171450" indent="-171450" algn="just">
              <a:buFont typeface="Arial" pitchFamily="34" charset="0"/>
              <a:buChar char="•"/>
            </a:pPr>
            <a:r>
              <a:rPr lang="es-ES" sz="1100" dirty="0"/>
              <a:t>Contribuir en los diferentes niveles de enseñanza (pre y postgrado) para el uso de animales de laboratorio</a:t>
            </a:r>
          </a:p>
          <a:p>
            <a:pPr marL="171450" indent="-171450" algn="just">
              <a:buFont typeface="Arial" pitchFamily="34" charset="0"/>
              <a:buChar char="•"/>
            </a:pPr>
            <a:r>
              <a:rPr lang="es-ES" sz="1100" dirty="0"/>
              <a:t>Criar y mantener diversos animales con fines académicos y de investigación.</a:t>
            </a:r>
            <a:endParaRPr lang="es-ES" sz="1100" dirty="0" smtClean="0"/>
          </a:p>
          <a:p>
            <a:pPr algn="just"/>
            <a:endParaRPr lang="es-ES" sz="1100" b="1" dirty="0" smtClean="0"/>
          </a:p>
        </p:txBody>
      </p:sp>
    </p:spTree>
    <p:extLst>
      <p:ext uri="{BB962C8B-B14F-4D97-AF65-F5344CB8AC3E}">
        <p14:creationId xmlns:p14="http://schemas.microsoft.com/office/powerpoint/2010/main" val="1676591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Estructura Organizativa  </a:t>
            </a:r>
            <a:endParaRPr lang="es-VE" sz="2000" dirty="0">
              <a:latin typeface="Kozuka Gothic Pro M" pitchFamily="34" charset="-128"/>
              <a:ea typeface="Kozuka Gothic Pro M" pitchFamily="34" charset="-128"/>
            </a:endParaRPr>
          </a:p>
        </p:txBody>
      </p:sp>
      <p:graphicFrame>
        <p:nvGraphicFramePr>
          <p:cNvPr id="5" name="4 Objeto"/>
          <p:cNvGraphicFramePr>
            <a:graphicFrameLocks noChangeAspect="1"/>
          </p:cNvGraphicFramePr>
          <p:nvPr>
            <p:extLst>
              <p:ext uri="{D42A27DB-BD31-4B8C-83A1-F6EECF244321}">
                <p14:modId xmlns:p14="http://schemas.microsoft.com/office/powerpoint/2010/main" val="481348299"/>
              </p:ext>
            </p:extLst>
          </p:nvPr>
        </p:nvGraphicFramePr>
        <p:xfrm>
          <a:off x="-494656" y="1979712"/>
          <a:ext cx="7812088" cy="6202363"/>
        </p:xfrm>
        <a:graphic>
          <a:graphicData uri="http://schemas.openxmlformats.org/presentationml/2006/ole">
            <mc:AlternateContent xmlns:mc="http://schemas.openxmlformats.org/markup-compatibility/2006">
              <mc:Choice xmlns:v="urn:schemas-microsoft-com:vml" Requires="v">
                <p:oleObj spid="_x0000_s1164" name="Visio" r:id="rId5" imgW="9172904" imgH="7575120" progId="Visio.Drawing.11">
                  <p:embed/>
                </p:oleObj>
              </mc:Choice>
              <mc:Fallback>
                <p:oleObj name="Visio" r:id="rId5" imgW="9172904" imgH="7575120" progId="Visio.Drawing.11">
                  <p:embed/>
                  <p:pic>
                    <p:nvPicPr>
                      <p:cNvPr id="0" name="6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656" y="1979712"/>
                        <a:ext cx="7812088"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04530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5496"/>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Ciencia y Tecnología de Alimentos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549202" y="2227376"/>
            <a:ext cx="2807790" cy="6186309"/>
          </a:xfrm>
          <a:prstGeom prst="rect">
            <a:avLst/>
          </a:prstGeom>
          <a:noFill/>
        </p:spPr>
        <p:txBody>
          <a:bodyPr wrap="square" rtlCol="0">
            <a:spAutoFit/>
          </a:bodyPr>
          <a:lstStyle/>
          <a:p>
            <a:r>
              <a:rPr lang="es-ES" sz="1100" b="1" dirty="0" smtClean="0"/>
              <a:t>MISIÓN </a:t>
            </a:r>
          </a:p>
          <a:p>
            <a:pPr algn="just"/>
            <a:r>
              <a:rPr lang="es-ES" sz="1100" dirty="0"/>
              <a:t>El ICTA tiene como misión el realizar la investigación científica y tecnológica que permita ampliar y sentar los fundamentos del conocimiento básico de la Ciencia y Tecnología de los Alimentos, así como su aplicación a problemas de interés nacional.</a:t>
            </a:r>
            <a:endParaRPr lang="es-ES" sz="1100" dirty="0" smtClean="0"/>
          </a:p>
          <a:p>
            <a:pPr algn="just"/>
            <a:r>
              <a:rPr lang="es-ES" sz="1100" b="1" dirty="0" smtClean="0"/>
              <a:t>VISION </a:t>
            </a:r>
          </a:p>
          <a:p>
            <a:pPr algn="just"/>
            <a:r>
              <a:rPr lang="es-ES" sz="1100" dirty="0"/>
              <a:t>El Instituto de Ciencia y Tecnología de Alimentos será reconocido por contribuir con el desarrollo científico y tecnológico del país, dotando a la Nación de talento formado en ciencia y tecnología de alimentos, siendo además un centro de referencia nacional e internacional por generar, difundir y transferir conocimiento en el </a:t>
            </a:r>
            <a:r>
              <a:rPr lang="es-ES" sz="1100" dirty="0" smtClean="0"/>
              <a:t>área.</a:t>
            </a:r>
          </a:p>
          <a:p>
            <a:pPr algn="just"/>
            <a:r>
              <a:rPr lang="es-ES" sz="1100" b="1" dirty="0" smtClean="0"/>
              <a:t>OBJETIVOS </a:t>
            </a:r>
          </a:p>
          <a:p>
            <a:pPr marL="171450" indent="-171450" algn="just">
              <a:buFont typeface="Arial" pitchFamily="34" charset="0"/>
              <a:buChar char="•"/>
            </a:pPr>
            <a:r>
              <a:rPr lang="es-ES" sz="1100" dirty="0" smtClean="0"/>
              <a:t>Servir </a:t>
            </a:r>
            <a:r>
              <a:rPr lang="es-ES" sz="1100" dirty="0"/>
              <a:t>de organismo consultivo, asesor y de asistencia técnica a la Facultad de Ciencias, a la Universidad Central de Venezuela y a otras instituciones que así lo soliciten, en Ciencia y Tecnología de Alimentos</a:t>
            </a:r>
            <a:r>
              <a:rPr lang="es-ES" sz="1100" dirty="0" smtClean="0"/>
              <a:t>.</a:t>
            </a:r>
            <a:endParaRPr lang="es-ES" sz="1100" dirty="0"/>
          </a:p>
          <a:p>
            <a:pPr marL="171450" indent="-171450" algn="just">
              <a:buFont typeface="Arial" pitchFamily="34" charset="0"/>
              <a:buChar char="•"/>
            </a:pPr>
            <a:r>
              <a:rPr lang="es-ES" sz="1100" dirty="0"/>
              <a:t>Manifestar pública y privadamente su opinión respecto al manejo y explotación de los recursos naturales</a:t>
            </a:r>
            <a:r>
              <a:rPr lang="es-ES" sz="1100" dirty="0" smtClean="0"/>
              <a:t>.</a:t>
            </a:r>
            <a:endParaRPr lang="es-ES" sz="1100" dirty="0"/>
          </a:p>
          <a:p>
            <a:pPr marL="171450" indent="-171450" algn="just">
              <a:buFont typeface="Arial" pitchFamily="34" charset="0"/>
              <a:buChar char="•"/>
            </a:pPr>
            <a:r>
              <a:rPr lang="es-ES" sz="1100" dirty="0"/>
              <a:t>Contribuir </a:t>
            </a:r>
            <a:r>
              <a:rPr lang="es-ES" sz="1100" dirty="0" smtClean="0"/>
              <a:t>al </a:t>
            </a:r>
            <a:r>
              <a:rPr lang="es-ES" sz="1100" dirty="0"/>
              <a:t>mejoramiento de las actividades de docencia e investigación, se desea redefinir las actividades de extensión, mediante el entrenamiento de todo el personal a través de cursos relacionados con la prestación y gerencia de servicios para la industria de alimentos, independientemente de su carácter sofisticado o artesanal, a instituciones gubernamentales y a otras instituciones de educación superior</a:t>
            </a:r>
            <a:r>
              <a:rPr lang="es-ES" sz="1100" dirty="0" smtClean="0"/>
              <a:t>.</a:t>
            </a:r>
            <a:endParaRPr lang="es-ES" sz="1100" dirty="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6787" y="6228184"/>
            <a:ext cx="2493908" cy="195771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36 CuadroTexto"/>
          <p:cNvSpPr txBox="1"/>
          <p:nvPr/>
        </p:nvSpPr>
        <p:spPr>
          <a:xfrm>
            <a:off x="3429000" y="4139952"/>
            <a:ext cx="2830725" cy="1954381"/>
          </a:xfrm>
          <a:prstGeom prst="rect">
            <a:avLst/>
          </a:prstGeom>
          <a:noFill/>
        </p:spPr>
        <p:txBody>
          <a:bodyPr wrap="square" rtlCol="0">
            <a:spAutoFit/>
          </a:bodyPr>
          <a:lstStyle/>
          <a:p>
            <a:pPr marL="171450" indent="-171450" algn="just">
              <a:buFont typeface="Arial" pitchFamily="34" charset="0"/>
              <a:buChar char="•"/>
            </a:pPr>
            <a:r>
              <a:rPr lang="es-ES" sz="1100" dirty="0" smtClean="0"/>
              <a:t>Realizar investigaciones </a:t>
            </a:r>
            <a:r>
              <a:rPr lang="es-ES" sz="1100" dirty="0"/>
              <a:t>de calidad con pertinencia social, en el área de Ciencia y Tecnología de </a:t>
            </a:r>
            <a:r>
              <a:rPr lang="es-ES" sz="1100" dirty="0" smtClean="0"/>
              <a:t>Alimentos</a:t>
            </a:r>
            <a:r>
              <a:rPr lang="es-ES" sz="1100" dirty="0"/>
              <a:t>.</a:t>
            </a:r>
            <a:endParaRPr lang="es-ES" sz="1100" dirty="0" smtClean="0"/>
          </a:p>
          <a:p>
            <a:pPr marL="171450" indent="-171450" algn="just">
              <a:buFont typeface="Arial" pitchFamily="34" charset="0"/>
              <a:buChar char="•"/>
            </a:pPr>
            <a:r>
              <a:rPr lang="es-ES" sz="1100" dirty="0"/>
              <a:t>T</a:t>
            </a:r>
            <a:r>
              <a:rPr lang="es-ES" sz="1100" dirty="0" smtClean="0"/>
              <a:t>ransmitir </a:t>
            </a:r>
            <a:r>
              <a:rPr lang="es-ES" sz="1100" dirty="0"/>
              <a:t>a los sectores estudiantiles de pregrado y postgrado que realizan vida en nuestro Instituto </a:t>
            </a:r>
            <a:r>
              <a:rPr lang="es-ES" sz="1100" dirty="0" smtClean="0"/>
              <a:t>nuestros alcances y </a:t>
            </a:r>
            <a:r>
              <a:rPr lang="es-ES" sz="1100" dirty="0"/>
              <a:t>que irán </a:t>
            </a:r>
            <a:r>
              <a:rPr lang="es-ES" sz="1100" dirty="0" smtClean="0"/>
              <a:t>a engrosar </a:t>
            </a:r>
            <a:r>
              <a:rPr lang="es-ES" sz="1100" dirty="0"/>
              <a:t>la población profesional </a:t>
            </a:r>
            <a:r>
              <a:rPr lang="es-ES" sz="1100" dirty="0" smtClean="0"/>
              <a:t>venezolana, con el fin de que se inserten </a:t>
            </a:r>
            <a:r>
              <a:rPr lang="es-ES" sz="1100" dirty="0"/>
              <a:t>en los diversos sectores laborales del país relacionados con ciencia y tecnología de alimentos.</a:t>
            </a:r>
          </a:p>
        </p:txBody>
      </p:sp>
      <p:grpSp>
        <p:nvGrpSpPr>
          <p:cNvPr id="8" name="7 Grupo"/>
          <p:cNvGrpSpPr/>
          <p:nvPr/>
        </p:nvGrpSpPr>
        <p:grpSpPr>
          <a:xfrm>
            <a:off x="4941168" y="2267744"/>
            <a:ext cx="1296144" cy="1315015"/>
            <a:chOff x="5015345" y="2267744"/>
            <a:chExt cx="1296144" cy="1315015"/>
          </a:xfrm>
        </p:grpSpPr>
        <p:sp>
          <p:nvSpPr>
            <p:cNvPr id="40" name="39 Rectángulo"/>
            <p:cNvSpPr/>
            <p:nvPr/>
          </p:nvSpPr>
          <p:spPr>
            <a:xfrm>
              <a:off x="5015345" y="2267744"/>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227" y="2406793"/>
              <a:ext cx="984077" cy="1036913"/>
            </a:xfrm>
            <a:prstGeom prst="rect">
              <a:avLst/>
            </a:prstGeom>
          </p:spPr>
        </p:pic>
      </p:grpSp>
      <p:sp>
        <p:nvSpPr>
          <p:cNvPr id="42" name="41 CuadroTexto"/>
          <p:cNvSpPr txBox="1"/>
          <p:nvPr/>
        </p:nvSpPr>
        <p:spPr>
          <a:xfrm>
            <a:off x="3442692" y="2267744"/>
            <a:ext cx="1463556" cy="1446550"/>
          </a:xfrm>
          <a:prstGeom prst="rect">
            <a:avLst/>
          </a:prstGeom>
          <a:noFill/>
        </p:spPr>
        <p:txBody>
          <a:bodyPr wrap="square" rtlCol="0">
            <a:spAutoFit/>
          </a:bodyPr>
          <a:lstStyle/>
          <a:p>
            <a:pPr algn="just"/>
            <a:r>
              <a:rPr lang="es-ES" sz="1100" b="1" dirty="0" smtClean="0"/>
              <a:t>OBJETIVOS(CONT).</a:t>
            </a:r>
            <a:endParaRPr lang="es-ES" sz="1100" dirty="0"/>
          </a:p>
          <a:p>
            <a:pPr marL="171450" indent="-171450">
              <a:buFont typeface="Arial" pitchFamily="34" charset="0"/>
              <a:buChar char="•"/>
            </a:pPr>
            <a:r>
              <a:rPr lang="es-ES" sz="1100" dirty="0"/>
              <a:t>Fomentar la </a:t>
            </a:r>
            <a:r>
              <a:rPr lang="es-ES" sz="1100" dirty="0" smtClean="0"/>
              <a:t>función </a:t>
            </a:r>
            <a:r>
              <a:rPr lang="es-ES" sz="1100" dirty="0"/>
              <a:t>de </a:t>
            </a:r>
            <a:r>
              <a:rPr lang="es-ES" sz="1100" dirty="0" smtClean="0"/>
              <a:t>extensión, haciéndola </a:t>
            </a:r>
            <a:r>
              <a:rPr lang="es-ES" sz="1100" dirty="0"/>
              <a:t>más eficiente </a:t>
            </a:r>
            <a:r>
              <a:rPr lang="es-ES" sz="1100" dirty="0" smtClean="0"/>
              <a:t>en relación al tiempo de dedicación del</a:t>
            </a:r>
            <a:endParaRPr lang="es-ES" sz="1100" dirty="0"/>
          </a:p>
        </p:txBody>
      </p:sp>
      <p:sp>
        <p:nvSpPr>
          <p:cNvPr id="43" name="42 CuadroTexto"/>
          <p:cNvSpPr txBox="1"/>
          <p:nvPr/>
        </p:nvSpPr>
        <p:spPr>
          <a:xfrm>
            <a:off x="3606136" y="3611796"/>
            <a:ext cx="2653589" cy="600164"/>
          </a:xfrm>
          <a:prstGeom prst="rect">
            <a:avLst/>
          </a:prstGeom>
          <a:noFill/>
        </p:spPr>
        <p:txBody>
          <a:bodyPr wrap="square" rtlCol="0">
            <a:spAutoFit/>
          </a:bodyPr>
          <a:lstStyle/>
          <a:p>
            <a:pPr algn="just"/>
            <a:r>
              <a:rPr lang="es-ES" sz="1100" dirty="0" smtClean="0"/>
              <a:t>recurso humano de la institución y que por otro lado, se plantee la solución de problemas del país.</a:t>
            </a:r>
            <a:endParaRPr lang="es-ES" sz="1100" dirty="0"/>
          </a:p>
        </p:txBody>
      </p:sp>
    </p:spTree>
    <p:extLst>
      <p:ext uri="{BB962C8B-B14F-4D97-AF65-F5344CB8AC3E}">
        <p14:creationId xmlns:p14="http://schemas.microsoft.com/office/powerpoint/2010/main" val="6652355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542859" y="2271937"/>
            <a:ext cx="2746163" cy="3308598"/>
          </a:xfrm>
          <a:prstGeom prst="rect">
            <a:avLst/>
          </a:prstGeom>
          <a:noFill/>
        </p:spPr>
        <p:txBody>
          <a:bodyPr wrap="square" rtlCol="0">
            <a:spAutoFit/>
          </a:bodyPr>
          <a:lstStyle/>
          <a:p>
            <a:pPr algn="just"/>
            <a:r>
              <a:rPr lang="es-ES" sz="1100" b="1" dirty="0" smtClean="0"/>
              <a:t>FUNCIONES</a:t>
            </a:r>
          </a:p>
          <a:p>
            <a:pPr marL="171450" indent="-171450" algn="just">
              <a:buFont typeface="Arial" pitchFamily="34" charset="0"/>
              <a:buChar char="•"/>
            </a:pPr>
            <a:r>
              <a:rPr lang="es-ES" sz="1100" dirty="0"/>
              <a:t>Contribuir a la formación de recursos humanos en Ciencia y Tecnología de Alimentos en el país.</a:t>
            </a:r>
          </a:p>
          <a:p>
            <a:pPr marL="171450" indent="-171450" algn="just">
              <a:buFont typeface="Arial" pitchFamily="34" charset="0"/>
              <a:buChar char="•"/>
            </a:pPr>
            <a:r>
              <a:rPr lang="es-ES" sz="1100" dirty="0"/>
              <a:t>Realizar investigaciones científicas y tecnológicas que contribuyan al desarrollo del conocimiento, así como al bienestar del país.</a:t>
            </a:r>
          </a:p>
          <a:p>
            <a:pPr marL="171450" indent="-171450" algn="just">
              <a:buFont typeface="Arial" pitchFamily="34" charset="0"/>
              <a:buChar char="•"/>
            </a:pPr>
            <a:r>
              <a:rPr lang="es-ES" sz="1100" dirty="0"/>
              <a:t>Colaborar en la formación de recursos humanos en el área de Ciencia y Tecnología de Alimentos, así como participar en el dictado de asignaturas de Pre o Postgrado de acuerdo a las necesidades de dicho personal por parte de la(s) Escuelas(s) con las(s) cual(es) este Instituto guarde relación.</a:t>
            </a:r>
          </a:p>
          <a:p>
            <a:pPr marL="171450" indent="-171450" algn="just">
              <a:buFont typeface="Arial" pitchFamily="34" charset="0"/>
              <a:buChar char="•"/>
            </a:pPr>
            <a:r>
              <a:rPr lang="es-ES" sz="1100" dirty="0"/>
              <a:t>Proporcionar asesoramiento y  asistencia técnica a instituciones oficiales y privadas.</a:t>
            </a:r>
          </a:p>
          <a:p>
            <a:pPr algn="just"/>
            <a:endParaRPr lang="es-ES" sz="1100" b="1" dirty="0" smtClean="0"/>
          </a:p>
        </p:txBody>
      </p:sp>
      <p:sp>
        <p:nvSpPr>
          <p:cNvPr id="36" name="35 Rectángulo"/>
          <p:cNvSpPr/>
          <p:nvPr/>
        </p:nvSpPr>
        <p:spPr>
          <a:xfrm>
            <a:off x="3407194" y="2293799"/>
            <a:ext cx="2818693" cy="59506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7" name="36 Rectángulo"/>
          <p:cNvSpPr/>
          <p:nvPr/>
        </p:nvSpPr>
        <p:spPr>
          <a:xfrm>
            <a:off x="3492585" y="2366330"/>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3492585" y="2321949"/>
            <a:ext cx="2160240" cy="307777"/>
          </a:xfrm>
          <a:prstGeom prst="rect">
            <a:avLst/>
          </a:prstGeom>
          <a:noFill/>
        </p:spPr>
        <p:txBody>
          <a:bodyPr wrap="square" rtlCol="0">
            <a:spAutoFit/>
          </a:bodyPr>
          <a:lstStyle/>
          <a:p>
            <a:r>
              <a:rPr lang="es-ES" sz="1400" b="1" dirty="0" smtClean="0">
                <a:solidFill>
                  <a:schemeClr val="bg1"/>
                </a:solidFill>
              </a:rPr>
              <a:t>Historia  del  Instituto    </a:t>
            </a:r>
            <a:endParaRPr lang="es-VE" sz="1400" b="1" dirty="0">
              <a:solidFill>
                <a:schemeClr val="bg1"/>
              </a:solidFill>
            </a:endParaRPr>
          </a:p>
        </p:txBody>
      </p:sp>
      <p:sp>
        <p:nvSpPr>
          <p:cNvPr id="40" name="39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a:t>
            </a:r>
            <a:endParaRPr lang="es-VE" sz="2000" dirty="0">
              <a:latin typeface="Kozuka Gothic Pro H" pitchFamily="34" charset="-128"/>
              <a:ea typeface="Kozuka Gothic Pro H" pitchFamily="34" charset="-128"/>
            </a:endParaRPr>
          </a:p>
        </p:txBody>
      </p:sp>
      <p:sp>
        <p:nvSpPr>
          <p:cNvPr id="41" name="40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Ciencia y Tecnología de Alimentos </a:t>
            </a:r>
            <a:endParaRPr lang="es-VE" sz="1850" dirty="0">
              <a:latin typeface="Kozuka Gothic Pro M" pitchFamily="34" charset="-128"/>
              <a:ea typeface="Kozuka Gothic Pro M" pitchFamily="34" charset="-128"/>
            </a:endParaRPr>
          </a:p>
        </p:txBody>
      </p:sp>
      <p:sp>
        <p:nvSpPr>
          <p:cNvPr id="58" name="57 CuadroTexto"/>
          <p:cNvSpPr txBox="1"/>
          <p:nvPr/>
        </p:nvSpPr>
        <p:spPr>
          <a:xfrm>
            <a:off x="3437814" y="2627784"/>
            <a:ext cx="2746163" cy="5509200"/>
          </a:xfrm>
          <a:prstGeom prst="rect">
            <a:avLst/>
          </a:prstGeom>
          <a:noFill/>
        </p:spPr>
        <p:txBody>
          <a:bodyPr wrap="square" rtlCol="0">
            <a:spAutoFit/>
          </a:bodyPr>
          <a:lstStyle/>
          <a:p>
            <a:pPr algn="just"/>
            <a:r>
              <a:rPr lang="es-ES" sz="1100" dirty="0" smtClean="0"/>
              <a:t>El   Departamento  de  Tecnología  de   Alimentos   de   la   Facultad   de   Ciencias  de  la   Universidad Central  de Venezuela  es  pionero en los estudios de Tecnología de Alimentos en el país,   funcionó  desde el   1° de  Marzo de  1959   en  la  antigua  Escuela  de  Biología  de  la   Facultad   de  Ciencias,   bajo  la  coordinación del  Dr. </a:t>
            </a:r>
            <a:r>
              <a:rPr lang="es-ES" sz="1100" dirty="0" err="1" smtClean="0"/>
              <a:t>Nikita</a:t>
            </a:r>
            <a:r>
              <a:rPr lang="es-ES" sz="1100" dirty="0" smtClean="0"/>
              <a:t> </a:t>
            </a:r>
            <a:r>
              <a:rPr lang="es-ES" sz="1100" dirty="0" err="1" smtClean="0"/>
              <a:t>Czyhrinciw</a:t>
            </a:r>
            <a:r>
              <a:rPr lang="es-ES" sz="1100" dirty="0" smtClean="0"/>
              <a:t>.</a:t>
            </a:r>
          </a:p>
          <a:p>
            <a:pPr algn="just"/>
            <a:r>
              <a:rPr lang="es-ES" sz="1100" dirty="0" smtClean="0"/>
              <a:t>Cuenta con sede propia desde Marzo de 1961, ubicada fuera de la Ciudad Universitaria, en la Calle </a:t>
            </a:r>
            <a:r>
              <a:rPr lang="es-ES" sz="1100" dirty="0" err="1" smtClean="0"/>
              <a:t>Suapure</a:t>
            </a:r>
            <a:r>
              <a:rPr lang="es-ES" sz="1100" dirty="0" smtClean="0"/>
              <a:t> de Colinas de Bello Monte.</a:t>
            </a:r>
          </a:p>
          <a:p>
            <a:pPr algn="just"/>
            <a:r>
              <a:rPr lang="es-ES" sz="1100" dirty="0" smtClean="0"/>
              <a:t>Las actividades docentes se vieron fortalecidas por la implementación del 1er Postgrado en Ciencia y Tecnología de los Alimentos de nuestro país. Así en Septiembre de 1977, bajo la coordinación del Dr. </a:t>
            </a:r>
            <a:r>
              <a:rPr lang="es-ES" sz="1100" dirty="0" err="1" smtClean="0"/>
              <a:t>Asher</a:t>
            </a:r>
            <a:r>
              <a:rPr lang="es-ES" sz="1100" dirty="0" smtClean="0"/>
              <a:t> </a:t>
            </a:r>
            <a:r>
              <a:rPr lang="es-ES" sz="1100" dirty="0" err="1" smtClean="0"/>
              <a:t>Ludin</a:t>
            </a:r>
            <a:r>
              <a:rPr lang="es-ES" sz="1100" dirty="0" smtClean="0"/>
              <a:t> y con el apoyo de CONICIT y con la Universidad de Maryland, USA, se crea y consolida el Curso </a:t>
            </a:r>
            <a:r>
              <a:rPr lang="es-ES" sz="1100" dirty="0" err="1" smtClean="0"/>
              <a:t>Interfacultades</a:t>
            </a:r>
            <a:r>
              <a:rPr lang="es-ES" sz="1100" dirty="0" smtClean="0"/>
              <a:t> de Postgrado en Ciencia y Tecnología de Alimentos.</a:t>
            </a:r>
          </a:p>
          <a:p>
            <a:pPr algn="just"/>
            <a:r>
              <a:rPr lang="es-ES" sz="1100" dirty="0" smtClean="0"/>
              <a:t>En 1989, con el grupo de profesores que conforman el Departamento, se crea el Instituto de Ciencia y Tecnología de Alimentos (ICTA),logrando de esta manera independencia administrativa dentro de la Facultad de Ciencias de la UCV.</a:t>
            </a:r>
          </a:p>
          <a:p>
            <a:pPr algn="just"/>
            <a:r>
              <a:rPr lang="es-ES" sz="1100" dirty="0" smtClean="0"/>
              <a:t>En Marzo de 1996 se realiza el I Congreso Venezolano de Ciencia y Tecnología de Alimentos "Dr. </a:t>
            </a:r>
            <a:r>
              <a:rPr lang="es-ES" sz="1100" dirty="0" err="1" smtClean="0"/>
              <a:t>Nikita</a:t>
            </a:r>
            <a:r>
              <a:rPr lang="es-ES" sz="1100" dirty="0" smtClean="0"/>
              <a:t> </a:t>
            </a:r>
            <a:r>
              <a:rPr lang="es-ES" sz="1100" dirty="0" err="1" smtClean="0"/>
              <a:t>Czyhrinciw</a:t>
            </a:r>
            <a:r>
              <a:rPr lang="es-ES" sz="1100" dirty="0" smtClean="0"/>
              <a:t>".</a:t>
            </a:r>
            <a:endParaRPr lang="es-ES" sz="1100" b="1" dirty="0" smtClean="0"/>
          </a:p>
        </p:txBody>
      </p:sp>
      <p:sp>
        <p:nvSpPr>
          <p:cNvPr id="42" name="41 Rectángulo"/>
          <p:cNvSpPr/>
          <p:nvPr/>
        </p:nvSpPr>
        <p:spPr>
          <a:xfrm>
            <a:off x="620688" y="5436096"/>
            <a:ext cx="2613847" cy="2808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3" name="42 Rectángulo"/>
          <p:cNvSpPr/>
          <p:nvPr/>
        </p:nvSpPr>
        <p:spPr>
          <a:xfrm>
            <a:off x="694115" y="5581515"/>
            <a:ext cx="2456740"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4" name="43 CuadroTexto"/>
          <p:cNvSpPr txBox="1"/>
          <p:nvPr/>
        </p:nvSpPr>
        <p:spPr>
          <a:xfrm>
            <a:off x="630574" y="5560367"/>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2583" y="5940152"/>
            <a:ext cx="230469" cy="230469"/>
          </a:xfrm>
          <a:prstGeom prst="rect">
            <a:avLst/>
          </a:prstGeom>
          <a:solidFill>
            <a:schemeClr val="accent6">
              <a:lumMod val="75000"/>
            </a:schemeClr>
          </a:solidFill>
        </p:spPr>
      </p:pic>
      <p:sp>
        <p:nvSpPr>
          <p:cNvPr id="49" name="48 CuadroTexto"/>
          <p:cNvSpPr txBox="1"/>
          <p:nvPr/>
        </p:nvSpPr>
        <p:spPr>
          <a:xfrm>
            <a:off x="634220" y="6156176"/>
            <a:ext cx="2588643" cy="1785104"/>
          </a:xfrm>
          <a:prstGeom prst="rect">
            <a:avLst/>
          </a:prstGeom>
          <a:noFill/>
        </p:spPr>
        <p:txBody>
          <a:bodyPr wrap="square" rtlCol="0">
            <a:spAutoFit/>
          </a:bodyPr>
          <a:lstStyle/>
          <a:p>
            <a:pPr algn="just"/>
            <a:r>
              <a:rPr lang="es-ES" sz="1100" b="1" dirty="0" smtClean="0"/>
              <a:t>Números Telefónicos</a:t>
            </a:r>
          </a:p>
          <a:p>
            <a:pPr algn="just"/>
            <a:r>
              <a:rPr lang="es-ES" sz="1100" dirty="0" smtClean="0"/>
              <a:t>58(212)7534403/5684/3871</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icta.ucv.ve@gmail.com</a:t>
            </a:r>
          </a:p>
          <a:p>
            <a:pPr algn="just"/>
            <a:r>
              <a:rPr lang="es-VE" sz="1100" dirty="0" smtClean="0"/>
              <a:t>icta1@ciens.ucv.ve</a:t>
            </a:r>
            <a:endParaRPr lang="es-ES" sz="1100" dirty="0" smtClean="0"/>
          </a:p>
          <a:p>
            <a:pPr algn="just"/>
            <a:endParaRPr lang="es-ES" sz="1100" dirty="0"/>
          </a:p>
          <a:p>
            <a:pPr algn="just"/>
            <a:r>
              <a:rPr lang="es-ES" sz="1100" b="1" dirty="0" smtClean="0"/>
              <a:t>Página Web</a:t>
            </a:r>
          </a:p>
          <a:p>
            <a:pPr algn="just"/>
            <a:r>
              <a:rPr lang="es-ES" sz="1100" dirty="0"/>
              <a:t>www.ciens.ucv.ve/ciens/icta/</a:t>
            </a:r>
            <a:endParaRPr lang="es-ES" sz="1100" dirty="0" smtClean="0"/>
          </a:p>
        </p:txBody>
      </p:sp>
      <p:grpSp>
        <p:nvGrpSpPr>
          <p:cNvPr id="50" name="49 Grupo"/>
          <p:cNvGrpSpPr/>
          <p:nvPr/>
        </p:nvGrpSpPr>
        <p:grpSpPr>
          <a:xfrm>
            <a:off x="736254" y="6588224"/>
            <a:ext cx="220689" cy="220689"/>
            <a:chOff x="3827377" y="6599339"/>
            <a:chExt cx="373647" cy="373647"/>
          </a:xfrm>
        </p:grpSpPr>
        <p:sp>
          <p:nvSpPr>
            <p:cNvPr id="51" name="50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2" name="51 Imagen"/>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Tree>
    <p:extLst>
      <p:ext uri="{BB962C8B-B14F-4D97-AF65-F5344CB8AC3E}">
        <p14:creationId xmlns:p14="http://schemas.microsoft.com/office/powerpoint/2010/main" val="19578600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26632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98166"/>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098166"/>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098166"/>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098166"/>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a:t>
            </a:r>
            <a:endParaRPr lang="es-VE" sz="2000" dirty="0">
              <a:latin typeface="Kozuka Gothic Pro H" pitchFamily="34" charset="-128"/>
              <a:ea typeface="Kozuka Gothic Pro H" pitchFamily="34" charset="-128"/>
            </a:endParaRPr>
          </a:p>
        </p:txBody>
      </p:sp>
      <p:sp>
        <p:nvSpPr>
          <p:cNvPr id="34" name="33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Ciencia y Tecnología de Alimentos </a:t>
            </a:r>
            <a:endParaRPr lang="es-VE" sz="1850" dirty="0">
              <a:latin typeface="Kozuka Gothic Pro M" pitchFamily="34" charset="-128"/>
              <a:ea typeface="Kozuka Gothic Pro M" pitchFamily="34" charset="-128"/>
            </a:endParaRPr>
          </a:p>
        </p:txBody>
      </p:sp>
      <p:sp>
        <p:nvSpPr>
          <p:cNvPr id="38" name="37 CuadroTexto"/>
          <p:cNvSpPr txBox="1"/>
          <p:nvPr/>
        </p:nvSpPr>
        <p:spPr>
          <a:xfrm>
            <a:off x="-6292080" y="2193265"/>
            <a:ext cx="3002530" cy="415498"/>
          </a:xfrm>
          <a:prstGeom prst="rect">
            <a:avLst/>
          </a:prstGeom>
          <a:noFill/>
        </p:spPr>
        <p:txBody>
          <a:bodyPr wrap="square" rtlCol="0">
            <a:spAutoFit/>
          </a:bodyPr>
          <a:lstStyle/>
          <a:p>
            <a:pPr lvl="0" algn="just"/>
            <a:endParaRPr lang="es-ES" sz="1050" dirty="0" smtClean="0"/>
          </a:p>
          <a:p>
            <a:pPr lvl="0" algn="just"/>
            <a:endParaRPr lang="es-VE" sz="1050" dirty="0" smtClean="0"/>
          </a:p>
        </p:txBody>
      </p:sp>
      <p:sp>
        <p:nvSpPr>
          <p:cNvPr id="40" name="39 CuadroTexto"/>
          <p:cNvSpPr txBox="1"/>
          <p:nvPr/>
        </p:nvSpPr>
        <p:spPr>
          <a:xfrm>
            <a:off x="548681" y="2160310"/>
            <a:ext cx="2736303" cy="2123658"/>
          </a:xfrm>
          <a:prstGeom prst="rect">
            <a:avLst/>
          </a:prstGeom>
          <a:noFill/>
        </p:spPr>
        <p:txBody>
          <a:bodyPr wrap="square" rtlCol="0">
            <a:spAutoFit/>
          </a:bodyPr>
          <a:lstStyle/>
          <a:p>
            <a:pPr algn="just"/>
            <a:r>
              <a:rPr lang="es-ES" sz="1100" b="1" dirty="0" smtClean="0"/>
              <a:t>SECCIÓN DE TECNOLOGÍA </a:t>
            </a:r>
          </a:p>
          <a:p>
            <a:pPr algn="just"/>
            <a:r>
              <a:rPr lang="es-ES" sz="1100" b="1" dirty="0" smtClean="0"/>
              <a:t>DE PRODUCTOS VEGETALES </a:t>
            </a:r>
            <a:endParaRPr lang="es-ES" sz="1100" b="1" dirty="0"/>
          </a:p>
          <a:p>
            <a:pPr algn="just"/>
            <a:r>
              <a:rPr lang="es-ES" sz="1100" dirty="0" smtClean="0"/>
              <a:t>Laboratorio </a:t>
            </a:r>
            <a:r>
              <a:rPr lang="es-ES" sz="1100" dirty="0"/>
              <a:t>de </a:t>
            </a:r>
            <a:r>
              <a:rPr lang="es-ES" sz="1100" dirty="0" smtClean="0"/>
              <a:t>Análisis </a:t>
            </a:r>
            <a:r>
              <a:rPr lang="es-ES" sz="1100" dirty="0"/>
              <a:t>de Alimentos</a:t>
            </a:r>
          </a:p>
          <a:p>
            <a:pPr algn="just"/>
            <a:r>
              <a:rPr lang="es-ES" sz="1100" dirty="0"/>
              <a:t>Laboratorio de </a:t>
            </a:r>
            <a:r>
              <a:rPr lang="es-ES" sz="1100" dirty="0" smtClean="0"/>
              <a:t>Frutas </a:t>
            </a:r>
            <a:r>
              <a:rPr lang="es-ES" sz="1100" dirty="0"/>
              <a:t>y Hortalizas</a:t>
            </a:r>
          </a:p>
          <a:p>
            <a:pPr algn="just"/>
            <a:r>
              <a:rPr lang="es-ES" sz="1100" dirty="0"/>
              <a:t>Laboratorio de </a:t>
            </a:r>
            <a:r>
              <a:rPr lang="es-ES" sz="1100" dirty="0" smtClean="0"/>
              <a:t>Evaluación </a:t>
            </a:r>
            <a:r>
              <a:rPr lang="es-ES" sz="1100" dirty="0"/>
              <a:t>Sensorial </a:t>
            </a:r>
          </a:p>
          <a:p>
            <a:pPr algn="just"/>
            <a:r>
              <a:rPr lang="es-ES" sz="1100" dirty="0"/>
              <a:t>Laboratorio de </a:t>
            </a:r>
            <a:r>
              <a:rPr lang="es-ES" sz="1100" dirty="0" smtClean="0"/>
              <a:t> Granos</a:t>
            </a:r>
            <a:r>
              <a:rPr lang="es-ES" sz="1100" dirty="0"/>
              <a:t>, Raíces y Tubérculos: </a:t>
            </a:r>
          </a:p>
          <a:p>
            <a:pPr algn="just"/>
            <a:r>
              <a:rPr lang="es-ES" sz="1100" dirty="0"/>
              <a:t>“Mercedes </a:t>
            </a:r>
            <a:r>
              <a:rPr lang="es-ES" sz="1100" dirty="0" err="1"/>
              <a:t>Baragaño</a:t>
            </a:r>
            <a:r>
              <a:rPr lang="es-ES" sz="1100" dirty="0"/>
              <a:t> de Mosqueda</a:t>
            </a:r>
            <a:r>
              <a:rPr lang="es-ES" sz="1100" dirty="0" smtClean="0"/>
              <a:t>”</a:t>
            </a:r>
          </a:p>
          <a:p>
            <a:pPr algn="just"/>
            <a:endParaRPr lang="es-ES" sz="1100" b="1" dirty="0" smtClean="0"/>
          </a:p>
          <a:p>
            <a:pPr algn="just"/>
            <a:r>
              <a:rPr lang="es-ES" sz="1100" b="1" dirty="0" smtClean="0"/>
              <a:t>SECCIÓN </a:t>
            </a:r>
            <a:r>
              <a:rPr lang="es-ES" sz="1100" b="1" dirty="0"/>
              <a:t>DE PRODUCTOS PESQUEROS</a:t>
            </a:r>
          </a:p>
          <a:p>
            <a:pPr algn="just"/>
            <a:r>
              <a:rPr lang="es-ES" sz="1100" dirty="0"/>
              <a:t>Laboratorio de Productos Pesqueros</a:t>
            </a:r>
          </a:p>
          <a:p>
            <a:pPr algn="just"/>
            <a:r>
              <a:rPr lang="es-ES" sz="1100" dirty="0"/>
              <a:t>Laboratorio de Análisis Instrumental</a:t>
            </a:r>
          </a:p>
          <a:p>
            <a:pPr algn="just"/>
            <a:r>
              <a:rPr lang="es-ES" sz="1100" dirty="0"/>
              <a:t>Laboratorio de Fabricación de </a:t>
            </a:r>
            <a:r>
              <a:rPr lang="es-ES" sz="1100" dirty="0" smtClean="0"/>
              <a:t>Alimentos</a:t>
            </a:r>
            <a:endParaRPr lang="es-ES" sz="1100" dirty="0"/>
          </a:p>
        </p:txBody>
      </p:sp>
      <p:sp>
        <p:nvSpPr>
          <p:cNvPr id="41" name="40 CuadroTexto"/>
          <p:cNvSpPr txBox="1"/>
          <p:nvPr/>
        </p:nvSpPr>
        <p:spPr>
          <a:xfrm>
            <a:off x="3501009" y="2179181"/>
            <a:ext cx="2952327" cy="1277273"/>
          </a:xfrm>
          <a:prstGeom prst="rect">
            <a:avLst/>
          </a:prstGeom>
          <a:noFill/>
        </p:spPr>
        <p:txBody>
          <a:bodyPr wrap="square" rtlCol="0">
            <a:spAutoFit/>
          </a:bodyPr>
          <a:lstStyle/>
          <a:p>
            <a:pPr algn="just"/>
            <a:r>
              <a:rPr lang="es-ES" sz="1100" b="1" dirty="0" smtClean="0"/>
              <a:t>SECCIÓN BIOTECNOLOGÍA </a:t>
            </a:r>
          </a:p>
          <a:p>
            <a:pPr algn="just"/>
            <a:r>
              <a:rPr lang="es-ES" sz="1100" b="1" dirty="0" smtClean="0"/>
              <a:t>Y  CONTROL MICROBIANO </a:t>
            </a:r>
            <a:endParaRPr lang="es-ES" sz="1100" b="1" dirty="0"/>
          </a:p>
          <a:p>
            <a:pPr algn="just"/>
            <a:r>
              <a:rPr lang="es-ES" sz="1100" dirty="0"/>
              <a:t>Laboratorio de Microbiología de Alimentos</a:t>
            </a:r>
          </a:p>
          <a:p>
            <a:pPr algn="just"/>
            <a:r>
              <a:rPr lang="es-ES" sz="1100" dirty="0"/>
              <a:t>Laboratorio de Microorganismos Patógenos</a:t>
            </a:r>
          </a:p>
          <a:p>
            <a:pPr algn="just"/>
            <a:r>
              <a:rPr lang="es-ES" sz="1100" dirty="0"/>
              <a:t>Laboratorio de </a:t>
            </a:r>
            <a:r>
              <a:rPr lang="es-ES" sz="1100" dirty="0" err="1"/>
              <a:t>Micotoxicología</a:t>
            </a:r>
            <a:endParaRPr lang="es-ES" sz="1100" dirty="0"/>
          </a:p>
          <a:p>
            <a:pPr algn="just"/>
            <a:r>
              <a:rPr lang="es-ES" sz="1100" dirty="0"/>
              <a:t>Laboratorio de Nuevas Tecnologías</a:t>
            </a:r>
          </a:p>
          <a:p>
            <a:pPr algn="just"/>
            <a:endParaRPr lang="es-ES" sz="1100" dirty="0" smtClean="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88" y="4551841"/>
            <a:ext cx="5537229" cy="383658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35835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9" name="18 CuadroTexto"/>
          <p:cNvSpPr txBox="1"/>
          <p:nvPr/>
        </p:nvSpPr>
        <p:spPr>
          <a:xfrm>
            <a:off x="476672" y="222767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Organigrama Estructural </a:t>
            </a:r>
            <a:endParaRPr lang="es-VE" sz="2000" dirty="0">
              <a:latin typeface="Kozuka Gothic Pro M" pitchFamily="34" charset="-128"/>
              <a:ea typeface="Kozuka Gothic Pro M" pitchFamily="34" charset="-128"/>
            </a:endParaRPr>
          </a:p>
        </p:txBody>
      </p:sp>
      <p:sp>
        <p:nvSpPr>
          <p:cNvPr id="21" name="20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Ciencia y Tecnología de Alimentos </a:t>
            </a:r>
            <a:endParaRPr lang="es-VE" sz="1850" dirty="0">
              <a:latin typeface="Kozuka Gothic Pro M" pitchFamily="34" charset="-128"/>
              <a:ea typeface="Kozuka Gothic Pro M" pitchFamily="34" charset="-128"/>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80" y="3123223"/>
            <a:ext cx="5772129" cy="4329097"/>
          </a:xfrm>
          <a:prstGeom prst="rect">
            <a:avLst/>
          </a:prstGeom>
        </p:spPr>
      </p:pic>
      <p:sp>
        <p:nvSpPr>
          <p:cNvPr id="22" name="21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a:t>
            </a:r>
            <a:endParaRPr lang="es-VE" sz="2000" dirty="0">
              <a:latin typeface="Kozuka Gothic Pro H" pitchFamily="34" charset="-128"/>
              <a:ea typeface="Kozuka Gothic Pro H" pitchFamily="34" charset="-128"/>
            </a:endParaRPr>
          </a:p>
        </p:txBody>
      </p:sp>
    </p:spTree>
    <p:extLst>
      <p:ext uri="{BB962C8B-B14F-4D97-AF65-F5344CB8AC3E}">
        <p14:creationId xmlns:p14="http://schemas.microsoft.com/office/powerpoint/2010/main" val="344208638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707886"/>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a:t>
            </a:r>
            <a:r>
              <a:rPr lang="es-ES" sz="2000" b="1" dirty="0">
                <a:latin typeface="Kozuka Gothic Pro M" pitchFamily="34" charset="-128"/>
                <a:ea typeface="Kozuka Gothic Pro M" pitchFamily="34" charset="-128"/>
              </a:rPr>
              <a:t>de Ciencia y Tecnología de Alimentos </a:t>
            </a:r>
            <a:endParaRPr lang="es-VE" sz="2000" b="1" dirty="0">
              <a:latin typeface="Kozuka Gothic Pro M" pitchFamily="34" charset="-128"/>
              <a:ea typeface="Kozuka Gothic Pro M" pitchFamily="34" charset="-128"/>
            </a:endParaRPr>
          </a:p>
          <a:p>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549202" y="2227376"/>
            <a:ext cx="2807790" cy="6355586"/>
          </a:xfrm>
          <a:prstGeom prst="rect">
            <a:avLst/>
          </a:prstGeom>
          <a:noFill/>
        </p:spPr>
        <p:txBody>
          <a:bodyPr wrap="square" rtlCol="0">
            <a:spAutoFit/>
          </a:bodyPr>
          <a:lstStyle/>
          <a:p>
            <a:r>
              <a:rPr lang="es-ES" sz="1100" b="1" dirty="0" smtClean="0"/>
              <a:t>MISIÓN</a:t>
            </a:r>
          </a:p>
          <a:p>
            <a:pPr algn="just"/>
            <a:r>
              <a:rPr lang="es-ES" sz="1100" dirty="0"/>
              <a:t>Realizar actividades de investigación de carácter interdisciplinario con el propósito de dar respuesta a los requerimientos que se presenten de acuerdo a la pertinencia del entorno, dentro de un formato ético, considerando para ello los recursos disponibles a diversas instancias. </a:t>
            </a:r>
            <a:endParaRPr lang="es-ES" sz="1100" dirty="0" smtClean="0"/>
          </a:p>
          <a:p>
            <a:pPr algn="just"/>
            <a:r>
              <a:rPr lang="es-ES" sz="1100" b="1" dirty="0" smtClean="0"/>
              <a:t>VISION </a:t>
            </a:r>
          </a:p>
          <a:p>
            <a:pPr algn="just"/>
            <a:r>
              <a:rPr lang="es-ES" sz="1100" dirty="0"/>
              <a:t>Nuestra visión es consolidarnos como un centro de referencia en la investigación básica y aplicada en esta área, a fin de responder a los retos que se presenten, con pertinencia, profesionalismo y responsabilidad</a:t>
            </a:r>
            <a:r>
              <a:rPr lang="es-ES" sz="1100" dirty="0" smtClean="0"/>
              <a:t>.</a:t>
            </a:r>
            <a:endParaRPr lang="es-ES" sz="1100" b="1" dirty="0" smtClean="0"/>
          </a:p>
          <a:p>
            <a:pPr algn="just"/>
            <a:r>
              <a:rPr lang="es-ES" sz="1100" b="1" dirty="0" smtClean="0"/>
              <a:t>LINEAS DE INVESTIGACION </a:t>
            </a:r>
          </a:p>
          <a:p>
            <a:pPr marL="171450" indent="-171450" algn="just">
              <a:buFont typeface="Arial" pitchFamily="34" charset="0"/>
              <a:buChar char="•"/>
            </a:pPr>
            <a:r>
              <a:rPr lang="es-ES" sz="1100" dirty="0"/>
              <a:t>Caracterización de frutas autóctonas</a:t>
            </a:r>
          </a:p>
          <a:p>
            <a:pPr marL="171450" indent="-171450" algn="just">
              <a:buFont typeface="Arial" pitchFamily="34" charset="0"/>
              <a:buChar char="•"/>
            </a:pPr>
            <a:r>
              <a:rPr lang="es-ES" sz="1100" dirty="0"/>
              <a:t>Desarrollo de productos a partir de frutos subutilizados</a:t>
            </a:r>
          </a:p>
          <a:p>
            <a:pPr marL="171450" indent="-171450" algn="just">
              <a:buFont typeface="Arial" pitchFamily="34" charset="0"/>
              <a:buChar char="•"/>
            </a:pPr>
            <a:r>
              <a:rPr lang="es-ES" sz="1100" dirty="0"/>
              <a:t>Química y bioquímica de frutas</a:t>
            </a:r>
          </a:p>
          <a:p>
            <a:pPr marL="171450" indent="-171450" algn="just">
              <a:buFont typeface="Arial" pitchFamily="34" charset="0"/>
              <a:buChar char="•"/>
            </a:pPr>
            <a:r>
              <a:rPr lang="es-ES" sz="1100" dirty="0"/>
              <a:t>Conservación de frutas con películas comestibles</a:t>
            </a:r>
          </a:p>
          <a:p>
            <a:pPr marL="171450" indent="-171450" algn="just">
              <a:buFont typeface="Arial" pitchFamily="34" charset="0"/>
              <a:buChar char="•"/>
            </a:pPr>
            <a:r>
              <a:rPr lang="es-ES" sz="1100" dirty="0"/>
              <a:t>Vegetales y frutas mínimamente procesados</a:t>
            </a:r>
          </a:p>
          <a:p>
            <a:pPr marL="171450" indent="-171450" algn="just">
              <a:buFont typeface="Arial" pitchFamily="34" charset="0"/>
              <a:buChar char="•"/>
            </a:pPr>
            <a:r>
              <a:rPr lang="es-ES" sz="1100" dirty="0"/>
              <a:t>Estabilización de jugos de frutas con tecnologías suaves Caracterización y evaluación de granos, raíces y tubérculos y sus productos Análisis sensorial de alimentos</a:t>
            </a:r>
            <a:r>
              <a:rPr lang="es-ES" sz="1100" dirty="0" smtClean="0"/>
              <a:t>.</a:t>
            </a:r>
          </a:p>
          <a:p>
            <a:pPr algn="just"/>
            <a:r>
              <a:rPr lang="es-ES" sz="1100" b="1" dirty="0"/>
              <a:t>FUNCIONES </a:t>
            </a:r>
          </a:p>
          <a:p>
            <a:pPr algn="just"/>
            <a:r>
              <a:rPr lang="es-ES" sz="1100" dirty="0"/>
              <a:t>Contamos con el personal idóneo para dictar cursos de procesamiento de frutas para la elaboración de distintos productos, caracterización y procesamiento de cereales, raíces y tubérculos y evaluación de la calidad de sus productos, análisis sensorial, entre otros</a:t>
            </a:r>
            <a:r>
              <a:rPr lang="es-ES" sz="1100" dirty="0" smtClean="0"/>
              <a:t>.</a:t>
            </a:r>
            <a:endParaRPr lang="es-ES" sz="1100" dirty="0"/>
          </a:p>
        </p:txBody>
      </p:sp>
      <p:sp>
        <p:nvSpPr>
          <p:cNvPr id="30" name="29 CuadroTexto"/>
          <p:cNvSpPr txBox="1"/>
          <p:nvPr/>
        </p:nvSpPr>
        <p:spPr>
          <a:xfrm>
            <a:off x="451660" y="1706960"/>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Sección de Tecnología de Productos Vegetales </a:t>
            </a:r>
            <a:endParaRPr lang="es-VE" sz="1850" dirty="0">
              <a:latin typeface="Kozuka Gothic Pro M" pitchFamily="34" charset="-128"/>
              <a:ea typeface="Kozuka Gothic Pro M" pitchFamily="34" charset="-128"/>
            </a:endParaRPr>
          </a:p>
        </p:txBody>
      </p:sp>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1820" y="4949155"/>
            <a:ext cx="2857500" cy="21431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1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999" y="2321949"/>
            <a:ext cx="2857500" cy="21431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44 CuadroTexto"/>
          <p:cNvSpPr txBox="1"/>
          <p:nvPr/>
        </p:nvSpPr>
        <p:spPr>
          <a:xfrm>
            <a:off x="4869160" y="7190897"/>
            <a:ext cx="1584176" cy="261610"/>
          </a:xfrm>
          <a:prstGeom prst="rect">
            <a:avLst/>
          </a:prstGeom>
          <a:noFill/>
        </p:spPr>
        <p:txBody>
          <a:bodyPr wrap="square" rtlCol="0">
            <a:spAutoFit/>
          </a:bodyPr>
          <a:lstStyle/>
          <a:p>
            <a:pPr algn="ctr"/>
            <a:r>
              <a:rPr lang="pt-BR" sz="1100" i="1" dirty="0" smtClean="0"/>
              <a:t>Áreas del </a:t>
            </a:r>
            <a:r>
              <a:rPr lang="pt-BR" sz="1100" i="1" dirty="0" err="1" smtClean="0"/>
              <a:t>laboratorio</a:t>
            </a:r>
            <a:r>
              <a:rPr lang="pt-BR" sz="1100" i="1" dirty="0" smtClean="0"/>
              <a:t> </a:t>
            </a:r>
            <a:endParaRPr lang="pt-BR" sz="1100" i="1" dirty="0"/>
          </a:p>
        </p:txBody>
      </p:sp>
    </p:spTree>
    <p:extLst>
      <p:ext uri="{BB962C8B-B14F-4D97-AF65-F5344CB8AC3E}">
        <p14:creationId xmlns:p14="http://schemas.microsoft.com/office/powerpoint/2010/main" val="15942014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91680"/>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CuadroTexto"/>
          <p:cNvSpPr txBox="1"/>
          <p:nvPr/>
        </p:nvSpPr>
        <p:spPr>
          <a:xfrm>
            <a:off x="426471" y="1706960"/>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Sección de Tecnología de Productos Vegetales </a:t>
            </a:r>
            <a:endParaRPr lang="es-VE" sz="1850" dirty="0">
              <a:latin typeface="Kozuka Gothic Pro M" pitchFamily="34" charset="-128"/>
              <a:ea typeface="Kozuka Gothic Pro M" pitchFamily="34" charset="-128"/>
            </a:endParaRPr>
          </a:p>
        </p:txBody>
      </p:sp>
      <p:sp>
        <p:nvSpPr>
          <p:cNvPr id="35" name="34 Rectángulo"/>
          <p:cNvSpPr/>
          <p:nvPr/>
        </p:nvSpPr>
        <p:spPr>
          <a:xfrm>
            <a:off x="620688" y="5220072"/>
            <a:ext cx="2818693" cy="26805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36" name="35 Rectángulo"/>
          <p:cNvSpPr/>
          <p:nvPr/>
        </p:nvSpPr>
        <p:spPr>
          <a:xfrm>
            <a:off x="706079" y="5292602"/>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706079" y="5248221"/>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44" name="43 CuadroTexto"/>
          <p:cNvSpPr txBox="1"/>
          <p:nvPr/>
        </p:nvSpPr>
        <p:spPr>
          <a:xfrm>
            <a:off x="621363" y="5607696"/>
            <a:ext cx="2830725" cy="2292935"/>
          </a:xfrm>
          <a:prstGeom prst="rect">
            <a:avLst/>
          </a:prstGeom>
          <a:noFill/>
        </p:spPr>
        <p:txBody>
          <a:bodyPr wrap="square" rtlCol="0">
            <a:spAutoFit/>
          </a:bodyPr>
          <a:lstStyle/>
          <a:p>
            <a:pPr algn="just"/>
            <a:r>
              <a:rPr lang="es-ES" sz="1100" dirty="0" smtClean="0"/>
              <a:t>La </a:t>
            </a:r>
            <a:r>
              <a:rPr lang="es-ES" sz="1100" dirty="0"/>
              <a:t>Sección de Tecnología de Productos Vegetales se inició como grupo de investigación en 1963 con el Departamento de Tecnología de Alimentos. Desde ese momento y hasta el presente, ha contado con la participación de profesores destacados y de prolífica trayectoria, quienes dieron origen a líneas de investigación orientadas hacia el estudio de diversos aspectos relacionados con productos de origen vegetal, las cuales han sido reforzadas y diversificadas con el avance del conocimiento en las distintas áreas relacionadas con esta disciplina.</a:t>
            </a:r>
          </a:p>
        </p:txBody>
      </p:sp>
      <p:sp>
        <p:nvSpPr>
          <p:cNvPr id="26" name="25 CuadroTexto"/>
          <p:cNvSpPr txBox="1"/>
          <p:nvPr/>
        </p:nvSpPr>
        <p:spPr>
          <a:xfrm>
            <a:off x="577127" y="2267744"/>
            <a:ext cx="2830725" cy="2800767"/>
          </a:xfrm>
          <a:prstGeom prst="rect">
            <a:avLst/>
          </a:prstGeom>
          <a:noFill/>
        </p:spPr>
        <p:txBody>
          <a:bodyPr wrap="square" rtlCol="0">
            <a:spAutoFit/>
          </a:bodyPr>
          <a:lstStyle/>
          <a:p>
            <a:pPr algn="just"/>
            <a:r>
              <a:rPr lang="es-ES" sz="1100" b="1" dirty="0" smtClean="0"/>
              <a:t>FUNCIONES (CONT.)</a:t>
            </a:r>
          </a:p>
          <a:p>
            <a:pPr algn="just"/>
            <a:r>
              <a:rPr lang="es-ES" sz="1100" dirty="0" smtClean="0"/>
              <a:t>Además estamos </a:t>
            </a:r>
            <a:r>
              <a:rPr lang="es-ES" sz="1100" dirty="0"/>
              <a:t>en capacidad de ofrecer asesorías en diversos tópicos y de realizar análisis a terceros de la más diversa índole, entre ellos, análisis proximal, determinaciones químicas, físicas y </a:t>
            </a:r>
            <a:r>
              <a:rPr lang="es-ES" sz="1100" dirty="0" err="1"/>
              <a:t>reológicas</a:t>
            </a:r>
            <a:r>
              <a:rPr lang="es-ES" sz="1100" dirty="0"/>
              <a:t> en materias primas de origen vegetal y/o sus productos, y análisis sensorial</a:t>
            </a:r>
            <a:r>
              <a:rPr lang="es-ES" sz="1100" dirty="0" smtClean="0"/>
              <a:t>.</a:t>
            </a:r>
          </a:p>
          <a:p>
            <a:pPr algn="just"/>
            <a:r>
              <a:rPr lang="es-ES" sz="1100" b="1" dirty="0" smtClean="0"/>
              <a:t>RELACIONES INSTITUCIONALES</a:t>
            </a:r>
          </a:p>
          <a:p>
            <a:pPr algn="just"/>
            <a:r>
              <a:rPr lang="es-ES" sz="1100" dirty="0"/>
              <a:t>La Sección de Tecnología de Productos Vegetales trabaja coordinada y permanentemente con entes cuyos intereses están vinculados a esta área, en especial,  con: Instituciones académicas nacionales e internacionales, Organismos gubernamentales y Empresas privadas</a:t>
            </a:r>
            <a:r>
              <a:rPr lang="es-ES" sz="1100" dirty="0" smtClean="0"/>
              <a:t>.</a:t>
            </a:r>
            <a:r>
              <a:rPr lang="es-ES" sz="1100" b="1" dirty="0" smtClean="0"/>
              <a:t> </a:t>
            </a:r>
            <a:endParaRPr lang="es-ES" sz="1100" b="1" dirty="0"/>
          </a:p>
        </p:txBody>
      </p:sp>
      <p:sp>
        <p:nvSpPr>
          <p:cNvPr id="28" name="27 Rectángulo"/>
          <p:cNvSpPr/>
          <p:nvPr/>
        </p:nvSpPr>
        <p:spPr>
          <a:xfrm>
            <a:off x="620688" y="5112780"/>
            <a:ext cx="2818693" cy="3059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29" name="28 Rectángulo"/>
          <p:cNvSpPr/>
          <p:nvPr/>
        </p:nvSpPr>
        <p:spPr>
          <a:xfrm>
            <a:off x="706079" y="5292602"/>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706079" y="5248221"/>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33" name="32 CuadroTexto"/>
          <p:cNvSpPr txBox="1"/>
          <p:nvPr/>
        </p:nvSpPr>
        <p:spPr>
          <a:xfrm>
            <a:off x="621363" y="5607697"/>
            <a:ext cx="2830725" cy="2292935"/>
          </a:xfrm>
          <a:prstGeom prst="rect">
            <a:avLst/>
          </a:prstGeom>
          <a:noFill/>
        </p:spPr>
        <p:txBody>
          <a:bodyPr wrap="square" rtlCol="0">
            <a:spAutoFit/>
          </a:bodyPr>
          <a:lstStyle/>
          <a:p>
            <a:pPr algn="just"/>
            <a:r>
              <a:rPr lang="es-ES" sz="1100" dirty="0" smtClean="0"/>
              <a:t>La </a:t>
            </a:r>
            <a:r>
              <a:rPr lang="es-ES" sz="1100" dirty="0"/>
              <a:t>Sección de Tecnología de Productos Vegetales se inició como grupo de investigación en 1963 con el Departamento de Tecnología de Alimentos. Desde ese momento y hasta el presente, ha contado con la participación de profesores destacados y de prolífica trayectoria, quienes dieron origen a líneas de investigación orientadas hacia el estudio de diversos aspectos relacionados con productos de origen vegetal, las cuales han sido reforzadas y diversificadas con el avance del conocimiento en las distintas áreas relacionadas con esta disciplina.</a:t>
            </a:r>
          </a:p>
        </p:txBody>
      </p:sp>
      <p:pic>
        <p:nvPicPr>
          <p:cNvPr id="34" name="3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0280" y="3927931"/>
            <a:ext cx="2714762" cy="187220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1456" y="2339752"/>
            <a:ext cx="2613847" cy="187220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39 Rectángulo"/>
          <p:cNvSpPr/>
          <p:nvPr/>
        </p:nvSpPr>
        <p:spPr>
          <a:xfrm>
            <a:off x="3623465" y="5112780"/>
            <a:ext cx="2613847" cy="30596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1" name="40 Rectángulo"/>
          <p:cNvSpPr/>
          <p:nvPr/>
        </p:nvSpPr>
        <p:spPr>
          <a:xfrm>
            <a:off x="3696892" y="5293483"/>
            <a:ext cx="2456740"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2" name="41 CuadroTexto"/>
          <p:cNvSpPr txBox="1"/>
          <p:nvPr/>
        </p:nvSpPr>
        <p:spPr>
          <a:xfrm>
            <a:off x="3633351" y="5272335"/>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3" name="42 Imagen"/>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05360" y="5652120"/>
            <a:ext cx="230469" cy="230469"/>
          </a:xfrm>
          <a:prstGeom prst="rect">
            <a:avLst/>
          </a:prstGeom>
          <a:solidFill>
            <a:schemeClr val="accent6">
              <a:lumMod val="75000"/>
            </a:schemeClr>
          </a:solidFill>
        </p:spPr>
      </p:pic>
      <p:sp>
        <p:nvSpPr>
          <p:cNvPr id="45" name="44 CuadroTexto"/>
          <p:cNvSpPr txBox="1"/>
          <p:nvPr/>
        </p:nvSpPr>
        <p:spPr>
          <a:xfrm>
            <a:off x="3636997" y="5868144"/>
            <a:ext cx="2588643" cy="1785104"/>
          </a:xfrm>
          <a:prstGeom prst="rect">
            <a:avLst/>
          </a:prstGeom>
          <a:noFill/>
        </p:spPr>
        <p:txBody>
          <a:bodyPr wrap="square" rtlCol="0">
            <a:spAutoFit/>
          </a:bodyPr>
          <a:lstStyle/>
          <a:p>
            <a:pPr algn="just"/>
            <a:r>
              <a:rPr lang="es-ES" sz="1100" b="1" dirty="0" smtClean="0"/>
              <a:t>Números Telefónicos</a:t>
            </a:r>
          </a:p>
          <a:p>
            <a:pPr algn="just"/>
            <a:r>
              <a:rPr lang="es-ES" sz="1100" dirty="0" smtClean="0"/>
              <a:t>58(212)7534403/5684/3871</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icta.ucv.ve@gmail.com</a:t>
            </a:r>
          </a:p>
          <a:p>
            <a:pPr algn="just"/>
            <a:r>
              <a:rPr lang="es-VE" sz="1100" dirty="0" smtClean="0"/>
              <a:t>icta1@ciens.ucv.ve</a:t>
            </a:r>
            <a:endParaRPr lang="es-ES" sz="1100" dirty="0" smtClean="0"/>
          </a:p>
          <a:p>
            <a:pPr algn="just"/>
            <a:endParaRPr lang="es-ES" sz="1100" dirty="0"/>
          </a:p>
          <a:p>
            <a:pPr algn="just"/>
            <a:r>
              <a:rPr lang="es-ES" sz="1100" b="1" dirty="0" smtClean="0"/>
              <a:t>Página Web</a:t>
            </a:r>
          </a:p>
          <a:p>
            <a:pPr algn="just"/>
            <a:r>
              <a:rPr lang="es-ES" sz="1100" dirty="0"/>
              <a:t>www.ciens.ucv.ve/ciens/icta/</a:t>
            </a:r>
            <a:endParaRPr lang="es-ES" sz="1100" dirty="0" smtClean="0"/>
          </a:p>
        </p:txBody>
      </p:sp>
      <p:grpSp>
        <p:nvGrpSpPr>
          <p:cNvPr id="46" name="45 Grupo"/>
          <p:cNvGrpSpPr/>
          <p:nvPr/>
        </p:nvGrpSpPr>
        <p:grpSpPr>
          <a:xfrm>
            <a:off x="3739031" y="6300192"/>
            <a:ext cx="220689" cy="220689"/>
            <a:chOff x="3827377" y="6599339"/>
            <a:chExt cx="373647" cy="373647"/>
          </a:xfrm>
        </p:grpSpPr>
        <p:sp>
          <p:nvSpPr>
            <p:cNvPr id="47" name="4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8" name="47 Imagen"/>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9" name="48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Ciencia y Tecnología de Alimentos </a:t>
            </a:r>
            <a:endParaRPr lang="es-VE" sz="2000" dirty="0">
              <a:latin typeface="Kozuka Gothic Pro H" pitchFamily="34" charset="-128"/>
              <a:ea typeface="Kozuka Gothic Pro H" pitchFamily="34" charset="-128"/>
            </a:endParaRPr>
          </a:p>
        </p:txBody>
      </p:sp>
    </p:spTree>
    <p:extLst>
      <p:ext uri="{BB962C8B-B14F-4D97-AF65-F5344CB8AC3E}">
        <p14:creationId xmlns:p14="http://schemas.microsoft.com/office/powerpoint/2010/main" val="25932441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549202" y="2195736"/>
            <a:ext cx="2807790" cy="6186309"/>
          </a:xfrm>
          <a:prstGeom prst="rect">
            <a:avLst/>
          </a:prstGeom>
          <a:noFill/>
        </p:spPr>
        <p:txBody>
          <a:bodyPr wrap="square" rtlCol="0">
            <a:spAutoFit/>
          </a:bodyPr>
          <a:lstStyle/>
          <a:p>
            <a:r>
              <a:rPr lang="es-ES" sz="1100" b="1" dirty="0" smtClean="0"/>
              <a:t>MISIÓN</a:t>
            </a:r>
          </a:p>
          <a:p>
            <a:pPr algn="just"/>
            <a:r>
              <a:rPr lang="es-ES" sz="1100" dirty="0"/>
              <a:t>Formación de Recursos Humanos en el área de Productos Pesqueros. La Investigación de Nuevas Tecnologías y el establecimiento de vínculos con Instituciones Públicas y Privadas relacionadas con el área, a fin de dar respuesta a problemas actuales, forma parte de las prioridades de la Sección.</a:t>
            </a:r>
            <a:endParaRPr lang="es-ES" sz="1100" dirty="0" smtClean="0"/>
          </a:p>
          <a:p>
            <a:pPr algn="just"/>
            <a:r>
              <a:rPr lang="es-ES" sz="1100" b="1" dirty="0" smtClean="0"/>
              <a:t>VISION </a:t>
            </a:r>
          </a:p>
          <a:p>
            <a:pPr algn="just"/>
            <a:r>
              <a:rPr lang="es-ES" sz="1100" dirty="0"/>
              <a:t>La formación de recursos humanos en el área de productos pesqueros, reconocidos a nivel nacional e internacional por su alta calidad académica y capacidad de dar respuesta a los mas diversos problemas en el sector pesquero a nivel de comunidad e industria, es la visión de el grupo de investigadores insertos en la Sección del Productos Pesqueros</a:t>
            </a:r>
            <a:r>
              <a:rPr lang="es-ES" sz="1100" dirty="0" smtClean="0"/>
              <a:t>.</a:t>
            </a:r>
          </a:p>
          <a:p>
            <a:pPr algn="just"/>
            <a:r>
              <a:rPr lang="es-ES" sz="1100" b="1" dirty="0" smtClean="0"/>
              <a:t>OBJETIVOS</a:t>
            </a:r>
          </a:p>
          <a:p>
            <a:pPr marL="171450" indent="-171450" algn="just">
              <a:buFont typeface="Arial" pitchFamily="34" charset="0"/>
              <a:buChar char="•"/>
            </a:pPr>
            <a:r>
              <a:rPr lang="es-ES" sz="1100" dirty="0"/>
              <a:t>Estructurar y ejecutar programas docentes en Tecnología de Productos Pesqueros que permitan la formación de un profesional integral, capaz y competente en el área.</a:t>
            </a:r>
          </a:p>
          <a:p>
            <a:pPr marL="171450" indent="-171450" algn="just">
              <a:buFont typeface="Arial" pitchFamily="34" charset="0"/>
              <a:buChar char="•"/>
            </a:pPr>
            <a:r>
              <a:rPr lang="es-ES" sz="1100" dirty="0"/>
              <a:t>Formular, desarrollar y ejecutar proyectos de investigación de acuerdo con los recientes avances en el área y consideren la pertinencia, necesidades y realidades de la industria y del país.</a:t>
            </a:r>
          </a:p>
          <a:p>
            <a:pPr marL="171450" indent="-171450" algn="just">
              <a:buFont typeface="Arial" pitchFamily="34" charset="0"/>
              <a:buChar char="•"/>
            </a:pPr>
            <a:r>
              <a:rPr lang="es-ES" sz="1100" dirty="0" smtClean="0"/>
              <a:t>Estrechar vínculos </a:t>
            </a:r>
            <a:r>
              <a:rPr lang="es-ES" sz="1100" dirty="0"/>
              <a:t>con entes gubernamentales y privados, mediante actividades de extensión.</a:t>
            </a:r>
            <a:endParaRPr lang="es-ES" sz="1100" dirty="0" smtClean="0"/>
          </a:p>
          <a:p>
            <a:pPr algn="just"/>
            <a:r>
              <a:rPr lang="es-ES" sz="1100" b="1" dirty="0" smtClean="0"/>
              <a:t>LINEAS DE INVESTIGACION </a:t>
            </a:r>
          </a:p>
          <a:p>
            <a:pPr marL="171450" indent="-171450" algn="just">
              <a:buFont typeface="Arial" pitchFamily="34" charset="0"/>
              <a:buChar char="•"/>
            </a:pPr>
            <a:r>
              <a:rPr lang="es-ES" sz="1100" dirty="0"/>
              <a:t>Estudios de estabilidad en refrigeración y congelación de especies de pescado de origen marino y continental</a:t>
            </a:r>
            <a:r>
              <a:rPr lang="es-ES" sz="1100" dirty="0" smtClean="0"/>
              <a:t>.</a:t>
            </a:r>
          </a:p>
          <a:p>
            <a:pPr marL="171450" indent="-171450" algn="just">
              <a:buFont typeface="Arial" pitchFamily="34" charset="0"/>
              <a:buChar char="•"/>
            </a:pPr>
            <a:r>
              <a:rPr lang="es-ES" sz="1100" dirty="0"/>
              <a:t>F</a:t>
            </a:r>
            <a:r>
              <a:rPr lang="es-ES" sz="1100" dirty="0" smtClean="0"/>
              <a:t>rescura </a:t>
            </a:r>
            <a:r>
              <a:rPr lang="es-ES" sz="1100" dirty="0"/>
              <a:t>de los productos pesqueros mediante métodos </a:t>
            </a:r>
            <a:r>
              <a:rPr lang="es-ES" sz="1100" dirty="0" smtClean="0"/>
              <a:t>cromatográficos.</a:t>
            </a:r>
            <a:endParaRPr lang="es-ES" sz="1100" dirty="0"/>
          </a:p>
        </p:txBody>
      </p:sp>
      <p:sp>
        <p:nvSpPr>
          <p:cNvPr id="30" name="29 CuadroTexto"/>
          <p:cNvSpPr txBox="1"/>
          <p:nvPr/>
        </p:nvSpPr>
        <p:spPr>
          <a:xfrm>
            <a:off x="451660" y="1706960"/>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Sección de Tecnología de Productos Pesqueros  </a:t>
            </a:r>
            <a:endParaRPr lang="es-VE" sz="1850" dirty="0">
              <a:latin typeface="Kozuka Gothic Pro M" pitchFamily="34" charset="-128"/>
              <a:ea typeface="Kozuka Gothic Pro M" pitchFamily="34" charset="-128"/>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530" y="2339752"/>
            <a:ext cx="2663774" cy="18669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24 CuadroTexto"/>
          <p:cNvSpPr txBox="1"/>
          <p:nvPr/>
        </p:nvSpPr>
        <p:spPr>
          <a:xfrm>
            <a:off x="3429522" y="4427979"/>
            <a:ext cx="2807790" cy="3816429"/>
          </a:xfrm>
          <a:prstGeom prst="rect">
            <a:avLst/>
          </a:prstGeom>
          <a:noFill/>
        </p:spPr>
        <p:txBody>
          <a:bodyPr wrap="square" rtlCol="0">
            <a:spAutoFit/>
          </a:bodyPr>
          <a:lstStyle/>
          <a:p>
            <a:pPr algn="just"/>
            <a:r>
              <a:rPr lang="es-ES" sz="1100" b="1" dirty="0" smtClean="0"/>
              <a:t>LINEAS DE INVESTIGACION (CONT.)</a:t>
            </a:r>
          </a:p>
          <a:p>
            <a:pPr marL="171450" indent="-171450" algn="just">
              <a:buFont typeface="Arial" pitchFamily="34" charset="0"/>
              <a:buChar char="•"/>
            </a:pPr>
            <a:r>
              <a:rPr lang="es-ES" sz="1100" dirty="0"/>
              <a:t>Estudios de estabilidad en el almacenamiento de productos pesqueros procesados por métodos tradicionales y no tradicionales.</a:t>
            </a:r>
          </a:p>
          <a:p>
            <a:pPr marL="171450" indent="-171450" algn="just">
              <a:buFont typeface="Arial" pitchFamily="34" charset="0"/>
              <a:buChar char="•"/>
            </a:pPr>
            <a:r>
              <a:rPr lang="es-ES" sz="1100" dirty="0"/>
              <a:t>Estudios de estabilidad proteica mediante técnicas electroforéticas Identificación de especies de pescado y cambios post-mortem en el músculo del pescado </a:t>
            </a:r>
            <a:endParaRPr lang="es-ES" sz="1100" dirty="0" smtClean="0"/>
          </a:p>
          <a:p>
            <a:pPr marL="171450" indent="-171450">
              <a:buFont typeface="Arial" pitchFamily="34" charset="0"/>
              <a:buChar char="•"/>
            </a:pPr>
            <a:r>
              <a:rPr lang="es-ES" sz="1100" dirty="0" smtClean="0"/>
              <a:t>Microorganismos patógenos </a:t>
            </a:r>
            <a:r>
              <a:rPr lang="es-ES" sz="1100" dirty="0" err="1" smtClean="0"/>
              <a:t>deteriorativos</a:t>
            </a:r>
            <a:r>
              <a:rPr lang="es-ES" sz="1100" dirty="0" smtClean="0"/>
              <a:t> </a:t>
            </a:r>
            <a:r>
              <a:rPr lang="es-ES" sz="1100" dirty="0"/>
              <a:t>y beneficiosos en el pescado.</a:t>
            </a:r>
          </a:p>
          <a:p>
            <a:pPr marL="171450" indent="-171450" algn="just">
              <a:buFont typeface="Arial" pitchFamily="34" charset="0"/>
              <a:buChar char="•"/>
            </a:pPr>
            <a:r>
              <a:rPr lang="es-ES" sz="1100" dirty="0"/>
              <a:t>Tecnología y control microbiano de productos pesqueros. Aminas biógenas en productos pesqueros.</a:t>
            </a:r>
          </a:p>
          <a:p>
            <a:pPr marL="171450" indent="-171450" algn="just">
              <a:buFont typeface="Arial" pitchFamily="34" charset="0"/>
              <a:buChar char="•"/>
            </a:pPr>
            <a:r>
              <a:rPr lang="es-ES" sz="1100" dirty="0"/>
              <a:t>Tecnología y procesamiento de productos pesqueros</a:t>
            </a:r>
          </a:p>
          <a:p>
            <a:pPr marL="171450" indent="-171450" algn="just">
              <a:buFont typeface="Arial" pitchFamily="34" charset="0"/>
              <a:buChar char="•"/>
            </a:pPr>
            <a:r>
              <a:rPr lang="es-ES" sz="1100" dirty="0"/>
              <a:t>Utilización de pulpa de pescado en la elaboración de alimentos</a:t>
            </a:r>
          </a:p>
          <a:p>
            <a:pPr marL="171450" indent="-171450" algn="just">
              <a:buFont typeface="Arial" pitchFamily="34" charset="0"/>
              <a:buChar char="•"/>
            </a:pPr>
            <a:r>
              <a:rPr lang="es-ES" sz="1100" dirty="0"/>
              <a:t>Elaboración de ensilados biológicos de pescado</a:t>
            </a:r>
          </a:p>
          <a:p>
            <a:pPr marL="171450" indent="-171450" algn="just">
              <a:buFont typeface="Arial" pitchFamily="34" charset="0"/>
              <a:buChar char="•"/>
            </a:pPr>
            <a:r>
              <a:rPr lang="es-ES" sz="1100" dirty="0"/>
              <a:t>Aprovechamiento de peces cultivables en la elaboración de alimentos</a:t>
            </a:r>
          </a:p>
        </p:txBody>
      </p:sp>
      <p:sp>
        <p:nvSpPr>
          <p:cNvPr id="26" name="25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Ciencia y Tecnología de Alimentos </a:t>
            </a:r>
            <a:endParaRPr lang="es-VE" sz="2000" dirty="0">
              <a:latin typeface="Kozuka Gothic Pro H" pitchFamily="34" charset="-128"/>
              <a:ea typeface="Kozuka Gothic Pro H" pitchFamily="34" charset="-128"/>
            </a:endParaRPr>
          </a:p>
        </p:txBody>
      </p:sp>
    </p:spTree>
    <p:extLst>
      <p:ext uri="{BB962C8B-B14F-4D97-AF65-F5344CB8AC3E}">
        <p14:creationId xmlns:p14="http://schemas.microsoft.com/office/powerpoint/2010/main" val="113389459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91680"/>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CuadroTexto"/>
          <p:cNvSpPr txBox="1"/>
          <p:nvPr/>
        </p:nvSpPr>
        <p:spPr>
          <a:xfrm>
            <a:off x="426471" y="1706960"/>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Sección de Tecnología de Productos Pesqueros </a:t>
            </a:r>
            <a:endParaRPr lang="es-VE" sz="1850" dirty="0">
              <a:latin typeface="Kozuka Gothic Pro M" pitchFamily="34" charset="-128"/>
              <a:ea typeface="Kozuka Gothic Pro M" pitchFamily="34" charset="-128"/>
            </a:endParaRPr>
          </a:p>
        </p:txBody>
      </p:sp>
      <p:sp>
        <p:nvSpPr>
          <p:cNvPr id="35" name="34 Rectángulo"/>
          <p:cNvSpPr/>
          <p:nvPr/>
        </p:nvSpPr>
        <p:spPr>
          <a:xfrm>
            <a:off x="620688" y="5364088"/>
            <a:ext cx="2818693" cy="26805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36" name="35 Rectángulo"/>
          <p:cNvSpPr/>
          <p:nvPr/>
        </p:nvSpPr>
        <p:spPr>
          <a:xfrm>
            <a:off x="706079" y="5436618"/>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706079" y="5392237"/>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44" name="43 CuadroTexto"/>
          <p:cNvSpPr txBox="1"/>
          <p:nvPr/>
        </p:nvSpPr>
        <p:spPr>
          <a:xfrm>
            <a:off x="621363" y="5751712"/>
            <a:ext cx="2830725" cy="2292935"/>
          </a:xfrm>
          <a:prstGeom prst="rect">
            <a:avLst/>
          </a:prstGeom>
          <a:noFill/>
        </p:spPr>
        <p:txBody>
          <a:bodyPr wrap="square" rtlCol="0">
            <a:spAutoFit/>
          </a:bodyPr>
          <a:lstStyle/>
          <a:p>
            <a:pPr algn="just"/>
            <a:r>
              <a:rPr lang="es-ES" sz="1100" dirty="0" smtClean="0"/>
              <a:t>La </a:t>
            </a:r>
            <a:r>
              <a:rPr lang="es-ES" sz="1100" dirty="0"/>
              <a:t>Sección de Tecnología de Productos Vegetales se inició como grupo de investigación en 1963 con el Departamento de Tecnología de Alimentos. Desde ese momento y hasta el presente, ha contado con la participación de profesores destacados y de prolífica trayectoria, quienes dieron origen a líneas de investigación orientadas hacia el estudio de diversos aspectos relacionados con productos de origen vegetal, las cuales han sido reforzadas y diversificadas con el avance del conocimiento en las distintas áreas relacionadas con esta disciplina.</a:t>
            </a:r>
          </a:p>
        </p:txBody>
      </p:sp>
      <p:sp>
        <p:nvSpPr>
          <p:cNvPr id="26" name="25 CuadroTexto"/>
          <p:cNvSpPr txBox="1"/>
          <p:nvPr/>
        </p:nvSpPr>
        <p:spPr>
          <a:xfrm>
            <a:off x="577127" y="2195736"/>
            <a:ext cx="2830725" cy="2292935"/>
          </a:xfrm>
          <a:prstGeom prst="rect">
            <a:avLst/>
          </a:prstGeom>
          <a:noFill/>
        </p:spPr>
        <p:txBody>
          <a:bodyPr wrap="square" rtlCol="0">
            <a:spAutoFit/>
          </a:bodyPr>
          <a:lstStyle/>
          <a:p>
            <a:pPr algn="just"/>
            <a:r>
              <a:rPr lang="es-ES" sz="1100" b="1" dirty="0" smtClean="0"/>
              <a:t>RELACIONES INSTITUCIONALES</a:t>
            </a:r>
          </a:p>
          <a:p>
            <a:pPr algn="just"/>
            <a:r>
              <a:rPr lang="es-ES" sz="1100" b="1" dirty="0"/>
              <a:t>A nivel nacional: </a:t>
            </a:r>
            <a:r>
              <a:rPr lang="es-ES" sz="1100" dirty="0"/>
              <a:t>Ministerio de Ciencia y Tecnología, CDCH-UCV, UDO; Universidad de Nueva Esparta, INAPESCA; INIA, Universidad del Zulia, IVIC, UNELLEZ; Universidad Lisandro Alvarado, CIEPE, </a:t>
            </a:r>
            <a:r>
              <a:rPr lang="es-ES" sz="1100" dirty="0" smtClean="0"/>
              <a:t>IDEAS.</a:t>
            </a:r>
            <a:endParaRPr lang="es-ES" sz="1100" b="1" dirty="0"/>
          </a:p>
          <a:p>
            <a:pPr algn="just"/>
            <a:r>
              <a:rPr lang="es-ES" sz="1100" b="1" dirty="0"/>
              <a:t>A nivel internacional: </a:t>
            </a:r>
            <a:r>
              <a:rPr lang="es-ES" sz="1100" dirty="0"/>
              <a:t>FAO; Universidad de Santiago de Compostela; Instituto del Frío; Instituto Tecnológico Pesquero del Perú; Universidad Católica de Valparaíso; Instituto de Investigaciones Pesqueras-Universidad de la República Uruguay; Instituto Nacional de Pesquisas da Amazonia; etc.</a:t>
            </a:r>
            <a:endParaRPr lang="es-ES" sz="1100" dirty="0" smtClean="0"/>
          </a:p>
        </p:txBody>
      </p:sp>
      <p:sp>
        <p:nvSpPr>
          <p:cNvPr id="28" name="27 Rectángulo"/>
          <p:cNvSpPr/>
          <p:nvPr/>
        </p:nvSpPr>
        <p:spPr>
          <a:xfrm>
            <a:off x="620688" y="5256796"/>
            <a:ext cx="2818693" cy="3059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29" name="28 Rectángulo"/>
          <p:cNvSpPr/>
          <p:nvPr/>
        </p:nvSpPr>
        <p:spPr>
          <a:xfrm>
            <a:off x="706079" y="5436618"/>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706079" y="5392237"/>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pic>
        <p:nvPicPr>
          <p:cNvPr id="34" name="3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0280" y="3927931"/>
            <a:ext cx="2714762" cy="187220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39 Rectángulo"/>
          <p:cNvSpPr/>
          <p:nvPr/>
        </p:nvSpPr>
        <p:spPr>
          <a:xfrm>
            <a:off x="3623465" y="5256796"/>
            <a:ext cx="2613847" cy="30596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1" name="40 Rectángulo"/>
          <p:cNvSpPr/>
          <p:nvPr/>
        </p:nvSpPr>
        <p:spPr>
          <a:xfrm>
            <a:off x="3696892" y="5437499"/>
            <a:ext cx="2456740"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2" name="41 CuadroTexto"/>
          <p:cNvSpPr txBox="1"/>
          <p:nvPr/>
        </p:nvSpPr>
        <p:spPr>
          <a:xfrm>
            <a:off x="3633351" y="5416351"/>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3" name="42 Imagen"/>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05360" y="5796136"/>
            <a:ext cx="230469" cy="230469"/>
          </a:xfrm>
          <a:prstGeom prst="rect">
            <a:avLst/>
          </a:prstGeom>
          <a:solidFill>
            <a:schemeClr val="accent6">
              <a:lumMod val="75000"/>
            </a:schemeClr>
          </a:solidFill>
        </p:spPr>
      </p:pic>
      <p:sp>
        <p:nvSpPr>
          <p:cNvPr id="45" name="44 CuadroTexto"/>
          <p:cNvSpPr txBox="1"/>
          <p:nvPr/>
        </p:nvSpPr>
        <p:spPr>
          <a:xfrm>
            <a:off x="3636997" y="6012160"/>
            <a:ext cx="2588643" cy="1785104"/>
          </a:xfrm>
          <a:prstGeom prst="rect">
            <a:avLst/>
          </a:prstGeom>
          <a:noFill/>
        </p:spPr>
        <p:txBody>
          <a:bodyPr wrap="square" rtlCol="0">
            <a:spAutoFit/>
          </a:bodyPr>
          <a:lstStyle/>
          <a:p>
            <a:pPr algn="just"/>
            <a:r>
              <a:rPr lang="es-ES" sz="1100" b="1" dirty="0" smtClean="0"/>
              <a:t>Números Telefónicos</a:t>
            </a:r>
          </a:p>
          <a:p>
            <a:pPr algn="just"/>
            <a:r>
              <a:rPr lang="es-ES" sz="1100" dirty="0" smtClean="0"/>
              <a:t>58(212)7534403/5684/3871</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icta.ucv.ve@gmail.com</a:t>
            </a:r>
          </a:p>
          <a:p>
            <a:pPr algn="just"/>
            <a:r>
              <a:rPr lang="es-VE" sz="1100" dirty="0" smtClean="0"/>
              <a:t>icta1@ciens.ucv.ve</a:t>
            </a:r>
            <a:endParaRPr lang="es-ES" sz="1100" dirty="0" smtClean="0"/>
          </a:p>
          <a:p>
            <a:pPr algn="just"/>
            <a:endParaRPr lang="es-ES" sz="1100" dirty="0"/>
          </a:p>
          <a:p>
            <a:pPr algn="just"/>
            <a:r>
              <a:rPr lang="es-ES" sz="1100" b="1" dirty="0" smtClean="0"/>
              <a:t>Página Web</a:t>
            </a:r>
          </a:p>
          <a:p>
            <a:pPr algn="just"/>
            <a:r>
              <a:rPr lang="es-ES" sz="1100" dirty="0"/>
              <a:t>www.ciens.ucv.ve/ciens/icta/</a:t>
            </a:r>
            <a:endParaRPr lang="es-ES" sz="1100" dirty="0" smtClean="0"/>
          </a:p>
        </p:txBody>
      </p:sp>
      <p:grpSp>
        <p:nvGrpSpPr>
          <p:cNvPr id="46" name="45 Grupo"/>
          <p:cNvGrpSpPr/>
          <p:nvPr/>
        </p:nvGrpSpPr>
        <p:grpSpPr>
          <a:xfrm>
            <a:off x="3739031" y="6444208"/>
            <a:ext cx="220689" cy="220689"/>
            <a:chOff x="3827377" y="6599339"/>
            <a:chExt cx="373647" cy="373647"/>
          </a:xfrm>
        </p:grpSpPr>
        <p:sp>
          <p:nvSpPr>
            <p:cNvPr id="47" name="4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8" name="47 Imagen"/>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9" name="48 CuadroTexto"/>
          <p:cNvSpPr txBox="1"/>
          <p:nvPr/>
        </p:nvSpPr>
        <p:spPr>
          <a:xfrm>
            <a:off x="621363" y="5751713"/>
            <a:ext cx="2830725" cy="1954381"/>
          </a:xfrm>
          <a:prstGeom prst="rect">
            <a:avLst/>
          </a:prstGeom>
          <a:noFill/>
        </p:spPr>
        <p:txBody>
          <a:bodyPr wrap="square" rtlCol="0">
            <a:spAutoFit/>
          </a:bodyPr>
          <a:lstStyle/>
          <a:p>
            <a:pPr algn="just"/>
            <a:r>
              <a:rPr lang="es-ES" sz="1100" dirty="0" smtClean="0"/>
              <a:t>La actual </a:t>
            </a:r>
            <a:r>
              <a:rPr lang="es-ES" sz="1100" dirty="0"/>
              <a:t>Sección de Productos Pesqueros, nació como Grupo de Productos Marinos, siendo su fundador el Dr. </a:t>
            </a:r>
            <a:r>
              <a:rPr lang="es-ES" sz="1100" dirty="0" err="1"/>
              <a:t>Nikita</a:t>
            </a:r>
            <a:r>
              <a:rPr lang="es-ES" sz="1100" dirty="0"/>
              <a:t> </a:t>
            </a:r>
            <a:r>
              <a:rPr lang="es-ES" sz="1100" dirty="0" err="1"/>
              <a:t>Czyhrinciw</a:t>
            </a:r>
            <a:r>
              <a:rPr lang="es-ES" sz="1100" dirty="0"/>
              <a:t>. Con la creación del Instituto de Ciencia y Tecnología de Alimentos en el año 1989, el grupo de Productos Marinos pasó su dependencia del Departamento de Tecnología de Alimentos al nuevo Instituto creado y en esa oportunidad la denominación se cambió a como está actualmente, Sección de Productos Pesqueros.</a:t>
            </a:r>
          </a:p>
        </p:txBody>
      </p:sp>
      <p:sp>
        <p:nvSpPr>
          <p:cNvPr id="50" name="49 CuadroTexto"/>
          <p:cNvSpPr txBox="1"/>
          <p:nvPr/>
        </p:nvSpPr>
        <p:spPr>
          <a:xfrm>
            <a:off x="561610" y="4427984"/>
            <a:ext cx="2723374" cy="600164"/>
          </a:xfrm>
          <a:prstGeom prst="rect">
            <a:avLst/>
          </a:prstGeom>
          <a:noFill/>
        </p:spPr>
        <p:txBody>
          <a:bodyPr wrap="square" rtlCol="0">
            <a:spAutoFit/>
          </a:bodyPr>
          <a:lstStyle/>
          <a:p>
            <a:pPr algn="just"/>
            <a:r>
              <a:rPr lang="es-ES" sz="1100" b="1" dirty="0"/>
              <a:t>PERSONAL </a:t>
            </a:r>
            <a:r>
              <a:rPr lang="es-ES" sz="1100" dirty="0"/>
              <a:t> Prof. </a:t>
            </a:r>
            <a:r>
              <a:rPr lang="es-ES" sz="1100" dirty="0" err="1"/>
              <a:t>Marinela</a:t>
            </a:r>
            <a:r>
              <a:rPr lang="es-ES" sz="1100" dirty="0"/>
              <a:t> </a:t>
            </a:r>
            <a:r>
              <a:rPr lang="es-ES" sz="1100" dirty="0" smtClean="0"/>
              <a:t>Barrero, </a:t>
            </a:r>
          </a:p>
          <a:p>
            <a:pPr algn="just"/>
            <a:r>
              <a:rPr lang="es-ES" sz="1100" dirty="0" smtClean="0"/>
              <a:t>Prof</a:t>
            </a:r>
            <a:r>
              <a:rPr lang="es-ES" sz="1100" dirty="0"/>
              <a:t>. Rafael A. </a:t>
            </a:r>
            <a:r>
              <a:rPr lang="es-ES" sz="1100" dirty="0" smtClean="0"/>
              <a:t>Bello,  Prof</a:t>
            </a:r>
            <a:r>
              <a:rPr lang="es-ES" sz="1100" dirty="0"/>
              <a:t>. </a:t>
            </a:r>
            <a:r>
              <a:rPr lang="es-ES" sz="1100" dirty="0" err="1"/>
              <a:t>Makie</a:t>
            </a:r>
            <a:r>
              <a:rPr lang="es-ES" sz="1100" dirty="0"/>
              <a:t> </a:t>
            </a:r>
            <a:r>
              <a:rPr lang="es-ES" sz="1100" dirty="0" err="1" smtClean="0"/>
              <a:t>Kodaira</a:t>
            </a:r>
            <a:r>
              <a:rPr lang="es-ES" sz="1100" dirty="0" smtClean="0"/>
              <a:t>, </a:t>
            </a:r>
          </a:p>
          <a:p>
            <a:pPr algn="just"/>
            <a:r>
              <a:rPr lang="es-ES" sz="1100" dirty="0" smtClean="0"/>
              <a:t>Prof</a:t>
            </a:r>
            <a:r>
              <a:rPr lang="es-ES" sz="1100" dirty="0"/>
              <a:t>. </a:t>
            </a:r>
            <a:r>
              <a:rPr lang="es-ES" sz="1100" dirty="0" err="1"/>
              <a:t>Elisabetta</a:t>
            </a:r>
            <a:r>
              <a:rPr lang="es-ES" sz="1100" dirty="0"/>
              <a:t> </a:t>
            </a:r>
            <a:r>
              <a:rPr lang="es-ES" sz="1100" dirty="0" smtClean="0"/>
              <a:t>Tomé,   Prof</a:t>
            </a:r>
            <a:r>
              <a:rPr lang="es-ES" sz="1100" dirty="0"/>
              <a:t>. Jaime </a:t>
            </a:r>
            <a:r>
              <a:rPr lang="es-ES" sz="1100" dirty="0" smtClean="0"/>
              <a:t>Valls</a:t>
            </a:r>
          </a:p>
        </p:txBody>
      </p:sp>
      <p:pic>
        <p:nvPicPr>
          <p:cNvPr id="6" name="5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3739" y="2339911"/>
            <a:ext cx="2703573" cy="238815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 name="50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Ciencia y Tecnología de Alimentos </a:t>
            </a:r>
            <a:endParaRPr lang="es-VE" sz="2000" dirty="0">
              <a:latin typeface="Kozuka Gothic Pro H" pitchFamily="34" charset="-128"/>
              <a:ea typeface="Kozuka Gothic Pro H" pitchFamily="34" charset="-128"/>
            </a:endParaRPr>
          </a:p>
        </p:txBody>
      </p:sp>
    </p:spTree>
    <p:extLst>
      <p:ext uri="{BB962C8B-B14F-4D97-AF65-F5344CB8AC3E}">
        <p14:creationId xmlns:p14="http://schemas.microsoft.com/office/powerpoint/2010/main" val="32015462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707886"/>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Ciencia y Tecnología de Alimentos</a:t>
            </a:r>
            <a:endParaRPr lang="es-VE" sz="2000" b="1" dirty="0">
              <a:latin typeface="Kozuka Gothic Pro M" pitchFamily="34" charset="-128"/>
              <a:ea typeface="Kozuka Gothic Pro M" pitchFamily="34" charset="-128"/>
            </a:endParaRPr>
          </a:p>
          <a:p>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549202" y="2195736"/>
            <a:ext cx="2807790" cy="6017032"/>
          </a:xfrm>
          <a:prstGeom prst="rect">
            <a:avLst/>
          </a:prstGeom>
          <a:noFill/>
        </p:spPr>
        <p:txBody>
          <a:bodyPr wrap="square" rtlCol="0">
            <a:spAutoFit/>
          </a:bodyPr>
          <a:lstStyle/>
          <a:p>
            <a:r>
              <a:rPr lang="es-ES" sz="1100" b="1" dirty="0" smtClean="0"/>
              <a:t>MISIÓN</a:t>
            </a:r>
          </a:p>
          <a:p>
            <a:pPr algn="just"/>
            <a:r>
              <a:rPr lang="es-ES" sz="1100" dirty="0"/>
              <a:t>La Misión de la sección es la formación del talento humano en educación superior a nivel de pregrado y postgrado en el campo de la Microbiología de Alimentos e Industrial. Igualmente, le corresponde la formulación y ejecución de proyectos de investigación que permitan soluciones a problemas que involucren a los microorganismos, principalmente a los asociados a la inocuidad y deterioro de los alimentos y la estabilidad microbiológica de alimentos tradicionales y de nuevos productos, contribuyendo de esta forma con los requerimientos de salud pública y de desarrollo nacional.</a:t>
            </a:r>
            <a:endParaRPr lang="es-ES" sz="1100" dirty="0" smtClean="0"/>
          </a:p>
          <a:p>
            <a:pPr algn="just"/>
            <a:r>
              <a:rPr lang="es-ES" sz="1100" b="1" dirty="0" smtClean="0"/>
              <a:t>VISION </a:t>
            </a:r>
          </a:p>
          <a:p>
            <a:pPr algn="just"/>
            <a:r>
              <a:rPr lang="es-ES" sz="1100" dirty="0"/>
              <a:t>Conformar un grupo de docentes e investigadores a nivel de educación superior formados y reconocidos nacional e internacionalmente por su alta calidad académica, orientados a la producción y transmisión de conocimientos, orientados a la solución de problemas de las comunidades, sus gentes y del país en general de acuerdo al desarrollo, planes y programas del mismo.</a:t>
            </a:r>
            <a:endParaRPr lang="es-ES" sz="1100" dirty="0" smtClean="0"/>
          </a:p>
          <a:p>
            <a:pPr algn="just"/>
            <a:r>
              <a:rPr lang="es-ES" sz="1100" b="1" dirty="0" smtClean="0"/>
              <a:t>LINEAS DE INVESTIGACION </a:t>
            </a:r>
          </a:p>
          <a:p>
            <a:pPr marL="171450" indent="-171450" algn="just">
              <a:buFont typeface="Arial" pitchFamily="34" charset="0"/>
              <a:buChar char="•"/>
            </a:pPr>
            <a:r>
              <a:rPr lang="es-ES" sz="1100" dirty="0"/>
              <a:t>El aseguramiento y gestión de la calidad e inocuidad en la industria de alimentos del país</a:t>
            </a:r>
          </a:p>
          <a:p>
            <a:pPr marL="171450" indent="-171450" algn="just">
              <a:buFont typeface="Arial" pitchFamily="34" charset="0"/>
              <a:buChar char="•"/>
            </a:pPr>
            <a:r>
              <a:rPr lang="es-ES" sz="1100" dirty="0"/>
              <a:t>Preservación de frutas por métodos combinados y mínimo procesamiento</a:t>
            </a:r>
          </a:p>
          <a:p>
            <a:pPr marL="171450" indent="-171450" algn="just">
              <a:buFont typeface="Arial" pitchFamily="34" charset="0"/>
              <a:buChar char="•"/>
            </a:pPr>
            <a:r>
              <a:rPr lang="es-ES" sz="1100" dirty="0"/>
              <a:t>Desarrollo de productos estables mediante el uso de nuevas tecnologías</a:t>
            </a:r>
          </a:p>
          <a:p>
            <a:pPr marL="171450" indent="-171450" algn="just">
              <a:buFont typeface="Arial" pitchFamily="34" charset="0"/>
              <a:buChar char="•"/>
            </a:pPr>
            <a:r>
              <a:rPr lang="es-ES" sz="1100" dirty="0"/>
              <a:t>Promoción de la salud a través del consumo de frutas y hortalizas</a:t>
            </a:r>
            <a:endParaRPr lang="es-ES" sz="1100" dirty="0" smtClean="0"/>
          </a:p>
        </p:txBody>
      </p:sp>
      <p:sp>
        <p:nvSpPr>
          <p:cNvPr id="30" name="29 CuadroTexto"/>
          <p:cNvSpPr txBox="1"/>
          <p:nvPr/>
        </p:nvSpPr>
        <p:spPr>
          <a:xfrm>
            <a:off x="451660" y="1706960"/>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Sección de Biotecnolog</a:t>
            </a:r>
            <a:r>
              <a:rPr lang="es-VE" sz="1850" dirty="0" err="1" smtClean="0">
                <a:latin typeface="Kozuka Gothic Pro M" pitchFamily="34" charset="-128"/>
                <a:ea typeface="Kozuka Gothic Pro M" pitchFamily="34" charset="-128"/>
              </a:rPr>
              <a:t>ía</a:t>
            </a:r>
            <a:r>
              <a:rPr lang="es-VE" sz="1850" dirty="0" smtClean="0">
                <a:latin typeface="Kozuka Gothic Pro M" pitchFamily="34" charset="-128"/>
                <a:ea typeface="Kozuka Gothic Pro M" pitchFamily="34" charset="-128"/>
              </a:rPr>
              <a:t> y Control Microbiano </a:t>
            </a:r>
            <a:endParaRPr lang="es-ES" sz="1850" dirty="0" smtClean="0">
              <a:latin typeface="Kozuka Gothic Pro M" pitchFamily="34" charset="-128"/>
              <a:ea typeface="Kozuka Gothic Pro M" pitchFamily="34" charset="-128"/>
            </a:endParaRPr>
          </a:p>
        </p:txBody>
      </p:sp>
      <p:sp>
        <p:nvSpPr>
          <p:cNvPr id="25" name="24 CuadroTexto"/>
          <p:cNvSpPr txBox="1"/>
          <p:nvPr/>
        </p:nvSpPr>
        <p:spPr>
          <a:xfrm>
            <a:off x="3428999" y="2195736"/>
            <a:ext cx="2807790" cy="3139321"/>
          </a:xfrm>
          <a:prstGeom prst="rect">
            <a:avLst/>
          </a:prstGeom>
          <a:noFill/>
        </p:spPr>
        <p:txBody>
          <a:bodyPr wrap="square" rtlCol="0">
            <a:spAutoFit/>
          </a:bodyPr>
          <a:lstStyle/>
          <a:p>
            <a:pPr algn="just"/>
            <a:r>
              <a:rPr lang="es-ES" sz="1100" b="1" dirty="0" smtClean="0"/>
              <a:t>LINEAS DE INVESTIGACION (CONT.)</a:t>
            </a:r>
          </a:p>
          <a:p>
            <a:pPr marL="171450" indent="-171450" algn="just">
              <a:buFont typeface="Arial" pitchFamily="34" charset="0"/>
              <a:buChar char="•"/>
            </a:pPr>
            <a:r>
              <a:rPr lang="es-ES" sz="1100" dirty="0"/>
              <a:t>Mohos asociados con alimentos: productos agrícolas, leche, piensos</a:t>
            </a:r>
          </a:p>
          <a:p>
            <a:pPr marL="171450" indent="-171450" algn="just">
              <a:buFont typeface="Arial" pitchFamily="34" charset="0"/>
              <a:buChar char="•"/>
            </a:pPr>
            <a:r>
              <a:rPr lang="es-ES" sz="1100" dirty="0"/>
              <a:t>Dinámica y estabilidad microbiológica de productos pesqueros frescos y procesados por diferentes tecnologías</a:t>
            </a:r>
          </a:p>
          <a:p>
            <a:pPr marL="171450" indent="-171450" algn="just">
              <a:buFont typeface="Arial" pitchFamily="34" charset="0"/>
              <a:buChar char="•"/>
            </a:pPr>
            <a:r>
              <a:rPr lang="es-ES" sz="1100" dirty="0"/>
              <a:t>Microorganismos </a:t>
            </a:r>
            <a:r>
              <a:rPr lang="es-ES" sz="1100" dirty="0" err="1"/>
              <a:t>deteriorativos</a:t>
            </a:r>
            <a:r>
              <a:rPr lang="es-ES" sz="1100" dirty="0"/>
              <a:t> y beneficiosos en alimentos</a:t>
            </a:r>
          </a:p>
          <a:p>
            <a:pPr marL="171450" indent="-171450" algn="just">
              <a:buFont typeface="Arial" pitchFamily="34" charset="0"/>
              <a:buChar char="•"/>
            </a:pPr>
            <a:r>
              <a:rPr lang="es-ES" sz="1100" dirty="0"/>
              <a:t>Tóxicos naturales en alimentos, con énfasis en </a:t>
            </a:r>
            <a:r>
              <a:rPr lang="es-ES" sz="1100" dirty="0" err="1"/>
              <a:t>micotoxinas</a:t>
            </a:r>
            <a:endParaRPr lang="es-ES" sz="1100" dirty="0"/>
          </a:p>
          <a:p>
            <a:pPr marL="171450" indent="-171450" algn="just">
              <a:buFont typeface="Arial" pitchFamily="34" charset="0"/>
              <a:buChar char="•"/>
            </a:pPr>
            <a:r>
              <a:rPr lang="es-ES" sz="1100" dirty="0"/>
              <a:t>Patógenos tradicionales y emergentes en alimentos</a:t>
            </a:r>
          </a:p>
          <a:p>
            <a:pPr marL="171450" indent="-171450" algn="just">
              <a:buFont typeface="Arial" pitchFamily="34" charset="0"/>
              <a:buChar char="•"/>
            </a:pPr>
            <a:r>
              <a:rPr lang="es-ES" sz="1100" dirty="0"/>
              <a:t>Dinámica y estabilidad microbiológica durante el procesamiento y comercialización de vegetales con mínimo proceso</a:t>
            </a:r>
          </a:p>
          <a:p>
            <a:pPr marL="171450" indent="-171450" algn="just">
              <a:buFont typeface="Arial" pitchFamily="34" charset="0"/>
              <a:buChar char="•"/>
            </a:pPr>
            <a:r>
              <a:rPr lang="es-ES" sz="1100" dirty="0"/>
              <a:t>Métodos rápidos parar determinación de microorganismos en alimentos</a:t>
            </a:r>
            <a:endParaRPr lang="es-ES" sz="1100" dirty="0" smtClean="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024" y="5364088"/>
            <a:ext cx="2468293" cy="246829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25 CuadroTexto"/>
          <p:cNvSpPr txBox="1"/>
          <p:nvPr/>
        </p:nvSpPr>
        <p:spPr>
          <a:xfrm>
            <a:off x="4725144" y="7951158"/>
            <a:ext cx="1584176" cy="261610"/>
          </a:xfrm>
          <a:prstGeom prst="rect">
            <a:avLst/>
          </a:prstGeom>
          <a:noFill/>
        </p:spPr>
        <p:txBody>
          <a:bodyPr wrap="square" rtlCol="0">
            <a:spAutoFit/>
          </a:bodyPr>
          <a:lstStyle/>
          <a:p>
            <a:pPr algn="ctr"/>
            <a:r>
              <a:rPr lang="pt-BR" sz="1100" i="1" dirty="0" smtClean="0"/>
              <a:t>Áreas del </a:t>
            </a:r>
            <a:r>
              <a:rPr lang="pt-BR" sz="1100" i="1" dirty="0" err="1" smtClean="0"/>
              <a:t>laboratorio</a:t>
            </a:r>
            <a:r>
              <a:rPr lang="pt-BR" sz="1100" i="1" dirty="0" smtClean="0"/>
              <a:t> </a:t>
            </a:r>
            <a:endParaRPr lang="pt-BR" sz="1100" i="1" dirty="0"/>
          </a:p>
        </p:txBody>
      </p:sp>
    </p:spTree>
    <p:extLst>
      <p:ext uri="{BB962C8B-B14F-4D97-AF65-F5344CB8AC3E}">
        <p14:creationId xmlns:p14="http://schemas.microsoft.com/office/powerpoint/2010/main" val="24506977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4101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706079" y="6652040"/>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706079" y="6607659"/>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26" name="25 CuadroTexto"/>
          <p:cNvSpPr txBox="1"/>
          <p:nvPr/>
        </p:nvSpPr>
        <p:spPr>
          <a:xfrm>
            <a:off x="612889" y="2268549"/>
            <a:ext cx="2888119" cy="4324261"/>
          </a:xfrm>
          <a:prstGeom prst="rect">
            <a:avLst/>
          </a:prstGeom>
          <a:noFill/>
        </p:spPr>
        <p:txBody>
          <a:bodyPr wrap="square" rtlCol="0">
            <a:spAutoFit/>
          </a:bodyPr>
          <a:lstStyle/>
          <a:p>
            <a:pPr algn="just"/>
            <a:r>
              <a:rPr lang="es-ES" sz="1100" b="1" dirty="0" smtClean="0"/>
              <a:t>RELACIONES INSTITUCIONALES</a:t>
            </a:r>
          </a:p>
          <a:p>
            <a:pPr algn="just"/>
            <a:r>
              <a:rPr lang="es-ES" sz="1100" b="1" dirty="0"/>
              <a:t>A nivel nacional: </a:t>
            </a:r>
            <a:r>
              <a:rPr lang="es-ES" sz="1100" dirty="0"/>
              <a:t>Ministerio de Ciencia y Tecnología, Ministerio de la Salud y Desarrollo Social. FONDONORMA, INN, INH, Fundación CIEPE, CDCH-UCV, CONACIT, FONACIT, INIA, IVIC, numerosas universidades, tecnológicos y facultades de la UCV relacionadas con el área, supermercados, mercados mayoristas, Fundaciones Bengoa, Polar, Cania, ILSI </a:t>
            </a:r>
            <a:r>
              <a:rPr lang="es-ES" sz="1100" dirty="0" smtClean="0"/>
              <a:t>Venezuela  Capítulo </a:t>
            </a:r>
            <a:r>
              <a:rPr lang="es-ES" sz="1100" dirty="0" err="1" smtClean="0"/>
              <a:t>Nor</a:t>
            </a:r>
            <a:r>
              <a:rPr lang="es-ES" sz="1100" dirty="0" smtClean="0"/>
              <a:t>-andino, </a:t>
            </a:r>
            <a:r>
              <a:rPr lang="es-ES" sz="1100" dirty="0" err="1" smtClean="0"/>
              <a:t>AsoVAC</a:t>
            </a:r>
            <a:r>
              <a:rPr lang="es-ES" sz="1100" dirty="0" smtClean="0"/>
              <a:t>, industrias de alimentos y afines</a:t>
            </a:r>
            <a:endParaRPr lang="es-ES" sz="1100" b="1" dirty="0"/>
          </a:p>
          <a:p>
            <a:pPr algn="just"/>
            <a:r>
              <a:rPr lang="es-ES" sz="1100" b="1" dirty="0"/>
              <a:t>A nivel internacional: </a:t>
            </a:r>
            <a:r>
              <a:rPr lang="es-ES" sz="1100" dirty="0"/>
              <a:t>FAO, OPS, OMS, FDA, CEE, ILSI, CIAT y numerosas </a:t>
            </a:r>
            <a:r>
              <a:rPr lang="es-ES" sz="1100" dirty="0" smtClean="0"/>
              <a:t>universidades.</a:t>
            </a:r>
          </a:p>
          <a:p>
            <a:pPr algn="just"/>
            <a:endParaRPr lang="es-ES" sz="1100" dirty="0"/>
          </a:p>
          <a:p>
            <a:pPr algn="just"/>
            <a:r>
              <a:rPr lang="es-ES" sz="1100" b="1" dirty="0"/>
              <a:t>INVESTIGADORES</a:t>
            </a:r>
          </a:p>
          <a:p>
            <a:pPr algn="just"/>
            <a:r>
              <a:rPr lang="es-ES" sz="1100" dirty="0"/>
              <a:t>Prof. </a:t>
            </a:r>
            <a:r>
              <a:rPr lang="es-ES" sz="1100" dirty="0" err="1"/>
              <a:t>Ivelio</a:t>
            </a:r>
            <a:r>
              <a:rPr lang="es-ES" sz="1100" dirty="0"/>
              <a:t> </a:t>
            </a:r>
            <a:r>
              <a:rPr lang="es-ES" sz="1100" dirty="0" err="1"/>
              <a:t>Arispe</a:t>
            </a:r>
            <a:endParaRPr lang="es-ES" sz="1100" dirty="0"/>
          </a:p>
          <a:p>
            <a:pPr algn="just"/>
            <a:r>
              <a:rPr lang="es-ES" sz="1100" dirty="0"/>
              <a:t>Prof. Rosa Virginia Díaz</a:t>
            </a:r>
          </a:p>
          <a:p>
            <a:pPr algn="just"/>
            <a:r>
              <a:rPr lang="es-ES" sz="1100" dirty="0"/>
              <a:t>Prof. </a:t>
            </a:r>
            <a:r>
              <a:rPr lang="es-ES" sz="1100" dirty="0" err="1"/>
              <a:t>Leymaya</a:t>
            </a:r>
            <a:r>
              <a:rPr lang="es-ES" sz="1100" dirty="0"/>
              <a:t> Guevara</a:t>
            </a:r>
          </a:p>
          <a:p>
            <a:pPr algn="just"/>
            <a:r>
              <a:rPr lang="es-ES" sz="1100" dirty="0"/>
              <a:t>Prof. Amaury Martínez</a:t>
            </a:r>
          </a:p>
          <a:p>
            <a:pPr algn="just"/>
            <a:r>
              <a:rPr lang="es-ES" sz="1100" dirty="0"/>
              <a:t>Prof. Raúl Martínez</a:t>
            </a:r>
          </a:p>
          <a:p>
            <a:pPr algn="just"/>
            <a:r>
              <a:rPr lang="es-ES" sz="1100" dirty="0"/>
              <a:t>Prof. Rosa </a:t>
            </a:r>
            <a:r>
              <a:rPr lang="es-ES" sz="1100" dirty="0" err="1"/>
              <a:t>Raybaudi</a:t>
            </a:r>
            <a:endParaRPr lang="es-ES" sz="1100" dirty="0"/>
          </a:p>
          <a:p>
            <a:pPr algn="just"/>
            <a:r>
              <a:rPr lang="es-ES" sz="1100" dirty="0"/>
              <a:t>Prof. María Soledad Tapia</a:t>
            </a:r>
          </a:p>
          <a:p>
            <a:pPr algn="just"/>
            <a:r>
              <a:rPr lang="es-ES" sz="1100" dirty="0" err="1"/>
              <a:t>Aux</a:t>
            </a:r>
            <a:r>
              <a:rPr lang="es-ES" sz="1100" dirty="0"/>
              <a:t>. Doc. </a:t>
            </a:r>
            <a:r>
              <a:rPr lang="es-ES" sz="1100" dirty="0" err="1"/>
              <a:t>Beira</a:t>
            </a:r>
            <a:r>
              <a:rPr lang="es-ES" sz="1100" dirty="0"/>
              <a:t> Rojas</a:t>
            </a:r>
          </a:p>
          <a:p>
            <a:pPr algn="just"/>
            <a:r>
              <a:rPr lang="es-ES" sz="1100" dirty="0" err="1"/>
              <a:t>Aux</a:t>
            </a:r>
            <a:r>
              <a:rPr lang="es-ES" sz="1100" dirty="0"/>
              <a:t>. Doc. </a:t>
            </a:r>
            <a:r>
              <a:rPr lang="es-ES" sz="1100" dirty="0" err="1"/>
              <a:t>Neutzel</a:t>
            </a:r>
            <a:r>
              <a:rPr lang="es-ES" sz="1100" dirty="0"/>
              <a:t> Ojeda González</a:t>
            </a:r>
          </a:p>
          <a:p>
            <a:pPr algn="just"/>
            <a:endParaRPr lang="es-ES" sz="1100" dirty="0" smtClean="0"/>
          </a:p>
        </p:txBody>
      </p:sp>
      <p:sp>
        <p:nvSpPr>
          <p:cNvPr id="28" name="27 Rectángulo"/>
          <p:cNvSpPr/>
          <p:nvPr/>
        </p:nvSpPr>
        <p:spPr>
          <a:xfrm>
            <a:off x="620688" y="6472218"/>
            <a:ext cx="2818693" cy="17721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29" name="28 Rectángulo"/>
          <p:cNvSpPr/>
          <p:nvPr/>
        </p:nvSpPr>
        <p:spPr>
          <a:xfrm>
            <a:off x="706079" y="6652040"/>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706079" y="6607659"/>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40" name="39 Rectángulo"/>
          <p:cNvSpPr/>
          <p:nvPr/>
        </p:nvSpPr>
        <p:spPr>
          <a:xfrm>
            <a:off x="3623465" y="5256796"/>
            <a:ext cx="2613847" cy="30596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1" name="40 Rectángulo"/>
          <p:cNvSpPr/>
          <p:nvPr/>
        </p:nvSpPr>
        <p:spPr>
          <a:xfrm>
            <a:off x="3696892" y="5437499"/>
            <a:ext cx="2456740"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2" name="41 CuadroTexto"/>
          <p:cNvSpPr txBox="1"/>
          <p:nvPr/>
        </p:nvSpPr>
        <p:spPr>
          <a:xfrm>
            <a:off x="3633351" y="5416351"/>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3" name="42 Imagen"/>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05360" y="5796136"/>
            <a:ext cx="230469" cy="230469"/>
          </a:xfrm>
          <a:prstGeom prst="rect">
            <a:avLst/>
          </a:prstGeom>
          <a:solidFill>
            <a:schemeClr val="accent6">
              <a:lumMod val="75000"/>
            </a:schemeClr>
          </a:solidFill>
        </p:spPr>
      </p:pic>
      <p:sp>
        <p:nvSpPr>
          <p:cNvPr id="45" name="44 CuadroTexto"/>
          <p:cNvSpPr txBox="1"/>
          <p:nvPr/>
        </p:nvSpPr>
        <p:spPr>
          <a:xfrm>
            <a:off x="3636997" y="6012160"/>
            <a:ext cx="2588643" cy="1785104"/>
          </a:xfrm>
          <a:prstGeom prst="rect">
            <a:avLst/>
          </a:prstGeom>
          <a:noFill/>
        </p:spPr>
        <p:txBody>
          <a:bodyPr wrap="square" rtlCol="0">
            <a:spAutoFit/>
          </a:bodyPr>
          <a:lstStyle/>
          <a:p>
            <a:pPr algn="just"/>
            <a:r>
              <a:rPr lang="es-ES" sz="1100" b="1" dirty="0" smtClean="0"/>
              <a:t>Números Telefónicos</a:t>
            </a:r>
          </a:p>
          <a:p>
            <a:pPr algn="just"/>
            <a:r>
              <a:rPr lang="es-ES" sz="1100" dirty="0" smtClean="0"/>
              <a:t>58(212)7534403/5684/3871</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icta.ucv.ve@gmail.com</a:t>
            </a:r>
          </a:p>
          <a:p>
            <a:pPr algn="just"/>
            <a:r>
              <a:rPr lang="es-VE" sz="1100" dirty="0" smtClean="0"/>
              <a:t>icta1@ciens.ucv.ve</a:t>
            </a:r>
            <a:endParaRPr lang="es-ES" sz="1100" dirty="0" smtClean="0"/>
          </a:p>
          <a:p>
            <a:pPr algn="just"/>
            <a:endParaRPr lang="es-ES" sz="1100" dirty="0"/>
          </a:p>
          <a:p>
            <a:pPr algn="just"/>
            <a:r>
              <a:rPr lang="es-ES" sz="1100" b="1" dirty="0" smtClean="0"/>
              <a:t>Página Web</a:t>
            </a:r>
          </a:p>
          <a:p>
            <a:pPr algn="just"/>
            <a:r>
              <a:rPr lang="es-ES" sz="1100" dirty="0"/>
              <a:t>www.ciens.ucv.ve/ciens/icta/</a:t>
            </a:r>
            <a:endParaRPr lang="es-ES" sz="1100" dirty="0" smtClean="0"/>
          </a:p>
        </p:txBody>
      </p:sp>
      <p:grpSp>
        <p:nvGrpSpPr>
          <p:cNvPr id="46" name="45 Grupo"/>
          <p:cNvGrpSpPr/>
          <p:nvPr/>
        </p:nvGrpSpPr>
        <p:grpSpPr>
          <a:xfrm>
            <a:off x="3739031" y="6444208"/>
            <a:ext cx="220689" cy="220689"/>
            <a:chOff x="3827377" y="6599339"/>
            <a:chExt cx="373647" cy="373647"/>
          </a:xfrm>
        </p:grpSpPr>
        <p:sp>
          <p:nvSpPr>
            <p:cNvPr id="47" name="4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8" name="47 Imagen"/>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9" name="48 CuadroTexto"/>
          <p:cNvSpPr txBox="1"/>
          <p:nvPr/>
        </p:nvSpPr>
        <p:spPr>
          <a:xfrm>
            <a:off x="621363" y="6967135"/>
            <a:ext cx="2830725" cy="1277273"/>
          </a:xfrm>
          <a:prstGeom prst="rect">
            <a:avLst/>
          </a:prstGeom>
          <a:noFill/>
        </p:spPr>
        <p:txBody>
          <a:bodyPr wrap="square" rtlCol="0">
            <a:spAutoFit/>
          </a:bodyPr>
          <a:lstStyle/>
          <a:p>
            <a:pPr algn="just"/>
            <a:r>
              <a:rPr lang="es-ES" sz="1100" dirty="0"/>
              <a:t>La Sección Biotecnología y Control Microbiano del Instituto de Ciencia y Tecnología de Alimentos nace en 1989 con la creación del Instituto. Esta formado por grupo de profesionales con una alta calidad académica, reconocidos a nivel nacional e internacional.</a:t>
            </a:r>
          </a:p>
          <a:p>
            <a:pPr algn="just"/>
            <a:endParaRPr lang="es-ES" sz="1100" dirty="0"/>
          </a:p>
        </p:txBody>
      </p:sp>
      <p:sp>
        <p:nvSpPr>
          <p:cNvPr id="51" name="50 CuadroTexto"/>
          <p:cNvSpPr txBox="1"/>
          <p:nvPr/>
        </p:nvSpPr>
        <p:spPr>
          <a:xfrm>
            <a:off x="451660" y="1706960"/>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Sección de Biotecnolog</a:t>
            </a:r>
            <a:r>
              <a:rPr lang="es-VE" sz="1850" dirty="0" err="1" smtClean="0">
                <a:latin typeface="Kozuka Gothic Pro M" pitchFamily="34" charset="-128"/>
                <a:ea typeface="Kozuka Gothic Pro M" pitchFamily="34" charset="-128"/>
              </a:rPr>
              <a:t>ía</a:t>
            </a:r>
            <a:r>
              <a:rPr lang="es-VE" sz="1850" dirty="0" smtClean="0">
                <a:latin typeface="Kozuka Gothic Pro M" pitchFamily="34" charset="-128"/>
                <a:ea typeface="Kozuka Gothic Pro M" pitchFamily="34" charset="-128"/>
              </a:rPr>
              <a:t> y Control Microbiano </a:t>
            </a:r>
            <a:endParaRPr lang="es-ES" sz="1850" dirty="0" smtClean="0">
              <a:latin typeface="Kozuka Gothic Pro M" pitchFamily="34" charset="-128"/>
              <a:ea typeface="Kozuka Gothic Pro M" pitchFamily="34" charset="-128"/>
            </a:endParaRPr>
          </a:p>
        </p:txBody>
      </p:sp>
      <p:pic>
        <p:nvPicPr>
          <p:cNvPr id="5" name="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6136" y="2268548"/>
            <a:ext cx="2631176" cy="251131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 name="51 CuadroTexto"/>
          <p:cNvSpPr txBox="1"/>
          <p:nvPr/>
        </p:nvSpPr>
        <p:spPr>
          <a:xfrm>
            <a:off x="4869160" y="4919918"/>
            <a:ext cx="1492771" cy="261610"/>
          </a:xfrm>
          <a:prstGeom prst="rect">
            <a:avLst/>
          </a:prstGeom>
          <a:noFill/>
        </p:spPr>
        <p:txBody>
          <a:bodyPr wrap="square" rtlCol="0">
            <a:spAutoFit/>
          </a:bodyPr>
          <a:lstStyle/>
          <a:p>
            <a:pPr algn="ctr"/>
            <a:r>
              <a:rPr lang="pt-BR" sz="1100" i="1" dirty="0" smtClean="0"/>
              <a:t>Áreas del </a:t>
            </a:r>
            <a:r>
              <a:rPr lang="pt-BR" sz="1100" i="1" dirty="0" err="1" smtClean="0"/>
              <a:t>laboratorio</a:t>
            </a:r>
            <a:r>
              <a:rPr lang="pt-BR" sz="1100" i="1" dirty="0" smtClean="0"/>
              <a:t> </a:t>
            </a:r>
            <a:endParaRPr lang="pt-BR" sz="1100" i="1" dirty="0"/>
          </a:p>
        </p:txBody>
      </p:sp>
      <p:sp>
        <p:nvSpPr>
          <p:cNvPr id="56" name="55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Ciencia y Tecnología de Alimentos </a:t>
            </a:r>
            <a:endParaRPr lang="es-VE" sz="2000" dirty="0">
              <a:latin typeface="Kozuka Gothic Pro H" pitchFamily="34" charset="-128"/>
              <a:ea typeface="Kozuka Gothic Pro H" pitchFamily="34" charset="-128"/>
            </a:endParaRPr>
          </a:p>
        </p:txBody>
      </p:sp>
    </p:spTree>
    <p:extLst>
      <p:ext uri="{BB962C8B-B14F-4D97-AF65-F5344CB8AC3E}">
        <p14:creationId xmlns:p14="http://schemas.microsoft.com/office/powerpoint/2010/main" val="1565933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933684"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Estructura Organizativa  </a:t>
            </a:r>
            <a:endParaRPr lang="es-VE" sz="2000" dirty="0">
              <a:latin typeface="Kozuka Gothic Pro M" pitchFamily="34" charset="-128"/>
              <a:ea typeface="Kozuka Gothic Pro M" pitchFamily="34" charset="-128"/>
            </a:endParaRPr>
          </a:p>
        </p:txBody>
      </p:sp>
      <p:sp>
        <p:nvSpPr>
          <p:cNvPr id="17" name="16 CuadroTexto"/>
          <p:cNvSpPr txBox="1"/>
          <p:nvPr/>
        </p:nvSpPr>
        <p:spPr>
          <a:xfrm>
            <a:off x="3356992" y="4254926"/>
            <a:ext cx="3024337" cy="4662815"/>
          </a:xfrm>
          <a:prstGeom prst="rect">
            <a:avLst/>
          </a:prstGeom>
          <a:noFill/>
        </p:spPr>
        <p:txBody>
          <a:bodyPr wrap="square" rtlCol="0">
            <a:spAutoFit/>
          </a:bodyPr>
          <a:lstStyle/>
          <a:p>
            <a:pPr algn="just"/>
            <a:r>
              <a:rPr lang="es-VE" sz="1100" b="1" dirty="0" smtClean="0"/>
              <a:t>COORDINACIÓN DE POSTGRADO</a:t>
            </a:r>
          </a:p>
          <a:p>
            <a:pPr algn="just"/>
            <a:r>
              <a:rPr lang="es-VE" sz="1100" dirty="0" smtClean="0"/>
              <a:t>Presta apoyo organizativo y soporte administrativo a la docencia de los estudios de Postgrado de la Facultad de Ciencias, la cual está organizada en trece (11) doctorados, trece (maestrías) y tres (03) especializaciones. Cada postgrado tiene un Comité Académico y un representante ante la Comisión de Estudios de Postgrado de la Facultad de Ciencias, cuerpo colegiado, presidido por el Coordinador de Postgrado.</a:t>
            </a:r>
          </a:p>
          <a:p>
            <a:pPr algn="just"/>
            <a:endParaRPr lang="es-VE" sz="300" dirty="0"/>
          </a:p>
          <a:p>
            <a:r>
              <a:rPr lang="es-VE" sz="1100" b="1" dirty="0" smtClean="0">
                <a:solidFill>
                  <a:srgbClr val="0070C0"/>
                </a:solidFill>
              </a:rPr>
              <a:t>Coordinador:  </a:t>
            </a:r>
            <a:r>
              <a:rPr lang="es-VE" sz="1100" dirty="0" smtClean="0"/>
              <a:t>Dr. Alejandro Crema</a:t>
            </a:r>
          </a:p>
          <a:p>
            <a:r>
              <a:rPr lang="es-VE" sz="1100" dirty="0" smtClean="0"/>
              <a:t>Teléfono: 58-212-605.11.37</a:t>
            </a:r>
          </a:p>
          <a:p>
            <a:r>
              <a:rPr lang="es-VE" sz="1100" dirty="0" smtClean="0"/>
              <a:t>E-mail: </a:t>
            </a:r>
            <a:r>
              <a:rPr lang="es-VE" sz="1100" dirty="0" smtClean="0">
                <a:hlinkClick r:id="rId4"/>
              </a:rPr>
              <a:t>alejandro.crema@ciens.ucv.ve</a:t>
            </a:r>
            <a:r>
              <a:rPr lang="es-VE" sz="1100" dirty="0" smtClean="0"/>
              <a:t>  </a:t>
            </a:r>
          </a:p>
          <a:p>
            <a:endParaRPr lang="es-VE" sz="800" dirty="0" smtClean="0"/>
          </a:p>
          <a:p>
            <a:r>
              <a:rPr lang="es-VE" sz="1100" b="1" dirty="0" smtClean="0">
                <a:solidFill>
                  <a:srgbClr val="0070C0"/>
                </a:solidFill>
              </a:rPr>
              <a:t>Personal de la Coordinación:</a:t>
            </a:r>
          </a:p>
          <a:p>
            <a:r>
              <a:rPr lang="es-VE" sz="1100" dirty="0" err="1" smtClean="0"/>
              <a:t>Arlenys</a:t>
            </a:r>
            <a:r>
              <a:rPr lang="es-VE" sz="1100" dirty="0" smtClean="0"/>
              <a:t> Riera (Recepción) / </a:t>
            </a:r>
            <a:r>
              <a:rPr lang="es-VE" sz="1100" dirty="0" err="1" smtClean="0"/>
              <a:t>Tlf</a:t>
            </a:r>
            <a:r>
              <a:rPr lang="es-VE" sz="1100" dirty="0" smtClean="0"/>
              <a:t>: 58-212-605.11.77</a:t>
            </a:r>
          </a:p>
          <a:p>
            <a:r>
              <a:rPr lang="es-VE" sz="1100" dirty="0" smtClean="0"/>
              <a:t>Mery Martínez (Secretaria) </a:t>
            </a:r>
          </a:p>
          <a:p>
            <a:r>
              <a:rPr lang="es-VE" sz="1100" dirty="0" err="1" smtClean="0"/>
              <a:t>Tlf</a:t>
            </a:r>
            <a:r>
              <a:rPr lang="es-VE" sz="1100" dirty="0" smtClean="0"/>
              <a:t>.: 58-212-605.13.15</a:t>
            </a:r>
          </a:p>
          <a:p>
            <a:r>
              <a:rPr lang="es-VE" sz="1100" dirty="0" err="1" smtClean="0"/>
              <a:t>Yesika</a:t>
            </a:r>
            <a:r>
              <a:rPr lang="es-VE" sz="1100" dirty="0" smtClean="0"/>
              <a:t> Osuna (</a:t>
            </a:r>
            <a:r>
              <a:rPr lang="es-VE" sz="1100" dirty="0" err="1" smtClean="0"/>
              <a:t>Admin</a:t>
            </a:r>
            <a:r>
              <a:rPr lang="es-VE" sz="1100" dirty="0" smtClean="0"/>
              <a:t>.) / </a:t>
            </a:r>
            <a:r>
              <a:rPr lang="es-VE" sz="1100" dirty="0" err="1"/>
              <a:t>Tlf</a:t>
            </a:r>
            <a:r>
              <a:rPr lang="es-VE" sz="1100" dirty="0"/>
              <a:t>.: </a:t>
            </a:r>
            <a:r>
              <a:rPr lang="es-VE" sz="1100" dirty="0" smtClean="0"/>
              <a:t>58-212-605.01.12</a:t>
            </a:r>
          </a:p>
          <a:p>
            <a:r>
              <a:rPr lang="es-VE" sz="1100" dirty="0" smtClean="0"/>
              <a:t>Marianela Ramírez (Archivo) </a:t>
            </a:r>
          </a:p>
          <a:p>
            <a:r>
              <a:rPr lang="es-VE" sz="1100" dirty="0" err="1" smtClean="0"/>
              <a:t>Tlf</a:t>
            </a:r>
            <a:r>
              <a:rPr lang="es-VE" sz="1100" dirty="0"/>
              <a:t>.: </a:t>
            </a:r>
            <a:r>
              <a:rPr lang="es-VE" sz="1100" dirty="0" smtClean="0"/>
              <a:t>58-212-605.01.13</a:t>
            </a:r>
          </a:p>
          <a:p>
            <a:r>
              <a:rPr lang="es-VE" sz="1100" dirty="0" smtClean="0"/>
              <a:t>Morella Guerra (Grado) / </a:t>
            </a:r>
            <a:r>
              <a:rPr lang="es-VE" sz="1100" dirty="0" err="1" smtClean="0"/>
              <a:t>Tlf</a:t>
            </a:r>
            <a:r>
              <a:rPr lang="es-VE" sz="1100" dirty="0" smtClean="0"/>
              <a:t>: 58-212-605.09.88</a:t>
            </a:r>
          </a:p>
          <a:p>
            <a:r>
              <a:rPr lang="es-VE" sz="1100" dirty="0" smtClean="0"/>
              <a:t>José Castro (Informática) / </a:t>
            </a:r>
            <a:r>
              <a:rPr lang="es-VE" sz="1100" dirty="0" err="1" smtClean="0"/>
              <a:t>Tlf</a:t>
            </a:r>
            <a:r>
              <a:rPr lang="es-VE" sz="1100" dirty="0" smtClean="0"/>
              <a:t>: 58-212-605.10.81</a:t>
            </a:r>
            <a:endParaRPr lang="es-VE" sz="1100" dirty="0"/>
          </a:p>
          <a:p>
            <a:pPr algn="r"/>
            <a:endParaRPr lang="es-VE" sz="1100" dirty="0" smtClean="0"/>
          </a:p>
          <a:p>
            <a:pPr algn="just"/>
            <a:endParaRPr lang="es-VE" sz="1100" dirty="0"/>
          </a:p>
        </p:txBody>
      </p:sp>
      <p:sp>
        <p:nvSpPr>
          <p:cNvPr id="19" name="18 CuadroTexto"/>
          <p:cNvSpPr txBox="1"/>
          <p:nvPr/>
        </p:nvSpPr>
        <p:spPr>
          <a:xfrm>
            <a:off x="3801902" y="3995936"/>
            <a:ext cx="2507418" cy="338554"/>
          </a:xfrm>
          <a:prstGeom prst="rect">
            <a:avLst/>
          </a:prstGeom>
          <a:noFill/>
        </p:spPr>
        <p:txBody>
          <a:bodyPr wrap="none" rtlCol="0">
            <a:spAutoFit/>
          </a:bodyPr>
          <a:lstStyle/>
          <a:p>
            <a:pPr algn="r"/>
            <a:r>
              <a:rPr lang="es-VE" sz="800" i="1" dirty="0"/>
              <a:t> Platillos Voladores o Nubes </a:t>
            </a:r>
            <a:r>
              <a:rPr lang="es-VE" sz="800" i="1" dirty="0" smtClean="0"/>
              <a:t>Acústicas (Nubes de </a:t>
            </a:r>
            <a:r>
              <a:rPr lang="es-VE" sz="800" i="1" dirty="0" err="1" smtClean="0"/>
              <a:t>Calder</a:t>
            </a:r>
            <a:r>
              <a:rPr lang="es-VE" sz="800" i="1" dirty="0" smtClean="0"/>
              <a:t>)</a:t>
            </a:r>
          </a:p>
          <a:p>
            <a:pPr algn="r"/>
            <a:r>
              <a:rPr lang="es-VE" sz="800" i="1" dirty="0" smtClean="0"/>
              <a:t>Aula Magna –UCV, 1953</a:t>
            </a:r>
          </a:p>
        </p:txBody>
      </p:sp>
      <p:sp>
        <p:nvSpPr>
          <p:cNvPr id="21" name="20 CuadroTexto"/>
          <p:cNvSpPr txBox="1"/>
          <p:nvPr/>
        </p:nvSpPr>
        <p:spPr>
          <a:xfrm>
            <a:off x="462206" y="2051720"/>
            <a:ext cx="2966834" cy="4416594"/>
          </a:xfrm>
          <a:prstGeom prst="rect">
            <a:avLst/>
          </a:prstGeom>
          <a:noFill/>
        </p:spPr>
        <p:txBody>
          <a:bodyPr wrap="square" rtlCol="0">
            <a:spAutoFit/>
          </a:bodyPr>
          <a:lstStyle/>
          <a:p>
            <a:pPr algn="just"/>
            <a:r>
              <a:rPr lang="es-VE" sz="1100" b="1" dirty="0" smtClean="0"/>
              <a:t>COORDINACIÓN ACADÉMICA</a:t>
            </a:r>
            <a:endParaRPr lang="es-VE" sz="1100" dirty="0"/>
          </a:p>
          <a:p>
            <a:pPr algn="just"/>
            <a:r>
              <a:rPr lang="es-VE" sz="1100" dirty="0" smtClean="0"/>
              <a:t>Está dedicada a dar soporte a las licenciaturas del Pregrado, prestando apoyo a las Escuelas, Departamentos y Unidades Docentes. Presta asistencia al estudiante en relación con su rendimiento académico, facilitando los programas de becas y ayudantías, a través de los servicios:</a:t>
            </a:r>
          </a:p>
          <a:p>
            <a:pPr marL="171450" indent="-171450" algn="just">
              <a:buFont typeface="Arial" pitchFamily="34" charset="0"/>
              <a:buChar char="•"/>
            </a:pPr>
            <a:r>
              <a:rPr lang="es-VE" sz="1100" dirty="0"/>
              <a:t>División de Control de Estudios</a:t>
            </a:r>
          </a:p>
          <a:p>
            <a:pPr marL="171450" indent="-171450" algn="just">
              <a:buFont typeface="Arial" pitchFamily="34" charset="0"/>
              <a:buChar char="•"/>
            </a:pPr>
            <a:r>
              <a:rPr lang="es-VE" sz="1100" dirty="0" smtClean="0"/>
              <a:t>Biblioteca Alonso Gamero y Bolsa del Libro</a:t>
            </a:r>
          </a:p>
          <a:p>
            <a:pPr marL="171450" indent="-171450" algn="just">
              <a:buFont typeface="Arial" pitchFamily="34" charset="0"/>
              <a:buChar char="•"/>
            </a:pPr>
            <a:r>
              <a:rPr lang="es-VE" sz="1100" dirty="0"/>
              <a:t>Unidad de Promoción, Selección y Admisión</a:t>
            </a:r>
          </a:p>
          <a:p>
            <a:pPr marL="171450" indent="-171450" algn="just">
              <a:buFont typeface="Arial" pitchFamily="34" charset="0"/>
              <a:buChar char="•"/>
            </a:pPr>
            <a:r>
              <a:rPr lang="es-VE" sz="1100" dirty="0"/>
              <a:t>Unidad de Servicio Comunitario</a:t>
            </a:r>
          </a:p>
          <a:p>
            <a:pPr marL="171450" indent="-171450" algn="just">
              <a:buFont typeface="Arial" pitchFamily="34" charset="0"/>
              <a:buChar char="•"/>
            </a:pPr>
            <a:r>
              <a:rPr lang="es-VE" sz="1100" dirty="0" smtClean="0"/>
              <a:t>Servicio de Orientación</a:t>
            </a:r>
          </a:p>
          <a:p>
            <a:pPr marL="171450" indent="-171450" algn="just">
              <a:buFont typeface="Arial" pitchFamily="34" charset="0"/>
              <a:buChar char="•"/>
            </a:pPr>
            <a:r>
              <a:rPr lang="es-VE" sz="1100" dirty="0" smtClean="0"/>
              <a:t>Unidad Docente de Idiomas</a:t>
            </a:r>
          </a:p>
          <a:p>
            <a:pPr marL="171450" indent="-171450" algn="just">
              <a:buFont typeface="Arial" pitchFamily="34" charset="0"/>
              <a:buChar char="•"/>
            </a:pPr>
            <a:r>
              <a:rPr lang="es-VE" sz="1100" dirty="0" smtClean="0"/>
              <a:t>Unidad de Asesoramiento Académico</a:t>
            </a:r>
          </a:p>
          <a:p>
            <a:pPr marL="171450" indent="-171450" algn="just">
              <a:buFont typeface="Arial" pitchFamily="34" charset="0"/>
              <a:buChar char="•"/>
            </a:pPr>
            <a:r>
              <a:rPr lang="es-VE" sz="1100" dirty="0" smtClean="0"/>
              <a:t>Comisión Curricular</a:t>
            </a:r>
          </a:p>
          <a:p>
            <a:pPr marL="171450" indent="-171450" algn="just">
              <a:buFont typeface="Arial" pitchFamily="34" charset="0"/>
              <a:buChar char="•"/>
            </a:pPr>
            <a:r>
              <a:rPr lang="es-VE" sz="1100" dirty="0" smtClean="0"/>
              <a:t>Convenio Cooperativo de Formación de Docentes con la Facultad de Humanidades y Educación</a:t>
            </a:r>
          </a:p>
          <a:p>
            <a:pPr algn="just"/>
            <a:endParaRPr lang="es-VE" sz="600" dirty="0"/>
          </a:p>
          <a:p>
            <a:r>
              <a:rPr lang="es-VE" sz="1100" b="1" dirty="0" smtClean="0">
                <a:solidFill>
                  <a:srgbClr val="0070C0"/>
                </a:solidFill>
              </a:rPr>
              <a:t>Coordinador: </a:t>
            </a:r>
            <a:r>
              <a:rPr lang="es-VE" sz="1100" dirty="0" smtClean="0"/>
              <a:t>Dr. Blas </a:t>
            </a:r>
            <a:r>
              <a:rPr lang="es-VE" sz="1100" dirty="0" err="1" smtClean="0"/>
              <a:t>Dorta</a:t>
            </a:r>
            <a:endParaRPr lang="es-VE" sz="1100" dirty="0"/>
          </a:p>
          <a:p>
            <a:r>
              <a:rPr lang="es-VE" sz="1100" dirty="0" smtClean="0"/>
              <a:t>Teléfono: 58-212-605.11.80</a:t>
            </a:r>
          </a:p>
          <a:p>
            <a:r>
              <a:rPr lang="es-VE" sz="1100" dirty="0" smtClean="0"/>
              <a:t>E-mail: </a:t>
            </a:r>
            <a:r>
              <a:rPr lang="es-VE" sz="1100" dirty="0" smtClean="0">
                <a:hlinkClick r:id="rId5"/>
              </a:rPr>
              <a:t>blas.dorta@ciens.ucv.ve</a:t>
            </a:r>
            <a:endParaRPr lang="es-VE" sz="1100" dirty="0"/>
          </a:p>
          <a:p>
            <a:r>
              <a:rPr lang="es-VE" sz="1100" dirty="0" smtClean="0"/>
              <a:t>Secretarias:</a:t>
            </a:r>
          </a:p>
          <a:p>
            <a:r>
              <a:rPr lang="es-VE" sz="1100" dirty="0" smtClean="0"/>
              <a:t>Beatriz </a:t>
            </a:r>
            <a:r>
              <a:rPr lang="es-VE" sz="1100" dirty="0" err="1" smtClean="0"/>
              <a:t>Petit</a:t>
            </a:r>
            <a:r>
              <a:rPr lang="es-VE" sz="1100" dirty="0" smtClean="0"/>
              <a:t> / 58-212-605.11.38</a:t>
            </a:r>
          </a:p>
          <a:p>
            <a:r>
              <a:rPr lang="es-VE" sz="1100" dirty="0" smtClean="0"/>
              <a:t>Marisol Lugo / 58-212-605.11.67  </a:t>
            </a:r>
          </a:p>
        </p:txBody>
      </p:sp>
      <p:pic>
        <p:nvPicPr>
          <p:cNvPr id="22" name="2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3016" y="2123728"/>
            <a:ext cx="2668461" cy="175168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24 Imagen"/>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579366" y="6516216"/>
            <a:ext cx="2582044" cy="17012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25 CuadroTexto"/>
          <p:cNvSpPr txBox="1"/>
          <p:nvPr/>
        </p:nvSpPr>
        <p:spPr>
          <a:xfrm>
            <a:off x="502599" y="8676456"/>
            <a:ext cx="1443024" cy="215444"/>
          </a:xfrm>
          <a:prstGeom prst="rect">
            <a:avLst/>
          </a:prstGeom>
          <a:noFill/>
        </p:spPr>
        <p:txBody>
          <a:bodyPr wrap="none" rtlCol="0">
            <a:spAutoFit/>
          </a:bodyPr>
          <a:lstStyle/>
          <a:p>
            <a:r>
              <a:rPr lang="es-VE" sz="800" i="1" dirty="0"/>
              <a:t> </a:t>
            </a:r>
            <a:r>
              <a:rPr lang="es-VE" sz="800" i="1" dirty="0" smtClean="0"/>
              <a:t>Mural Mateo Manaure, 1952 </a:t>
            </a:r>
          </a:p>
        </p:txBody>
      </p:sp>
    </p:spTree>
    <p:extLst>
      <p:ext uri="{BB962C8B-B14F-4D97-AF65-F5344CB8AC3E}">
        <p14:creationId xmlns:p14="http://schemas.microsoft.com/office/powerpoint/2010/main" val="25165720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5496"/>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Ciencias de la Tierra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549202" y="2227376"/>
            <a:ext cx="2857992" cy="5847755"/>
          </a:xfrm>
          <a:prstGeom prst="rect">
            <a:avLst/>
          </a:prstGeom>
          <a:noFill/>
        </p:spPr>
        <p:txBody>
          <a:bodyPr wrap="square" rtlCol="0">
            <a:spAutoFit/>
          </a:bodyPr>
          <a:lstStyle/>
          <a:p>
            <a:r>
              <a:rPr lang="es-ES" sz="1100" b="1" dirty="0" smtClean="0"/>
              <a:t>MISIÓN </a:t>
            </a:r>
          </a:p>
          <a:p>
            <a:pPr algn="just"/>
            <a:r>
              <a:rPr lang="es-ES" sz="1100" dirty="0"/>
              <a:t>Crear, difundir y asegurar los recursos humanos necesarios para el desarrollo de la Geoquímica como Ciencia multidisciplinaria en el área profesional, investigación y en la enseñanza, convirtiendo así a la Universidad Central de Venezuela, en la primera y única institución a nivel nacional que ofrece esta carrera</a:t>
            </a:r>
            <a:r>
              <a:rPr lang="es-ES" sz="1100" dirty="0" smtClean="0"/>
              <a:t>.</a:t>
            </a:r>
            <a:endParaRPr lang="es-ES" sz="1100" b="1" dirty="0" smtClean="0"/>
          </a:p>
          <a:p>
            <a:pPr algn="just"/>
            <a:r>
              <a:rPr lang="es-ES" sz="1100" b="1" dirty="0" smtClean="0"/>
              <a:t>VISION </a:t>
            </a:r>
          </a:p>
          <a:p>
            <a:pPr algn="just"/>
            <a:r>
              <a:rPr lang="es-ES" sz="1100" dirty="0"/>
              <a:t>Ser el centro de referencia nacional e internacional en la generación, gestión y difusión del conocimiento, basada en la investigación científica y en la formación de recursos humanos tanto a nivel de pregrado como de postgrado, en la búsqueda de los mecanismos y procesos geoquímicos, que controlan la composición de los diversos materiales presentes en las distintas </a:t>
            </a:r>
            <a:r>
              <a:rPr lang="es-ES" sz="1100" dirty="0" err="1"/>
              <a:t>geosferas</a:t>
            </a:r>
            <a:r>
              <a:rPr lang="es-ES" sz="1100" dirty="0"/>
              <a:t> que conforman al planeta Tierra.</a:t>
            </a:r>
            <a:endParaRPr lang="es-ES" sz="1100" dirty="0" smtClean="0"/>
          </a:p>
          <a:p>
            <a:pPr algn="just"/>
            <a:r>
              <a:rPr lang="es-ES" sz="1100" b="1" dirty="0" smtClean="0"/>
              <a:t>OBJETIVOS </a:t>
            </a:r>
          </a:p>
          <a:p>
            <a:pPr algn="just"/>
            <a:r>
              <a:rPr lang="es-ES" sz="1100" dirty="0"/>
              <a:t>Realizar actividades de investigación y docencia especializada en el campo de las </a:t>
            </a:r>
            <a:r>
              <a:rPr lang="es-ES" sz="1100" dirty="0" err="1"/>
              <a:t>Geociencias</a:t>
            </a:r>
            <a:r>
              <a:rPr lang="es-ES" sz="1100" dirty="0"/>
              <a:t>, las cuales contemplan el desarrollo de éstas, su aplicación a problemas de interés nacional, su interacción con las demás Ciencias Naturales y la formación de recursos humanos en áreas específicas: docencia, investigación, innovación y extensión</a:t>
            </a:r>
            <a:r>
              <a:rPr lang="es-ES" sz="1100" dirty="0" smtClean="0"/>
              <a:t>.</a:t>
            </a:r>
          </a:p>
          <a:p>
            <a:pPr algn="just"/>
            <a:r>
              <a:rPr lang="es-ES" sz="1100" dirty="0"/>
              <a:t>En su sede existen una serie de laboratorios especializados, algunos subordinados de los centros de investigación y otros a la Unidad de Análisis y Servicios.</a:t>
            </a:r>
          </a:p>
        </p:txBody>
      </p:sp>
      <p:sp>
        <p:nvSpPr>
          <p:cNvPr id="37" name="36 CuadroTexto"/>
          <p:cNvSpPr txBox="1"/>
          <p:nvPr/>
        </p:nvSpPr>
        <p:spPr>
          <a:xfrm>
            <a:off x="3429000" y="3923928"/>
            <a:ext cx="2830725" cy="1954381"/>
          </a:xfrm>
          <a:prstGeom prst="rect">
            <a:avLst/>
          </a:prstGeom>
          <a:noFill/>
        </p:spPr>
        <p:txBody>
          <a:bodyPr wrap="square" rtlCol="0">
            <a:spAutoFit/>
          </a:bodyPr>
          <a:lstStyle/>
          <a:p>
            <a:pPr algn="just"/>
            <a:r>
              <a:rPr lang="es-ES" sz="1100" dirty="0" smtClean="0"/>
              <a:t>El Consejo Técnico es el </a:t>
            </a:r>
            <a:r>
              <a:rPr lang="es-ES" sz="1100" dirty="0"/>
              <a:t>organismo rector de los aspectos académicos y científicos  y la Unidad de </a:t>
            </a:r>
            <a:r>
              <a:rPr lang="es-ES" sz="1100" dirty="0" err="1"/>
              <a:t>Geoinformática</a:t>
            </a:r>
            <a:r>
              <a:rPr lang="es-ES" sz="1100" dirty="0"/>
              <a:t>, la cual actúa como unidad de apoyo. A su vez, el Instituto se </a:t>
            </a:r>
            <a:r>
              <a:rPr lang="es-ES" sz="1100" dirty="0" err="1"/>
              <a:t>subdividide</a:t>
            </a:r>
            <a:r>
              <a:rPr lang="es-ES" sz="1100" dirty="0"/>
              <a:t> en las siguientes dependencias: Postgrado en Geoquímica, los Centros de Geología, Geofísica, Geoquímica y la Unidad de Análisis y Servicios.  El ICT es asiento de la Licenciatura en Geoquímica, dependiente administrativamente de la Escuela de Química de la Facultad de </a:t>
            </a:r>
            <a:r>
              <a:rPr lang="es-ES" sz="1100" dirty="0" smtClean="0"/>
              <a:t>Ciencias.</a:t>
            </a:r>
            <a:endParaRPr lang="es-ES" sz="1100" dirty="0"/>
          </a:p>
        </p:txBody>
      </p:sp>
      <p:sp>
        <p:nvSpPr>
          <p:cNvPr id="42" name="41 CuadroTexto"/>
          <p:cNvSpPr txBox="1"/>
          <p:nvPr/>
        </p:nvSpPr>
        <p:spPr>
          <a:xfrm>
            <a:off x="3408571" y="2248581"/>
            <a:ext cx="1463556" cy="1446550"/>
          </a:xfrm>
          <a:prstGeom prst="rect">
            <a:avLst/>
          </a:prstGeom>
          <a:noFill/>
        </p:spPr>
        <p:txBody>
          <a:bodyPr wrap="square" rtlCol="0">
            <a:spAutoFit/>
          </a:bodyPr>
          <a:lstStyle/>
          <a:p>
            <a:pPr algn="just"/>
            <a:r>
              <a:rPr lang="es-ES" sz="1100" dirty="0" smtClean="0"/>
              <a:t>Adscrito </a:t>
            </a:r>
            <a:r>
              <a:rPr lang="es-ES" sz="1100" dirty="0"/>
              <a:t>a la Facultad de Ciencias de la Universidad Central de Venezuela, el Instituto de Ciencias de la Tierra (ICT)  está constituido  por la Dirección</a:t>
            </a:r>
            <a:r>
              <a:rPr lang="es-ES" sz="1100" dirty="0" smtClean="0"/>
              <a:t>,</a:t>
            </a:r>
            <a:r>
              <a:rPr lang="es-ES" sz="1100" dirty="0"/>
              <a:t> recurso </a:t>
            </a:r>
          </a:p>
        </p:txBody>
      </p:sp>
      <p:sp>
        <p:nvSpPr>
          <p:cNvPr id="43" name="42 CuadroTexto"/>
          <p:cNvSpPr txBox="1"/>
          <p:nvPr/>
        </p:nvSpPr>
        <p:spPr>
          <a:xfrm>
            <a:off x="3407194" y="3582759"/>
            <a:ext cx="2830119" cy="430887"/>
          </a:xfrm>
          <a:prstGeom prst="rect">
            <a:avLst/>
          </a:prstGeom>
          <a:noFill/>
        </p:spPr>
        <p:txBody>
          <a:bodyPr wrap="square" rtlCol="0">
            <a:spAutoFit/>
          </a:bodyPr>
          <a:lstStyle/>
          <a:p>
            <a:pPr algn="just"/>
            <a:r>
              <a:rPr lang="es-ES" sz="1100" dirty="0" smtClean="0"/>
              <a:t>humano de la institución y que por otro lado, se plantee la solución de problemas del país.</a:t>
            </a:r>
            <a:endParaRPr lang="es-ES" sz="1100" dirty="0"/>
          </a:p>
        </p:txBody>
      </p:sp>
      <p:grpSp>
        <p:nvGrpSpPr>
          <p:cNvPr id="12" name="11 Grupo"/>
          <p:cNvGrpSpPr/>
          <p:nvPr/>
        </p:nvGrpSpPr>
        <p:grpSpPr>
          <a:xfrm>
            <a:off x="4941168" y="2267744"/>
            <a:ext cx="1296144" cy="1315015"/>
            <a:chOff x="4941168" y="2267744"/>
            <a:chExt cx="1296144" cy="1315015"/>
          </a:xfrm>
        </p:grpSpPr>
        <p:sp>
          <p:nvSpPr>
            <p:cNvPr id="40" name="39 Rectángulo"/>
            <p:cNvSpPr/>
            <p:nvPr/>
          </p:nvSpPr>
          <p:spPr>
            <a:xfrm>
              <a:off x="4941168" y="2267744"/>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 name="4 Imagen"/>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r="59216" b="50000"/>
            <a:stretch/>
          </p:blipFill>
          <p:spPr>
            <a:xfrm>
              <a:off x="5022196" y="2403128"/>
              <a:ext cx="1135702" cy="1044245"/>
            </a:xfrm>
            <a:prstGeom prst="rect">
              <a:avLst/>
            </a:prstGeom>
          </p:spPr>
        </p:pic>
      </p:grpSp>
      <p:pic>
        <p:nvPicPr>
          <p:cNvPr id="11" name="10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1008" y="5986611"/>
            <a:ext cx="2656890" cy="16097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29 CuadroTexto"/>
          <p:cNvSpPr txBox="1"/>
          <p:nvPr/>
        </p:nvSpPr>
        <p:spPr>
          <a:xfrm>
            <a:off x="5013176" y="7694766"/>
            <a:ext cx="1152128" cy="261610"/>
          </a:xfrm>
          <a:prstGeom prst="rect">
            <a:avLst/>
          </a:prstGeom>
          <a:noFill/>
        </p:spPr>
        <p:txBody>
          <a:bodyPr wrap="square" rtlCol="0">
            <a:spAutoFit/>
          </a:bodyPr>
          <a:lstStyle/>
          <a:p>
            <a:pPr algn="ctr"/>
            <a:r>
              <a:rPr lang="pt-BR" sz="1100" i="1" dirty="0" smtClean="0"/>
              <a:t>Fachada del  ICT </a:t>
            </a:r>
            <a:endParaRPr lang="pt-BR" sz="1100" i="1" dirty="0"/>
          </a:p>
        </p:txBody>
      </p:sp>
    </p:spTree>
    <p:extLst>
      <p:ext uri="{BB962C8B-B14F-4D97-AF65-F5344CB8AC3E}">
        <p14:creationId xmlns:p14="http://schemas.microsoft.com/office/powerpoint/2010/main" val="12309097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68451"/>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4101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706079" y="2475576"/>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706079" y="2431195"/>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28" name="27 Rectángulo"/>
          <p:cNvSpPr/>
          <p:nvPr/>
        </p:nvSpPr>
        <p:spPr>
          <a:xfrm>
            <a:off x="620688" y="2339752"/>
            <a:ext cx="2818693" cy="59766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29" name="28 Rectángulo"/>
          <p:cNvSpPr/>
          <p:nvPr/>
        </p:nvSpPr>
        <p:spPr>
          <a:xfrm>
            <a:off x="706079" y="2475576"/>
            <a:ext cx="2661294" cy="235769"/>
          </a:xfrm>
          <a:prstGeom prst="rect">
            <a:avLst/>
          </a:prstGeom>
          <a:solidFill>
            <a:srgbClr val="944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706079" y="2431195"/>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40" name="39 Rectángulo"/>
          <p:cNvSpPr/>
          <p:nvPr/>
        </p:nvSpPr>
        <p:spPr>
          <a:xfrm>
            <a:off x="3623465" y="5256796"/>
            <a:ext cx="2613847" cy="30596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1" name="40 Rectángulo"/>
          <p:cNvSpPr/>
          <p:nvPr/>
        </p:nvSpPr>
        <p:spPr>
          <a:xfrm>
            <a:off x="3696892" y="5437499"/>
            <a:ext cx="2456740" cy="235769"/>
          </a:xfrm>
          <a:prstGeom prst="rect">
            <a:avLst/>
          </a:prstGeom>
          <a:solidFill>
            <a:srgbClr val="944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2" name="41 CuadroTexto"/>
          <p:cNvSpPr txBox="1"/>
          <p:nvPr/>
        </p:nvSpPr>
        <p:spPr>
          <a:xfrm>
            <a:off x="3633351" y="5416351"/>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3" name="42 Imagen"/>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05360" y="5796136"/>
            <a:ext cx="230469" cy="230469"/>
          </a:xfrm>
          <a:prstGeom prst="rect">
            <a:avLst/>
          </a:prstGeom>
          <a:noFill/>
          <a:ln>
            <a:noFill/>
          </a:ln>
        </p:spPr>
      </p:pic>
      <p:sp>
        <p:nvSpPr>
          <p:cNvPr id="45" name="44 CuadroTexto"/>
          <p:cNvSpPr txBox="1"/>
          <p:nvPr/>
        </p:nvSpPr>
        <p:spPr>
          <a:xfrm>
            <a:off x="3636997" y="6012160"/>
            <a:ext cx="2588643" cy="1615827"/>
          </a:xfrm>
          <a:prstGeom prst="rect">
            <a:avLst/>
          </a:prstGeom>
          <a:noFill/>
        </p:spPr>
        <p:txBody>
          <a:bodyPr wrap="square" rtlCol="0">
            <a:spAutoFit/>
          </a:bodyPr>
          <a:lstStyle/>
          <a:p>
            <a:pPr algn="just"/>
            <a:r>
              <a:rPr lang="es-ES" sz="1100" b="1" dirty="0" smtClean="0"/>
              <a:t>Números Telefónicos</a:t>
            </a:r>
          </a:p>
          <a:p>
            <a:pPr algn="just"/>
            <a:r>
              <a:rPr lang="es-ES" sz="1100" dirty="0" smtClean="0"/>
              <a:t>58(212)</a:t>
            </a:r>
            <a:r>
              <a:rPr lang="es-VE" sz="1100" dirty="0" smtClean="0"/>
              <a:t>6051201/1152</a:t>
            </a:r>
            <a:endParaRPr lang="es-ES" sz="1100" dirty="0" smtClean="0"/>
          </a:p>
          <a:p>
            <a:pPr algn="just"/>
            <a:endParaRPr lang="es-ES" sz="1100" b="1" dirty="0" smtClean="0"/>
          </a:p>
          <a:p>
            <a:pPr algn="just"/>
            <a:endParaRPr lang="es-ES" sz="1100" b="1" dirty="0" smtClean="0"/>
          </a:p>
          <a:p>
            <a:pPr algn="just"/>
            <a:r>
              <a:rPr lang="es-ES" sz="1100" b="1" dirty="0" smtClean="0"/>
              <a:t>Correo de contacto</a:t>
            </a:r>
          </a:p>
          <a:p>
            <a:pPr algn="just"/>
            <a:r>
              <a:rPr lang="es-VE" sz="1100" dirty="0"/>
              <a:t> </a:t>
            </a:r>
            <a:r>
              <a:rPr lang="es-VE" sz="1100" dirty="0" smtClean="0"/>
              <a:t>ictdir@ciens.ucv.ve</a:t>
            </a:r>
            <a:endParaRPr lang="es-ES" sz="1100" dirty="0"/>
          </a:p>
          <a:p>
            <a:pPr algn="just"/>
            <a:endParaRPr lang="es-ES" sz="1100" b="1" dirty="0" smtClean="0"/>
          </a:p>
          <a:p>
            <a:pPr algn="just"/>
            <a:r>
              <a:rPr lang="es-ES" sz="1100" b="1" dirty="0" smtClean="0"/>
              <a:t>Página Web</a:t>
            </a:r>
          </a:p>
          <a:p>
            <a:pPr algn="just"/>
            <a:r>
              <a:rPr lang="es-ES" sz="1100" dirty="0"/>
              <a:t>http://gea.ciens.ucv.ve/webict/web/</a:t>
            </a:r>
            <a:endParaRPr lang="es-ES" sz="1100" dirty="0" smtClean="0"/>
          </a:p>
        </p:txBody>
      </p:sp>
      <p:grpSp>
        <p:nvGrpSpPr>
          <p:cNvPr id="46" name="45 Grupo"/>
          <p:cNvGrpSpPr/>
          <p:nvPr/>
        </p:nvGrpSpPr>
        <p:grpSpPr>
          <a:xfrm>
            <a:off x="3739031" y="6444208"/>
            <a:ext cx="220689" cy="220689"/>
            <a:chOff x="3827377" y="6599339"/>
            <a:chExt cx="373647" cy="373647"/>
          </a:xfrm>
        </p:grpSpPr>
        <p:sp>
          <p:nvSpPr>
            <p:cNvPr id="47" name="4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8" name="47 Imagen"/>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9" name="48 CuadroTexto"/>
          <p:cNvSpPr txBox="1"/>
          <p:nvPr/>
        </p:nvSpPr>
        <p:spPr>
          <a:xfrm>
            <a:off x="621363" y="2853962"/>
            <a:ext cx="2830725" cy="5678478"/>
          </a:xfrm>
          <a:prstGeom prst="rect">
            <a:avLst/>
          </a:prstGeom>
          <a:noFill/>
        </p:spPr>
        <p:txBody>
          <a:bodyPr wrap="square" rtlCol="0">
            <a:spAutoFit/>
          </a:bodyPr>
          <a:lstStyle/>
          <a:p>
            <a:pPr algn="just"/>
            <a:r>
              <a:rPr lang="es-ES" sz="1100" dirty="0" smtClean="0"/>
              <a:t>La </a:t>
            </a:r>
            <a:r>
              <a:rPr lang="es-ES" sz="1100" dirty="0"/>
              <a:t>presencia del Instituto de Ciencias de la Tierra se remonta al acuerdo Nº 35 del Consejo Académico de  la Universidad Central de Venezuela del 14 de diciembre de 1955, que crea el Instituto de Química en nuestra Alma Mater.  Fue adscrito a la Facultad de Ingeniería  en donde el Ingeniero Octavio </a:t>
            </a:r>
            <a:r>
              <a:rPr lang="es-ES" sz="1100" dirty="0" err="1"/>
              <a:t>Jelambi</a:t>
            </a:r>
            <a:r>
              <a:rPr lang="es-ES" sz="1100" dirty="0"/>
              <a:t> en carácter de Director, instala su primer Consejo Técnico el 25 de marzo de 1957, acompañado de los profesores el Dr. Werner </a:t>
            </a:r>
            <a:r>
              <a:rPr lang="es-ES" sz="1100" dirty="0" err="1"/>
              <a:t>Jaffe</a:t>
            </a:r>
            <a:r>
              <a:rPr lang="es-ES" sz="1100" dirty="0"/>
              <a:t> y el Ingeniero  Rómulo Quintero como miembros principales</a:t>
            </a:r>
            <a:r>
              <a:rPr lang="es-ES" sz="1100" dirty="0" smtClean="0"/>
              <a:t>.</a:t>
            </a:r>
            <a:endParaRPr lang="es-ES" sz="1100" dirty="0"/>
          </a:p>
          <a:p>
            <a:pPr algn="just"/>
            <a:r>
              <a:rPr lang="es-ES" sz="1100" dirty="0"/>
              <a:t>Las expectativas de funcionamiento de este instituto fueron efímeras y con motivo de la creación de la Facultad de Ciencias el 13 de marzo  de 1958 cesaron sus funciones, reiniciándose luego sus actividades académicas en el año de  1964 dentro del marco e la recién inaugurada Facultad de Ciencias, siendo nombrado Director el Dr. Augusto </a:t>
            </a:r>
            <a:r>
              <a:rPr lang="es-ES" sz="1100" dirty="0" err="1"/>
              <a:t>Bonazzi</a:t>
            </a:r>
            <a:r>
              <a:rPr lang="es-ES" sz="1100" dirty="0"/>
              <a:t>, quien fuera anteriormente director de la Escuela de Química de la Facultad de Ciencias</a:t>
            </a:r>
            <a:r>
              <a:rPr lang="es-ES" sz="1100" dirty="0" smtClean="0"/>
              <a:t>. </a:t>
            </a:r>
            <a:r>
              <a:rPr lang="es-ES" sz="1100" dirty="0"/>
              <a:t>Durante éste período las investigaciones del Instituto estuvieron relacionadas </a:t>
            </a:r>
            <a:r>
              <a:rPr lang="es-ES" sz="1100" dirty="0" smtClean="0"/>
              <a:t>fundamentalmente </a:t>
            </a:r>
            <a:r>
              <a:rPr lang="es-ES" sz="1100" dirty="0"/>
              <a:t>a la ciencia de suelos y a la química aplicada. En el desarrollo de estas actividades transcurrieron diez años de un trabajo tesonero, fruto de la actividad de un investigador, el Dr. Augusto </a:t>
            </a:r>
            <a:r>
              <a:rPr lang="es-ES" sz="1100" dirty="0" err="1"/>
              <a:t>Bonazzi</a:t>
            </a:r>
            <a:r>
              <a:rPr lang="es-ES" sz="1100" dirty="0"/>
              <a:t> y de sus estudiantes que pasaron por los laboratorios del instituto.</a:t>
            </a:r>
          </a:p>
          <a:p>
            <a:pPr algn="just"/>
            <a:endParaRPr lang="es-ES" sz="1100" dirty="0"/>
          </a:p>
        </p:txBody>
      </p:sp>
      <p:sp>
        <p:nvSpPr>
          <p:cNvPr id="37" name="36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a:t>
            </a:r>
            <a:endParaRPr lang="es-VE" sz="2000" dirty="0">
              <a:latin typeface="Kozuka Gothic Pro H" pitchFamily="34" charset="-128"/>
              <a:ea typeface="Kozuka Gothic Pro H" pitchFamily="34" charset="-128"/>
            </a:endParaRPr>
          </a:p>
        </p:txBody>
      </p:sp>
      <p:sp>
        <p:nvSpPr>
          <p:cNvPr id="44" name="43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Ciencias de la Tierra </a:t>
            </a:r>
            <a:endParaRPr lang="es-VE" sz="1850" dirty="0">
              <a:latin typeface="Kozuka Gothic Pro M" pitchFamily="34" charset="-128"/>
              <a:ea typeface="Kozuka Gothic Pro M" pitchFamily="34" charset="-128"/>
            </a:endParaRPr>
          </a:p>
        </p:txBody>
      </p:sp>
      <p:sp>
        <p:nvSpPr>
          <p:cNvPr id="50" name="49 CuadroTexto"/>
          <p:cNvSpPr txBox="1"/>
          <p:nvPr/>
        </p:nvSpPr>
        <p:spPr>
          <a:xfrm>
            <a:off x="3509899" y="2286752"/>
            <a:ext cx="2830725" cy="2631490"/>
          </a:xfrm>
          <a:prstGeom prst="rect">
            <a:avLst/>
          </a:prstGeom>
          <a:noFill/>
        </p:spPr>
        <p:txBody>
          <a:bodyPr wrap="square" rtlCol="0">
            <a:spAutoFit/>
          </a:bodyPr>
          <a:lstStyle/>
          <a:p>
            <a:pPr algn="just"/>
            <a:r>
              <a:rPr lang="es-ES" sz="1100" b="1" dirty="0" smtClean="0"/>
              <a:t>HISTORIA (CONT.)</a:t>
            </a:r>
          </a:p>
          <a:p>
            <a:pPr algn="just"/>
            <a:r>
              <a:rPr lang="es-ES" sz="1100" dirty="0"/>
              <a:t>P</a:t>
            </a:r>
            <a:r>
              <a:rPr lang="es-ES" sz="1100" dirty="0" smtClean="0"/>
              <a:t>ara 1989, el </a:t>
            </a:r>
            <a:r>
              <a:rPr lang="es-ES" sz="1100" dirty="0"/>
              <a:t>Instituto con un plantel de 25 </a:t>
            </a:r>
            <a:r>
              <a:rPr lang="es-ES" sz="1100" dirty="0" smtClean="0"/>
              <a:t>profesores, solicita </a:t>
            </a:r>
            <a:r>
              <a:rPr lang="es-ES" sz="1100" dirty="0"/>
              <a:t>un cambio de denominación a Instituto de Ciencias de la Tierra con la organización de tres centros: Geoquímica, Geología y Geofísica. Paralelamente  con esta organización, se inician en 1987 las primeras gestiones para la creación de la Licenciatura en Geoquímica que asegurará los recursos humanos necesarios en este quehacer científico y </a:t>
            </a:r>
            <a:r>
              <a:rPr lang="es-ES" sz="1100" dirty="0" smtClean="0"/>
              <a:t>profesional que fortalecerán </a:t>
            </a:r>
            <a:r>
              <a:rPr lang="es-ES" sz="1100" dirty="0"/>
              <a:t>los estudios de postgrado con egresados de la licenciatura, para así contribuir a la investigación en ésta ciencia interdisciplinaria de la geoquímica</a:t>
            </a:r>
            <a:r>
              <a:rPr lang="es-ES" sz="1100" b="1" dirty="0"/>
              <a:t>.</a:t>
            </a:r>
          </a:p>
        </p:txBody>
      </p:sp>
    </p:spTree>
    <p:extLst>
      <p:ext uri="{BB962C8B-B14F-4D97-AF65-F5344CB8AC3E}">
        <p14:creationId xmlns:p14="http://schemas.microsoft.com/office/powerpoint/2010/main" val="263040835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4"/>
            <a:ext cx="5973662" cy="255577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548681" y="2195736"/>
            <a:ext cx="2736303" cy="1615827"/>
          </a:xfrm>
          <a:prstGeom prst="rect">
            <a:avLst/>
          </a:prstGeom>
          <a:noFill/>
        </p:spPr>
        <p:txBody>
          <a:bodyPr wrap="square" rtlCol="0">
            <a:spAutoFit/>
          </a:bodyPr>
          <a:lstStyle/>
          <a:p>
            <a:pPr algn="just"/>
            <a:r>
              <a:rPr lang="es-ES" sz="1100" b="1" dirty="0" smtClean="0"/>
              <a:t>CENTRO DE GEOLOGÍA </a:t>
            </a:r>
          </a:p>
          <a:p>
            <a:pPr algn="just"/>
            <a:r>
              <a:rPr lang="es-ES" sz="1100" dirty="0"/>
              <a:t>Laboratorio de Sedimentología </a:t>
            </a:r>
          </a:p>
          <a:p>
            <a:pPr algn="just"/>
            <a:r>
              <a:rPr lang="es-ES" sz="1100" dirty="0"/>
              <a:t>Laboratorio de Cartografía </a:t>
            </a:r>
            <a:endParaRPr lang="es-ES" sz="1100" dirty="0" smtClean="0"/>
          </a:p>
          <a:p>
            <a:pPr algn="just"/>
            <a:r>
              <a:rPr lang="es-ES" sz="1100" dirty="0" smtClean="0"/>
              <a:t>y </a:t>
            </a:r>
            <a:r>
              <a:rPr lang="es-ES" sz="1100" dirty="0"/>
              <a:t>Sensores Remotos </a:t>
            </a:r>
            <a:endParaRPr lang="es-ES" sz="1100" dirty="0" smtClean="0"/>
          </a:p>
          <a:p>
            <a:pPr algn="just"/>
            <a:r>
              <a:rPr lang="es-ES" sz="1100" b="1" dirty="0" smtClean="0"/>
              <a:t>CENTRO DE GEOFISICA</a:t>
            </a:r>
          </a:p>
          <a:p>
            <a:pPr algn="just"/>
            <a:r>
              <a:rPr lang="es-ES" sz="1100" dirty="0"/>
              <a:t>Laboratorio de Sismología y Geodinámica </a:t>
            </a:r>
          </a:p>
          <a:p>
            <a:pPr algn="just"/>
            <a:r>
              <a:rPr lang="es-ES" sz="1100" dirty="0"/>
              <a:t>Laboratorio de Geofísica Somera</a:t>
            </a:r>
          </a:p>
          <a:p>
            <a:pPr algn="just"/>
            <a:r>
              <a:rPr lang="es-ES" sz="1100" b="1" dirty="0" smtClean="0"/>
              <a:t> </a:t>
            </a:r>
          </a:p>
          <a:p>
            <a:pPr algn="just"/>
            <a:endParaRPr lang="es-ES" sz="1100" b="1" dirty="0"/>
          </a:p>
        </p:txBody>
      </p:sp>
      <p:sp>
        <p:nvSpPr>
          <p:cNvPr id="28" name="27 CuadroTexto"/>
          <p:cNvSpPr txBox="1"/>
          <p:nvPr/>
        </p:nvSpPr>
        <p:spPr>
          <a:xfrm>
            <a:off x="3582797" y="2195736"/>
            <a:ext cx="2736303" cy="769441"/>
          </a:xfrm>
          <a:prstGeom prst="rect">
            <a:avLst/>
          </a:prstGeom>
          <a:noFill/>
        </p:spPr>
        <p:txBody>
          <a:bodyPr wrap="square" rtlCol="0">
            <a:spAutoFit/>
          </a:bodyPr>
          <a:lstStyle/>
          <a:p>
            <a:pPr algn="just"/>
            <a:r>
              <a:rPr lang="es-ES" sz="1100" b="1" dirty="0" smtClean="0"/>
              <a:t>CENTRO DE GEOQUIMICA</a:t>
            </a:r>
          </a:p>
          <a:p>
            <a:pPr algn="just"/>
            <a:r>
              <a:rPr lang="es-ES" sz="1100" dirty="0"/>
              <a:t>Laboratorio de Prospección Geométrica</a:t>
            </a:r>
          </a:p>
          <a:p>
            <a:pPr algn="just"/>
            <a:r>
              <a:rPr lang="es-ES" sz="1100" dirty="0"/>
              <a:t>Laboratorio de Geoquímica Orgánica </a:t>
            </a:r>
          </a:p>
          <a:p>
            <a:pPr algn="just"/>
            <a:r>
              <a:rPr lang="es-ES" sz="1100" dirty="0"/>
              <a:t>Laboratorio de Geoquímica Ambiental  </a:t>
            </a:r>
            <a:endParaRPr lang="es-ES" sz="1100" dirty="0" smtClean="0"/>
          </a:p>
        </p:txBody>
      </p:sp>
      <p:sp>
        <p:nvSpPr>
          <p:cNvPr id="29" name="28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a:t>
            </a:r>
            <a:endParaRPr lang="es-VE" sz="2000" dirty="0">
              <a:latin typeface="Kozuka Gothic Pro H" pitchFamily="34" charset="-128"/>
              <a:ea typeface="Kozuka Gothic Pro H" pitchFamily="34" charset="-128"/>
            </a:endParaRPr>
          </a:p>
        </p:txBody>
      </p:sp>
      <p:sp>
        <p:nvSpPr>
          <p:cNvPr id="32" name="31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Ciencias de la Tierra </a:t>
            </a:r>
            <a:endParaRPr lang="es-VE" sz="1850" dirty="0">
              <a:latin typeface="Kozuka Gothic Pro M" pitchFamily="34" charset="-128"/>
              <a:ea typeface="Kozuka Gothic Pro M" pitchFamily="34" charset="-128"/>
            </a:endParaRPr>
          </a:p>
        </p:txBody>
      </p:sp>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96" y="4572000"/>
            <a:ext cx="5927328" cy="3429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899860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a:t>
            </a:r>
            <a:endParaRPr lang="es-VE" sz="2000" dirty="0">
              <a:latin typeface="Kozuka Gothic Pro H" pitchFamily="34" charset="-128"/>
              <a:ea typeface="Kozuka Gothic Pro H" pitchFamily="34" charset="-128"/>
            </a:endParaRPr>
          </a:p>
        </p:txBody>
      </p:sp>
      <p:sp>
        <p:nvSpPr>
          <p:cNvPr id="32" name="31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Ciencias de la Tierra </a:t>
            </a:r>
            <a:endParaRPr lang="es-VE" sz="1850" dirty="0">
              <a:latin typeface="Kozuka Gothic Pro M" pitchFamily="34" charset="-128"/>
              <a:ea typeface="Kozuka Gothic Pro M" pitchFamily="34" charset="-128"/>
            </a:endParaRPr>
          </a:p>
        </p:txBody>
      </p:sp>
      <p:sp>
        <p:nvSpPr>
          <p:cNvPr id="22" name="21 CuadroTexto"/>
          <p:cNvSpPr txBox="1"/>
          <p:nvPr/>
        </p:nvSpPr>
        <p:spPr>
          <a:xfrm>
            <a:off x="476672" y="222767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Organigrama Estructural </a:t>
            </a:r>
            <a:endParaRPr lang="es-VE" sz="2000" dirty="0">
              <a:latin typeface="Kozuka Gothic Pro M" pitchFamily="34" charset="-128"/>
              <a:ea typeface="Kozuka Gothic Pro M" pitchFamily="34" charset="-128"/>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88" y="3131840"/>
            <a:ext cx="5628483" cy="4221362"/>
          </a:xfrm>
          <a:prstGeom prst="rect">
            <a:avLst/>
          </a:prstGeom>
        </p:spPr>
      </p:pic>
    </p:spTree>
    <p:extLst>
      <p:ext uri="{BB962C8B-B14F-4D97-AF65-F5344CB8AC3E}">
        <p14:creationId xmlns:p14="http://schemas.microsoft.com/office/powerpoint/2010/main" val="263388153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Ciencias de la Tierra </a:t>
            </a:r>
            <a:endParaRPr lang="es-VE" sz="2000" dirty="0">
              <a:latin typeface="Kozuka Gothic Pro H" pitchFamily="34" charset="-128"/>
              <a:ea typeface="Kozuka Gothic Pro H" pitchFamily="34" charset="-128"/>
            </a:endParaRPr>
          </a:p>
        </p:txBody>
      </p:sp>
      <p:sp>
        <p:nvSpPr>
          <p:cNvPr id="29" name="28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Centros y Laboratorios </a:t>
            </a:r>
            <a:endParaRPr lang="es-VE" sz="1850" dirty="0">
              <a:latin typeface="Kozuka Gothic Pro M" pitchFamily="34" charset="-128"/>
              <a:ea typeface="Kozuka Gothic Pro M" pitchFamily="34" charset="-128"/>
            </a:endParaRPr>
          </a:p>
        </p:txBody>
      </p:sp>
      <p:sp>
        <p:nvSpPr>
          <p:cNvPr id="32" name="31 CuadroTexto"/>
          <p:cNvSpPr txBox="1"/>
          <p:nvPr/>
        </p:nvSpPr>
        <p:spPr>
          <a:xfrm>
            <a:off x="511424" y="2267744"/>
            <a:ext cx="2895769" cy="4832092"/>
          </a:xfrm>
          <a:prstGeom prst="rect">
            <a:avLst/>
          </a:prstGeom>
          <a:noFill/>
        </p:spPr>
        <p:txBody>
          <a:bodyPr wrap="square" rtlCol="0">
            <a:spAutoFit/>
          </a:bodyPr>
          <a:lstStyle/>
          <a:p>
            <a:r>
              <a:rPr lang="es-VE" sz="1100" b="1" dirty="0" smtClean="0"/>
              <a:t>CENTRO DE GEOFÍSICA</a:t>
            </a:r>
            <a:endParaRPr lang="es-ES" sz="1100" b="1" dirty="0" smtClean="0">
              <a:solidFill>
                <a:srgbClr val="0070C0"/>
              </a:solidFill>
            </a:endParaRPr>
          </a:p>
          <a:p>
            <a:r>
              <a:rPr lang="es-ES" sz="1100" b="1" dirty="0" smtClean="0"/>
              <a:t>MISIÓN</a:t>
            </a:r>
            <a:endParaRPr lang="es-ES" sz="1100" dirty="0" smtClean="0"/>
          </a:p>
          <a:p>
            <a:pPr algn="just"/>
            <a:r>
              <a:rPr lang="es-ES" sz="1100" b="1" dirty="0" smtClean="0"/>
              <a:t>C</a:t>
            </a:r>
            <a:r>
              <a:rPr lang="es-ES" sz="1100" dirty="0" smtClean="0"/>
              <a:t>ontribuir </a:t>
            </a:r>
            <a:r>
              <a:rPr lang="es-ES" sz="1100" dirty="0"/>
              <a:t>con el fortalecimiento de las investigaciones en geofísica, así como con la formación de geo-científicos que permita acometer y viabilizar los distintos proyectos de carácter interdisciplinarios y su pertinencia social y nacional.</a:t>
            </a:r>
          </a:p>
          <a:p>
            <a:r>
              <a:rPr lang="es-ES" sz="1100" b="1" dirty="0" smtClean="0"/>
              <a:t>OBJETIVOS</a:t>
            </a:r>
            <a:endParaRPr lang="es-ES" sz="1100" dirty="0" smtClean="0"/>
          </a:p>
          <a:p>
            <a:pPr algn="just"/>
            <a:r>
              <a:rPr lang="es-ES" sz="1100" b="1" dirty="0" smtClean="0"/>
              <a:t>R</a:t>
            </a:r>
            <a:r>
              <a:rPr lang="es-ES" sz="1100" dirty="0" smtClean="0"/>
              <a:t>ealizar </a:t>
            </a:r>
            <a:r>
              <a:rPr lang="es-ES" sz="1100" dirty="0"/>
              <a:t>investigación básica y aplicada en el área de la Geofísica, a fin de conocer la estructura interna de la Tierra, los procesos ocurridos durante su evolución y los mecanismos involucrados. Así como la importancia de las estructuras en la acumulación de hidrocarburos y del agua subterránea.</a:t>
            </a:r>
          </a:p>
          <a:p>
            <a:r>
              <a:rPr lang="es-ES" sz="1100" b="1" dirty="0" smtClean="0"/>
              <a:t>LÍNEAS DE INVESTIGACIÓN</a:t>
            </a:r>
            <a:endParaRPr lang="es-ES" sz="1100" dirty="0" smtClean="0"/>
          </a:p>
          <a:p>
            <a:pPr algn="just"/>
            <a:r>
              <a:rPr lang="es-ES" sz="1100" b="1" dirty="0" smtClean="0"/>
              <a:t>A</a:t>
            </a:r>
            <a:r>
              <a:rPr lang="es-ES" sz="1100" dirty="0" smtClean="0"/>
              <a:t>nomalías </a:t>
            </a:r>
            <a:r>
              <a:rPr lang="es-ES" sz="1100" dirty="0"/>
              <a:t>Magnéticas Asociadas a Reservorios de Hidrocarburos, Geofísica Somera Aplicada a la Hidrogeología y la Geotecnia, Métodos Potenciales y Geofísica de Prospección en Hidrocarburos</a:t>
            </a:r>
            <a:r>
              <a:rPr lang="es-ES" sz="1100" dirty="0" smtClean="0"/>
              <a:t>.</a:t>
            </a:r>
            <a:endParaRPr lang="es-ES" sz="1100" dirty="0"/>
          </a:p>
          <a:p>
            <a:r>
              <a:rPr lang="es-ES" sz="1100" b="1" dirty="0"/>
              <a:t>Laboratorios de investigación adscritos al área</a:t>
            </a:r>
            <a:r>
              <a:rPr lang="es-ES" sz="1100" dirty="0"/>
              <a:t>: Laboratorio de Sismología y Geodinámica </a:t>
            </a:r>
            <a:endParaRPr lang="es-ES" sz="1100" dirty="0" smtClean="0"/>
          </a:p>
          <a:p>
            <a:r>
              <a:rPr lang="es-ES" sz="1100" dirty="0" smtClean="0"/>
              <a:t>Laboratorio </a:t>
            </a:r>
            <a:r>
              <a:rPr lang="es-ES" sz="1100" dirty="0"/>
              <a:t>de Geofísica </a:t>
            </a:r>
            <a:r>
              <a:rPr lang="es-ES" sz="1100" dirty="0" smtClean="0"/>
              <a:t>Somera</a:t>
            </a:r>
          </a:p>
          <a:p>
            <a:endParaRPr lang="es-ES" sz="1100" dirty="0"/>
          </a:p>
        </p:txBody>
      </p:sp>
      <p:sp>
        <p:nvSpPr>
          <p:cNvPr id="33" name="32 CuadroTexto"/>
          <p:cNvSpPr txBox="1"/>
          <p:nvPr/>
        </p:nvSpPr>
        <p:spPr>
          <a:xfrm>
            <a:off x="3442692" y="4499992"/>
            <a:ext cx="2857922" cy="3647152"/>
          </a:xfrm>
          <a:prstGeom prst="rect">
            <a:avLst/>
          </a:prstGeom>
          <a:noFill/>
        </p:spPr>
        <p:txBody>
          <a:bodyPr wrap="square" rtlCol="0">
            <a:spAutoFit/>
          </a:bodyPr>
          <a:lstStyle/>
          <a:p>
            <a:r>
              <a:rPr lang="es-VE" sz="1100" b="1" dirty="0" smtClean="0"/>
              <a:t>CENTRO DE GEOLOGÍA</a:t>
            </a:r>
          </a:p>
          <a:p>
            <a:r>
              <a:rPr lang="es-ES" sz="1100" b="1" dirty="0" smtClean="0"/>
              <a:t>MISIÓN</a:t>
            </a:r>
            <a:endParaRPr lang="es-ES" sz="1100" dirty="0" smtClean="0"/>
          </a:p>
          <a:p>
            <a:pPr algn="just"/>
            <a:r>
              <a:rPr lang="es-ES" sz="1100" b="1" dirty="0" smtClean="0"/>
              <a:t>C</a:t>
            </a:r>
            <a:r>
              <a:rPr lang="es-ES" sz="1100" dirty="0" smtClean="0"/>
              <a:t>ontribuir </a:t>
            </a:r>
            <a:r>
              <a:rPr lang="es-ES" sz="1100" dirty="0"/>
              <a:t>con el fortalecimiento de las investigaciones en geología, así como con la formación de geo-científicos que permita acometer y viabilizar los distintos proyectos de carácter interdisciplinarios y su pertinencia social y nacional.</a:t>
            </a:r>
          </a:p>
          <a:p>
            <a:r>
              <a:rPr lang="es-ES" sz="1100" b="1" dirty="0" smtClean="0"/>
              <a:t>OBJETIVOS</a:t>
            </a:r>
            <a:endParaRPr lang="es-ES" sz="1100" dirty="0" smtClean="0"/>
          </a:p>
          <a:p>
            <a:pPr algn="just"/>
            <a:r>
              <a:rPr lang="es-ES" sz="1100" b="1" dirty="0" smtClean="0"/>
              <a:t>R</a:t>
            </a:r>
            <a:r>
              <a:rPr lang="es-ES" sz="1100" dirty="0" smtClean="0"/>
              <a:t>ealizar </a:t>
            </a:r>
            <a:r>
              <a:rPr lang="es-ES" sz="1100" dirty="0"/>
              <a:t>investigación básica y aplicada en el área de la Geología, con el propósito de conocer los diversos procesos involucrados durante la evolución del planeta Tierra.</a:t>
            </a:r>
          </a:p>
          <a:p>
            <a:r>
              <a:rPr lang="es-ES" sz="1100" b="1" dirty="0" smtClean="0"/>
              <a:t>LÍNEAS DE INVESTIGACIÓN</a:t>
            </a:r>
            <a:endParaRPr lang="es-ES" sz="1100" dirty="0" smtClean="0"/>
          </a:p>
          <a:p>
            <a:pPr algn="just"/>
            <a:r>
              <a:rPr lang="es-ES" sz="1100" b="1" dirty="0" smtClean="0"/>
              <a:t>G</a:t>
            </a:r>
            <a:r>
              <a:rPr lang="es-ES" sz="1100" dirty="0" smtClean="0"/>
              <a:t>eología </a:t>
            </a:r>
            <a:r>
              <a:rPr lang="es-ES" sz="1100" dirty="0"/>
              <a:t>Ambiental, Hidrogeología, Yacimientos Minerales y Depósitos Minerales Metálicos y No Metálicos, </a:t>
            </a:r>
            <a:r>
              <a:rPr lang="es-ES" sz="1100" dirty="0" err="1"/>
              <a:t>Quimioestratigrafía</a:t>
            </a:r>
            <a:r>
              <a:rPr lang="es-ES" sz="1100" dirty="0"/>
              <a:t>, Sedimentación, Geología </a:t>
            </a:r>
            <a:r>
              <a:rPr lang="es-ES" sz="1100" dirty="0" smtClean="0"/>
              <a:t>Regional.</a:t>
            </a:r>
            <a:endParaRPr lang="es-ES" sz="1100" dirty="0"/>
          </a:p>
          <a:p>
            <a:pPr algn="just"/>
            <a:r>
              <a:rPr lang="es-ES" sz="1100" b="1" dirty="0"/>
              <a:t>Laboratorios adscritos:</a:t>
            </a:r>
            <a:r>
              <a:rPr lang="es-ES" sz="1100" dirty="0"/>
              <a:t> </a:t>
            </a:r>
            <a:endParaRPr lang="es-ES" sz="1100" dirty="0" smtClean="0"/>
          </a:p>
          <a:p>
            <a:pPr algn="just"/>
            <a:r>
              <a:rPr lang="es-ES" sz="1100" dirty="0" smtClean="0"/>
              <a:t>Laboratorio </a:t>
            </a:r>
            <a:r>
              <a:rPr lang="es-ES" sz="1100" dirty="0"/>
              <a:t>de </a:t>
            </a:r>
            <a:r>
              <a:rPr lang="es-ES" sz="1100" dirty="0" smtClean="0"/>
              <a:t>Sedimentología, Laboratorio </a:t>
            </a:r>
            <a:r>
              <a:rPr lang="es-ES" sz="1100" dirty="0"/>
              <a:t>de Cartografía  </a:t>
            </a:r>
            <a:r>
              <a:rPr lang="es-ES" sz="1100" dirty="0" smtClean="0"/>
              <a:t>y </a:t>
            </a:r>
            <a:r>
              <a:rPr lang="es-ES" sz="1100" dirty="0"/>
              <a:t>Sensores </a:t>
            </a:r>
            <a:r>
              <a:rPr lang="es-ES" sz="1100" dirty="0" smtClean="0"/>
              <a:t>Remotos</a:t>
            </a:r>
            <a:r>
              <a:rPr lang="es-VE" sz="1100" b="1" dirty="0"/>
              <a:t>.</a:t>
            </a:r>
            <a:endParaRPr lang="es-ES" sz="1100" dirty="0"/>
          </a:p>
        </p:txBody>
      </p:sp>
      <p:sp>
        <p:nvSpPr>
          <p:cNvPr id="34" name="33 Rectángulo"/>
          <p:cNvSpPr/>
          <p:nvPr/>
        </p:nvSpPr>
        <p:spPr>
          <a:xfrm>
            <a:off x="3490627" y="2219464"/>
            <a:ext cx="2818693" cy="21613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6" name="35 Rectángulo"/>
          <p:cNvSpPr/>
          <p:nvPr/>
        </p:nvSpPr>
        <p:spPr>
          <a:xfrm>
            <a:off x="3576018" y="2322973"/>
            <a:ext cx="2661294" cy="235769"/>
          </a:xfrm>
          <a:prstGeom prst="rect">
            <a:avLst/>
          </a:prstGeom>
          <a:solidFill>
            <a:srgbClr val="944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7" name="36 CuadroTexto"/>
          <p:cNvSpPr txBox="1"/>
          <p:nvPr/>
        </p:nvSpPr>
        <p:spPr>
          <a:xfrm>
            <a:off x="3576018" y="2278592"/>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25" name="24 CuadroTexto"/>
          <p:cNvSpPr txBox="1"/>
          <p:nvPr/>
        </p:nvSpPr>
        <p:spPr>
          <a:xfrm>
            <a:off x="3490627" y="2595661"/>
            <a:ext cx="2746685" cy="1785104"/>
          </a:xfrm>
          <a:prstGeom prst="rect">
            <a:avLst/>
          </a:prstGeom>
          <a:noFill/>
        </p:spPr>
        <p:txBody>
          <a:bodyPr wrap="square" rtlCol="0">
            <a:spAutoFit/>
          </a:bodyPr>
          <a:lstStyle/>
          <a:p>
            <a:pPr algn="just"/>
            <a:r>
              <a:rPr lang="es-ES" sz="1100" dirty="0" smtClean="0"/>
              <a:t>Los </a:t>
            </a:r>
            <a:r>
              <a:rPr lang="es-ES" sz="1100" dirty="0"/>
              <a:t>estudios de Geofísica en la Facultad de Ciencias, Escuela de Física, se inician en 1985 con la fundación de la orientación Geofísica para estudiantes de esta escuela; mientras que para el año 1989, con la solicitud del cambio de denominación del Instituto de Geoquímica a Instituto de Ciencias de la Tierra, nace también el Centro de Geofísica y sus líneas de investigación que actualmente sustentan a dicho centro</a:t>
            </a:r>
            <a:r>
              <a:rPr lang="es-ES" sz="1100" dirty="0" smtClean="0"/>
              <a:t>.</a:t>
            </a:r>
            <a:endParaRPr lang="es-ES" sz="1100" dirty="0"/>
          </a:p>
        </p:txBody>
      </p:sp>
      <p:pic>
        <p:nvPicPr>
          <p:cNvPr id="8" name="7 Imagen"/>
          <p:cNvPicPr>
            <a:picLocks noChangeAspect="1"/>
          </p:cNvPicPr>
          <p:nvPr/>
        </p:nvPicPr>
        <p:blipFill rotWithShape="1">
          <a:blip r:embed="rId4">
            <a:extLst>
              <a:ext uri="{28A0092B-C50C-407E-A947-70E740481C1C}">
                <a14:useLocalDpi xmlns:a14="http://schemas.microsoft.com/office/drawing/2010/main" val="0"/>
              </a:ext>
            </a:extLst>
          </a:blip>
          <a:srcRect l="18906" r="21271"/>
          <a:stretch/>
        </p:blipFill>
        <p:spPr>
          <a:xfrm>
            <a:off x="627160" y="6786276"/>
            <a:ext cx="2664296" cy="153969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139316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Ciencias de la Tierra </a:t>
            </a:r>
            <a:endParaRPr lang="es-VE" sz="2000" dirty="0">
              <a:latin typeface="Kozuka Gothic Pro H" pitchFamily="34" charset="-128"/>
              <a:ea typeface="Kozuka Gothic Pro H" pitchFamily="34" charset="-128"/>
            </a:endParaRPr>
          </a:p>
        </p:txBody>
      </p:sp>
      <p:sp>
        <p:nvSpPr>
          <p:cNvPr id="29" name="28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Centros y Laboratorios </a:t>
            </a:r>
            <a:endParaRPr lang="es-VE" sz="1850" dirty="0">
              <a:latin typeface="Kozuka Gothic Pro M" pitchFamily="34" charset="-128"/>
              <a:ea typeface="Kozuka Gothic Pro M" pitchFamily="34" charset="-128"/>
            </a:endParaRPr>
          </a:p>
        </p:txBody>
      </p:sp>
      <p:sp>
        <p:nvSpPr>
          <p:cNvPr id="34" name="33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6" name="35 Rectángulo"/>
          <p:cNvSpPr/>
          <p:nvPr/>
        </p:nvSpPr>
        <p:spPr>
          <a:xfrm>
            <a:off x="3576018" y="2322973"/>
            <a:ext cx="2661294" cy="235769"/>
          </a:xfrm>
          <a:prstGeom prst="rect">
            <a:avLst/>
          </a:prstGeom>
          <a:solidFill>
            <a:srgbClr val="944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7" name="36 CuadroTexto"/>
          <p:cNvSpPr txBox="1"/>
          <p:nvPr/>
        </p:nvSpPr>
        <p:spPr>
          <a:xfrm>
            <a:off x="3576018" y="2278592"/>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25" name="24 CuadroTexto"/>
          <p:cNvSpPr txBox="1"/>
          <p:nvPr/>
        </p:nvSpPr>
        <p:spPr>
          <a:xfrm>
            <a:off x="3501008" y="2660374"/>
            <a:ext cx="2746685" cy="5170646"/>
          </a:xfrm>
          <a:prstGeom prst="rect">
            <a:avLst/>
          </a:prstGeom>
          <a:noFill/>
        </p:spPr>
        <p:txBody>
          <a:bodyPr wrap="square" rtlCol="0">
            <a:spAutoFit/>
          </a:bodyPr>
          <a:lstStyle/>
          <a:p>
            <a:pPr algn="just"/>
            <a:r>
              <a:rPr lang="es-ES" sz="1100" b="1" dirty="0"/>
              <a:t>L</a:t>
            </a:r>
            <a:r>
              <a:rPr lang="es-ES" sz="1100" dirty="0"/>
              <a:t>os estudios de Geología en Venezuela, nacen en marzo de 1936 con la creación del Servicio Técnico de Minería y Geología adscrito al Ministerio de Fomento y para el año 1937 se crea el Instituto de Geología, siendo éste dedicado a la enseñanza superior. Posteriormente, el 24 de julio de 1940, con la promulgación de la nueva Ley de educación, dicho instituto es incorporado a la UCV como Escuela de Geología. Seguidamente, en octubre de 1944, esta escuela es anexada a la Escuela de Ingeniería como parte del Departamento de Geología, Minas y Petróleo. Pero para 1948 el departamento se separa en dos, a saber: Geología y Minas y Petróleo. Para 1973 con la fundación de la Escuela de Metalurgia y Ciencias de los Materiales, pasa nuevamente a ser Escuela de Geología y Minas, pero en 1979 cuando se inician las actividades del Departamento de Geofísica, pasa a llamarse Escuela de Geología, Minas y Geofísica. Mientras que para el año 1989, en la Facultad de Ciencias los estudios de geología son impulsados con la solicitud del cambio de denominación del Instituto de Geoquímica a Instituto de Ciencias de la Tierra, a través de la creación del Centro de Geología y sus líneas de investigación que actualmente sustentan a dicho centro.  </a:t>
            </a:r>
          </a:p>
        </p:txBody>
      </p:sp>
      <p:sp>
        <p:nvSpPr>
          <p:cNvPr id="30" name="29 CuadroTexto"/>
          <p:cNvSpPr txBox="1"/>
          <p:nvPr/>
        </p:nvSpPr>
        <p:spPr>
          <a:xfrm>
            <a:off x="548680" y="2251801"/>
            <a:ext cx="2880320" cy="5678478"/>
          </a:xfrm>
          <a:prstGeom prst="rect">
            <a:avLst/>
          </a:prstGeom>
          <a:noFill/>
        </p:spPr>
        <p:txBody>
          <a:bodyPr wrap="square" rtlCol="0">
            <a:spAutoFit/>
          </a:bodyPr>
          <a:lstStyle/>
          <a:p>
            <a:r>
              <a:rPr lang="es-VE" sz="1100" b="1" dirty="0"/>
              <a:t>CENTRO DE GEOLOGÍA</a:t>
            </a:r>
          </a:p>
          <a:p>
            <a:pPr algn="just"/>
            <a:r>
              <a:rPr lang="es-ES" sz="1100" b="1" dirty="0" smtClean="0"/>
              <a:t>E</a:t>
            </a:r>
            <a:r>
              <a:rPr lang="es-ES" sz="1100" dirty="0" smtClean="0"/>
              <a:t>l </a:t>
            </a:r>
            <a:r>
              <a:rPr lang="es-ES" sz="1100" dirty="0"/>
              <a:t>objetivo fundamental del Centro de Geoquímica es el desarrollo de la investigación básica y aplicada en el campo de la </a:t>
            </a:r>
            <a:r>
              <a:rPr lang="es-ES" sz="1100" dirty="0" smtClean="0"/>
              <a:t>Geoquímica. </a:t>
            </a:r>
            <a:r>
              <a:rPr lang="es-ES" sz="1100" dirty="0"/>
              <a:t>Este centro es a su vez el asiento de las tesis y proyectos geoquímicos de los estudiantes que se forman en la disciplina, constituyéndose así en un punto de referencia obligado a nivel nacional</a:t>
            </a:r>
            <a:r>
              <a:rPr lang="es-ES" sz="1100" dirty="0" smtClean="0"/>
              <a:t>.</a:t>
            </a:r>
          </a:p>
          <a:p>
            <a:r>
              <a:rPr lang="es-ES" sz="1100" b="1" dirty="0" smtClean="0"/>
              <a:t>MISIÓN </a:t>
            </a:r>
            <a:endParaRPr lang="es-ES" sz="1100" b="1" dirty="0"/>
          </a:p>
          <a:p>
            <a:pPr algn="just"/>
            <a:r>
              <a:rPr lang="es-ES" sz="1100" dirty="0" smtClean="0"/>
              <a:t>Su Misión es </a:t>
            </a:r>
            <a:r>
              <a:rPr lang="es-ES" sz="1100" b="1" dirty="0" smtClean="0"/>
              <a:t>C</a:t>
            </a:r>
            <a:r>
              <a:rPr lang="es-ES" sz="1100" dirty="0" smtClean="0"/>
              <a:t>ontribuir </a:t>
            </a:r>
            <a:r>
              <a:rPr lang="es-ES" sz="1100" dirty="0"/>
              <a:t>con el fortalecimiento de las investigaciones en geoquímica, así como con la formación de geo-científicos que permita acometer y viabilizar los distintos proyectos de carácter interdisciplinarios y su pertinencia nacional.</a:t>
            </a:r>
          </a:p>
          <a:p>
            <a:r>
              <a:rPr lang="es-ES" sz="1100" b="1" dirty="0" smtClean="0"/>
              <a:t>LÍNEAS DE INVESTIGACIÓN</a:t>
            </a:r>
            <a:endParaRPr lang="es-ES" sz="1100" dirty="0" smtClean="0"/>
          </a:p>
          <a:p>
            <a:pPr algn="just"/>
            <a:r>
              <a:rPr lang="es-ES" sz="1100" b="1" dirty="0" smtClean="0"/>
              <a:t>C</a:t>
            </a:r>
            <a:r>
              <a:rPr lang="es-ES" sz="1100" dirty="0" smtClean="0"/>
              <a:t>ontaminación </a:t>
            </a:r>
            <a:r>
              <a:rPr lang="es-ES" sz="1100" dirty="0"/>
              <a:t>Atmosférica, Geoquímica del Ambiente Tropical, Análisis de Cuenca Regional, Geoquímica Orgánica, Geoquímica Ambiental, Geoquímica Orgánica de Sedimentos Recientes, Geoquímica del Petróleo, Geoquímica Orgánica Ambiental, Geoquímica del Carbón, Meteorización, Hidrogeoquímica de Aguas Subterráneas y Superficiales, Prospección Geoquímica en Ambiente Tropical, Geoquímica Analítica, Geoquímica de Rocas Duras, Balance Geoquímico en Sistemas Fluviales, Geoquímica de Yacimientos </a:t>
            </a:r>
            <a:r>
              <a:rPr lang="es-ES" sz="1100" dirty="0" smtClean="0"/>
              <a:t>Minerales.</a:t>
            </a:r>
            <a:endParaRPr lang="es-ES" sz="1100" dirty="0"/>
          </a:p>
          <a:p>
            <a:r>
              <a:rPr lang="es-ES" sz="1100" b="1" dirty="0"/>
              <a:t>Laboratorios adscritos:</a:t>
            </a:r>
            <a:r>
              <a:rPr lang="es-ES" sz="1100" dirty="0"/>
              <a:t> Laboratorios de Prospección Geoquímica, Geoquímica Orgánica, Geoquímica Ambiental</a:t>
            </a:r>
            <a:r>
              <a:rPr lang="es-ES" sz="1100" dirty="0" smtClean="0"/>
              <a:t>.</a:t>
            </a:r>
            <a:endParaRPr lang="es-ES" sz="1100" dirty="0"/>
          </a:p>
        </p:txBody>
      </p:sp>
    </p:spTree>
    <p:extLst>
      <p:ext uri="{BB962C8B-B14F-4D97-AF65-F5344CB8AC3E}">
        <p14:creationId xmlns:p14="http://schemas.microsoft.com/office/powerpoint/2010/main" val="42127810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Ciencias de la Tierra </a:t>
            </a:r>
            <a:endParaRPr lang="es-VE" sz="2000" dirty="0">
              <a:latin typeface="Kozuka Gothic Pro H" pitchFamily="34" charset="-128"/>
              <a:ea typeface="Kozuka Gothic Pro H" pitchFamily="34" charset="-128"/>
            </a:endParaRPr>
          </a:p>
        </p:txBody>
      </p:sp>
      <p:sp>
        <p:nvSpPr>
          <p:cNvPr id="29" name="28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Centros y Laboratorios </a:t>
            </a:r>
            <a:endParaRPr lang="es-VE" sz="1850" dirty="0">
              <a:latin typeface="Kozuka Gothic Pro M" pitchFamily="34" charset="-128"/>
              <a:ea typeface="Kozuka Gothic Pro M" pitchFamily="34" charset="-128"/>
            </a:endParaRPr>
          </a:p>
        </p:txBody>
      </p:sp>
      <p:sp>
        <p:nvSpPr>
          <p:cNvPr id="44" name="43 Rectángulo"/>
          <p:cNvSpPr/>
          <p:nvPr/>
        </p:nvSpPr>
        <p:spPr>
          <a:xfrm>
            <a:off x="615775" y="2227376"/>
            <a:ext cx="2691681"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620688" y="2251801"/>
            <a:ext cx="2664296" cy="3816429"/>
          </a:xfrm>
          <a:prstGeom prst="rect">
            <a:avLst/>
          </a:prstGeom>
          <a:noFill/>
        </p:spPr>
        <p:txBody>
          <a:bodyPr wrap="square" rtlCol="0">
            <a:spAutoFit/>
          </a:bodyPr>
          <a:lstStyle/>
          <a:p>
            <a:r>
              <a:rPr lang="es-ES" sz="1100" b="1" dirty="0" smtClean="0"/>
              <a:t>LABORATORIO DE DIFRACCIÓN </a:t>
            </a:r>
          </a:p>
          <a:p>
            <a:r>
              <a:rPr lang="es-ES" sz="1100" b="1" dirty="0" smtClean="0"/>
              <a:t>DE RAYOS X</a:t>
            </a:r>
            <a:endParaRPr lang="es-ES" sz="1100" dirty="0"/>
          </a:p>
          <a:p>
            <a:pPr algn="just"/>
            <a:r>
              <a:rPr lang="es-ES" sz="1100" dirty="0"/>
              <a:t>El laboratorio  cuenta con un </a:t>
            </a:r>
            <a:r>
              <a:rPr lang="es-ES" sz="1100" dirty="0" err="1"/>
              <a:t>difractómetro</a:t>
            </a:r>
            <a:r>
              <a:rPr lang="es-ES" sz="1100" dirty="0"/>
              <a:t> marca </a:t>
            </a:r>
            <a:r>
              <a:rPr lang="es-ES" sz="1100" dirty="0" err="1"/>
              <a:t>Brucker</a:t>
            </a:r>
            <a:r>
              <a:rPr lang="es-ES" sz="1100" dirty="0"/>
              <a:t>, modelo D8 adaptado para difracción de rayos x bajo el método de polvo.  </a:t>
            </a:r>
            <a:endParaRPr lang="es-ES" sz="1100" dirty="0" smtClean="0"/>
          </a:p>
          <a:p>
            <a:pPr algn="just"/>
            <a:r>
              <a:rPr lang="es-ES" sz="1100" dirty="0" smtClean="0"/>
              <a:t>Mantiene </a:t>
            </a:r>
            <a:r>
              <a:rPr lang="es-ES" sz="1100" dirty="0"/>
              <a:t>contactos con institutos de investigación, empresas y universidades nacionales.  Contribuye con las actividades científicas y docentes del instituto de Ciencias de La Tierra y las escuelas de la facultad de Ciencias de la Universidad Central de Venezuela.</a:t>
            </a:r>
          </a:p>
          <a:p>
            <a:endParaRPr lang="es-ES" sz="1100" dirty="0"/>
          </a:p>
          <a:p>
            <a:r>
              <a:rPr lang="es-ES" sz="1100" b="1" dirty="0" smtClean="0"/>
              <a:t>UBICACIÓN</a:t>
            </a:r>
          </a:p>
          <a:p>
            <a:r>
              <a:rPr lang="es-ES" sz="1100" dirty="0" smtClean="0"/>
              <a:t>Facultad </a:t>
            </a:r>
            <a:r>
              <a:rPr lang="es-ES" sz="1100" dirty="0"/>
              <a:t>de Ciencias, </a:t>
            </a:r>
            <a:r>
              <a:rPr lang="es-ES" sz="1100" dirty="0" smtClean="0"/>
              <a:t>Edificio </a:t>
            </a:r>
          </a:p>
          <a:p>
            <a:r>
              <a:rPr lang="es-ES" sz="1100" dirty="0" smtClean="0"/>
              <a:t>de </a:t>
            </a:r>
            <a:r>
              <a:rPr lang="es-ES" sz="1100" dirty="0"/>
              <a:t>los </a:t>
            </a:r>
            <a:r>
              <a:rPr lang="es-ES" sz="1100" dirty="0" smtClean="0"/>
              <a:t>institutos, segundo </a:t>
            </a:r>
            <a:r>
              <a:rPr lang="es-ES" sz="1100" dirty="0"/>
              <a:t>piso, </a:t>
            </a:r>
            <a:endParaRPr lang="es-ES" sz="1100" dirty="0" smtClean="0"/>
          </a:p>
          <a:p>
            <a:r>
              <a:rPr lang="es-ES" sz="1100" dirty="0" smtClean="0"/>
              <a:t>Laboratorio </a:t>
            </a:r>
            <a:r>
              <a:rPr lang="es-ES" sz="1100" dirty="0"/>
              <a:t>208. </a:t>
            </a:r>
            <a:endParaRPr lang="es-ES" sz="1100" b="1" dirty="0"/>
          </a:p>
          <a:p>
            <a:r>
              <a:rPr lang="es-ES" sz="1100" b="1" dirty="0" smtClean="0"/>
              <a:t>TELÉFONO</a:t>
            </a:r>
          </a:p>
          <a:p>
            <a:r>
              <a:rPr lang="es-ES" sz="1100" dirty="0" smtClean="0"/>
              <a:t>58(212)6051569</a:t>
            </a:r>
            <a:r>
              <a:rPr lang="es-ES" sz="1100" dirty="0"/>
              <a:t>.</a:t>
            </a:r>
          </a:p>
          <a:p>
            <a:r>
              <a:rPr lang="es-ES" sz="1100" b="1" dirty="0" smtClean="0"/>
              <a:t>CONTACTO</a:t>
            </a:r>
          </a:p>
          <a:p>
            <a:r>
              <a:rPr lang="es-ES" sz="1100" dirty="0" smtClean="0"/>
              <a:t>Prof</a:t>
            </a:r>
            <a:r>
              <a:rPr lang="es-ES" sz="1100" dirty="0"/>
              <a:t>. Santiago Marrero</a:t>
            </a:r>
            <a:r>
              <a:rPr lang="es-ES" sz="1100" dirty="0" smtClean="0"/>
              <a:t>.</a:t>
            </a:r>
            <a:endParaRPr lang="es-ES" sz="1100"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82" y="6088119"/>
            <a:ext cx="2273866" cy="169781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40 CuadroTexto"/>
          <p:cNvSpPr txBox="1"/>
          <p:nvPr/>
        </p:nvSpPr>
        <p:spPr>
          <a:xfrm>
            <a:off x="1800041" y="7884368"/>
            <a:ext cx="1412935" cy="261610"/>
          </a:xfrm>
          <a:prstGeom prst="rect">
            <a:avLst/>
          </a:prstGeom>
          <a:noFill/>
        </p:spPr>
        <p:txBody>
          <a:bodyPr wrap="square" rtlCol="0">
            <a:spAutoFit/>
          </a:bodyPr>
          <a:lstStyle/>
          <a:p>
            <a:pPr algn="ctr"/>
            <a:r>
              <a:rPr lang="pt-BR" sz="1100" i="1" dirty="0" smtClean="0"/>
              <a:t>Área del Laboratorio </a:t>
            </a:r>
            <a:endParaRPr lang="pt-BR" sz="1100" i="1" dirty="0"/>
          </a:p>
        </p:txBody>
      </p:sp>
      <p:sp>
        <p:nvSpPr>
          <p:cNvPr id="45" name="44 Rectángulo"/>
          <p:cNvSpPr/>
          <p:nvPr/>
        </p:nvSpPr>
        <p:spPr>
          <a:xfrm>
            <a:off x="3470471" y="2216796"/>
            <a:ext cx="269483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0" name="39 CuadroTexto"/>
          <p:cNvSpPr txBox="1"/>
          <p:nvPr/>
        </p:nvSpPr>
        <p:spPr>
          <a:xfrm>
            <a:off x="3450317" y="2274123"/>
            <a:ext cx="2714987" cy="5847755"/>
          </a:xfrm>
          <a:prstGeom prst="rect">
            <a:avLst/>
          </a:prstGeom>
          <a:noFill/>
        </p:spPr>
        <p:txBody>
          <a:bodyPr wrap="square" rtlCol="0">
            <a:spAutoFit/>
          </a:bodyPr>
          <a:lstStyle/>
          <a:p>
            <a:r>
              <a:rPr lang="es-ES" sz="1100" b="1" dirty="0" smtClean="0"/>
              <a:t>LABORATORIOS ICP-OES, GC-MS Y HPLC.</a:t>
            </a:r>
            <a:endParaRPr lang="es-ES" sz="1100" dirty="0"/>
          </a:p>
          <a:p>
            <a:pPr algn="just"/>
            <a:r>
              <a:rPr lang="es-ES" sz="1100" dirty="0"/>
              <a:t>Este laboratorio está dividido en dos secciones: ICP-OES y  cromatografía gaseosa.  Los análisis </a:t>
            </a:r>
            <a:r>
              <a:rPr lang="es-ES" sz="1100" dirty="0" err="1"/>
              <a:t>via</a:t>
            </a:r>
            <a:r>
              <a:rPr lang="es-ES" sz="1100" dirty="0"/>
              <a:t> ICP-OES están dedicados al estudio </a:t>
            </a:r>
            <a:r>
              <a:rPr lang="es-ES" sz="1100" dirty="0" err="1"/>
              <a:t>multielemental</a:t>
            </a:r>
            <a:r>
              <a:rPr lang="es-ES" sz="1100" dirty="0"/>
              <a:t> en aguas, suelos, sedimentos, rocas. Se trabaja con un espectrofotómetro secuencial modelo ULTIMA2 de la casa </a:t>
            </a:r>
            <a:r>
              <a:rPr lang="es-ES" sz="1100" dirty="0" err="1"/>
              <a:t>Jobin</a:t>
            </a:r>
            <a:r>
              <a:rPr lang="es-ES" sz="1100" dirty="0"/>
              <a:t> </a:t>
            </a:r>
            <a:r>
              <a:rPr lang="es-ES" sz="1100" dirty="0" err="1"/>
              <a:t>Yvon</a:t>
            </a:r>
            <a:r>
              <a:rPr lang="es-ES" sz="1100" dirty="0"/>
              <a:t> que puede medir hasta 66 muestras en una sola </a:t>
            </a:r>
            <a:r>
              <a:rPr lang="es-ES" sz="1100" dirty="0" err="1"/>
              <a:t>corida</a:t>
            </a:r>
            <a:r>
              <a:rPr lang="es-ES" sz="1100" dirty="0" smtClean="0"/>
              <a:t>.</a:t>
            </a:r>
            <a:endParaRPr lang="es-ES" sz="1100" dirty="0"/>
          </a:p>
          <a:p>
            <a:pPr algn="just"/>
            <a:r>
              <a:rPr lang="es-ES" sz="1100" dirty="0"/>
              <a:t>La sección de cromatografía gaseosa (GC-MS) se </a:t>
            </a:r>
            <a:r>
              <a:rPr lang="es-ES" sz="1100" dirty="0" err="1"/>
              <a:t>ancarga</a:t>
            </a:r>
            <a:r>
              <a:rPr lang="es-ES" sz="1100" dirty="0"/>
              <a:t> del análisis de </a:t>
            </a:r>
            <a:r>
              <a:rPr lang="es-ES" sz="1100" dirty="0" err="1"/>
              <a:t>biomarcadores</a:t>
            </a:r>
            <a:r>
              <a:rPr lang="es-ES" sz="1100" dirty="0"/>
              <a:t> de crudo, fracciones aromáticas y saturadas, pesticidas, Indicadores BETEX (benceno, tolueno y xileno).  El laboratorio realiza actividades de apoyo a la investigación y docencia del Instituto de Ciencias de La Tierra</a:t>
            </a:r>
            <a:r>
              <a:rPr lang="es-ES" sz="1100" dirty="0" smtClean="0"/>
              <a:t>.</a:t>
            </a:r>
            <a:endParaRPr lang="es-ES" sz="1100" dirty="0"/>
          </a:p>
          <a:p>
            <a:pPr algn="just"/>
            <a:r>
              <a:rPr lang="es-ES" sz="1100" dirty="0" smtClean="0"/>
              <a:t>El </a:t>
            </a:r>
            <a:r>
              <a:rPr lang="es-ES" sz="1100" dirty="0"/>
              <a:t>laboratorio de cromatografía </a:t>
            </a:r>
            <a:r>
              <a:rPr lang="es-ES" sz="1100" dirty="0" smtClean="0"/>
              <a:t>cuenta  </a:t>
            </a:r>
            <a:r>
              <a:rPr lang="es-ES" sz="1100" dirty="0"/>
              <a:t>además con un espectrofotómetro infrarrojo VARIAN 640 IR (FT-IR) y un cromatógrafo de alta frecuencia (HPLC) AGILENT TECHNOLOGIES 1200 serie.</a:t>
            </a:r>
          </a:p>
          <a:p>
            <a:endParaRPr lang="es-ES" sz="1100" dirty="0"/>
          </a:p>
          <a:p>
            <a:r>
              <a:rPr lang="es-ES" sz="1100" b="1" dirty="0" smtClean="0"/>
              <a:t>UBICACIÓN</a:t>
            </a:r>
          </a:p>
          <a:p>
            <a:r>
              <a:rPr lang="es-ES" sz="1100" dirty="0" smtClean="0"/>
              <a:t>Facultad </a:t>
            </a:r>
            <a:r>
              <a:rPr lang="es-ES" sz="1100" dirty="0"/>
              <a:t>de Ciencias, </a:t>
            </a:r>
            <a:endParaRPr lang="es-ES" sz="1100" dirty="0" smtClean="0"/>
          </a:p>
          <a:p>
            <a:r>
              <a:rPr lang="es-ES" sz="1100" dirty="0"/>
              <a:t>E</a:t>
            </a:r>
            <a:r>
              <a:rPr lang="es-ES" sz="1100" dirty="0" smtClean="0"/>
              <a:t>dificio </a:t>
            </a:r>
            <a:r>
              <a:rPr lang="es-ES" sz="1100" dirty="0"/>
              <a:t>de los institutos, </a:t>
            </a:r>
          </a:p>
          <a:p>
            <a:r>
              <a:rPr lang="es-ES" sz="1100" dirty="0" smtClean="0"/>
              <a:t>Segundo </a:t>
            </a:r>
            <a:r>
              <a:rPr lang="es-ES" sz="1100" dirty="0"/>
              <a:t>piso, laboratorio 209. </a:t>
            </a:r>
          </a:p>
          <a:p>
            <a:r>
              <a:rPr lang="es-ES" sz="1100" b="1" dirty="0" smtClean="0"/>
              <a:t>TELÉFONO</a:t>
            </a:r>
          </a:p>
          <a:p>
            <a:r>
              <a:rPr lang="es-ES" sz="1100" dirty="0" smtClean="0"/>
              <a:t>58 </a:t>
            </a:r>
            <a:r>
              <a:rPr lang="es-ES" sz="1100" dirty="0"/>
              <a:t>(212) 6051565/1566</a:t>
            </a:r>
            <a:r>
              <a:rPr lang="es-ES" sz="1100" dirty="0" smtClean="0"/>
              <a:t>.</a:t>
            </a:r>
            <a:endParaRPr lang="es-ES" sz="1100" dirty="0"/>
          </a:p>
          <a:p>
            <a:r>
              <a:rPr lang="es-ES" sz="1100" b="1" dirty="0" smtClean="0"/>
              <a:t>CONTACTO</a:t>
            </a:r>
          </a:p>
          <a:p>
            <a:r>
              <a:rPr lang="es-ES" sz="1100" dirty="0" smtClean="0"/>
              <a:t>Prof</a:t>
            </a:r>
            <a:r>
              <a:rPr lang="es-ES" sz="1100" dirty="0"/>
              <a:t>. Williams Meléndez</a:t>
            </a:r>
          </a:p>
          <a:p>
            <a:r>
              <a:rPr lang="es-ES" sz="1100" dirty="0"/>
              <a:t>(ICP-OES, HPLC), </a:t>
            </a:r>
          </a:p>
          <a:p>
            <a:r>
              <a:rPr lang="es-ES" sz="1100" dirty="0"/>
              <a:t>Prof. Liliana López(GC-MS). </a:t>
            </a:r>
          </a:p>
        </p:txBody>
      </p:sp>
    </p:spTree>
    <p:extLst>
      <p:ext uri="{BB962C8B-B14F-4D97-AF65-F5344CB8AC3E}">
        <p14:creationId xmlns:p14="http://schemas.microsoft.com/office/powerpoint/2010/main" val="7945970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Ciencias de la Tierra </a:t>
            </a:r>
            <a:endParaRPr lang="es-VE" sz="2000" dirty="0">
              <a:latin typeface="Kozuka Gothic Pro H" pitchFamily="34" charset="-128"/>
              <a:ea typeface="Kozuka Gothic Pro H" pitchFamily="34" charset="-128"/>
            </a:endParaRPr>
          </a:p>
        </p:txBody>
      </p:sp>
      <p:sp>
        <p:nvSpPr>
          <p:cNvPr id="29" name="28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Centros y Laboratorios </a:t>
            </a:r>
            <a:endParaRPr lang="es-VE" sz="1850" dirty="0">
              <a:latin typeface="Kozuka Gothic Pro M" pitchFamily="34" charset="-128"/>
              <a:ea typeface="Kozuka Gothic Pro M" pitchFamily="34" charset="-128"/>
            </a:endParaRPr>
          </a:p>
        </p:txBody>
      </p:sp>
      <p:sp>
        <p:nvSpPr>
          <p:cNvPr id="34" name="33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Rectángulo"/>
          <p:cNvSpPr/>
          <p:nvPr/>
        </p:nvSpPr>
        <p:spPr>
          <a:xfrm>
            <a:off x="539627" y="2233225"/>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5" name="24 CuadroTexto"/>
          <p:cNvSpPr txBox="1"/>
          <p:nvPr/>
        </p:nvSpPr>
        <p:spPr>
          <a:xfrm>
            <a:off x="616825" y="2267744"/>
            <a:ext cx="2664296" cy="3647152"/>
          </a:xfrm>
          <a:prstGeom prst="rect">
            <a:avLst/>
          </a:prstGeom>
          <a:noFill/>
        </p:spPr>
        <p:txBody>
          <a:bodyPr wrap="square" rtlCol="0">
            <a:spAutoFit/>
          </a:bodyPr>
          <a:lstStyle/>
          <a:p>
            <a:r>
              <a:rPr lang="es-ES" sz="1100" b="1" dirty="0" smtClean="0"/>
              <a:t>LABORATORIO DE ABSORCIÓN ATÓMICA</a:t>
            </a:r>
          </a:p>
          <a:p>
            <a:pPr algn="just"/>
            <a:r>
              <a:rPr lang="es-ES" sz="1100" dirty="0" smtClean="0"/>
              <a:t>El </a:t>
            </a:r>
            <a:r>
              <a:rPr lang="es-ES" sz="1100" dirty="0"/>
              <a:t>Laboratorio de Absorción Atómica </a:t>
            </a:r>
            <a:r>
              <a:rPr lang="es-ES" sz="1100" dirty="0" smtClean="0"/>
              <a:t>está acondicionado </a:t>
            </a:r>
            <a:r>
              <a:rPr lang="es-ES" sz="1100" dirty="0"/>
              <a:t>para implementar técnicas para la determinación de elementos  en diferentes tipos de matriz, tales como: agua (potable, residual y natural), suelos, etc</a:t>
            </a:r>
            <a:r>
              <a:rPr lang="es-ES" sz="1100" dirty="0" smtClean="0"/>
              <a:t>.</a:t>
            </a:r>
          </a:p>
          <a:p>
            <a:pPr algn="just"/>
            <a:r>
              <a:rPr lang="es-ES" sz="1100" dirty="0" smtClean="0"/>
              <a:t>Cuenta </a:t>
            </a:r>
            <a:r>
              <a:rPr lang="es-ES" sz="1100" dirty="0"/>
              <a:t>con equipos como</a:t>
            </a:r>
            <a:r>
              <a:rPr lang="es-ES" sz="1100" dirty="0" smtClean="0"/>
              <a:t>:</a:t>
            </a:r>
          </a:p>
          <a:p>
            <a:pPr marL="171450" indent="-171450" algn="just">
              <a:buFont typeface="Arial" pitchFamily="34" charset="0"/>
              <a:buChar char="•"/>
            </a:pPr>
            <a:r>
              <a:rPr lang="es-ES" sz="1100" dirty="0"/>
              <a:t>E</a:t>
            </a:r>
            <a:r>
              <a:rPr lang="es-ES" sz="1100" dirty="0" smtClean="0"/>
              <a:t>spectrofotómetro </a:t>
            </a:r>
            <a:r>
              <a:rPr lang="es-ES" sz="1100" dirty="0"/>
              <a:t>de Absorción atómica marca </a:t>
            </a:r>
            <a:r>
              <a:rPr lang="es-ES" sz="1100" dirty="0" err="1"/>
              <a:t>Pelkin</a:t>
            </a:r>
            <a:r>
              <a:rPr lang="es-ES" sz="1100" dirty="0"/>
              <a:t> Elmer modelo </a:t>
            </a:r>
            <a:r>
              <a:rPr lang="es-ES" sz="1100" dirty="0" err="1"/>
              <a:t>Analiyst</a:t>
            </a:r>
            <a:r>
              <a:rPr lang="es-ES" sz="1100" dirty="0"/>
              <a:t> </a:t>
            </a:r>
            <a:r>
              <a:rPr lang="es-ES" sz="1100" dirty="0" smtClean="0"/>
              <a:t>200</a:t>
            </a:r>
            <a:r>
              <a:rPr lang="es-ES" sz="1100" dirty="0"/>
              <a:t>.</a:t>
            </a:r>
          </a:p>
          <a:p>
            <a:pPr marL="171450" indent="-171450" algn="just">
              <a:buFont typeface="Arial" pitchFamily="34" charset="0"/>
              <a:buChar char="•"/>
            </a:pPr>
            <a:r>
              <a:rPr lang="es-ES" sz="1100" dirty="0" smtClean="0"/>
              <a:t>equipos </a:t>
            </a:r>
            <a:r>
              <a:rPr lang="es-ES" sz="1100" dirty="0"/>
              <a:t>para determinaciones </a:t>
            </a:r>
            <a:r>
              <a:rPr lang="es-ES" sz="1100" dirty="0" err="1"/>
              <a:t>termogravimétricas</a:t>
            </a:r>
            <a:r>
              <a:rPr lang="es-ES" sz="1100" dirty="0"/>
              <a:t>, </a:t>
            </a:r>
            <a:endParaRPr lang="es-ES" sz="1100" dirty="0" smtClean="0"/>
          </a:p>
          <a:p>
            <a:pPr marL="171450" indent="-171450" algn="just">
              <a:buFont typeface="Arial" pitchFamily="34" charset="0"/>
              <a:buChar char="•"/>
            </a:pPr>
            <a:r>
              <a:rPr lang="es-ES" sz="1100" dirty="0" smtClean="0"/>
              <a:t>analizador </a:t>
            </a:r>
            <a:r>
              <a:rPr lang="es-ES" sz="1100" dirty="0"/>
              <a:t>de mercurio directo, modelo DMA 80 (</a:t>
            </a:r>
            <a:r>
              <a:rPr lang="es-ES" sz="1100" dirty="0" err="1"/>
              <a:t>Milestone</a:t>
            </a:r>
            <a:r>
              <a:rPr lang="es-ES" sz="1100" dirty="0" smtClean="0"/>
              <a:t>).</a:t>
            </a:r>
            <a:endParaRPr lang="es-ES" sz="1100" dirty="0"/>
          </a:p>
          <a:p>
            <a:r>
              <a:rPr lang="es-ES" sz="1100" b="1" dirty="0" smtClean="0"/>
              <a:t>UBICACIÓN</a:t>
            </a:r>
          </a:p>
          <a:p>
            <a:r>
              <a:rPr lang="es-ES" sz="1100" dirty="0" smtClean="0"/>
              <a:t>Facultad </a:t>
            </a:r>
            <a:r>
              <a:rPr lang="es-ES" sz="1100" dirty="0"/>
              <a:t>de Ciencias, </a:t>
            </a:r>
          </a:p>
          <a:p>
            <a:r>
              <a:rPr lang="es-ES" sz="1100" dirty="0" smtClean="0"/>
              <a:t>Edificio </a:t>
            </a:r>
            <a:r>
              <a:rPr lang="es-ES" sz="1100" dirty="0"/>
              <a:t>de los institutos,</a:t>
            </a:r>
          </a:p>
          <a:p>
            <a:r>
              <a:rPr lang="es-ES" sz="1100" dirty="0"/>
              <a:t>tercer piso, </a:t>
            </a:r>
            <a:r>
              <a:rPr lang="es-ES" sz="1100" dirty="0" err="1"/>
              <a:t>lab</a:t>
            </a:r>
            <a:r>
              <a:rPr lang="es-ES" sz="1100" dirty="0"/>
              <a:t> 326. </a:t>
            </a:r>
            <a:endParaRPr lang="es-ES" sz="1100" dirty="0" smtClean="0"/>
          </a:p>
          <a:p>
            <a:r>
              <a:rPr lang="es-ES" sz="1100" dirty="0" smtClean="0"/>
              <a:t>Teléfonos</a:t>
            </a:r>
            <a:r>
              <a:rPr lang="es-ES" sz="1100" dirty="0"/>
              <a:t>: </a:t>
            </a:r>
            <a:r>
              <a:rPr lang="es-ES" sz="1100" dirty="0" smtClean="0"/>
              <a:t>58( </a:t>
            </a:r>
            <a:r>
              <a:rPr lang="es-ES" sz="1100" dirty="0"/>
              <a:t>212 </a:t>
            </a:r>
            <a:r>
              <a:rPr lang="es-ES" sz="1100" dirty="0" smtClean="0"/>
              <a:t>)6051576.</a:t>
            </a:r>
            <a:endParaRPr lang="es-ES" sz="1100" b="1" dirty="0"/>
          </a:p>
          <a:p>
            <a:r>
              <a:rPr lang="es-ES" sz="1100" b="1" dirty="0" smtClean="0"/>
              <a:t>CONTACTO</a:t>
            </a:r>
          </a:p>
          <a:p>
            <a:r>
              <a:rPr lang="es-ES" sz="1100" dirty="0" smtClean="0"/>
              <a:t>Prof. </a:t>
            </a:r>
            <a:r>
              <a:rPr lang="es-ES" sz="1100" dirty="0"/>
              <a:t>Ramón Montero</a:t>
            </a:r>
            <a:r>
              <a:rPr lang="es-ES" sz="1100" dirty="0" smtClean="0"/>
              <a:t>.</a:t>
            </a:r>
            <a:endParaRPr lang="es-ES" sz="1100" dirty="0"/>
          </a:p>
        </p:txBody>
      </p:sp>
      <p:sp>
        <p:nvSpPr>
          <p:cNvPr id="30" name="29 CuadroTexto"/>
          <p:cNvSpPr txBox="1"/>
          <p:nvPr/>
        </p:nvSpPr>
        <p:spPr>
          <a:xfrm>
            <a:off x="3501008" y="2267744"/>
            <a:ext cx="2744769" cy="5847755"/>
          </a:xfrm>
          <a:prstGeom prst="rect">
            <a:avLst/>
          </a:prstGeom>
          <a:noFill/>
        </p:spPr>
        <p:txBody>
          <a:bodyPr wrap="square" rtlCol="0">
            <a:spAutoFit/>
          </a:bodyPr>
          <a:lstStyle/>
          <a:p>
            <a:r>
              <a:rPr lang="es-ES" sz="1100" b="1" dirty="0" smtClean="0"/>
              <a:t>LABORATORIO DE GEOQUÍMICA ORGÁNICA</a:t>
            </a:r>
          </a:p>
          <a:p>
            <a:pPr algn="just"/>
            <a:r>
              <a:rPr lang="es-ES" sz="1100" dirty="0"/>
              <a:t>El Laboratorio adelanta proyectos de investigación orientados hacia el estudio geoquímico del petróleo, carbón y la materia orgánica reciente. </a:t>
            </a:r>
            <a:endParaRPr lang="es-ES" sz="1100" dirty="0" smtClean="0"/>
          </a:p>
          <a:p>
            <a:pPr algn="just"/>
            <a:r>
              <a:rPr lang="es-ES" sz="1100" b="1" dirty="0" smtClean="0"/>
              <a:t>ÁREAS DE ESTUDIO </a:t>
            </a:r>
            <a:endParaRPr lang="es-ES" sz="1100" b="1" dirty="0"/>
          </a:p>
          <a:p>
            <a:pPr marL="171450" indent="-171450" algn="just">
              <a:buFont typeface="Arial" pitchFamily="34" charset="0"/>
              <a:buChar char="•"/>
            </a:pPr>
            <a:r>
              <a:rPr lang="es-ES" sz="1100" dirty="0" smtClean="0"/>
              <a:t>Geoquímica </a:t>
            </a:r>
            <a:r>
              <a:rPr lang="es-ES" sz="1100" dirty="0"/>
              <a:t>del Petróleo </a:t>
            </a:r>
            <a:r>
              <a:rPr lang="es-ES" sz="1100" dirty="0" smtClean="0"/>
              <a:t>:Caracterización </a:t>
            </a:r>
            <a:r>
              <a:rPr lang="es-ES" sz="1100" dirty="0"/>
              <a:t>de </a:t>
            </a:r>
            <a:r>
              <a:rPr lang="es-ES" sz="1100" dirty="0" err="1"/>
              <a:t>asfaltenos</a:t>
            </a:r>
            <a:r>
              <a:rPr lang="es-ES" sz="1100" dirty="0"/>
              <a:t> y su uso en </a:t>
            </a:r>
            <a:r>
              <a:rPr lang="es-ES" sz="1100" dirty="0" smtClean="0"/>
              <a:t>correlación, caracterización </a:t>
            </a:r>
            <a:r>
              <a:rPr lang="es-ES" sz="1100" dirty="0"/>
              <a:t>de rocas </a:t>
            </a:r>
            <a:r>
              <a:rPr lang="es-ES" sz="1100" dirty="0" smtClean="0"/>
              <a:t>madre; y correlaciones </a:t>
            </a:r>
            <a:r>
              <a:rPr lang="es-ES" sz="1100" dirty="0"/>
              <a:t>crudo – </a:t>
            </a:r>
            <a:r>
              <a:rPr lang="es-ES" sz="1100" dirty="0" smtClean="0"/>
              <a:t>crudo.</a:t>
            </a:r>
          </a:p>
          <a:p>
            <a:pPr marL="171450" indent="-171450" algn="just">
              <a:buFont typeface="Arial" pitchFamily="34" charset="0"/>
              <a:buChar char="•"/>
            </a:pPr>
            <a:r>
              <a:rPr lang="es-ES" sz="1100" dirty="0"/>
              <a:t>Geoquímica del </a:t>
            </a:r>
            <a:r>
              <a:rPr lang="es-ES" sz="1100" dirty="0" smtClean="0"/>
              <a:t>Carbón:</a:t>
            </a:r>
            <a:r>
              <a:rPr lang="es-ES" sz="1100" b="1" dirty="0" smtClean="0"/>
              <a:t> </a:t>
            </a:r>
            <a:r>
              <a:rPr lang="es-ES" sz="1100" dirty="0"/>
              <a:t>C</a:t>
            </a:r>
            <a:r>
              <a:rPr lang="es-ES" sz="1100" dirty="0" smtClean="0"/>
              <a:t>aracterización </a:t>
            </a:r>
            <a:r>
              <a:rPr lang="es-ES" sz="1100" dirty="0"/>
              <a:t>de carbones </a:t>
            </a:r>
            <a:r>
              <a:rPr lang="es-ES" sz="1100" dirty="0" smtClean="0"/>
              <a:t>venezolanos, </a:t>
            </a:r>
            <a:r>
              <a:rPr lang="es-ES" sz="1100" dirty="0"/>
              <a:t>determinación y composición de gases alojados en los mantos de carbón  </a:t>
            </a:r>
            <a:r>
              <a:rPr lang="es-ES" sz="1100" dirty="0" smtClean="0"/>
              <a:t>y despolimerización </a:t>
            </a:r>
            <a:r>
              <a:rPr lang="es-ES" sz="1100" dirty="0"/>
              <a:t>de </a:t>
            </a:r>
            <a:r>
              <a:rPr lang="es-ES" sz="1100" dirty="0" smtClean="0"/>
              <a:t>carbones.</a:t>
            </a:r>
            <a:endParaRPr lang="es-ES" sz="1100" b="1" dirty="0"/>
          </a:p>
          <a:p>
            <a:pPr marL="171450" indent="-171450" algn="just">
              <a:buFont typeface="Arial" pitchFamily="34" charset="0"/>
              <a:buChar char="•"/>
            </a:pPr>
            <a:r>
              <a:rPr lang="es-ES" sz="1100" dirty="0" smtClean="0"/>
              <a:t>Geoquímica </a:t>
            </a:r>
            <a:r>
              <a:rPr lang="es-ES" sz="1100" dirty="0"/>
              <a:t>Orgánica Ambiental y Geoquímica de materia orgánica </a:t>
            </a:r>
            <a:r>
              <a:rPr lang="es-ES" sz="1100" dirty="0" smtClean="0"/>
              <a:t>reciente: Maduración </a:t>
            </a:r>
            <a:r>
              <a:rPr lang="es-ES" sz="1100" dirty="0"/>
              <a:t>de turbas y su efecto sobre la </a:t>
            </a:r>
            <a:r>
              <a:rPr lang="es-ES" sz="1100" dirty="0" err="1"/>
              <a:t>lixiviacion</a:t>
            </a:r>
            <a:r>
              <a:rPr lang="es-ES" sz="1100" dirty="0"/>
              <a:t> de metales, </a:t>
            </a:r>
            <a:r>
              <a:rPr lang="es-ES" sz="1100" dirty="0" err="1"/>
              <a:t>poliaromáticos</a:t>
            </a:r>
            <a:r>
              <a:rPr lang="es-ES" sz="1100" dirty="0"/>
              <a:t> y fenoles </a:t>
            </a:r>
            <a:r>
              <a:rPr lang="es-ES" sz="1100" dirty="0" smtClean="0"/>
              <a:t>Estudio </a:t>
            </a:r>
            <a:r>
              <a:rPr lang="es-ES" sz="1100" dirty="0"/>
              <a:t>de ácidos húmicos y su capacidad de </a:t>
            </a:r>
            <a:r>
              <a:rPr lang="es-ES" sz="1100" dirty="0" err="1"/>
              <a:t>quelatación</a:t>
            </a:r>
            <a:r>
              <a:rPr lang="es-ES" sz="1100" dirty="0"/>
              <a:t> de metales y orgánicos (Liliana López, Salvador Lo Mónaco).</a:t>
            </a:r>
          </a:p>
          <a:p>
            <a:pPr marL="171450" indent="-171450" algn="just">
              <a:buFont typeface="Arial" pitchFamily="34" charset="0"/>
              <a:buChar char="•"/>
            </a:pPr>
            <a:r>
              <a:rPr lang="es-ES" sz="1100" dirty="0" smtClean="0"/>
              <a:t>Geoquímica </a:t>
            </a:r>
            <a:r>
              <a:rPr lang="es-ES" sz="1100" dirty="0"/>
              <a:t>del Petróleo y el </a:t>
            </a:r>
            <a:r>
              <a:rPr lang="es-ES" sz="1100" dirty="0" smtClean="0"/>
              <a:t>carbón: proyectos </a:t>
            </a:r>
            <a:r>
              <a:rPr lang="es-ES" sz="1100" dirty="0"/>
              <a:t>en </a:t>
            </a:r>
            <a:r>
              <a:rPr lang="es-ES" sz="1100" dirty="0" err="1"/>
              <a:t>Quimioestratigrafía</a:t>
            </a:r>
            <a:r>
              <a:rPr lang="es-ES" sz="1100" dirty="0"/>
              <a:t>, aplicados a cuencas </a:t>
            </a:r>
            <a:r>
              <a:rPr lang="es-ES" sz="1100" dirty="0" smtClean="0"/>
              <a:t>petroleras.</a:t>
            </a:r>
          </a:p>
          <a:p>
            <a:r>
              <a:rPr lang="es-ES" sz="1100" b="1" dirty="0"/>
              <a:t>UBICACIÓN</a:t>
            </a:r>
          </a:p>
          <a:p>
            <a:r>
              <a:rPr lang="es-ES" sz="1100" dirty="0"/>
              <a:t>Facultad de Ciencias, </a:t>
            </a:r>
          </a:p>
          <a:p>
            <a:r>
              <a:rPr lang="es-ES" sz="1100" dirty="0" smtClean="0"/>
              <a:t>Edificio </a:t>
            </a:r>
            <a:r>
              <a:rPr lang="es-ES" sz="1100" dirty="0"/>
              <a:t>de los institutos,</a:t>
            </a:r>
          </a:p>
          <a:p>
            <a:r>
              <a:rPr lang="es-ES" sz="1100" dirty="0" smtClean="0"/>
              <a:t>Laboratorios </a:t>
            </a:r>
            <a:r>
              <a:rPr lang="es-ES" sz="1100" dirty="0"/>
              <a:t>201 y 202. </a:t>
            </a:r>
          </a:p>
          <a:p>
            <a:r>
              <a:rPr lang="es-ES" sz="1100" dirty="0"/>
              <a:t>Teléfono: 58(212)6051571. </a:t>
            </a:r>
          </a:p>
          <a:p>
            <a:r>
              <a:rPr lang="es-ES" sz="1100" dirty="0"/>
              <a:t>Contacto: </a:t>
            </a:r>
          </a:p>
          <a:p>
            <a:r>
              <a:rPr lang="es-ES" sz="1100" dirty="0"/>
              <a:t>Prof. Liliana López.</a:t>
            </a:r>
          </a:p>
          <a:p>
            <a:r>
              <a:rPr lang="es-ES" sz="1100" dirty="0"/>
              <a:t>Prof. Katya Reátegui</a:t>
            </a:r>
            <a:r>
              <a:rPr lang="es-ES" sz="1100" dirty="0" smtClean="0"/>
              <a:t>.</a:t>
            </a:r>
            <a:endParaRPr lang="es-ES" sz="1100"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736" y="5940152"/>
            <a:ext cx="2016224" cy="177427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31 CuadroTexto"/>
          <p:cNvSpPr txBox="1"/>
          <p:nvPr/>
        </p:nvSpPr>
        <p:spPr>
          <a:xfrm>
            <a:off x="1484783" y="7812360"/>
            <a:ext cx="1872209" cy="261610"/>
          </a:xfrm>
          <a:prstGeom prst="rect">
            <a:avLst/>
          </a:prstGeom>
          <a:noFill/>
        </p:spPr>
        <p:txBody>
          <a:bodyPr wrap="square" rtlCol="0">
            <a:spAutoFit/>
          </a:bodyPr>
          <a:lstStyle/>
          <a:p>
            <a:pPr algn="ctr"/>
            <a:r>
              <a:rPr lang="pt-BR" sz="1100" i="1" dirty="0" smtClean="0"/>
              <a:t>Equipos del Laboratorio </a:t>
            </a:r>
            <a:endParaRPr lang="pt-BR" sz="1100" i="1" dirty="0"/>
          </a:p>
        </p:txBody>
      </p:sp>
    </p:spTree>
    <p:extLst>
      <p:ext uri="{BB962C8B-B14F-4D97-AF65-F5344CB8AC3E}">
        <p14:creationId xmlns:p14="http://schemas.microsoft.com/office/powerpoint/2010/main" val="32246955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
        <p:nvSpPr>
          <p:cNvPr id="29" name="28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Zoología y </a:t>
            </a:r>
            <a:r>
              <a:rPr lang="es-ES" sz="1850" dirty="0" err="1" smtClean="0">
                <a:latin typeface="Kozuka Gothic Pro M" pitchFamily="34" charset="-128"/>
                <a:ea typeface="Kozuka Gothic Pro M" pitchFamily="34" charset="-128"/>
              </a:rPr>
              <a:t>Ecolog</a:t>
            </a:r>
            <a:r>
              <a:rPr lang="es-VE" sz="1850" dirty="0" smtClean="0">
                <a:latin typeface="Kozuka Gothic Pro M" pitchFamily="34" charset="-128"/>
                <a:ea typeface="Kozuka Gothic Pro M" pitchFamily="34" charset="-128"/>
              </a:rPr>
              <a:t>ía Tropical </a:t>
            </a:r>
            <a:endParaRPr lang="es-ES" sz="1850" dirty="0" smtClean="0">
              <a:latin typeface="Kozuka Gothic Pro M" pitchFamily="34" charset="-128"/>
              <a:ea typeface="Kozuka Gothic Pro M" pitchFamily="34" charset="-128"/>
            </a:endParaRPr>
          </a:p>
        </p:txBody>
      </p:sp>
      <p:sp>
        <p:nvSpPr>
          <p:cNvPr id="35" name="34 CuadroTexto"/>
          <p:cNvSpPr txBox="1"/>
          <p:nvPr/>
        </p:nvSpPr>
        <p:spPr>
          <a:xfrm>
            <a:off x="550008" y="2674135"/>
            <a:ext cx="2746685" cy="261610"/>
          </a:xfrm>
          <a:prstGeom prst="rect">
            <a:avLst/>
          </a:prstGeom>
          <a:noFill/>
        </p:spPr>
        <p:txBody>
          <a:bodyPr wrap="square" rtlCol="0">
            <a:spAutoFit/>
          </a:bodyPr>
          <a:lstStyle/>
          <a:p>
            <a:pPr algn="just"/>
            <a:r>
              <a:rPr lang="es-ES" sz="1100" dirty="0" smtClean="0"/>
              <a:t>.</a:t>
            </a:r>
            <a:r>
              <a:rPr lang="es-ES" sz="1100" dirty="0"/>
              <a:t>  </a:t>
            </a:r>
          </a:p>
        </p:txBody>
      </p: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549202" y="2227376"/>
            <a:ext cx="2857992" cy="6186309"/>
          </a:xfrm>
          <a:prstGeom prst="rect">
            <a:avLst/>
          </a:prstGeom>
          <a:noFill/>
        </p:spPr>
        <p:txBody>
          <a:bodyPr wrap="square" rtlCol="0">
            <a:spAutoFit/>
          </a:bodyPr>
          <a:lstStyle/>
          <a:p>
            <a:r>
              <a:rPr lang="es-ES" sz="1100" b="1" dirty="0" smtClean="0"/>
              <a:t>MISIÓN </a:t>
            </a:r>
          </a:p>
          <a:p>
            <a:pPr algn="just"/>
            <a:r>
              <a:rPr lang="es-ES" sz="1100" dirty="0"/>
              <a:t>El IZET es un centro de Investigación dedicado a generar y difundir conocimiento científico en Zoología y Ecología, participar en la formación de recursos humanos altamente capacitados y desarrollar actividades de extensión universitaria.</a:t>
            </a:r>
          </a:p>
          <a:p>
            <a:pPr algn="just"/>
            <a:r>
              <a:rPr lang="es-ES" sz="1100" b="1" dirty="0" smtClean="0"/>
              <a:t>VISION </a:t>
            </a:r>
          </a:p>
          <a:p>
            <a:pPr algn="just"/>
            <a:r>
              <a:rPr lang="es-ES" sz="1100" dirty="0"/>
              <a:t>El Instituto de Zoología y Ecología Tropical (IZET) es un centro de investigación científica adscrito a la Facultad de Ciencias. Se regirá por la Ley de Universidades, el Reglamento Parcial de la Ley de Universidades, el presente Reglamento y las Normas de Orden Interno dictadas por el Consejo de Facultad y el Consejo Técnico del Instituto</a:t>
            </a:r>
            <a:r>
              <a:rPr lang="es-ES" sz="1100" dirty="0" smtClean="0"/>
              <a:t>.</a:t>
            </a:r>
          </a:p>
          <a:p>
            <a:pPr algn="just"/>
            <a:r>
              <a:rPr lang="es-ES" sz="1100" b="1" dirty="0" smtClean="0"/>
              <a:t>FUNCIONES </a:t>
            </a:r>
          </a:p>
          <a:p>
            <a:pPr marL="171450" indent="-171450" algn="just">
              <a:buFont typeface="Arial" pitchFamily="34" charset="0"/>
              <a:buChar char="•"/>
            </a:pPr>
            <a:r>
              <a:rPr lang="es-ES" sz="1100" dirty="0"/>
              <a:t>Prestar apoyo administrativo, contable y financiero, para el cumplimiento de los fines científicos, tecnológicos y docentes del IZET.</a:t>
            </a:r>
          </a:p>
          <a:p>
            <a:pPr marL="171450" indent="-171450" algn="just">
              <a:buFont typeface="Arial" pitchFamily="34" charset="0"/>
              <a:buChar char="•"/>
            </a:pPr>
            <a:r>
              <a:rPr lang="es-ES" sz="1100" dirty="0"/>
              <a:t>Coordinar y tramitar a través de soportes y registros contables la cancelación de pagos de acuerdo a prioridades y lapsos de tiempo establecido, a fin de controlar la ejecución financiera del presupuesto de gastos generados por el funcionamiento del instituto.</a:t>
            </a:r>
          </a:p>
          <a:p>
            <a:pPr marL="171450" indent="-171450" algn="just">
              <a:buFont typeface="Arial" pitchFamily="34" charset="0"/>
              <a:buChar char="•"/>
            </a:pPr>
            <a:r>
              <a:rPr lang="es-ES" sz="1100" dirty="0"/>
              <a:t>Programar, tramitar y procesar la adquisición de bienes y servicios destinados al funcionamiento del IZET.</a:t>
            </a:r>
          </a:p>
          <a:p>
            <a:pPr marL="171450" indent="-171450" algn="just">
              <a:buFont typeface="Arial" pitchFamily="34" charset="0"/>
              <a:buChar char="•"/>
            </a:pPr>
            <a:r>
              <a:rPr lang="es-ES" sz="1100" dirty="0"/>
              <a:t>Coordinar la prestación de servicios de mensajería, archivo, reproducción y almacén a todas las unidades organizativas del IZET.</a:t>
            </a:r>
          </a:p>
          <a:p>
            <a:pPr algn="just"/>
            <a:endParaRPr lang="es-ES" sz="1100" b="1" dirty="0" smtClean="0"/>
          </a:p>
        </p:txBody>
      </p:sp>
      <p:sp>
        <p:nvSpPr>
          <p:cNvPr id="44" name="43 CuadroTexto"/>
          <p:cNvSpPr txBox="1"/>
          <p:nvPr/>
        </p:nvSpPr>
        <p:spPr>
          <a:xfrm>
            <a:off x="5098822" y="8054806"/>
            <a:ext cx="1152128" cy="261610"/>
          </a:xfrm>
          <a:prstGeom prst="rect">
            <a:avLst/>
          </a:prstGeom>
          <a:noFill/>
        </p:spPr>
        <p:txBody>
          <a:bodyPr wrap="square" rtlCol="0">
            <a:spAutoFit/>
          </a:bodyPr>
          <a:lstStyle/>
          <a:p>
            <a:pPr algn="ctr"/>
            <a:r>
              <a:rPr lang="pt-BR" sz="1100" i="1" dirty="0" smtClean="0"/>
              <a:t>Jardines del  IZET</a:t>
            </a:r>
            <a:endParaRPr lang="pt-BR" sz="1100" i="1" dirty="0"/>
          </a:p>
        </p:txBody>
      </p:sp>
      <p:grpSp>
        <p:nvGrpSpPr>
          <p:cNvPr id="7" name="6 Grupo"/>
          <p:cNvGrpSpPr/>
          <p:nvPr/>
        </p:nvGrpSpPr>
        <p:grpSpPr>
          <a:xfrm>
            <a:off x="4941168" y="2267744"/>
            <a:ext cx="1296144" cy="1315015"/>
            <a:chOff x="4941168" y="2267744"/>
            <a:chExt cx="1296144" cy="1315015"/>
          </a:xfrm>
        </p:grpSpPr>
        <p:sp>
          <p:nvSpPr>
            <p:cNvPr id="38" name="37 Rectángulo"/>
            <p:cNvSpPr/>
            <p:nvPr/>
          </p:nvSpPr>
          <p:spPr>
            <a:xfrm>
              <a:off x="4941168" y="2267744"/>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110" y="2576164"/>
              <a:ext cx="1068259" cy="761016"/>
            </a:xfrm>
            <a:prstGeom prst="rect">
              <a:avLst/>
            </a:prstGeom>
          </p:spPr>
        </p:pic>
      </p:grpSp>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016" y="5940152"/>
            <a:ext cx="2672456" cy="200434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44 CuadroTexto"/>
          <p:cNvSpPr txBox="1"/>
          <p:nvPr/>
        </p:nvSpPr>
        <p:spPr>
          <a:xfrm>
            <a:off x="3437742" y="2286615"/>
            <a:ext cx="1575434" cy="1277273"/>
          </a:xfrm>
          <a:prstGeom prst="rect">
            <a:avLst/>
          </a:prstGeom>
          <a:noFill/>
        </p:spPr>
        <p:txBody>
          <a:bodyPr wrap="square" rtlCol="0">
            <a:spAutoFit/>
          </a:bodyPr>
          <a:lstStyle/>
          <a:p>
            <a:pPr algn="just"/>
            <a:r>
              <a:rPr lang="es-ES" sz="1100" b="1" dirty="0" smtClean="0"/>
              <a:t>FUNCIONES (CONT.)</a:t>
            </a:r>
          </a:p>
          <a:p>
            <a:pPr marL="171450" indent="-171450">
              <a:buFont typeface="Arial" pitchFamily="34" charset="0"/>
              <a:buChar char="•"/>
            </a:pPr>
            <a:r>
              <a:rPr lang="es-ES" sz="1100" dirty="0"/>
              <a:t>Mantener actualizado los registros contables, caja chica y análisis de cuenta de los estados </a:t>
            </a:r>
            <a:r>
              <a:rPr lang="es-ES" sz="1100" dirty="0" smtClean="0"/>
              <a:t>financieros.</a:t>
            </a:r>
            <a:endParaRPr lang="es-ES" sz="1100" dirty="0"/>
          </a:p>
        </p:txBody>
      </p:sp>
      <p:sp>
        <p:nvSpPr>
          <p:cNvPr id="46" name="45 CuadroTexto"/>
          <p:cNvSpPr txBox="1"/>
          <p:nvPr/>
        </p:nvSpPr>
        <p:spPr>
          <a:xfrm>
            <a:off x="3437742" y="3563888"/>
            <a:ext cx="2821983" cy="2292935"/>
          </a:xfrm>
          <a:prstGeom prst="rect">
            <a:avLst/>
          </a:prstGeom>
          <a:noFill/>
        </p:spPr>
        <p:txBody>
          <a:bodyPr wrap="square" rtlCol="0">
            <a:spAutoFit/>
          </a:bodyPr>
          <a:lstStyle/>
          <a:p>
            <a:pPr marL="171450" indent="-171450" algn="just">
              <a:buFont typeface="Arial" pitchFamily="34" charset="0"/>
              <a:buChar char="•"/>
            </a:pPr>
            <a:r>
              <a:rPr lang="es-ES" sz="1100" dirty="0" smtClean="0"/>
              <a:t>Coordinar </a:t>
            </a:r>
            <a:r>
              <a:rPr lang="es-ES" sz="1100" dirty="0"/>
              <a:t>conjuntamente con la Unidad de Planificación y Evaluación Institucional la elaboración, implantación y desarrollo de sistemas financieros, administrativos y contables requeridos por el IZET en base a los lineamientos y normativas establecidas.</a:t>
            </a:r>
          </a:p>
          <a:p>
            <a:pPr marL="171450" indent="-171450" algn="just">
              <a:buFont typeface="Arial" pitchFamily="34" charset="0"/>
              <a:buChar char="•"/>
            </a:pPr>
            <a:r>
              <a:rPr lang="es-ES" sz="1100" dirty="0"/>
              <a:t>Supervisar previo autorización de la dirección, la mudanza, traslado y movilización de los activos entre las unidades organizativas del IZET</a:t>
            </a:r>
            <a:r>
              <a:rPr lang="es-ES" sz="1100" dirty="0" smtClean="0"/>
              <a:t>.</a:t>
            </a:r>
            <a:endParaRPr lang="es-ES" sz="1100" dirty="0"/>
          </a:p>
          <a:p>
            <a:pPr marL="171450" indent="-171450" algn="just">
              <a:buFont typeface="Arial" pitchFamily="34" charset="0"/>
              <a:buChar char="•"/>
            </a:pPr>
            <a:r>
              <a:rPr lang="es-ES" sz="1100" dirty="0"/>
              <a:t>Coordinar el mantenimiento correctivo y preventivo de las instalaciones del IZET a fin de </a:t>
            </a:r>
            <a:r>
              <a:rPr lang="es-ES" sz="1100" dirty="0" smtClean="0"/>
              <a:t>garantizar  su pleno funcionamiento.</a:t>
            </a:r>
            <a:endParaRPr lang="es-ES" sz="1100" dirty="0"/>
          </a:p>
        </p:txBody>
      </p:sp>
    </p:spTree>
    <p:extLst>
      <p:ext uri="{BB962C8B-B14F-4D97-AF65-F5344CB8AC3E}">
        <p14:creationId xmlns:p14="http://schemas.microsoft.com/office/powerpoint/2010/main" val="13855272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550008" y="2674135"/>
            <a:ext cx="2746685" cy="261610"/>
          </a:xfrm>
          <a:prstGeom prst="rect">
            <a:avLst/>
          </a:prstGeom>
          <a:noFill/>
        </p:spPr>
        <p:txBody>
          <a:bodyPr wrap="square" rtlCol="0">
            <a:spAutoFit/>
          </a:bodyPr>
          <a:lstStyle/>
          <a:p>
            <a:pPr algn="just"/>
            <a:r>
              <a:rPr lang="es-ES" sz="1100" dirty="0" smtClean="0"/>
              <a:t>.</a:t>
            </a:r>
            <a:r>
              <a:rPr lang="es-ES" sz="1100" dirty="0"/>
              <a:t>  </a:t>
            </a:r>
          </a:p>
        </p:txBody>
      </p: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
        <p:nvSpPr>
          <p:cNvPr id="30" name="29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Zoología y </a:t>
            </a:r>
            <a:r>
              <a:rPr lang="es-ES" sz="1850" dirty="0" err="1" smtClean="0">
                <a:latin typeface="Kozuka Gothic Pro M" pitchFamily="34" charset="-128"/>
                <a:ea typeface="Kozuka Gothic Pro M" pitchFamily="34" charset="-128"/>
              </a:rPr>
              <a:t>Ecolog</a:t>
            </a:r>
            <a:r>
              <a:rPr lang="es-VE" sz="1850" dirty="0" smtClean="0">
                <a:latin typeface="Kozuka Gothic Pro M" pitchFamily="34" charset="-128"/>
                <a:ea typeface="Kozuka Gothic Pro M" pitchFamily="34" charset="-128"/>
              </a:rPr>
              <a:t>ía Tropical </a:t>
            </a:r>
            <a:endParaRPr lang="es-ES" sz="1850" dirty="0" smtClean="0">
              <a:latin typeface="Kozuka Gothic Pro M" pitchFamily="34" charset="-128"/>
              <a:ea typeface="Kozuka Gothic Pro M" pitchFamily="34" charset="-128"/>
            </a:endParaRPr>
          </a:p>
        </p:txBody>
      </p:sp>
      <p:sp>
        <p:nvSpPr>
          <p:cNvPr id="33" name="32 CuadroTexto"/>
          <p:cNvSpPr txBox="1"/>
          <p:nvPr/>
        </p:nvSpPr>
        <p:spPr>
          <a:xfrm>
            <a:off x="542859" y="2271937"/>
            <a:ext cx="2746163" cy="3139321"/>
          </a:xfrm>
          <a:prstGeom prst="rect">
            <a:avLst/>
          </a:prstGeom>
          <a:noFill/>
        </p:spPr>
        <p:txBody>
          <a:bodyPr wrap="square" rtlCol="0">
            <a:spAutoFit/>
          </a:bodyPr>
          <a:lstStyle/>
          <a:p>
            <a:pPr algn="just"/>
            <a:r>
              <a:rPr lang="es-ES" sz="1100" b="1" dirty="0" smtClean="0"/>
              <a:t>FUNCIONES</a:t>
            </a:r>
          </a:p>
          <a:p>
            <a:pPr marL="171450" indent="-171450" algn="just">
              <a:buFont typeface="Arial" pitchFamily="34" charset="0"/>
              <a:buChar char="•"/>
            </a:pPr>
            <a:r>
              <a:rPr lang="es-ES" sz="1100" dirty="0"/>
              <a:t>Realizar la apertura y actualización de los libros auxiliares, del balance general, cuentas del libro diario, mayor e inventario y registros requeridos en las operaciones contables del IZET.</a:t>
            </a:r>
          </a:p>
          <a:p>
            <a:pPr marL="171450" indent="-171450" algn="just">
              <a:buFont typeface="Arial" pitchFamily="34" charset="0"/>
              <a:buChar char="•"/>
            </a:pPr>
            <a:r>
              <a:rPr lang="es-ES" sz="1100" dirty="0"/>
              <a:t>Controlar y coordinar la clasificación, destino y ubicación de los activos fijos del IZET, mediante la asignación de placas de identificación e inventarios; Velando por el cumplimiento de las normas de contabilidad universalmente aceptadas</a:t>
            </a:r>
            <a:r>
              <a:rPr lang="es-ES" sz="1100" dirty="0" smtClean="0"/>
              <a:t>.</a:t>
            </a:r>
            <a:endParaRPr lang="es-ES" sz="1100" dirty="0"/>
          </a:p>
          <a:p>
            <a:pPr marL="171450" indent="-171450" algn="just">
              <a:buFont typeface="Arial" pitchFamily="34" charset="0"/>
              <a:buChar char="•"/>
            </a:pPr>
            <a:r>
              <a:rPr lang="es-ES" sz="1100" dirty="0"/>
              <a:t>Custodiar el registro, inventario y mantenimiento del parque automotor del IZET.</a:t>
            </a:r>
          </a:p>
          <a:p>
            <a:pPr marL="171450" indent="-171450" algn="just">
              <a:buFont typeface="Arial" pitchFamily="34" charset="0"/>
              <a:buChar char="•"/>
            </a:pPr>
            <a:r>
              <a:rPr lang="es-ES" sz="1100" dirty="0"/>
              <a:t>Velar por el cumplimiento de las disposiciones sobre impuestos y demás obligaciones legales del IZET</a:t>
            </a:r>
            <a:r>
              <a:rPr lang="es-ES" sz="1100" dirty="0" smtClean="0"/>
              <a:t>.</a:t>
            </a:r>
            <a:endParaRPr lang="es-ES" sz="1100" dirty="0"/>
          </a:p>
        </p:txBody>
      </p:sp>
      <p:sp>
        <p:nvSpPr>
          <p:cNvPr id="36" name="35 Rectángulo"/>
          <p:cNvSpPr/>
          <p:nvPr/>
        </p:nvSpPr>
        <p:spPr>
          <a:xfrm>
            <a:off x="3407194" y="2293799"/>
            <a:ext cx="2818693" cy="59506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7" name="36 Rectángulo"/>
          <p:cNvSpPr/>
          <p:nvPr/>
        </p:nvSpPr>
        <p:spPr>
          <a:xfrm>
            <a:off x="3492585" y="2366330"/>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3492585" y="2321949"/>
            <a:ext cx="2160240" cy="307777"/>
          </a:xfrm>
          <a:prstGeom prst="rect">
            <a:avLst/>
          </a:prstGeom>
          <a:noFill/>
        </p:spPr>
        <p:txBody>
          <a:bodyPr wrap="square" rtlCol="0">
            <a:spAutoFit/>
          </a:bodyPr>
          <a:lstStyle/>
          <a:p>
            <a:r>
              <a:rPr lang="es-ES" sz="1400" b="1" dirty="0" smtClean="0">
                <a:solidFill>
                  <a:schemeClr val="bg1"/>
                </a:solidFill>
              </a:rPr>
              <a:t>Historia  del  Instituto    </a:t>
            </a:r>
            <a:endParaRPr lang="es-VE" sz="1400" b="1" dirty="0">
              <a:solidFill>
                <a:schemeClr val="bg1"/>
              </a:solidFill>
            </a:endParaRPr>
          </a:p>
        </p:txBody>
      </p:sp>
      <p:sp>
        <p:nvSpPr>
          <p:cNvPr id="40" name="39 CuadroTexto"/>
          <p:cNvSpPr txBox="1"/>
          <p:nvPr/>
        </p:nvSpPr>
        <p:spPr>
          <a:xfrm>
            <a:off x="3437814" y="2627784"/>
            <a:ext cx="2746163" cy="5678478"/>
          </a:xfrm>
          <a:prstGeom prst="rect">
            <a:avLst/>
          </a:prstGeom>
          <a:noFill/>
        </p:spPr>
        <p:txBody>
          <a:bodyPr wrap="square" rtlCol="0">
            <a:spAutoFit/>
          </a:bodyPr>
          <a:lstStyle/>
          <a:p>
            <a:pPr algn="just"/>
            <a:r>
              <a:rPr lang="es-ES" sz="1100" dirty="0"/>
              <a:t>El Instituto de Zoología Tropical (IZT) es una de las agrupaciones de zoólogos y ecólogos más relevante en el </a:t>
            </a:r>
            <a:r>
              <a:rPr lang="es-ES" sz="1100" dirty="0" err="1"/>
              <a:t>Neotrópico</a:t>
            </a:r>
            <a:r>
              <a:rPr lang="es-ES" sz="1100" dirty="0"/>
              <a:t>. A lo largo de sus 43 años de historia el instituto ha ido creciendo en número de investigadores y, lógicamente, también en gama de actividades investigativas. En la actualidad podemos decir que el instituto es un centro de investigación de referencia nacional y continental. No existe especialidad en zoología o ecología que no haya sido tocada, ya sea directa o indirectamente, por alguno de nuestros investigadores. El instituto también se destaca por sus actividades de docencia en el campo de la biología, y sus actividades de extensión</a:t>
            </a:r>
            <a:r>
              <a:rPr lang="es-ES" sz="1100" dirty="0" smtClean="0"/>
              <a:t>.</a:t>
            </a:r>
          </a:p>
          <a:p>
            <a:pPr algn="just"/>
            <a:r>
              <a:rPr lang="es-ES" sz="1100" dirty="0"/>
              <a:t>El IZT nace el 24 de Septiembre de 1965, como una dependencia de la Facultad de Ciencias de la Universidad Central de Venezuela. Su primera sede, un local aledaño a la Plaza del Rectorado de la UCV, es la que ocupaba hasta ese momento el Museo de Biología de la Escuela de Biología de la misma facultad. </a:t>
            </a:r>
            <a:endParaRPr lang="es-ES" sz="1100" dirty="0" smtClean="0"/>
          </a:p>
          <a:p>
            <a:pPr algn="just"/>
            <a:r>
              <a:rPr lang="es-ES" sz="1100" dirty="0"/>
              <a:t>El IZT cuenta con un órgano de difusión científica, la revista Acta </a:t>
            </a:r>
            <a:r>
              <a:rPr lang="es-ES" sz="1100" dirty="0" err="1"/>
              <a:t>Biologica</a:t>
            </a:r>
            <a:r>
              <a:rPr lang="es-ES" sz="1100" dirty="0"/>
              <a:t> </a:t>
            </a:r>
            <a:r>
              <a:rPr lang="es-ES" sz="1100" dirty="0" err="1"/>
              <a:t>Venezuelica</a:t>
            </a:r>
            <a:r>
              <a:rPr lang="es-ES" sz="1100" dirty="0"/>
              <a:t>, la cual nace el año 1951. Posteriormente pasa a ser dirigida por investigadores del IZT. </a:t>
            </a:r>
            <a:r>
              <a:rPr lang="es-ES" sz="1100" dirty="0" smtClean="0"/>
              <a:t>Ha </a:t>
            </a:r>
            <a:r>
              <a:rPr lang="es-ES" sz="1100" dirty="0"/>
              <a:t>servido para enriquecer nuestra biblioteca, pues recibimos muchas publicaciones periódicas en intercambio por nuestra revista.</a:t>
            </a:r>
          </a:p>
          <a:p>
            <a:pPr algn="just"/>
            <a:endParaRPr lang="es-ES" sz="1100" dirty="0" smtClean="0"/>
          </a:p>
        </p:txBody>
      </p:sp>
      <p:sp>
        <p:nvSpPr>
          <p:cNvPr id="41" name="40 Rectángulo"/>
          <p:cNvSpPr/>
          <p:nvPr/>
        </p:nvSpPr>
        <p:spPr>
          <a:xfrm>
            <a:off x="620688" y="5436096"/>
            <a:ext cx="2613847" cy="2808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2" name="41 Rectángulo"/>
          <p:cNvSpPr/>
          <p:nvPr/>
        </p:nvSpPr>
        <p:spPr>
          <a:xfrm>
            <a:off x="694115" y="558151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3" name="42 CuadroTexto"/>
          <p:cNvSpPr txBox="1"/>
          <p:nvPr/>
        </p:nvSpPr>
        <p:spPr>
          <a:xfrm>
            <a:off x="630574" y="5560367"/>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45" name="44 CuadroTexto"/>
          <p:cNvSpPr txBox="1"/>
          <p:nvPr/>
        </p:nvSpPr>
        <p:spPr>
          <a:xfrm>
            <a:off x="634220" y="6156176"/>
            <a:ext cx="2588643" cy="1446550"/>
          </a:xfrm>
          <a:prstGeom prst="rect">
            <a:avLst/>
          </a:prstGeom>
          <a:noFill/>
        </p:spPr>
        <p:txBody>
          <a:bodyPr wrap="square" rtlCol="0">
            <a:spAutoFit/>
          </a:bodyPr>
          <a:lstStyle/>
          <a:p>
            <a:pPr algn="just"/>
            <a:r>
              <a:rPr lang="es-ES" sz="1100" b="1" dirty="0" smtClean="0"/>
              <a:t>Números Telefónicos</a:t>
            </a:r>
          </a:p>
          <a:p>
            <a:pPr algn="just"/>
            <a:r>
              <a:rPr lang="es-ES" sz="1100" dirty="0" smtClean="0"/>
              <a:t>58(212)6051208</a:t>
            </a:r>
            <a:endParaRPr lang="es-ES" sz="1100" b="1" dirty="0" smtClean="0"/>
          </a:p>
          <a:p>
            <a:pPr algn="just"/>
            <a:endParaRPr lang="es-ES" sz="1100" b="1" dirty="0" smtClean="0"/>
          </a:p>
          <a:p>
            <a:pPr algn="just"/>
            <a:r>
              <a:rPr lang="es-ES" sz="1100" b="1" dirty="0" smtClean="0"/>
              <a:t>Correo de contacto</a:t>
            </a:r>
          </a:p>
          <a:p>
            <a:pPr algn="just"/>
            <a:r>
              <a:rPr lang="es-ES" sz="1100" dirty="0"/>
              <a:t>dirizt@ciens.ucv.ve</a:t>
            </a:r>
            <a:r>
              <a:rPr lang="es-ES" sz="1100" dirty="0" smtClean="0"/>
              <a:t>.</a:t>
            </a:r>
          </a:p>
          <a:p>
            <a:pPr algn="just"/>
            <a:endParaRPr lang="es-ES" sz="1100" dirty="0"/>
          </a:p>
          <a:p>
            <a:pPr algn="just"/>
            <a:r>
              <a:rPr lang="es-ES" sz="1100" b="1" dirty="0" smtClean="0"/>
              <a:t>Página Web</a:t>
            </a:r>
          </a:p>
          <a:p>
            <a:pPr algn="just"/>
            <a:r>
              <a:rPr lang="es-ES" sz="1100" dirty="0"/>
              <a:t>http://izt.ciens.ucv.ve/izet/</a:t>
            </a:r>
            <a:endParaRPr lang="es-ES" sz="1100" dirty="0" smtClean="0"/>
          </a:p>
        </p:txBody>
      </p:sp>
      <p:grpSp>
        <p:nvGrpSpPr>
          <p:cNvPr id="46" name="45 Grupo"/>
          <p:cNvGrpSpPr/>
          <p:nvPr/>
        </p:nvGrpSpPr>
        <p:grpSpPr>
          <a:xfrm>
            <a:off x="736254" y="6516216"/>
            <a:ext cx="220689" cy="220689"/>
            <a:chOff x="3827377" y="6599339"/>
            <a:chExt cx="373647" cy="373647"/>
          </a:xfrm>
        </p:grpSpPr>
        <p:sp>
          <p:nvSpPr>
            <p:cNvPr id="47" name="4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8" name="47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49" name="4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718" y="5924482"/>
            <a:ext cx="230469" cy="230469"/>
          </a:xfrm>
          <a:prstGeom prst="rect">
            <a:avLst/>
          </a:prstGeom>
        </p:spPr>
      </p:pic>
    </p:spTree>
    <p:extLst>
      <p:ext uri="{BB962C8B-B14F-4D97-AF65-F5344CB8AC3E}">
        <p14:creationId xmlns:p14="http://schemas.microsoft.com/office/powerpoint/2010/main" val="178717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81657"/>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33871"/>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59064"/>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65719"/>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81547"/>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81657"/>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51520"/>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31322"/>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38209"/>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54826"/>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Estructura Organizativa </a:t>
            </a:r>
            <a:endParaRPr lang="es-VE" sz="2000" dirty="0">
              <a:latin typeface="Kozuka Gothic Pro M" pitchFamily="34" charset="-128"/>
              <a:ea typeface="Kozuka Gothic Pro M" pitchFamily="34" charset="-128"/>
            </a:endParaRPr>
          </a:p>
        </p:txBody>
      </p:sp>
      <p:sp>
        <p:nvSpPr>
          <p:cNvPr id="17" name="16 CuadroTexto"/>
          <p:cNvSpPr txBox="1"/>
          <p:nvPr/>
        </p:nvSpPr>
        <p:spPr>
          <a:xfrm>
            <a:off x="515383" y="2185713"/>
            <a:ext cx="2956670" cy="3600986"/>
          </a:xfrm>
          <a:prstGeom prst="rect">
            <a:avLst/>
          </a:prstGeom>
          <a:noFill/>
        </p:spPr>
        <p:txBody>
          <a:bodyPr wrap="square" rtlCol="0">
            <a:spAutoFit/>
          </a:bodyPr>
          <a:lstStyle/>
          <a:p>
            <a:pPr algn="just"/>
            <a:r>
              <a:rPr lang="es-VE" sz="1100" b="1" dirty="0" smtClean="0"/>
              <a:t>COORDINACIÓN DE INVESTIGACION</a:t>
            </a:r>
          </a:p>
          <a:p>
            <a:pPr algn="just"/>
            <a:r>
              <a:rPr lang="es-VE" sz="1100" dirty="0" smtClean="0"/>
              <a:t>Se encarga de la promoción y apoyo de las actividades de investigación, así como del fomento de la relaciones con entes universitarios, gubernamentales y privados, dedicados al financiamiento de la ciencia. La política de investigación de la facultad es definida por el Consejo de Investigación, integrado por el Coordinador de Investigación y representantes de las escuelas e institutos.</a:t>
            </a:r>
          </a:p>
          <a:p>
            <a:pPr algn="just"/>
            <a:endParaRPr lang="es-VE" sz="1100" dirty="0"/>
          </a:p>
          <a:p>
            <a:r>
              <a:rPr lang="es-VE" sz="1100" b="1" dirty="0">
                <a:solidFill>
                  <a:srgbClr val="0070C0"/>
                </a:solidFill>
              </a:rPr>
              <a:t>Coordinador:  </a:t>
            </a:r>
            <a:r>
              <a:rPr lang="es-VE" sz="1100" dirty="0"/>
              <a:t>Dr. </a:t>
            </a:r>
            <a:r>
              <a:rPr lang="es-VE" sz="1100" dirty="0" smtClean="0"/>
              <a:t>Pío Arias</a:t>
            </a:r>
            <a:endParaRPr lang="es-VE" sz="1100" dirty="0"/>
          </a:p>
          <a:p>
            <a:r>
              <a:rPr lang="es-VE" sz="1100" dirty="0"/>
              <a:t>Teléfono: </a:t>
            </a:r>
            <a:r>
              <a:rPr lang="es-VE" sz="1100" dirty="0" smtClean="0"/>
              <a:t>58-212-605.11.54</a:t>
            </a:r>
            <a:endParaRPr lang="es-VE" sz="1100" dirty="0"/>
          </a:p>
          <a:p>
            <a:r>
              <a:rPr lang="es-VE" sz="1100" dirty="0"/>
              <a:t>E-mail: </a:t>
            </a:r>
            <a:r>
              <a:rPr lang="es-VE" sz="1100" dirty="0" smtClean="0">
                <a:hlinkClick r:id="rId4"/>
              </a:rPr>
              <a:t>pio.arias@ciens.ucv.ve</a:t>
            </a:r>
            <a:r>
              <a:rPr lang="es-VE" sz="1100" dirty="0" smtClean="0"/>
              <a:t>  </a:t>
            </a:r>
            <a:endParaRPr lang="es-VE" sz="1100" dirty="0"/>
          </a:p>
          <a:p>
            <a:endParaRPr lang="es-VE" sz="800" dirty="0"/>
          </a:p>
          <a:p>
            <a:r>
              <a:rPr lang="es-VE" sz="1100" b="1" dirty="0">
                <a:solidFill>
                  <a:srgbClr val="0070C0"/>
                </a:solidFill>
              </a:rPr>
              <a:t>Personal de la Coordinación:</a:t>
            </a:r>
          </a:p>
          <a:p>
            <a:r>
              <a:rPr lang="es-VE" sz="1100" dirty="0" smtClean="0"/>
              <a:t>Mireya Contreras (Secretaria) 58-212-605.11.69</a:t>
            </a:r>
          </a:p>
          <a:p>
            <a:r>
              <a:rPr lang="es-VE" sz="1100" dirty="0" smtClean="0"/>
              <a:t>Elida Guerrero (Secretaria)      58-212-605.16.61</a:t>
            </a:r>
          </a:p>
          <a:p>
            <a:r>
              <a:rPr lang="es-VE" sz="1100" dirty="0" err="1" smtClean="0"/>
              <a:t>Shary</a:t>
            </a:r>
            <a:r>
              <a:rPr lang="es-VE" sz="1100" dirty="0" smtClean="0"/>
              <a:t> </a:t>
            </a:r>
            <a:r>
              <a:rPr lang="es-VE" sz="1100" dirty="0" err="1" smtClean="0"/>
              <a:t>Charinga</a:t>
            </a:r>
            <a:r>
              <a:rPr lang="es-VE" sz="1100" dirty="0" smtClean="0"/>
              <a:t> (Relaciones Interinstitucionales) </a:t>
            </a:r>
          </a:p>
          <a:p>
            <a:r>
              <a:rPr lang="es-VE" sz="1100" dirty="0" smtClean="0"/>
              <a:t>	                         58-212-605.16.60</a:t>
            </a:r>
            <a:endParaRPr lang="es-VE" sz="1100" dirty="0"/>
          </a:p>
          <a:p>
            <a:pPr algn="just"/>
            <a:r>
              <a:rPr lang="es-VE" sz="1100" dirty="0" smtClean="0"/>
              <a:t>René </a:t>
            </a:r>
            <a:r>
              <a:rPr lang="es-VE" sz="1100" dirty="0" err="1" smtClean="0"/>
              <a:t>Arencibias</a:t>
            </a:r>
            <a:r>
              <a:rPr lang="es-VE" sz="1100" dirty="0" smtClean="0"/>
              <a:t>                         58-212-605.09.98</a:t>
            </a:r>
          </a:p>
        </p:txBody>
      </p:sp>
      <p:sp>
        <p:nvSpPr>
          <p:cNvPr id="19" name="18 CuadroTexto"/>
          <p:cNvSpPr txBox="1"/>
          <p:nvPr/>
        </p:nvSpPr>
        <p:spPr>
          <a:xfrm>
            <a:off x="3501008" y="2185713"/>
            <a:ext cx="2880320" cy="3431709"/>
          </a:xfrm>
          <a:prstGeom prst="rect">
            <a:avLst/>
          </a:prstGeom>
          <a:noFill/>
        </p:spPr>
        <p:txBody>
          <a:bodyPr wrap="square" rtlCol="0">
            <a:spAutoFit/>
          </a:bodyPr>
          <a:lstStyle/>
          <a:p>
            <a:pPr algn="r"/>
            <a:r>
              <a:rPr lang="es-VE" sz="1100" b="1" dirty="0" smtClean="0"/>
              <a:t>COORDINACIÓN DE EXTENSION</a:t>
            </a:r>
          </a:p>
          <a:p>
            <a:pPr algn="just"/>
            <a:r>
              <a:rPr lang="es-VE" sz="1100" dirty="0" smtClean="0"/>
              <a:t>Promueve y ejecuta las funciones de actividad empresarial, relaciones institucionales, divulgación científica, organización de cursos no conducentes a títulos (diplomados y cursos de extensión), cultura, deporte, acción estudiantil y contacto con egresados. </a:t>
            </a:r>
          </a:p>
          <a:p>
            <a:pPr algn="just"/>
            <a:endParaRPr lang="es-VE" sz="1100" dirty="0"/>
          </a:p>
          <a:p>
            <a:r>
              <a:rPr lang="es-VE" sz="1100" b="1" dirty="0">
                <a:solidFill>
                  <a:srgbClr val="0070C0"/>
                </a:solidFill>
              </a:rPr>
              <a:t>Coordinador:  </a:t>
            </a:r>
            <a:r>
              <a:rPr lang="es-VE" sz="1100" dirty="0"/>
              <a:t>Dr. </a:t>
            </a:r>
            <a:r>
              <a:rPr lang="es-VE" sz="1100" dirty="0" smtClean="0"/>
              <a:t>Ernesto Fuenmayor </a:t>
            </a:r>
            <a:endParaRPr lang="es-VE" sz="1100" dirty="0"/>
          </a:p>
          <a:p>
            <a:r>
              <a:rPr lang="es-VE" sz="1100" dirty="0"/>
              <a:t>Teléfono: </a:t>
            </a:r>
            <a:r>
              <a:rPr lang="es-VE" sz="1100" dirty="0" smtClean="0"/>
              <a:t>58-212-605.15.55</a:t>
            </a:r>
            <a:endParaRPr lang="es-VE" sz="1100" dirty="0"/>
          </a:p>
          <a:p>
            <a:r>
              <a:rPr lang="es-VE" sz="1100" dirty="0"/>
              <a:t>E-mail: </a:t>
            </a:r>
            <a:r>
              <a:rPr lang="es-VE" sz="1100" dirty="0" smtClean="0">
                <a:hlinkClick r:id="rId5"/>
              </a:rPr>
              <a:t>ernesto.fuenmayor@ciens.ucv.ve</a:t>
            </a:r>
            <a:r>
              <a:rPr lang="es-VE" sz="1100" dirty="0" smtClean="0"/>
              <a:t>  </a:t>
            </a:r>
            <a:endParaRPr lang="es-VE" sz="1100" dirty="0"/>
          </a:p>
          <a:p>
            <a:endParaRPr lang="es-VE" sz="800" dirty="0"/>
          </a:p>
          <a:p>
            <a:r>
              <a:rPr lang="es-VE" sz="1100" b="1" dirty="0">
                <a:solidFill>
                  <a:srgbClr val="0070C0"/>
                </a:solidFill>
              </a:rPr>
              <a:t>Personal de la Coordinación:</a:t>
            </a:r>
          </a:p>
          <a:p>
            <a:r>
              <a:rPr lang="es-VE" sz="1100" dirty="0" smtClean="0"/>
              <a:t>Esther Vargas (Secretaria)      58-212-605.11.68</a:t>
            </a:r>
          </a:p>
          <a:p>
            <a:r>
              <a:rPr lang="es-VE" sz="1100" dirty="0" smtClean="0"/>
              <a:t>Dayana Cabrera (Comunicadora Social y Relaciones Públicas)                58-212-605.11.63</a:t>
            </a:r>
          </a:p>
          <a:p>
            <a:r>
              <a:rPr lang="es-VE" sz="1100" dirty="0" smtClean="0"/>
              <a:t>María Teresa Martínez </a:t>
            </a:r>
            <a:r>
              <a:rPr lang="es-VE" sz="1100" dirty="0"/>
              <a:t>(Comunicadora Social y Relaciones Públicas) </a:t>
            </a:r>
            <a:r>
              <a:rPr lang="es-VE" sz="1100" dirty="0" smtClean="0"/>
              <a:t>               58-212-605.11.75</a:t>
            </a:r>
          </a:p>
          <a:p>
            <a:r>
              <a:rPr lang="es-VE" sz="1100" dirty="0" err="1" smtClean="0"/>
              <a:t>Zorelia</a:t>
            </a:r>
            <a:r>
              <a:rPr lang="es-VE" sz="1100" dirty="0" smtClean="0"/>
              <a:t> Andrade                       58-212-605.11.75</a:t>
            </a:r>
          </a:p>
          <a:p>
            <a:r>
              <a:rPr lang="es-VE" sz="1100" dirty="0" err="1" smtClean="0"/>
              <a:t>Indara</a:t>
            </a:r>
            <a:r>
              <a:rPr lang="es-VE" sz="1100" dirty="0" smtClean="0"/>
              <a:t> Guevara (Deportes)    58-212-605.16.32</a:t>
            </a:r>
          </a:p>
        </p:txBody>
      </p:sp>
      <p:pic>
        <p:nvPicPr>
          <p:cNvPr id="21" name="Picture 2" descr="C:\Users\admin\Documents\CEDIA\DISEÑOS\CALENDARIOS ACADEMICOS\FOTOS ESTUDIANTES\semi final y final de softboll Inter-Escuelas F.C. 2009 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7032" y="6074145"/>
            <a:ext cx="2527558" cy="1895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 name="Picture 3" descr="C:\Users\admin\Documents\CEDIA\DISEÑOS\CALENDARIOS ACADEMICOS\FOTOS ESTUDIANTES\13 mayo tarde Concurso Científicos 065.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688" y="6074145"/>
            <a:ext cx="2527200" cy="189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1607826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26632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550008" y="2674135"/>
            <a:ext cx="2746685" cy="261610"/>
          </a:xfrm>
          <a:prstGeom prst="rect">
            <a:avLst/>
          </a:prstGeom>
          <a:noFill/>
        </p:spPr>
        <p:txBody>
          <a:bodyPr wrap="square" rtlCol="0">
            <a:spAutoFit/>
          </a:bodyPr>
          <a:lstStyle/>
          <a:p>
            <a:pPr algn="just"/>
            <a:r>
              <a:rPr lang="es-ES" sz="1100" dirty="0" smtClean="0"/>
              <a:t>.</a:t>
            </a:r>
            <a:r>
              <a:rPr lang="es-ES" sz="1100" dirty="0"/>
              <a:t>  </a:t>
            </a:r>
          </a:p>
        </p:txBody>
      </p: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
        <p:nvSpPr>
          <p:cNvPr id="30" name="29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Zoología y </a:t>
            </a:r>
            <a:r>
              <a:rPr lang="es-ES" sz="1850" dirty="0" err="1" smtClean="0">
                <a:latin typeface="Kozuka Gothic Pro M" pitchFamily="34" charset="-128"/>
                <a:ea typeface="Kozuka Gothic Pro M" pitchFamily="34" charset="-128"/>
              </a:rPr>
              <a:t>Ecolog</a:t>
            </a:r>
            <a:r>
              <a:rPr lang="es-VE" sz="1850" dirty="0" smtClean="0">
                <a:latin typeface="Kozuka Gothic Pro M" pitchFamily="34" charset="-128"/>
                <a:ea typeface="Kozuka Gothic Pro M" pitchFamily="34" charset="-128"/>
              </a:rPr>
              <a:t>ía Tropical </a:t>
            </a:r>
            <a:endParaRPr lang="es-ES" sz="1850" dirty="0" smtClean="0">
              <a:latin typeface="Kozuka Gothic Pro M" pitchFamily="34" charset="-128"/>
              <a:ea typeface="Kozuka Gothic Pro M" pitchFamily="34" charset="-128"/>
            </a:endParaRPr>
          </a:p>
        </p:txBody>
      </p:sp>
      <p:sp>
        <p:nvSpPr>
          <p:cNvPr id="21" name="20 CuadroTexto"/>
          <p:cNvSpPr txBox="1"/>
          <p:nvPr/>
        </p:nvSpPr>
        <p:spPr>
          <a:xfrm>
            <a:off x="548681" y="2195736"/>
            <a:ext cx="3057455" cy="2123658"/>
          </a:xfrm>
          <a:prstGeom prst="rect">
            <a:avLst/>
          </a:prstGeom>
          <a:noFill/>
        </p:spPr>
        <p:txBody>
          <a:bodyPr wrap="square" rtlCol="0">
            <a:spAutoFit/>
          </a:bodyPr>
          <a:lstStyle/>
          <a:p>
            <a:r>
              <a:rPr lang="es-VE" sz="1100" b="1" dirty="0" smtClean="0"/>
              <a:t>CENTRO </a:t>
            </a:r>
            <a:r>
              <a:rPr lang="es-VE" sz="1100" b="1" dirty="0"/>
              <a:t>DE ECOLOGÍA APLICADA (CEA)</a:t>
            </a:r>
          </a:p>
          <a:p>
            <a:r>
              <a:rPr lang="es-VE" sz="1100" dirty="0"/>
              <a:t>Laboratorio de Ecología Humana</a:t>
            </a:r>
          </a:p>
          <a:p>
            <a:pPr algn="just"/>
            <a:r>
              <a:rPr lang="es-ES" sz="1100" dirty="0"/>
              <a:t>Laboratorio de Ecología de </a:t>
            </a:r>
            <a:r>
              <a:rPr lang="es-ES" sz="1100" dirty="0" err="1"/>
              <a:t>Agroecosistemas</a:t>
            </a:r>
            <a:endParaRPr lang="es-ES" sz="1100" dirty="0"/>
          </a:p>
          <a:p>
            <a:pPr algn="just"/>
            <a:r>
              <a:rPr lang="es-VE" sz="1100" dirty="0"/>
              <a:t>Laboratorio de Ecología de Microorganismos</a:t>
            </a:r>
          </a:p>
          <a:p>
            <a:pPr algn="just"/>
            <a:r>
              <a:rPr lang="es-ES" sz="1100" dirty="0"/>
              <a:t>Laboratorio de Ecología de </a:t>
            </a:r>
            <a:r>
              <a:rPr lang="es-ES" sz="1100" dirty="0" smtClean="0"/>
              <a:t>Sistemas</a:t>
            </a:r>
          </a:p>
          <a:p>
            <a:pPr algn="just"/>
            <a:endParaRPr lang="es-ES" sz="1100" dirty="0"/>
          </a:p>
          <a:p>
            <a:pPr algn="just"/>
            <a:r>
              <a:rPr lang="es-ES" sz="1100" b="1" dirty="0"/>
              <a:t>CENTRO DE ECOLOGÍA Y EVOLUCIÓN (CEE)</a:t>
            </a:r>
          </a:p>
          <a:p>
            <a:pPr algn="just"/>
            <a:r>
              <a:rPr lang="es-ES" sz="1100" dirty="0"/>
              <a:t>Laboratorio de Biología de Vectores y Parásitos</a:t>
            </a:r>
          </a:p>
          <a:p>
            <a:pPr algn="just"/>
            <a:r>
              <a:rPr lang="es-ES" sz="1100" dirty="0"/>
              <a:t>Laboratorio de Evolución y Ecología Teórica</a:t>
            </a:r>
          </a:p>
          <a:p>
            <a:pPr algn="just"/>
            <a:r>
              <a:rPr lang="es-ES" sz="1100" dirty="0"/>
              <a:t>Laboratorio de Ecología de Sistemas Acuáticos</a:t>
            </a:r>
          </a:p>
          <a:p>
            <a:pPr algn="just"/>
            <a:r>
              <a:rPr lang="es-ES" sz="1100" dirty="0"/>
              <a:t>Laboratorio de Ecología de la Vegetación</a:t>
            </a:r>
          </a:p>
          <a:p>
            <a:pPr algn="just"/>
            <a:endParaRPr lang="es-ES" sz="1100" b="1" dirty="0" smtClean="0"/>
          </a:p>
        </p:txBody>
      </p:sp>
      <p:sp>
        <p:nvSpPr>
          <p:cNvPr id="22" name="21 CuadroTexto"/>
          <p:cNvSpPr txBox="1"/>
          <p:nvPr/>
        </p:nvSpPr>
        <p:spPr>
          <a:xfrm>
            <a:off x="3407775" y="2210832"/>
            <a:ext cx="3001950" cy="1785104"/>
          </a:xfrm>
          <a:prstGeom prst="rect">
            <a:avLst/>
          </a:prstGeom>
          <a:noFill/>
        </p:spPr>
        <p:txBody>
          <a:bodyPr wrap="square" rtlCol="0">
            <a:spAutoFit/>
          </a:bodyPr>
          <a:lstStyle/>
          <a:p>
            <a:pPr algn="just"/>
            <a:r>
              <a:rPr lang="es-ES" sz="1100" b="1" dirty="0" smtClean="0"/>
              <a:t>CENTRO </a:t>
            </a:r>
            <a:r>
              <a:rPr lang="es-ES" sz="1100" b="1" dirty="0"/>
              <a:t>MUSEO DE BIOLOGÍA DE LA UCV</a:t>
            </a:r>
            <a:endParaRPr lang="es-VE" sz="1100" b="1" dirty="0">
              <a:solidFill>
                <a:srgbClr val="0070C0"/>
              </a:solidFill>
            </a:endParaRPr>
          </a:p>
          <a:p>
            <a:pPr algn="just"/>
            <a:r>
              <a:rPr lang="es-ES" sz="1100" dirty="0"/>
              <a:t>Laboratorio de Biología y Conservación </a:t>
            </a:r>
            <a:endParaRPr lang="es-ES" sz="1100" dirty="0" smtClean="0"/>
          </a:p>
          <a:p>
            <a:pPr algn="just"/>
            <a:r>
              <a:rPr lang="es-ES" sz="1100" dirty="0" smtClean="0"/>
              <a:t>de </a:t>
            </a:r>
            <a:r>
              <a:rPr lang="es-ES" sz="1100" dirty="0"/>
              <a:t>Anfibios </a:t>
            </a:r>
            <a:r>
              <a:rPr lang="es-ES" sz="1100" dirty="0" smtClean="0"/>
              <a:t>y </a:t>
            </a:r>
            <a:r>
              <a:rPr lang="es-ES" sz="1100" dirty="0"/>
              <a:t>Reptiles</a:t>
            </a:r>
          </a:p>
          <a:p>
            <a:pPr algn="just"/>
            <a:r>
              <a:rPr lang="es-ES" sz="1100" dirty="0"/>
              <a:t>Laboratorio de Biología y Conservación de Aves</a:t>
            </a:r>
          </a:p>
          <a:p>
            <a:pPr algn="just"/>
            <a:r>
              <a:rPr lang="es-ES" sz="1100" dirty="0"/>
              <a:t>Laboratorio de Ecología, </a:t>
            </a:r>
            <a:r>
              <a:rPr lang="es-ES" sz="1100" dirty="0" smtClean="0"/>
              <a:t>Conservación</a:t>
            </a:r>
          </a:p>
          <a:p>
            <a:pPr algn="just"/>
            <a:r>
              <a:rPr lang="es-ES" sz="1100" dirty="0" smtClean="0"/>
              <a:t> </a:t>
            </a:r>
            <a:r>
              <a:rPr lang="es-ES" sz="1100" dirty="0"/>
              <a:t>y Manejo </a:t>
            </a:r>
            <a:r>
              <a:rPr lang="es-ES" sz="1100" dirty="0" smtClean="0"/>
              <a:t> de </a:t>
            </a:r>
            <a:r>
              <a:rPr lang="es-ES" sz="1100" dirty="0"/>
              <a:t>Fauna Silvestre</a:t>
            </a:r>
          </a:p>
          <a:p>
            <a:pPr algn="just"/>
            <a:r>
              <a:rPr lang="es-VE" sz="1100" dirty="0"/>
              <a:t>Laboratorio de Ictiología</a:t>
            </a:r>
          </a:p>
          <a:p>
            <a:pPr algn="just"/>
            <a:r>
              <a:rPr lang="es-VE" sz="1100" dirty="0"/>
              <a:t>Laboratorio de Invertebrados</a:t>
            </a:r>
          </a:p>
          <a:p>
            <a:pPr algn="just"/>
            <a:r>
              <a:rPr lang="es-VE" sz="1100" dirty="0"/>
              <a:t>Laboratorio de Mamíferos </a:t>
            </a:r>
            <a:endParaRPr lang="es-ES" sz="1100" dirty="0"/>
          </a:p>
          <a:p>
            <a:pPr algn="just"/>
            <a:endParaRPr lang="es-ES" sz="1100" b="1"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72" y="4572000"/>
            <a:ext cx="1823419" cy="136756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25 CuadroTexto"/>
          <p:cNvSpPr txBox="1"/>
          <p:nvPr/>
        </p:nvSpPr>
        <p:spPr>
          <a:xfrm>
            <a:off x="381076" y="6084168"/>
            <a:ext cx="1967804" cy="430887"/>
          </a:xfrm>
          <a:prstGeom prst="rect">
            <a:avLst/>
          </a:prstGeom>
          <a:noFill/>
        </p:spPr>
        <p:txBody>
          <a:bodyPr wrap="square" rtlCol="0">
            <a:spAutoFit/>
          </a:bodyPr>
          <a:lstStyle/>
          <a:p>
            <a:pPr algn="ctr"/>
            <a:r>
              <a:rPr lang="pt-BR" sz="1100" i="1" dirty="0" smtClean="0"/>
              <a:t>Ninfeáceas (</a:t>
            </a:r>
            <a:r>
              <a:rPr lang="pt-BR" sz="1100" i="1" dirty="0" err="1" smtClean="0"/>
              <a:t>Nymphaeaceae</a:t>
            </a:r>
            <a:r>
              <a:rPr lang="pt-BR" sz="1100" i="1" dirty="0"/>
              <a:t>) </a:t>
            </a:r>
          </a:p>
          <a:p>
            <a:pPr algn="ctr"/>
            <a:r>
              <a:rPr lang="pt-BR" sz="1100" i="1" dirty="0" smtClean="0"/>
              <a:t>Jardines del  IZET</a:t>
            </a:r>
            <a:endParaRPr lang="pt-BR" sz="1100" i="1" dirty="0"/>
          </a:p>
        </p:txBody>
      </p:sp>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2896" y="4577837"/>
            <a:ext cx="1800200" cy="136172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27 CuadroTexto"/>
          <p:cNvSpPr txBox="1"/>
          <p:nvPr/>
        </p:nvSpPr>
        <p:spPr>
          <a:xfrm>
            <a:off x="2276872" y="6084168"/>
            <a:ext cx="2193289" cy="430887"/>
          </a:xfrm>
          <a:prstGeom prst="rect">
            <a:avLst/>
          </a:prstGeom>
          <a:noFill/>
        </p:spPr>
        <p:txBody>
          <a:bodyPr wrap="square" rtlCol="0">
            <a:spAutoFit/>
          </a:bodyPr>
          <a:lstStyle/>
          <a:p>
            <a:pPr algn="ctr"/>
            <a:r>
              <a:rPr lang="pt-BR" sz="1100" i="1" dirty="0"/>
              <a:t>Flores entomófilas (</a:t>
            </a:r>
            <a:r>
              <a:rPr lang="pt-BR" sz="1100" i="1" dirty="0" err="1"/>
              <a:t>cantaridófilas</a:t>
            </a:r>
            <a:r>
              <a:rPr lang="pt-BR" sz="1100" i="1" dirty="0" smtClean="0"/>
              <a:t>)</a:t>
            </a:r>
          </a:p>
          <a:p>
            <a:pPr algn="ctr"/>
            <a:r>
              <a:rPr lang="pt-BR" sz="1100" i="1" dirty="0" smtClean="0"/>
              <a:t>Jardines del  IZET</a:t>
            </a:r>
            <a:endParaRPr lang="pt-BR" sz="1100" i="1" dirty="0"/>
          </a:p>
        </p:txBody>
      </p:sp>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9120" y="4572000"/>
            <a:ext cx="1817631" cy="136815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28 CuadroTexto"/>
          <p:cNvSpPr txBox="1"/>
          <p:nvPr/>
        </p:nvSpPr>
        <p:spPr>
          <a:xfrm>
            <a:off x="4243495" y="6084167"/>
            <a:ext cx="2492895" cy="430887"/>
          </a:xfrm>
          <a:prstGeom prst="rect">
            <a:avLst/>
          </a:prstGeom>
          <a:noFill/>
        </p:spPr>
        <p:txBody>
          <a:bodyPr wrap="square" rtlCol="0">
            <a:spAutoFit/>
          </a:bodyPr>
          <a:lstStyle/>
          <a:p>
            <a:pPr algn="ctr"/>
            <a:r>
              <a:rPr lang="pt-BR" sz="1100" i="1" dirty="0" err="1"/>
              <a:t>Brownea</a:t>
            </a:r>
            <a:r>
              <a:rPr lang="pt-BR" sz="1100" i="1" dirty="0"/>
              <a:t> </a:t>
            </a:r>
            <a:r>
              <a:rPr lang="pt-BR" sz="1100" i="1" dirty="0" err="1"/>
              <a:t>grandiceps</a:t>
            </a:r>
            <a:r>
              <a:rPr lang="pt-BR" sz="1100" i="1" dirty="0"/>
              <a:t> </a:t>
            </a:r>
            <a:endParaRPr lang="pt-BR" sz="1100" i="1" dirty="0" smtClean="0"/>
          </a:p>
          <a:p>
            <a:pPr algn="ctr"/>
            <a:r>
              <a:rPr lang="pt-BR" sz="1100" i="1" dirty="0" smtClean="0"/>
              <a:t>(</a:t>
            </a:r>
            <a:r>
              <a:rPr lang="pt-BR" sz="1100" i="1" dirty="0"/>
              <a:t>Rosa de </a:t>
            </a:r>
            <a:r>
              <a:rPr lang="pt-BR" sz="1100" i="1" dirty="0" err="1"/>
              <a:t>montaña</a:t>
            </a:r>
            <a:r>
              <a:rPr lang="pt-BR" sz="1100" i="1" dirty="0"/>
              <a:t>) </a:t>
            </a:r>
            <a:endParaRPr lang="pt-BR" sz="1100" i="1" dirty="0" smtClean="0"/>
          </a:p>
        </p:txBody>
      </p:sp>
      <p:pic>
        <p:nvPicPr>
          <p:cNvPr id="8" name="7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3549" y="6588224"/>
            <a:ext cx="1834702" cy="145730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10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1013" y="6588224"/>
            <a:ext cx="1940196" cy="145730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31 CuadroTexto"/>
          <p:cNvSpPr txBox="1"/>
          <p:nvPr/>
        </p:nvSpPr>
        <p:spPr>
          <a:xfrm>
            <a:off x="1300149" y="8100392"/>
            <a:ext cx="1967804" cy="430887"/>
          </a:xfrm>
          <a:prstGeom prst="rect">
            <a:avLst/>
          </a:prstGeom>
          <a:noFill/>
        </p:spPr>
        <p:txBody>
          <a:bodyPr wrap="square" rtlCol="0">
            <a:spAutoFit/>
          </a:bodyPr>
          <a:lstStyle/>
          <a:p>
            <a:pPr algn="ctr"/>
            <a:r>
              <a:rPr lang="pt-BR" sz="1100" i="1" dirty="0"/>
              <a:t>Nelumbo </a:t>
            </a:r>
            <a:r>
              <a:rPr lang="pt-BR" sz="1100" i="1" dirty="0" err="1"/>
              <a:t>xiamen</a:t>
            </a:r>
            <a:r>
              <a:rPr lang="pt-BR" sz="1100" i="1" dirty="0"/>
              <a:t> </a:t>
            </a:r>
          </a:p>
          <a:p>
            <a:pPr algn="ctr"/>
            <a:r>
              <a:rPr lang="pt-BR" sz="1100" i="1" dirty="0"/>
              <a:t>(flor de Loto</a:t>
            </a:r>
            <a:r>
              <a:rPr lang="pt-BR" sz="1100" i="1" dirty="0" smtClean="0"/>
              <a:t>)</a:t>
            </a:r>
            <a:endParaRPr lang="pt-BR" sz="1100" i="1" dirty="0"/>
          </a:p>
        </p:txBody>
      </p:sp>
      <p:sp>
        <p:nvSpPr>
          <p:cNvPr id="33" name="32 CuadroTexto"/>
          <p:cNvSpPr txBox="1"/>
          <p:nvPr/>
        </p:nvSpPr>
        <p:spPr>
          <a:xfrm>
            <a:off x="3361013" y="8100392"/>
            <a:ext cx="1967804" cy="430887"/>
          </a:xfrm>
          <a:prstGeom prst="rect">
            <a:avLst/>
          </a:prstGeom>
          <a:noFill/>
        </p:spPr>
        <p:txBody>
          <a:bodyPr wrap="square" rtlCol="0">
            <a:spAutoFit/>
          </a:bodyPr>
          <a:lstStyle/>
          <a:p>
            <a:pPr algn="ctr"/>
            <a:r>
              <a:rPr lang="pt-BR" sz="1100" i="1" dirty="0" err="1" smtClean="0"/>
              <a:t>Delfín</a:t>
            </a:r>
            <a:r>
              <a:rPr lang="pt-BR" sz="1100" i="1" dirty="0" smtClean="0"/>
              <a:t> </a:t>
            </a:r>
            <a:r>
              <a:rPr lang="pt-BR" sz="1100" i="1" dirty="0"/>
              <a:t>rosado </a:t>
            </a:r>
          </a:p>
          <a:p>
            <a:pPr algn="ctr"/>
            <a:r>
              <a:rPr lang="pt-BR" sz="1100" i="1" dirty="0"/>
              <a:t>(</a:t>
            </a:r>
            <a:r>
              <a:rPr lang="pt-BR" sz="1100" i="1" dirty="0" err="1"/>
              <a:t>Inia</a:t>
            </a:r>
            <a:r>
              <a:rPr lang="pt-BR" sz="1100" i="1" dirty="0"/>
              <a:t> </a:t>
            </a:r>
            <a:r>
              <a:rPr lang="pt-BR" sz="1100" i="1" dirty="0" err="1"/>
              <a:t>geoffrensis</a:t>
            </a:r>
            <a:r>
              <a:rPr lang="pt-BR" sz="1100" i="1" dirty="0"/>
              <a:t>)</a:t>
            </a:r>
          </a:p>
        </p:txBody>
      </p:sp>
    </p:spTree>
    <p:extLst>
      <p:ext uri="{BB962C8B-B14F-4D97-AF65-F5344CB8AC3E}">
        <p14:creationId xmlns:p14="http://schemas.microsoft.com/office/powerpoint/2010/main" val="64780051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550008" y="2674135"/>
            <a:ext cx="2746685" cy="261610"/>
          </a:xfrm>
          <a:prstGeom prst="rect">
            <a:avLst/>
          </a:prstGeom>
          <a:noFill/>
        </p:spPr>
        <p:txBody>
          <a:bodyPr wrap="square" rtlCol="0">
            <a:spAutoFit/>
          </a:bodyPr>
          <a:lstStyle/>
          <a:p>
            <a:pPr algn="just"/>
            <a:r>
              <a:rPr lang="es-ES" sz="1100" dirty="0" smtClean="0"/>
              <a:t>.</a:t>
            </a:r>
            <a:r>
              <a:rPr lang="es-ES" sz="1100" dirty="0"/>
              <a:t>  </a:t>
            </a:r>
          </a:p>
        </p:txBody>
      </p: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
        <p:nvSpPr>
          <p:cNvPr id="30" name="29 CuadroTexto"/>
          <p:cNvSpPr txBox="1"/>
          <p:nvPr/>
        </p:nvSpPr>
        <p:spPr>
          <a:xfrm>
            <a:off x="40466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Instituto de Zoología y </a:t>
            </a:r>
            <a:r>
              <a:rPr lang="es-ES" sz="1850" dirty="0" err="1" smtClean="0">
                <a:latin typeface="Kozuka Gothic Pro M" pitchFamily="34" charset="-128"/>
                <a:ea typeface="Kozuka Gothic Pro M" pitchFamily="34" charset="-128"/>
              </a:rPr>
              <a:t>Ecolog</a:t>
            </a:r>
            <a:r>
              <a:rPr lang="es-VE" sz="1850" dirty="0" smtClean="0">
                <a:latin typeface="Kozuka Gothic Pro M" pitchFamily="34" charset="-128"/>
                <a:ea typeface="Kozuka Gothic Pro M" pitchFamily="34" charset="-128"/>
              </a:rPr>
              <a:t>ía Tropical </a:t>
            </a:r>
            <a:endParaRPr lang="es-ES" sz="1850" dirty="0" smtClean="0">
              <a:latin typeface="Kozuka Gothic Pro M" pitchFamily="34" charset="-128"/>
              <a:ea typeface="Kozuka Gothic Pro M" pitchFamily="34" charset="-128"/>
            </a:endParaRPr>
          </a:p>
        </p:txBody>
      </p:sp>
      <p:sp>
        <p:nvSpPr>
          <p:cNvPr id="21" name="20 CuadroTexto"/>
          <p:cNvSpPr txBox="1"/>
          <p:nvPr/>
        </p:nvSpPr>
        <p:spPr>
          <a:xfrm>
            <a:off x="476672" y="222767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Organigrama Estructural </a:t>
            </a:r>
            <a:endParaRPr lang="es-VE" sz="2000" dirty="0">
              <a:latin typeface="Kozuka Gothic Pro M" pitchFamily="34" charset="-128"/>
              <a:ea typeface="Kozuka Gothic Pro M" pitchFamily="34" charset="-128"/>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88" y="3059832"/>
            <a:ext cx="5664487" cy="4248365"/>
          </a:xfrm>
          <a:prstGeom prst="rect">
            <a:avLst/>
          </a:prstGeom>
        </p:spPr>
      </p:pic>
    </p:spTree>
    <p:extLst>
      <p:ext uri="{BB962C8B-B14F-4D97-AF65-F5344CB8AC3E}">
        <p14:creationId xmlns:p14="http://schemas.microsoft.com/office/powerpoint/2010/main" val="403322351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30" name="29 CuadroTexto"/>
          <p:cNvSpPr txBox="1"/>
          <p:nvPr/>
        </p:nvSpPr>
        <p:spPr>
          <a:xfrm>
            <a:off x="404664" y="1691680"/>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Centros y Laboratorios </a:t>
            </a:r>
          </a:p>
        </p:txBody>
      </p:sp>
      <p:sp>
        <p:nvSpPr>
          <p:cNvPr id="21" name="20 CuadroTexto"/>
          <p:cNvSpPr txBox="1"/>
          <p:nvPr/>
        </p:nvSpPr>
        <p:spPr>
          <a:xfrm>
            <a:off x="552901" y="2195736"/>
            <a:ext cx="2732083" cy="3985706"/>
          </a:xfrm>
          <a:prstGeom prst="rect">
            <a:avLst/>
          </a:prstGeom>
          <a:noFill/>
        </p:spPr>
        <p:txBody>
          <a:bodyPr wrap="square" rtlCol="0">
            <a:spAutoFit/>
          </a:bodyPr>
          <a:lstStyle/>
          <a:p>
            <a:r>
              <a:rPr lang="es-VE" sz="1100" b="1" dirty="0" smtClean="0"/>
              <a:t>CENTRO DE ECOLOGÍA APLICADA</a:t>
            </a:r>
            <a:endParaRPr lang="es-ES" sz="1100" b="1" dirty="0" smtClean="0">
              <a:solidFill>
                <a:srgbClr val="0070C0"/>
              </a:solidFill>
            </a:endParaRPr>
          </a:p>
          <a:p>
            <a:r>
              <a:rPr lang="es-ES" sz="1100" b="1" dirty="0" smtClean="0"/>
              <a:t>MISIÓN</a:t>
            </a:r>
          </a:p>
          <a:p>
            <a:pPr algn="just"/>
            <a:r>
              <a:rPr lang="es-ES" sz="1100" dirty="0"/>
              <a:t>Ser un Centro de investigación dedicado a generar y difundir conocimiento científico en ecología aplicada, participar en la formación de recursos humanos altamente capacitado y desarrollar extensión universitaria.</a:t>
            </a:r>
          </a:p>
          <a:p>
            <a:r>
              <a:rPr lang="es-ES" sz="1100" b="1" dirty="0" smtClean="0"/>
              <a:t>VISION </a:t>
            </a:r>
          </a:p>
          <a:p>
            <a:pPr algn="just"/>
            <a:r>
              <a:rPr lang="es-ES" sz="1100" dirty="0"/>
              <a:t>Ser un centro líder de investigación científica en ecología aplicada, en procura de la excelencia, con </a:t>
            </a:r>
            <a:r>
              <a:rPr lang="es-ES" sz="1100" dirty="0" smtClean="0"/>
              <a:t>libertad de</a:t>
            </a:r>
            <a:r>
              <a:rPr lang="es-ES" sz="1100" dirty="0"/>
              <a:t> pensamiento e investigación, que genere y difunda conocimiento y contribuya con la formación de recursos humanos de alto nivel académico en su área de competencia con plena conciencia de responsabilidad social</a:t>
            </a:r>
            <a:r>
              <a:rPr lang="es-ES" sz="1100" dirty="0" smtClean="0"/>
              <a:t>.</a:t>
            </a:r>
            <a:endParaRPr lang="es-ES" sz="1100" b="1" dirty="0" smtClean="0"/>
          </a:p>
          <a:p>
            <a:pPr algn="just"/>
            <a:r>
              <a:rPr lang="es-ES" sz="1100" dirty="0"/>
              <a:t>La sede del CEA se encuentra en las edificaciones del Instituto de Zoología y Ecología Tropical, Facultad de Ciencias, destinada a tal efecto y podrá contar con áreas adicionales localizadas en cualquier parte del territorio nacional.</a:t>
            </a:r>
          </a:p>
          <a:p>
            <a:endParaRPr lang="es-ES" sz="1100" dirty="0"/>
          </a:p>
        </p:txBody>
      </p:sp>
      <p:sp>
        <p:nvSpPr>
          <p:cNvPr id="22" name="21 CuadroTexto"/>
          <p:cNvSpPr txBox="1"/>
          <p:nvPr/>
        </p:nvSpPr>
        <p:spPr>
          <a:xfrm>
            <a:off x="3284984" y="2195736"/>
            <a:ext cx="2952328" cy="3139321"/>
          </a:xfrm>
          <a:prstGeom prst="rect">
            <a:avLst/>
          </a:prstGeom>
          <a:noFill/>
        </p:spPr>
        <p:txBody>
          <a:bodyPr wrap="square" rtlCol="0">
            <a:spAutoFit/>
          </a:bodyPr>
          <a:lstStyle/>
          <a:p>
            <a:pPr algn="just"/>
            <a:r>
              <a:rPr lang="es-ES" sz="1100" b="1" dirty="0" smtClean="0"/>
              <a:t>CENTRO DE ECOLOGÍA Y EVOLUCIÓN </a:t>
            </a:r>
          </a:p>
          <a:p>
            <a:pPr algn="just"/>
            <a:r>
              <a:rPr lang="es-ES" sz="1100" dirty="0" smtClean="0"/>
              <a:t>El </a:t>
            </a:r>
            <a:r>
              <a:rPr lang="es-ES" sz="1100" dirty="0"/>
              <a:t>Centro de Ecología y Evolución (CEE), es una dependencia adscrita al Instituto de Zoología y Ecología Tropical (IZET) que agrupa Laboratorios de Investigación que realizan investigaciones relacionadas con biología, genética, evolución y ecología. </a:t>
            </a:r>
            <a:endParaRPr lang="es-ES" sz="1100" dirty="0" smtClean="0"/>
          </a:p>
          <a:p>
            <a:pPr algn="just"/>
            <a:r>
              <a:rPr lang="es-ES" sz="1100" dirty="0" smtClean="0"/>
              <a:t>El </a:t>
            </a:r>
            <a:r>
              <a:rPr lang="es-ES" sz="1100" dirty="0"/>
              <a:t>funcionamiento del Centro está regido por el presente estatuto y las disposiciones dictadas por el Consejo Técnico del IZET, por el Consejo de la Facultad de Ciencias y por el Consejo Universitario de la Universidad Central de Venezuela.</a:t>
            </a:r>
          </a:p>
          <a:p>
            <a:pPr algn="just"/>
            <a:r>
              <a:rPr lang="es-ES" sz="1100" dirty="0"/>
              <a:t>La sede del CEE se encuentra en las edificaciones del Instituto de Zoología y Ecología Tropical, Facultad de Ciencias, destinada a tal efecto y podrá contar con á reas adicionales localizadas en cualquier parte del territorio nacional</a:t>
            </a:r>
            <a:r>
              <a:rPr lang="es-ES" sz="1100" dirty="0" smtClean="0"/>
              <a:t>.</a:t>
            </a:r>
            <a:endParaRPr lang="es-ES" sz="1100" dirty="0"/>
          </a:p>
        </p:txBody>
      </p:sp>
      <p:sp>
        <p:nvSpPr>
          <p:cNvPr id="32" name="31 CuadroTexto"/>
          <p:cNvSpPr txBox="1"/>
          <p:nvPr/>
        </p:nvSpPr>
        <p:spPr>
          <a:xfrm>
            <a:off x="3284984" y="5292080"/>
            <a:ext cx="2952328" cy="3139321"/>
          </a:xfrm>
          <a:prstGeom prst="rect">
            <a:avLst/>
          </a:prstGeom>
          <a:noFill/>
        </p:spPr>
        <p:txBody>
          <a:bodyPr wrap="square" rtlCol="0">
            <a:spAutoFit/>
          </a:bodyPr>
          <a:lstStyle/>
          <a:p>
            <a:r>
              <a:rPr lang="es-ES" sz="1100" b="1" dirty="0" smtClean="0"/>
              <a:t>CENTRO MUSEO DE BIOLOGÍA</a:t>
            </a:r>
          </a:p>
          <a:p>
            <a:r>
              <a:rPr lang="es-ES" sz="1100" b="1" dirty="0" smtClean="0"/>
              <a:t>DE LA UNIVERSIDAD CENTRAL DE VENEZUELA (MBUCV)</a:t>
            </a:r>
          </a:p>
          <a:p>
            <a:pPr algn="just"/>
            <a:r>
              <a:rPr lang="es-ES" sz="1100" dirty="0" smtClean="0"/>
              <a:t>En </a:t>
            </a:r>
            <a:r>
              <a:rPr lang="es-ES" sz="1100" dirty="0"/>
              <a:t>1958 el Museo fue adscrito a la Facultad de Ciencias y se convirtió en pilar fundamental para la docencia e investigación de la Escuela de Biología para luego ser una base sólida para la creación del Instituto de Zoología Tropical en 1965. </a:t>
            </a:r>
            <a:endParaRPr lang="es-ES" sz="1100" dirty="0" smtClean="0"/>
          </a:p>
          <a:p>
            <a:pPr algn="just"/>
            <a:r>
              <a:rPr lang="es-ES" sz="1100" dirty="0" smtClean="0"/>
              <a:t>Desde </a:t>
            </a:r>
            <a:r>
              <a:rPr lang="es-ES" sz="1100" dirty="0"/>
              <a:t>su fundación, hasta la actualidad, el Museo de Biología ha contribuido en la realización de proyectos nacionales e internacionales, los cuales han generado numerosas publicaciones ampliamente reconocidas en el campo científico, basado fundamentalmente en las colecciones de referencia de la fauna autóctona las cuales alcanzan más de 800.000 ejemplares</a:t>
            </a:r>
            <a:r>
              <a:rPr lang="es-ES" sz="1100" dirty="0" smtClean="0"/>
              <a:t>.</a:t>
            </a:r>
            <a:endParaRPr lang="es-ES" sz="1100" b="1"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95" y="6012160"/>
            <a:ext cx="2521797" cy="172819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32 CuadroTexto"/>
          <p:cNvSpPr txBox="1"/>
          <p:nvPr/>
        </p:nvSpPr>
        <p:spPr>
          <a:xfrm>
            <a:off x="2060848" y="7838782"/>
            <a:ext cx="1152128" cy="261610"/>
          </a:xfrm>
          <a:prstGeom prst="rect">
            <a:avLst/>
          </a:prstGeom>
          <a:noFill/>
        </p:spPr>
        <p:txBody>
          <a:bodyPr wrap="square" rtlCol="0">
            <a:spAutoFit/>
          </a:bodyPr>
          <a:lstStyle/>
          <a:p>
            <a:pPr algn="ctr"/>
            <a:r>
              <a:rPr lang="pt-BR" sz="1100" i="1" dirty="0" smtClean="0"/>
              <a:t>Jardines del  IZET</a:t>
            </a:r>
            <a:endParaRPr lang="pt-BR" sz="1100" i="1" dirty="0"/>
          </a:p>
        </p:txBody>
      </p:sp>
    </p:spTree>
    <p:extLst>
      <p:ext uri="{BB962C8B-B14F-4D97-AF65-F5344CB8AC3E}">
        <p14:creationId xmlns:p14="http://schemas.microsoft.com/office/powerpoint/2010/main" val="379777719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26" name="25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Aplicada  </a:t>
            </a:r>
            <a:endParaRPr lang="es-VE" sz="2000" dirty="0">
              <a:latin typeface="Kozuka Gothic Pro M" pitchFamily="34" charset="-128"/>
              <a:ea typeface="Kozuka Gothic Pro M" pitchFamily="34" charset="-128"/>
            </a:endParaRPr>
          </a:p>
        </p:txBody>
      </p:sp>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720" y="4067944"/>
            <a:ext cx="1021048" cy="1074228"/>
          </a:xfrm>
          <a:prstGeom prst="rect">
            <a:avLst/>
          </a:prstGeom>
        </p:spPr>
      </p:pic>
      <p:pic>
        <p:nvPicPr>
          <p:cNvPr id="11" name="1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280" y="4067944"/>
            <a:ext cx="1021048" cy="1074228"/>
          </a:xfrm>
          <a:prstGeom prst="rect">
            <a:avLst/>
          </a:prstGeom>
        </p:spPr>
      </p:pic>
      <p:sp>
        <p:nvSpPr>
          <p:cNvPr id="38" name="37 CuadroTexto"/>
          <p:cNvSpPr txBox="1"/>
          <p:nvPr/>
        </p:nvSpPr>
        <p:spPr>
          <a:xfrm>
            <a:off x="2058916" y="2195736"/>
            <a:ext cx="2930984" cy="369332"/>
          </a:xfrm>
          <a:prstGeom prst="rect">
            <a:avLst/>
          </a:prstGeom>
          <a:noFill/>
        </p:spPr>
        <p:txBody>
          <a:bodyPr wrap="square" rtlCol="0">
            <a:spAutoFit/>
          </a:bodyPr>
          <a:lstStyle/>
          <a:p>
            <a:pPr algn="ctr"/>
            <a:r>
              <a:rPr lang="es-ES" b="1" dirty="0" smtClean="0"/>
              <a:t>PERSONAL DEL CENTRO </a:t>
            </a:r>
            <a:endParaRPr lang="es-VE" b="1" dirty="0"/>
          </a:p>
        </p:txBody>
      </p:sp>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728" y="2581037"/>
            <a:ext cx="951876" cy="1045067"/>
          </a:xfrm>
          <a:prstGeom prst="rect">
            <a:avLst/>
          </a:prstGeom>
        </p:spPr>
      </p:pic>
      <p:pic>
        <p:nvPicPr>
          <p:cNvPr id="12" name="11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1719" y="2581037"/>
            <a:ext cx="993331" cy="1045067"/>
          </a:xfrm>
          <a:prstGeom prst="rect">
            <a:avLst/>
          </a:prstGeom>
        </p:spPr>
      </p:pic>
      <p:pic>
        <p:nvPicPr>
          <p:cNvPr id="13" name="12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9736" y="2581037"/>
            <a:ext cx="993331" cy="1045067"/>
          </a:xfrm>
          <a:prstGeom prst="rect">
            <a:avLst/>
          </a:prstGeom>
        </p:spPr>
      </p:pic>
      <p:pic>
        <p:nvPicPr>
          <p:cNvPr id="14" name="13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1209" y="2581037"/>
            <a:ext cx="993331" cy="1045067"/>
          </a:xfrm>
          <a:prstGeom prst="rect">
            <a:avLst/>
          </a:prstGeom>
        </p:spPr>
      </p:pic>
      <p:sp>
        <p:nvSpPr>
          <p:cNvPr id="34" name="33 CuadroTexto"/>
          <p:cNvSpPr txBox="1"/>
          <p:nvPr/>
        </p:nvSpPr>
        <p:spPr>
          <a:xfrm>
            <a:off x="620688" y="3635896"/>
            <a:ext cx="1664939" cy="430887"/>
          </a:xfrm>
          <a:prstGeom prst="rect">
            <a:avLst/>
          </a:prstGeom>
          <a:noFill/>
        </p:spPr>
        <p:txBody>
          <a:bodyPr wrap="square" rtlCol="0">
            <a:spAutoFit/>
          </a:bodyPr>
          <a:lstStyle/>
          <a:p>
            <a:pPr algn="ctr"/>
            <a:r>
              <a:rPr lang="pt-BR" sz="1100" b="1" dirty="0" smtClean="0"/>
              <a:t>Dra. Laura </a:t>
            </a:r>
            <a:r>
              <a:rPr lang="pt-BR" sz="1100" b="1" dirty="0"/>
              <a:t>D</a:t>
            </a:r>
            <a:r>
              <a:rPr lang="pt-BR" sz="1100" b="1" dirty="0" smtClean="0"/>
              <a:t>elgado</a:t>
            </a:r>
          </a:p>
          <a:p>
            <a:pPr algn="ctr"/>
            <a:r>
              <a:rPr lang="pt-BR" sz="1100" b="1" dirty="0" smtClean="0"/>
              <a:t>Jefe </a:t>
            </a:r>
            <a:r>
              <a:rPr lang="pt-BR" sz="1100" b="1" dirty="0" err="1" smtClean="0"/>
              <a:t>del</a:t>
            </a:r>
            <a:r>
              <a:rPr lang="pt-BR" sz="1100" b="1" dirty="0" smtClean="0"/>
              <a:t> Centro </a:t>
            </a:r>
            <a:endParaRPr lang="pt-BR" sz="1100" b="1" dirty="0"/>
          </a:p>
        </p:txBody>
      </p:sp>
      <p:sp>
        <p:nvSpPr>
          <p:cNvPr id="35" name="34 CuadroTexto"/>
          <p:cNvSpPr txBox="1"/>
          <p:nvPr/>
        </p:nvSpPr>
        <p:spPr>
          <a:xfrm>
            <a:off x="1988840" y="3734326"/>
            <a:ext cx="1490362" cy="261610"/>
          </a:xfrm>
          <a:prstGeom prst="rect">
            <a:avLst/>
          </a:prstGeom>
          <a:noFill/>
        </p:spPr>
        <p:txBody>
          <a:bodyPr wrap="square" rtlCol="0">
            <a:spAutoFit/>
          </a:bodyPr>
          <a:lstStyle/>
          <a:p>
            <a:pPr algn="ctr"/>
            <a:r>
              <a:rPr lang="pt-BR" sz="1100" b="1" dirty="0" err="1"/>
              <a:t>Alejandra</a:t>
            </a:r>
            <a:r>
              <a:rPr lang="pt-BR" sz="1100" b="1" dirty="0"/>
              <a:t> </a:t>
            </a:r>
            <a:r>
              <a:rPr lang="pt-BR" sz="1100" b="1" dirty="0" smtClean="0"/>
              <a:t> </a:t>
            </a:r>
            <a:r>
              <a:rPr lang="pt-BR" sz="1100" b="1" dirty="0" err="1" smtClean="0"/>
              <a:t>Zamora</a:t>
            </a:r>
            <a:endParaRPr lang="pt-BR" sz="1100" b="1" dirty="0"/>
          </a:p>
        </p:txBody>
      </p:sp>
      <p:sp>
        <p:nvSpPr>
          <p:cNvPr id="36" name="35 CuadroTexto"/>
          <p:cNvSpPr txBox="1"/>
          <p:nvPr/>
        </p:nvSpPr>
        <p:spPr>
          <a:xfrm>
            <a:off x="3306790" y="3734326"/>
            <a:ext cx="1490362" cy="261610"/>
          </a:xfrm>
          <a:prstGeom prst="rect">
            <a:avLst/>
          </a:prstGeom>
          <a:noFill/>
        </p:spPr>
        <p:txBody>
          <a:bodyPr wrap="square" rtlCol="0">
            <a:spAutoFit/>
          </a:bodyPr>
          <a:lstStyle/>
          <a:p>
            <a:pPr algn="ctr"/>
            <a:r>
              <a:rPr lang="pt-BR" sz="1100" b="1" dirty="0"/>
              <a:t>Alonso </a:t>
            </a:r>
            <a:r>
              <a:rPr lang="pt-BR" sz="1100" b="1" dirty="0" err="1"/>
              <a:t>Ojeda</a:t>
            </a:r>
            <a:endParaRPr lang="pt-BR" sz="1100" b="1" dirty="0"/>
          </a:p>
        </p:txBody>
      </p:sp>
      <p:sp>
        <p:nvSpPr>
          <p:cNvPr id="37" name="36 CuadroTexto"/>
          <p:cNvSpPr txBox="1"/>
          <p:nvPr/>
        </p:nvSpPr>
        <p:spPr>
          <a:xfrm>
            <a:off x="4725144" y="3734326"/>
            <a:ext cx="1490362" cy="261610"/>
          </a:xfrm>
          <a:prstGeom prst="rect">
            <a:avLst/>
          </a:prstGeom>
          <a:noFill/>
        </p:spPr>
        <p:txBody>
          <a:bodyPr wrap="square" rtlCol="0">
            <a:spAutoFit/>
          </a:bodyPr>
          <a:lstStyle/>
          <a:p>
            <a:pPr algn="ctr"/>
            <a:r>
              <a:rPr lang="pt-BR" sz="1100" b="1" dirty="0"/>
              <a:t>Alex </a:t>
            </a:r>
            <a:r>
              <a:rPr lang="pt-BR" sz="1100" b="1" dirty="0" err="1"/>
              <a:t>Fergusson</a:t>
            </a:r>
            <a:r>
              <a:rPr lang="pt-BR" sz="1100" b="1" dirty="0"/>
              <a:t>	</a:t>
            </a:r>
          </a:p>
        </p:txBody>
      </p:sp>
      <p:pic>
        <p:nvPicPr>
          <p:cNvPr id="15" name="14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0911" y="4067944"/>
            <a:ext cx="1021048" cy="1074228"/>
          </a:xfrm>
          <a:prstGeom prst="rect">
            <a:avLst/>
          </a:prstGeom>
        </p:spPr>
      </p:pic>
      <p:pic>
        <p:nvPicPr>
          <p:cNvPr id="16" name="15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8232" y="4067944"/>
            <a:ext cx="1021048" cy="1074228"/>
          </a:xfrm>
          <a:prstGeom prst="rect">
            <a:avLst/>
          </a:prstGeom>
        </p:spPr>
      </p:pic>
      <p:sp>
        <p:nvSpPr>
          <p:cNvPr id="41" name="40 CuadroTexto"/>
          <p:cNvSpPr txBox="1"/>
          <p:nvPr/>
        </p:nvSpPr>
        <p:spPr>
          <a:xfrm>
            <a:off x="2010646" y="5196235"/>
            <a:ext cx="1490362" cy="261610"/>
          </a:xfrm>
          <a:prstGeom prst="rect">
            <a:avLst/>
          </a:prstGeom>
          <a:noFill/>
        </p:spPr>
        <p:txBody>
          <a:bodyPr wrap="square" rtlCol="0">
            <a:spAutoFit/>
          </a:bodyPr>
          <a:lstStyle/>
          <a:p>
            <a:pPr algn="ctr"/>
            <a:r>
              <a:rPr lang="pt-BR" sz="1100" b="1" dirty="0" smtClean="0"/>
              <a:t>Ana </a:t>
            </a:r>
            <a:r>
              <a:rPr lang="pt-BR" sz="1100" b="1" dirty="0"/>
              <a:t>Herrera</a:t>
            </a:r>
          </a:p>
        </p:txBody>
      </p:sp>
      <p:sp>
        <p:nvSpPr>
          <p:cNvPr id="42" name="41 CuadroTexto"/>
          <p:cNvSpPr txBox="1"/>
          <p:nvPr/>
        </p:nvSpPr>
        <p:spPr>
          <a:xfrm>
            <a:off x="3356992" y="5196235"/>
            <a:ext cx="1490362" cy="261610"/>
          </a:xfrm>
          <a:prstGeom prst="rect">
            <a:avLst/>
          </a:prstGeom>
          <a:noFill/>
        </p:spPr>
        <p:txBody>
          <a:bodyPr wrap="square" rtlCol="0">
            <a:spAutoFit/>
          </a:bodyPr>
          <a:lstStyle/>
          <a:p>
            <a:pPr algn="ctr"/>
            <a:r>
              <a:rPr lang="pt-BR" sz="1100" b="1" dirty="0" smtClean="0"/>
              <a:t>Daniel </a:t>
            </a:r>
            <a:r>
              <a:rPr lang="pt-BR" sz="1100" b="1" dirty="0"/>
              <a:t>Flores</a:t>
            </a:r>
          </a:p>
        </p:txBody>
      </p:sp>
      <p:sp>
        <p:nvSpPr>
          <p:cNvPr id="43" name="42 CuadroTexto"/>
          <p:cNvSpPr txBox="1"/>
          <p:nvPr/>
        </p:nvSpPr>
        <p:spPr>
          <a:xfrm>
            <a:off x="4948024" y="5196235"/>
            <a:ext cx="1145272" cy="261610"/>
          </a:xfrm>
          <a:prstGeom prst="rect">
            <a:avLst/>
          </a:prstGeom>
          <a:noFill/>
        </p:spPr>
        <p:txBody>
          <a:bodyPr wrap="square" rtlCol="0">
            <a:spAutoFit/>
          </a:bodyPr>
          <a:lstStyle/>
          <a:p>
            <a:pPr algn="ctr"/>
            <a:r>
              <a:rPr lang="pt-BR" sz="1100" b="1" dirty="0"/>
              <a:t>Danilo </a:t>
            </a:r>
            <a:r>
              <a:rPr lang="pt-BR" sz="1100" b="1" dirty="0" smtClean="0"/>
              <a:t>López</a:t>
            </a:r>
            <a:r>
              <a:rPr lang="pt-BR" sz="1100" b="1" dirty="0"/>
              <a:t>	</a:t>
            </a:r>
          </a:p>
        </p:txBody>
      </p:sp>
      <p:sp>
        <p:nvSpPr>
          <p:cNvPr id="44" name="43 CuadroTexto"/>
          <p:cNvSpPr txBox="1"/>
          <p:nvPr/>
        </p:nvSpPr>
        <p:spPr>
          <a:xfrm>
            <a:off x="642494" y="5196235"/>
            <a:ext cx="1490362" cy="261610"/>
          </a:xfrm>
          <a:prstGeom prst="rect">
            <a:avLst/>
          </a:prstGeom>
          <a:noFill/>
        </p:spPr>
        <p:txBody>
          <a:bodyPr wrap="square" rtlCol="0">
            <a:spAutoFit/>
          </a:bodyPr>
          <a:lstStyle/>
          <a:p>
            <a:pPr algn="ctr"/>
            <a:r>
              <a:rPr lang="pt-BR" sz="1100" b="1" dirty="0"/>
              <a:t>Ana Lopez</a:t>
            </a:r>
          </a:p>
        </p:txBody>
      </p:sp>
      <p:pic>
        <p:nvPicPr>
          <p:cNvPr id="17" name="16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2810" y="5456907"/>
            <a:ext cx="1031982" cy="1085731"/>
          </a:xfrm>
          <a:prstGeom prst="rect">
            <a:avLst/>
          </a:prstGeom>
        </p:spPr>
      </p:pic>
      <p:pic>
        <p:nvPicPr>
          <p:cNvPr id="18" name="17 Imag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7962" y="5456907"/>
            <a:ext cx="1031982" cy="1085731"/>
          </a:xfrm>
          <a:prstGeom prst="rect">
            <a:avLst/>
          </a:prstGeom>
        </p:spPr>
      </p:pic>
      <p:pic>
        <p:nvPicPr>
          <p:cNvPr id="19" name="18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59444" y="5456907"/>
            <a:ext cx="1031982" cy="1085731"/>
          </a:xfrm>
          <a:prstGeom prst="rect">
            <a:avLst/>
          </a:prstGeom>
        </p:spPr>
      </p:pic>
      <p:pic>
        <p:nvPicPr>
          <p:cNvPr id="28" name="27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41168" y="5456907"/>
            <a:ext cx="1031982" cy="1085731"/>
          </a:xfrm>
          <a:prstGeom prst="rect">
            <a:avLst/>
          </a:prstGeom>
        </p:spPr>
      </p:pic>
      <p:sp>
        <p:nvSpPr>
          <p:cNvPr id="49" name="48 CuadroTexto"/>
          <p:cNvSpPr txBox="1"/>
          <p:nvPr/>
        </p:nvSpPr>
        <p:spPr>
          <a:xfrm>
            <a:off x="1967034" y="6614646"/>
            <a:ext cx="1490362" cy="261610"/>
          </a:xfrm>
          <a:prstGeom prst="rect">
            <a:avLst/>
          </a:prstGeom>
          <a:noFill/>
        </p:spPr>
        <p:txBody>
          <a:bodyPr wrap="square" rtlCol="0">
            <a:spAutoFit/>
          </a:bodyPr>
          <a:lstStyle/>
          <a:p>
            <a:pPr algn="ctr"/>
            <a:r>
              <a:rPr lang="pt-BR" sz="1100" b="1" dirty="0"/>
              <a:t>Ismael Hernandez</a:t>
            </a:r>
          </a:p>
        </p:txBody>
      </p:sp>
      <p:sp>
        <p:nvSpPr>
          <p:cNvPr id="50" name="49 CuadroTexto"/>
          <p:cNvSpPr txBox="1"/>
          <p:nvPr/>
        </p:nvSpPr>
        <p:spPr>
          <a:xfrm>
            <a:off x="3450806" y="6614646"/>
            <a:ext cx="1490362" cy="261610"/>
          </a:xfrm>
          <a:prstGeom prst="rect">
            <a:avLst/>
          </a:prstGeom>
          <a:noFill/>
        </p:spPr>
        <p:txBody>
          <a:bodyPr wrap="square" rtlCol="0">
            <a:spAutoFit/>
          </a:bodyPr>
          <a:lstStyle/>
          <a:p>
            <a:pPr algn="ctr"/>
            <a:r>
              <a:rPr lang="pt-BR" sz="1100" b="1" dirty="0" err="1"/>
              <a:t>Luisa</a:t>
            </a:r>
            <a:r>
              <a:rPr lang="pt-BR" sz="1100" b="1" dirty="0"/>
              <a:t> </a:t>
            </a:r>
            <a:r>
              <a:rPr lang="pt-BR" sz="1100" b="1" dirty="0" err="1"/>
              <a:t>Villalba</a:t>
            </a:r>
            <a:r>
              <a:rPr lang="pt-BR" sz="1100" b="1" dirty="0"/>
              <a:t>	</a:t>
            </a:r>
          </a:p>
        </p:txBody>
      </p:sp>
      <p:sp>
        <p:nvSpPr>
          <p:cNvPr id="51" name="50 CuadroTexto"/>
          <p:cNvSpPr txBox="1"/>
          <p:nvPr/>
        </p:nvSpPr>
        <p:spPr>
          <a:xfrm>
            <a:off x="4998226" y="6614646"/>
            <a:ext cx="1145272" cy="261610"/>
          </a:xfrm>
          <a:prstGeom prst="rect">
            <a:avLst/>
          </a:prstGeom>
          <a:noFill/>
        </p:spPr>
        <p:txBody>
          <a:bodyPr wrap="square" rtlCol="0">
            <a:spAutoFit/>
          </a:bodyPr>
          <a:lstStyle/>
          <a:p>
            <a:pPr algn="ctr"/>
            <a:r>
              <a:rPr lang="pt-BR" sz="1100" b="1" dirty="0" smtClean="0"/>
              <a:t>Marcia </a:t>
            </a:r>
            <a:r>
              <a:rPr lang="pt-BR" sz="1100" b="1" dirty="0"/>
              <a:t>Toro</a:t>
            </a:r>
          </a:p>
        </p:txBody>
      </p:sp>
      <p:sp>
        <p:nvSpPr>
          <p:cNvPr id="52" name="51 CuadroTexto"/>
          <p:cNvSpPr txBox="1"/>
          <p:nvPr/>
        </p:nvSpPr>
        <p:spPr>
          <a:xfrm>
            <a:off x="620688" y="6614646"/>
            <a:ext cx="1490362" cy="261610"/>
          </a:xfrm>
          <a:prstGeom prst="rect">
            <a:avLst/>
          </a:prstGeom>
          <a:noFill/>
        </p:spPr>
        <p:txBody>
          <a:bodyPr wrap="square" rtlCol="0">
            <a:spAutoFit/>
          </a:bodyPr>
          <a:lstStyle/>
          <a:p>
            <a:pPr algn="ctr"/>
            <a:r>
              <a:rPr lang="pt-BR" sz="1100" b="1" dirty="0" err="1" smtClean="0"/>
              <a:t>Edie</a:t>
            </a:r>
            <a:r>
              <a:rPr lang="pt-BR" sz="1100" b="1" dirty="0" smtClean="0"/>
              <a:t> </a:t>
            </a:r>
            <a:r>
              <a:rPr lang="pt-BR" sz="1100" b="1" dirty="0" err="1"/>
              <a:t>Montiel</a:t>
            </a:r>
            <a:endParaRPr lang="pt-BR" sz="1100" b="1" dirty="0"/>
          </a:p>
        </p:txBody>
      </p:sp>
      <p:pic>
        <p:nvPicPr>
          <p:cNvPr id="29" name="28 Imagen"/>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86808" y="6948264"/>
            <a:ext cx="1076400" cy="1132463"/>
          </a:xfrm>
          <a:prstGeom prst="rect">
            <a:avLst/>
          </a:prstGeom>
        </p:spPr>
      </p:pic>
      <p:pic>
        <p:nvPicPr>
          <p:cNvPr id="2049" name="2048 Imagen"/>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04933" y="6951021"/>
            <a:ext cx="1076400" cy="1132463"/>
          </a:xfrm>
          <a:prstGeom prst="rect">
            <a:avLst/>
          </a:prstGeom>
        </p:spPr>
      </p:pic>
      <p:pic>
        <p:nvPicPr>
          <p:cNvPr id="2051" name="2050 Imagen"/>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87536" y="6951022"/>
            <a:ext cx="1076400" cy="1132463"/>
          </a:xfrm>
          <a:prstGeom prst="rect">
            <a:avLst/>
          </a:prstGeom>
        </p:spPr>
      </p:pic>
      <p:sp>
        <p:nvSpPr>
          <p:cNvPr id="57" name="56 CuadroTexto"/>
          <p:cNvSpPr txBox="1"/>
          <p:nvPr/>
        </p:nvSpPr>
        <p:spPr>
          <a:xfrm>
            <a:off x="1295455" y="8172400"/>
            <a:ext cx="1490362" cy="261610"/>
          </a:xfrm>
          <a:prstGeom prst="rect">
            <a:avLst/>
          </a:prstGeom>
          <a:noFill/>
        </p:spPr>
        <p:txBody>
          <a:bodyPr wrap="square" rtlCol="0">
            <a:spAutoFit/>
          </a:bodyPr>
          <a:lstStyle/>
          <a:p>
            <a:pPr algn="ctr"/>
            <a:r>
              <a:rPr lang="pt-BR" sz="1100" b="1" dirty="0" smtClean="0"/>
              <a:t>Nora </a:t>
            </a:r>
            <a:r>
              <a:rPr lang="pt-BR" sz="1100" b="1" dirty="0" err="1"/>
              <a:t>Malaver</a:t>
            </a:r>
            <a:endParaRPr lang="pt-BR" sz="1100" b="1" dirty="0"/>
          </a:p>
        </p:txBody>
      </p:sp>
      <p:sp>
        <p:nvSpPr>
          <p:cNvPr id="58" name="57 CuadroTexto"/>
          <p:cNvSpPr txBox="1"/>
          <p:nvPr/>
        </p:nvSpPr>
        <p:spPr>
          <a:xfrm>
            <a:off x="2660419" y="8173561"/>
            <a:ext cx="1632677" cy="430887"/>
          </a:xfrm>
          <a:prstGeom prst="rect">
            <a:avLst/>
          </a:prstGeom>
          <a:noFill/>
        </p:spPr>
        <p:txBody>
          <a:bodyPr wrap="square" rtlCol="0">
            <a:spAutoFit/>
          </a:bodyPr>
          <a:lstStyle/>
          <a:p>
            <a:pPr algn="ctr"/>
            <a:r>
              <a:rPr lang="pt-BR" sz="1100" b="1" dirty="0" smtClean="0"/>
              <a:t>Renato </a:t>
            </a:r>
            <a:r>
              <a:rPr lang="pt-BR" sz="1100" b="1" dirty="0"/>
              <a:t>De </a:t>
            </a:r>
            <a:r>
              <a:rPr lang="pt-BR" sz="1100" b="1" dirty="0" smtClean="0"/>
              <a:t>Nóbrega</a:t>
            </a:r>
            <a:r>
              <a:rPr lang="pt-BR" sz="1100" b="1" dirty="0"/>
              <a:t>	</a:t>
            </a:r>
          </a:p>
        </p:txBody>
      </p:sp>
      <p:sp>
        <p:nvSpPr>
          <p:cNvPr id="59" name="58 CuadroTexto"/>
          <p:cNvSpPr txBox="1"/>
          <p:nvPr/>
        </p:nvSpPr>
        <p:spPr>
          <a:xfrm>
            <a:off x="4371960" y="8172400"/>
            <a:ext cx="1145272" cy="261610"/>
          </a:xfrm>
          <a:prstGeom prst="rect">
            <a:avLst/>
          </a:prstGeom>
          <a:noFill/>
        </p:spPr>
        <p:txBody>
          <a:bodyPr wrap="square" rtlCol="0">
            <a:spAutoFit/>
          </a:bodyPr>
          <a:lstStyle/>
          <a:p>
            <a:pPr algn="ctr"/>
            <a:r>
              <a:rPr lang="pt-BR" sz="1100" b="1" dirty="0" smtClean="0"/>
              <a:t>Santiago Ramos</a:t>
            </a:r>
            <a:endParaRPr lang="pt-BR" sz="1100" b="1" dirty="0"/>
          </a:p>
        </p:txBody>
      </p:sp>
    </p:spTree>
    <p:extLst>
      <p:ext uri="{BB962C8B-B14F-4D97-AF65-F5344CB8AC3E}">
        <p14:creationId xmlns:p14="http://schemas.microsoft.com/office/powerpoint/2010/main" val="43387553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26" name="25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Aplicada  </a:t>
            </a:r>
            <a:endParaRPr lang="es-VE" sz="2000" dirty="0">
              <a:latin typeface="Kozuka Gothic Pro M" pitchFamily="34" charset="-128"/>
              <a:ea typeface="Kozuka Gothic Pro M"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4" name="63 Rectángulo"/>
          <p:cNvSpPr/>
          <p:nvPr/>
        </p:nvSpPr>
        <p:spPr>
          <a:xfrm>
            <a:off x="539627" y="2233225"/>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6" name="65 CuadroTexto"/>
          <p:cNvSpPr txBox="1"/>
          <p:nvPr/>
        </p:nvSpPr>
        <p:spPr>
          <a:xfrm>
            <a:off x="616825" y="2267744"/>
            <a:ext cx="2664296" cy="6186309"/>
          </a:xfrm>
          <a:prstGeom prst="rect">
            <a:avLst/>
          </a:prstGeom>
          <a:noFill/>
        </p:spPr>
        <p:txBody>
          <a:bodyPr wrap="square" rtlCol="0">
            <a:spAutoFit/>
          </a:bodyPr>
          <a:lstStyle/>
          <a:p>
            <a:pPr algn="ctr"/>
            <a:r>
              <a:rPr lang="es-ES" sz="1100" b="1" dirty="0" smtClean="0"/>
              <a:t>LABORATORIO DE ECOLOGÍA DE AGROECOSISTEMAS</a:t>
            </a:r>
          </a:p>
          <a:p>
            <a:pPr algn="just"/>
            <a:r>
              <a:rPr lang="es-ES" sz="1100" dirty="0"/>
              <a:t>La Agroecología es definida como la aplicación de los conceptos y principios ecológicos para diseñar </a:t>
            </a:r>
            <a:r>
              <a:rPr lang="es-ES" sz="1100" dirty="0" err="1"/>
              <a:t>agroecosistemas</a:t>
            </a:r>
            <a:r>
              <a:rPr lang="es-ES" sz="1100" dirty="0"/>
              <a:t> </a:t>
            </a:r>
            <a:r>
              <a:rPr lang="es-ES" sz="1100" dirty="0" smtClean="0"/>
              <a:t>sustentables. </a:t>
            </a:r>
          </a:p>
          <a:p>
            <a:pPr algn="just"/>
            <a:r>
              <a:rPr lang="es-ES" sz="1100" dirty="0" smtClean="0"/>
              <a:t>El </a:t>
            </a:r>
            <a:r>
              <a:rPr lang="es-ES" sz="1100" dirty="0"/>
              <a:t>Laboratorio de Ecología de </a:t>
            </a:r>
            <a:r>
              <a:rPr lang="es-ES" sz="1100" dirty="0" err="1"/>
              <a:t>Agrosistemas</a:t>
            </a:r>
            <a:r>
              <a:rPr lang="es-ES" sz="1100" dirty="0"/>
              <a:t> concentra diferentes disciplinas que estudian el suelo y sus diferentes procesos en sistemas agrícolas, naturales y perturbados con miras a la recuperación de su capacidad de sustentación de la vegetación</a:t>
            </a:r>
            <a:r>
              <a:rPr lang="es-ES" sz="1100" dirty="0" smtClean="0"/>
              <a:t>.</a:t>
            </a:r>
            <a:endParaRPr lang="es-ES" sz="1100" dirty="0"/>
          </a:p>
          <a:p>
            <a:pPr algn="just"/>
            <a:r>
              <a:rPr lang="es-ES" sz="1100" b="1" dirty="0" smtClean="0"/>
              <a:t>MISIÓN</a:t>
            </a:r>
          </a:p>
          <a:p>
            <a:pPr algn="just"/>
            <a:r>
              <a:rPr lang="es-ES" sz="1100" dirty="0" smtClean="0"/>
              <a:t>Realizar </a:t>
            </a:r>
            <a:r>
              <a:rPr lang="es-ES" sz="1100" dirty="0"/>
              <a:t>investigación dedicada a generar y difundir conocimiento científico y participar en la formación de recursos humanos altamente capacitados, así como desarrollar extensión universitaria</a:t>
            </a:r>
            <a:r>
              <a:rPr lang="es-ES" sz="1100" dirty="0" smtClean="0"/>
              <a:t>.</a:t>
            </a:r>
            <a:endParaRPr lang="es-ES" sz="1100" dirty="0"/>
          </a:p>
          <a:p>
            <a:pPr algn="just"/>
            <a:r>
              <a:rPr lang="es-ES" sz="1100" b="1" dirty="0" smtClean="0"/>
              <a:t>VISIÓN</a:t>
            </a:r>
          </a:p>
          <a:p>
            <a:pPr algn="just"/>
            <a:r>
              <a:rPr lang="es-ES" sz="1100" dirty="0" smtClean="0"/>
              <a:t>Generar </a:t>
            </a:r>
            <a:r>
              <a:rPr lang="es-ES" sz="1100" dirty="0"/>
              <a:t>y difundir conocimiento científico en agroecología y disciplinas afines, participar en la formación de recursos humanos altamente capacitados</a:t>
            </a:r>
            <a:r>
              <a:rPr lang="es-ES" sz="1100" dirty="0" smtClean="0"/>
              <a:t>.</a:t>
            </a:r>
            <a:endParaRPr lang="es-ES" sz="1100" b="1" dirty="0"/>
          </a:p>
          <a:p>
            <a:pPr algn="just"/>
            <a:r>
              <a:rPr lang="es-ES" sz="1100" b="1" dirty="0"/>
              <a:t>LÍNEAS DE </a:t>
            </a:r>
            <a:r>
              <a:rPr lang="es-ES" sz="1100" b="1" dirty="0" smtClean="0"/>
              <a:t>INVESTIGACIÓN</a:t>
            </a:r>
            <a:endParaRPr lang="es-ES" sz="1100" dirty="0"/>
          </a:p>
          <a:p>
            <a:pPr marL="171450" indent="-171450" algn="just">
              <a:buFont typeface="Arial" pitchFamily="34" charset="0"/>
              <a:buChar char="•"/>
            </a:pPr>
            <a:r>
              <a:rPr lang="es-ES" sz="1100" dirty="0"/>
              <a:t>Agroecología, ciclo de nutrientes y estudios de erosión con técnicas nucleares.</a:t>
            </a:r>
          </a:p>
          <a:p>
            <a:pPr marL="171450" indent="-171450" algn="just">
              <a:buFont typeface="Arial" pitchFamily="34" charset="0"/>
              <a:buChar char="•"/>
            </a:pPr>
            <a:r>
              <a:rPr lang="es-ES" sz="1100" dirty="0"/>
              <a:t>Análisis de datos biológicos.</a:t>
            </a:r>
          </a:p>
          <a:p>
            <a:pPr marL="171450" indent="-171450" algn="just">
              <a:buFont typeface="Arial" pitchFamily="34" charset="0"/>
              <a:buChar char="•"/>
            </a:pPr>
            <a:r>
              <a:rPr lang="es-ES" sz="1100" dirty="0"/>
              <a:t>Diseño experimental  para  </a:t>
            </a:r>
            <a:r>
              <a:rPr lang="es-ES" sz="1100" dirty="0" smtClean="0"/>
              <a:t>la optimización </a:t>
            </a:r>
            <a:r>
              <a:rPr lang="es-ES" sz="1100" dirty="0"/>
              <a:t>agrícola y del estudio de la dinámica de crecimiento poblacional del </a:t>
            </a:r>
            <a:r>
              <a:rPr lang="es-ES" sz="1100" dirty="0" err="1"/>
              <a:t>fito</a:t>
            </a:r>
            <a:r>
              <a:rPr lang="es-ES" sz="1100" dirty="0"/>
              <a:t> y zooplancton.</a:t>
            </a:r>
          </a:p>
          <a:p>
            <a:pPr marL="171450" indent="-171450" algn="just">
              <a:buFont typeface="Arial" pitchFamily="34" charset="0"/>
              <a:buChar char="•"/>
            </a:pPr>
            <a:r>
              <a:rPr lang="es-ES" sz="1100" dirty="0" err="1"/>
              <a:t>Fisioecología</a:t>
            </a:r>
            <a:r>
              <a:rPr lang="es-ES" sz="1100" dirty="0"/>
              <a:t> aplicada a la producción </a:t>
            </a:r>
            <a:r>
              <a:rPr lang="es-ES" sz="1100" dirty="0" smtClean="0"/>
              <a:t>vegetal</a:t>
            </a:r>
            <a:r>
              <a:rPr lang="es-ES" sz="1100" dirty="0"/>
              <a:t>.</a:t>
            </a:r>
            <a:endParaRPr lang="es-ES" sz="1100" dirty="0" smtClean="0"/>
          </a:p>
        </p:txBody>
      </p:sp>
      <p:sp>
        <p:nvSpPr>
          <p:cNvPr id="67" name="66 CuadroTexto"/>
          <p:cNvSpPr txBox="1"/>
          <p:nvPr/>
        </p:nvSpPr>
        <p:spPr>
          <a:xfrm>
            <a:off x="3501008" y="2267744"/>
            <a:ext cx="2744769" cy="2970044"/>
          </a:xfrm>
          <a:prstGeom prst="rect">
            <a:avLst/>
          </a:prstGeom>
          <a:noFill/>
        </p:spPr>
        <p:txBody>
          <a:bodyPr wrap="square" rtlCol="0">
            <a:spAutoFit/>
          </a:bodyPr>
          <a:lstStyle/>
          <a:p>
            <a:r>
              <a:rPr lang="es-ES" sz="1100" b="1" dirty="0" smtClean="0"/>
              <a:t>PREGRADO</a:t>
            </a:r>
          </a:p>
          <a:p>
            <a:pPr marL="171450" indent="-171450">
              <a:buFont typeface="Arial" pitchFamily="34" charset="0"/>
              <a:buChar char="•"/>
            </a:pPr>
            <a:r>
              <a:rPr lang="es-ES" sz="1100" dirty="0" smtClean="0"/>
              <a:t>Laboratorio </a:t>
            </a:r>
            <a:r>
              <a:rPr lang="es-ES" sz="1100" dirty="0"/>
              <a:t>de Ecología </a:t>
            </a:r>
            <a:r>
              <a:rPr lang="es-ES" sz="1100" dirty="0" smtClean="0"/>
              <a:t>I</a:t>
            </a:r>
          </a:p>
          <a:p>
            <a:pPr marL="171450" indent="-171450">
              <a:buFont typeface="Arial" pitchFamily="34" charset="0"/>
              <a:buChar char="•"/>
            </a:pPr>
            <a:r>
              <a:rPr lang="es-ES" sz="1100" dirty="0" smtClean="0"/>
              <a:t>Laboratorio </a:t>
            </a:r>
            <a:r>
              <a:rPr lang="es-ES" sz="1100" dirty="0"/>
              <a:t>de Ecología </a:t>
            </a:r>
            <a:r>
              <a:rPr lang="es-ES" sz="1100" dirty="0" smtClean="0"/>
              <a:t>II</a:t>
            </a:r>
          </a:p>
          <a:p>
            <a:pPr marL="171450" indent="-171450">
              <a:buFont typeface="Arial" pitchFamily="34" charset="0"/>
              <a:buChar char="•"/>
            </a:pPr>
            <a:r>
              <a:rPr lang="es-ES" sz="1100" dirty="0" smtClean="0"/>
              <a:t>Ciencias </a:t>
            </a:r>
            <a:r>
              <a:rPr lang="es-ES" sz="1100" dirty="0"/>
              <a:t>del </a:t>
            </a:r>
            <a:r>
              <a:rPr lang="es-ES" sz="1100" dirty="0" smtClean="0"/>
              <a:t>Suelo</a:t>
            </a:r>
          </a:p>
          <a:p>
            <a:pPr marL="171450" indent="-171450">
              <a:buFont typeface="Arial" pitchFamily="34" charset="0"/>
              <a:buChar char="•"/>
            </a:pPr>
            <a:r>
              <a:rPr lang="es-ES" sz="1100" dirty="0" smtClean="0"/>
              <a:t>Nutrición </a:t>
            </a:r>
            <a:r>
              <a:rPr lang="es-ES" sz="1100" dirty="0"/>
              <a:t>Mineral de Plantas </a:t>
            </a:r>
            <a:r>
              <a:rPr lang="es-ES" sz="1100" dirty="0" smtClean="0"/>
              <a:t>Superiores</a:t>
            </a:r>
          </a:p>
          <a:p>
            <a:pPr marL="171450" indent="-171450">
              <a:buFont typeface="Arial" pitchFamily="34" charset="0"/>
              <a:buChar char="•"/>
            </a:pPr>
            <a:r>
              <a:rPr lang="es-ES" sz="1100" dirty="0" smtClean="0"/>
              <a:t>Evaluación </a:t>
            </a:r>
            <a:r>
              <a:rPr lang="es-ES" sz="1100" dirty="0"/>
              <a:t>del Recurso </a:t>
            </a:r>
            <a:r>
              <a:rPr lang="es-ES" sz="1100" dirty="0" smtClean="0"/>
              <a:t>Suelo</a:t>
            </a:r>
            <a:endParaRPr lang="es-ES" sz="1100" dirty="0"/>
          </a:p>
          <a:p>
            <a:r>
              <a:rPr lang="es-ES" sz="1100" b="1" dirty="0" smtClean="0"/>
              <a:t>POSTGRADO</a:t>
            </a:r>
          </a:p>
          <a:p>
            <a:pPr marL="171450" indent="-171450">
              <a:buFont typeface="Arial" pitchFamily="34" charset="0"/>
              <a:buChar char="•"/>
            </a:pPr>
            <a:r>
              <a:rPr lang="es-ES" sz="1100" dirty="0" smtClean="0"/>
              <a:t>Biología </a:t>
            </a:r>
            <a:r>
              <a:rPr lang="es-ES" sz="1100" dirty="0"/>
              <a:t>de Suelos, </a:t>
            </a:r>
            <a:endParaRPr lang="es-ES" sz="1100" dirty="0" smtClean="0"/>
          </a:p>
          <a:p>
            <a:pPr marL="171450" indent="-171450">
              <a:buFont typeface="Arial" pitchFamily="34" charset="0"/>
              <a:buChar char="•"/>
            </a:pPr>
            <a:r>
              <a:rPr lang="es-ES" sz="1100" dirty="0" smtClean="0"/>
              <a:t>Tópicos </a:t>
            </a:r>
            <a:r>
              <a:rPr lang="es-ES" sz="1100" dirty="0"/>
              <a:t>especiales en sistemas simbióticos e inoculantes, </a:t>
            </a:r>
            <a:endParaRPr lang="es-ES" sz="1100" dirty="0" smtClean="0"/>
          </a:p>
          <a:p>
            <a:pPr marL="171450" indent="-171450">
              <a:buFont typeface="Arial" pitchFamily="34" charset="0"/>
              <a:buChar char="•"/>
            </a:pPr>
            <a:r>
              <a:rPr lang="es-ES" sz="1100" dirty="0" err="1" smtClean="0"/>
              <a:t>Ciclaje</a:t>
            </a:r>
            <a:r>
              <a:rPr lang="es-ES" sz="1100" dirty="0" smtClean="0"/>
              <a:t> </a:t>
            </a:r>
            <a:r>
              <a:rPr lang="es-ES" sz="1100" dirty="0"/>
              <a:t>de nutrientes, </a:t>
            </a:r>
            <a:endParaRPr lang="es-ES" sz="1100" dirty="0" smtClean="0"/>
          </a:p>
          <a:p>
            <a:pPr marL="171450" indent="-171450">
              <a:buFont typeface="Arial" pitchFamily="34" charset="0"/>
              <a:buChar char="•"/>
            </a:pPr>
            <a:r>
              <a:rPr lang="es-ES" sz="1100" dirty="0" err="1" smtClean="0"/>
              <a:t>Biofertilidad</a:t>
            </a:r>
            <a:r>
              <a:rPr lang="es-ES" sz="1100" dirty="0" smtClean="0"/>
              <a:t> </a:t>
            </a:r>
            <a:r>
              <a:rPr lang="es-ES" sz="1100" dirty="0"/>
              <a:t>de suelos. </a:t>
            </a:r>
            <a:endParaRPr lang="es-ES" sz="1100" dirty="0" smtClean="0"/>
          </a:p>
          <a:p>
            <a:endParaRPr lang="es-ES" sz="1100" dirty="0" smtClean="0"/>
          </a:p>
          <a:p>
            <a:r>
              <a:rPr lang="es-ES" sz="1100" b="1" dirty="0" smtClean="0"/>
              <a:t>DOCENTES ADSCRITOS</a:t>
            </a:r>
          </a:p>
          <a:p>
            <a:pPr marL="171450" indent="-171450" algn="just">
              <a:buFont typeface="Arial" pitchFamily="34" charset="0"/>
              <a:buChar char="•"/>
            </a:pPr>
            <a:r>
              <a:rPr lang="es-ES" sz="1100" dirty="0" smtClean="0"/>
              <a:t>Alonso Ojeda, Ana López, Daniel Flores, Danilo López, </a:t>
            </a:r>
            <a:r>
              <a:rPr lang="es-ES" sz="1100" dirty="0" err="1" smtClean="0"/>
              <a:t>Edie</a:t>
            </a:r>
            <a:r>
              <a:rPr lang="es-ES" sz="1100" dirty="0" smtClean="0"/>
              <a:t> Montiel, Luisa </a:t>
            </a:r>
            <a:r>
              <a:rPr lang="es-ES" sz="1100" dirty="0" err="1" smtClean="0"/>
              <a:t>Villalba</a:t>
            </a:r>
            <a:r>
              <a:rPr lang="es-ES" sz="1100" dirty="0" smtClean="0"/>
              <a:t>, Marcia Toro.</a:t>
            </a:r>
            <a:endParaRPr lang="es-ES" sz="1100" dirty="0"/>
          </a:p>
        </p:txBody>
      </p:sp>
      <p:sp>
        <p:nvSpPr>
          <p:cNvPr id="70" name="69 CuadroTexto"/>
          <p:cNvSpPr txBox="1"/>
          <p:nvPr/>
        </p:nvSpPr>
        <p:spPr>
          <a:xfrm>
            <a:off x="4077072" y="7452320"/>
            <a:ext cx="2160240" cy="430887"/>
          </a:xfrm>
          <a:prstGeom prst="rect">
            <a:avLst/>
          </a:prstGeom>
          <a:noFill/>
        </p:spPr>
        <p:txBody>
          <a:bodyPr wrap="square" rtlCol="0">
            <a:spAutoFit/>
          </a:bodyPr>
          <a:lstStyle/>
          <a:p>
            <a:pPr algn="r"/>
            <a:r>
              <a:rPr lang="pt-BR" sz="1100" i="1" dirty="0" smtClean="0"/>
              <a:t>Investigación </a:t>
            </a:r>
            <a:r>
              <a:rPr lang="pt-BR" sz="1100" i="1" dirty="0" err="1" smtClean="0"/>
              <a:t>en</a:t>
            </a:r>
            <a:r>
              <a:rPr lang="pt-BR" sz="1100" i="1" dirty="0" smtClean="0"/>
              <a:t> </a:t>
            </a:r>
            <a:r>
              <a:rPr lang="pt-BR" sz="1100" i="1" dirty="0" err="1" smtClean="0"/>
              <a:t>el</a:t>
            </a:r>
            <a:r>
              <a:rPr lang="pt-BR" sz="1100" i="1" dirty="0" smtClean="0"/>
              <a:t> Laboratorio</a:t>
            </a:r>
          </a:p>
          <a:p>
            <a:pPr algn="r"/>
            <a:r>
              <a:rPr lang="pt-BR" sz="1100" i="1" dirty="0" smtClean="0"/>
              <a:t>De Ecología </a:t>
            </a:r>
            <a:r>
              <a:rPr lang="pt-BR" sz="1100" i="1" dirty="0" err="1" smtClean="0"/>
              <a:t>en</a:t>
            </a:r>
            <a:r>
              <a:rPr lang="pt-BR" sz="1100" i="1" dirty="0" smtClean="0"/>
              <a:t> </a:t>
            </a:r>
            <a:r>
              <a:rPr lang="pt-BR" sz="1100" i="1" dirty="0" err="1" smtClean="0"/>
              <a:t>Agrosistemas</a:t>
            </a:r>
            <a:r>
              <a:rPr lang="pt-BR" sz="1100" i="1" dirty="0" smtClean="0"/>
              <a:t> </a:t>
            </a:r>
            <a:endParaRPr lang="pt-BR" sz="1100" i="1" dirty="0"/>
          </a:p>
        </p:txBody>
      </p:sp>
      <p:pic>
        <p:nvPicPr>
          <p:cNvPr id="6" name="5 Imagen"/>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663779" y="5432906"/>
            <a:ext cx="2501525" cy="187539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89557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26" name="25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Aplicada  </a:t>
            </a:r>
            <a:endParaRPr lang="es-VE" sz="2000" dirty="0">
              <a:latin typeface="Kozuka Gothic Pro M" pitchFamily="34" charset="-128"/>
              <a:ea typeface="Kozuka Gothic Pro M"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4" name="63 Rectángulo"/>
          <p:cNvSpPr/>
          <p:nvPr/>
        </p:nvSpPr>
        <p:spPr>
          <a:xfrm>
            <a:off x="539627" y="2233225"/>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6" name="65 CuadroTexto"/>
          <p:cNvSpPr txBox="1"/>
          <p:nvPr/>
        </p:nvSpPr>
        <p:spPr>
          <a:xfrm>
            <a:off x="616825" y="2267744"/>
            <a:ext cx="2664296" cy="6017032"/>
          </a:xfrm>
          <a:prstGeom prst="rect">
            <a:avLst/>
          </a:prstGeom>
          <a:noFill/>
        </p:spPr>
        <p:txBody>
          <a:bodyPr wrap="square" rtlCol="0">
            <a:spAutoFit/>
          </a:bodyPr>
          <a:lstStyle/>
          <a:p>
            <a:pPr algn="ctr"/>
            <a:r>
              <a:rPr lang="es-ES" sz="1100" b="1" dirty="0" smtClean="0"/>
              <a:t>LABORATORIO DE ECOLOGÍA  HUMANA </a:t>
            </a:r>
            <a:endParaRPr lang="es-ES" sz="1100" b="1" dirty="0"/>
          </a:p>
          <a:p>
            <a:pPr algn="just"/>
            <a:r>
              <a:rPr lang="es-ES" sz="1100" dirty="0"/>
              <a:t>El Laboratorio se concibe como un espacio para la investigación </a:t>
            </a:r>
            <a:r>
              <a:rPr lang="es-ES" sz="1100" dirty="0" err="1"/>
              <a:t>multi</a:t>
            </a:r>
            <a:r>
              <a:rPr lang="es-ES" sz="1100" dirty="0"/>
              <a:t> y </a:t>
            </a:r>
            <a:r>
              <a:rPr lang="es-ES" sz="1100" dirty="0" err="1"/>
              <a:t>transdisciplinaria</a:t>
            </a:r>
            <a:r>
              <a:rPr lang="es-ES" sz="1100" dirty="0"/>
              <a:t> y la docencia de pregrado y postgrado en los aspectos conceptuales y aplicados de la ecología humana. </a:t>
            </a:r>
            <a:endParaRPr lang="es-ES" sz="1100" dirty="0" smtClean="0"/>
          </a:p>
          <a:p>
            <a:pPr algn="just"/>
            <a:r>
              <a:rPr lang="es-ES" sz="1100" dirty="0" smtClean="0"/>
              <a:t>Se </a:t>
            </a:r>
            <a:r>
              <a:rPr lang="es-ES" sz="1100" dirty="0"/>
              <a:t>propone consolidar investigaciones en la dinámica de poblaciones humanas y en los efectos de la interacción sociedad-naturaleza sobre la composición, estructura y dinámica de ecosistemas naturales y antrópicos, sin descuidar los aspectos conceptuales de la ecología política y economía ecológica; se intenta contribuir a la inserción de la dimensión social en la formación de recursos humanos en ecología. </a:t>
            </a:r>
          </a:p>
          <a:p>
            <a:pPr algn="just"/>
            <a:r>
              <a:rPr lang="es-ES" sz="1100" b="1" dirty="0" smtClean="0"/>
              <a:t>OBJETIVOS </a:t>
            </a:r>
          </a:p>
          <a:p>
            <a:pPr marL="171450" indent="-171450" algn="just">
              <a:buFont typeface="Arial" pitchFamily="34" charset="0"/>
              <a:buChar char="•"/>
            </a:pPr>
            <a:r>
              <a:rPr lang="es-ES" sz="1100" dirty="0" smtClean="0"/>
              <a:t>Contribuir </a:t>
            </a:r>
            <a:r>
              <a:rPr lang="es-ES" sz="1100" dirty="0"/>
              <a:t>al debate sobre los fundamentos epistemológicos de la relación cultura-naturaleza, y dilucidar el papel del discurso científico-técnico en relación con la problemática </a:t>
            </a:r>
            <a:r>
              <a:rPr lang="es-ES" sz="1100" dirty="0" err="1"/>
              <a:t>socioambiental</a:t>
            </a:r>
            <a:r>
              <a:rPr lang="es-ES" sz="1100" dirty="0" smtClean="0"/>
              <a:t>.</a:t>
            </a:r>
          </a:p>
          <a:p>
            <a:pPr marL="171450" indent="-171450" algn="just">
              <a:buFont typeface="Arial" pitchFamily="34" charset="0"/>
              <a:buChar char="•"/>
            </a:pPr>
            <a:r>
              <a:rPr lang="es-ES" sz="1100" dirty="0" smtClean="0"/>
              <a:t>Describir </a:t>
            </a:r>
            <a:r>
              <a:rPr lang="es-ES" sz="1100" dirty="0"/>
              <a:t>la dinámica interactiva de los componentes de sistemas socioecológicos, y desarrollar modelos que diluciden los mecanismos subyacentes de interacción entre dichos componentes; (ejemplo: evolución de la cooperación y patrones reproductivos en sociedades humanas modernas). De estos objetivos derivaron las tres (3) líneas de investigación que actualmente adelanta.</a:t>
            </a:r>
            <a:endParaRPr lang="es-ES" sz="1100" dirty="0" smtClean="0"/>
          </a:p>
        </p:txBody>
      </p:sp>
      <p:sp>
        <p:nvSpPr>
          <p:cNvPr id="67" name="66 CuadroTexto"/>
          <p:cNvSpPr txBox="1"/>
          <p:nvPr/>
        </p:nvSpPr>
        <p:spPr>
          <a:xfrm>
            <a:off x="3528663" y="5321111"/>
            <a:ext cx="2744769" cy="2800767"/>
          </a:xfrm>
          <a:prstGeom prst="rect">
            <a:avLst/>
          </a:prstGeom>
          <a:noFill/>
        </p:spPr>
        <p:txBody>
          <a:bodyPr wrap="square" rtlCol="0">
            <a:spAutoFit/>
          </a:bodyPr>
          <a:lstStyle/>
          <a:p>
            <a:r>
              <a:rPr lang="es-ES" sz="1100" b="1" dirty="0" smtClean="0"/>
              <a:t>LÍNEAS </a:t>
            </a:r>
            <a:r>
              <a:rPr lang="es-ES" sz="1100" b="1" dirty="0"/>
              <a:t>DE </a:t>
            </a:r>
            <a:r>
              <a:rPr lang="es-ES" sz="1100" b="1" dirty="0" smtClean="0"/>
              <a:t>INVESTIGACIÓN</a:t>
            </a:r>
            <a:endParaRPr lang="es-ES" sz="1100" b="1" dirty="0"/>
          </a:p>
          <a:p>
            <a:pPr marL="171450" indent="-171450" algn="just">
              <a:buFont typeface="Arial" pitchFamily="34" charset="0"/>
              <a:buChar char="•"/>
            </a:pPr>
            <a:r>
              <a:rPr lang="es-ES" sz="1100" dirty="0" smtClean="0"/>
              <a:t>Aspectos conceptuales de la interacción sociedad-naturaleza.</a:t>
            </a:r>
          </a:p>
          <a:p>
            <a:pPr marL="171450" indent="-171450">
              <a:buFont typeface="Arial" pitchFamily="34" charset="0"/>
              <a:buChar char="•"/>
            </a:pPr>
            <a:r>
              <a:rPr lang="es-ES" sz="1100" dirty="0" smtClean="0"/>
              <a:t>Análisis de sistemas </a:t>
            </a:r>
            <a:r>
              <a:rPr lang="es-ES" sz="1100" dirty="0" err="1" smtClean="0"/>
              <a:t>socioecológicos</a:t>
            </a:r>
            <a:r>
              <a:rPr lang="es-ES" sz="1100" dirty="0" smtClean="0"/>
              <a:t>.</a:t>
            </a:r>
          </a:p>
          <a:p>
            <a:pPr marL="171450" indent="-171450">
              <a:buFont typeface="Arial" pitchFamily="34" charset="0"/>
              <a:buChar char="•"/>
            </a:pPr>
            <a:r>
              <a:rPr lang="es-ES" sz="1100" dirty="0" smtClean="0"/>
              <a:t>Ecología evolutiva.</a:t>
            </a:r>
          </a:p>
          <a:p>
            <a:pPr algn="just"/>
            <a:r>
              <a:rPr lang="es-ES" sz="1100" dirty="0" smtClean="0"/>
              <a:t>Los investigadores del laboratorio participan activamente en el dictado de cursos, talleres y conferencias sobre los temas de su interés (Relación Sociedad-Ambiente, Demografía, Cambio Climático y Desarrollo Sustentable), así como en el apoyo a la prestación de Servicios Comunitarios.</a:t>
            </a:r>
          </a:p>
          <a:p>
            <a:r>
              <a:rPr lang="es-ES" sz="1100" b="1" dirty="0" smtClean="0"/>
              <a:t>DOCENTES </a:t>
            </a:r>
            <a:r>
              <a:rPr lang="es-ES" sz="1100" b="1" dirty="0"/>
              <a:t>ADSCRITOS </a:t>
            </a:r>
          </a:p>
          <a:p>
            <a:pPr marL="171450" indent="-171450">
              <a:buFont typeface="Arial" pitchFamily="34" charset="0"/>
              <a:buChar char="•"/>
            </a:pPr>
            <a:r>
              <a:rPr lang="es-ES" sz="1100" dirty="0"/>
              <a:t>Alex </a:t>
            </a:r>
            <a:r>
              <a:rPr lang="es-ES" sz="1100" dirty="0" err="1"/>
              <a:t>Fergusson</a:t>
            </a:r>
            <a:r>
              <a:rPr lang="es-ES" sz="1100" dirty="0"/>
              <a:t>	</a:t>
            </a:r>
          </a:p>
          <a:p>
            <a:pPr marL="171450" indent="-171450">
              <a:buFont typeface="Arial" pitchFamily="34" charset="0"/>
              <a:buChar char="•"/>
            </a:pPr>
            <a:r>
              <a:rPr lang="es-ES" sz="1100" dirty="0"/>
              <a:t>Renato de </a:t>
            </a:r>
            <a:r>
              <a:rPr lang="es-ES" sz="1100" dirty="0" err="1"/>
              <a:t>Nóbrega</a:t>
            </a:r>
            <a:r>
              <a:rPr lang="es-ES" sz="1100" dirty="0"/>
              <a:t>	</a:t>
            </a:r>
          </a:p>
          <a:p>
            <a:pPr marL="171450" indent="-171450">
              <a:buFont typeface="Arial" pitchFamily="34" charset="0"/>
              <a:buChar char="•"/>
            </a:pPr>
            <a:r>
              <a:rPr lang="es-ES" sz="1100" dirty="0"/>
              <a:t>Ana </a:t>
            </a:r>
            <a:r>
              <a:rPr lang="es-ES" sz="1100" dirty="0" smtClean="0"/>
              <a:t>Herrera</a:t>
            </a:r>
            <a:endParaRPr lang="es-ES" sz="1100"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877" y="2369733"/>
            <a:ext cx="1869359" cy="24903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28 CuadroTexto"/>
          <p:cNvSpPr txBox="1"/>
          <p:nvPr/>
        </p:nvSpPr>
        <p:spPr>
          <a:xfrm>
            <a:off x="4184877" y="4932040"/>
            <a:ext cx="1901033" cy="338554"/>
          </a:xfrm>
          <a:prstGeom prst="rect">
            <a:avLst/>
          </a:prstGeom>
          <a:noFill/>
        </p:spPr>
        <p:txBody>
          <a:bodyPr wrap="square" rtlCol="0">
            <a:spAutoFit/>
          </a:bodyPr>
          <a:lstStyle/>
          <a:p>
            <a:pPr algn="r"/>
            <a:r>
              <a:rPr lang="pt-BR" sz="800" i="1" dirty="0" err="1" smtClean="0"/>
              <a:t>Profesor</a:t>
            </a:r>
            <a:r>
              <a:rPr lang="pt-BR" sz="800" i="1" dirty="0" smtClean="0"/>
              <a:t> Renato de Nóbrega</a:t>
            </a:r>
          </a:p>
          <a:p>
            <a:pPr algn="r"/>
            <a:r>
              <a:rPr lang="pt-BR" sz="800" i="1" dirty="0" smtClean="0"/>
              <a:t>Laboratorio de Ecología Humana </a:t>
            </a:r>
            <a:endParaRPr lang="pt-BR" sz="800" i="1" dirty="0"/>
          </a:p>
        </p:txBody>
      </p:sp>
    </p:spTree>
    <p:extLst>
      <p:ext uri="{BB962C8B-B14F-4D97-AF65-F5344CB8AC3E}">
        <p14:creationId xmlns:p14="http://schemas.microsoft.com/office/powerpoint/2010/main" val="66196033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26" name="25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Aplicada  </a:t>
            </a:r>
            <a:endParaRPr lang="es-VE" sz="2000" dirty="0">
              <a:latin typeface="Kozuka Gothic Pro M" pitchFamily="34" charset="-128"/>
              <a:ea typeface="Kozuka Gothic Pro M"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4" name="63 Rectángulo"/>
          <p:cNvSpPr/>
          <p:nvPr/>
        </p:nvSpPr>
        <p:spPr>
          <a:xfrm>
            <a:off x="539627" y="2233225"/>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6" name="65 CuadroTexto"/>
          <p:cNvSpPr txBox="1"/>
          <p:nvPr/>
        </p:nvSpPr>
        <p:spPr>
          <a:xfrm>
            <a:off x="616825" y="2267744"/>
            <a:ext cx="2664296" cy="5847755"/>
          </a:xfrm>
          <a:prstGeom prst="rect">
            <a:avLst/>
          </a:prstGeom>
          <a:noFill/>
        </p:spPr>
        <p:txBody>
          <a:bodyPr wrap="square" rtlCol="0">
            <a:spAutoFit/>
          </a:bodyPr>
          <a:lstStyle/>
          <a:p>
            <a:pPr algn="ctr"/>
            <a:r>
              <a:rPr lang="es-ES" sz="1100" b="1" dirty="0" smtClean="0"/>
              <a:t>LABORATORIO DE  ECOLOGIA DE MICROORGANISMOS</a:t>
            </a:r>
          </a:p>
          <a:p>
            <a:pPr algn="just"/>
            <a:r>
              <a:rPr lang="es-ES" sz="1100" b="1" dirty="0"/>
              <a:t>MISIÓN</a:t>
            </a:r>
          </a:p>
          <a:p>
            <a:pPr marL="171450" indent="-171450" algn="just">
              <a:buFont typeface="Arial" pitchFamily="34" charset="0"/>
              <a:buChar char="•"/>
            </a:pPr>
            <a:r>
              <a:rPr lang="es-ES" sz="1100" dirty="0"/>
              <a:t>Realizar investigaciones en el área de Ecología Microbiana, con énfasis en: </a:t>
            </a:r>
          </a:p>
          <a:p>
            <a:pPr marL="171450" indent="-171450" algn="just">
              <a:buFont typeface="Arial" pitchFamily="34" charset="0"/>
              <a:buChar char="•"/>
            </a:pPr>
            <a:r>
              <a:rPr lang="es-ES" sz="1100" dirty="0" smtClean="0"/>
              <a:t>Estudio </a:t>
            </a:r>
            <a:r>
              <a:rPr lang="es-ES" sz="1100" dirty="0"/>
              <a:t>de las comunidades microbianas y el papel que estas juegan en la dinámica y equilibrio de los ecosistemas;</a:t>
            </a:r>
          </a:p>
          <a:p>
            <a:pPr marL="171450" indent="-171450" algn="just">
              <a:buFont typeface="Arial" pitchFamily="34" charset="0"/>
              <a:buChar char="•"/>
            </a:pPr>
            <a:r>
              <a:rPr lang="es-ES" sz="1100" dirty="0" smtClean="0"/>
              <a:t>Estudio </a:t>
            </a:r>
            <a:r>
              <a:rPr lang="es-ES" sz="1100" dirty="0"/>
              <a:t>de las comunidades microbianas en ambientes naturales, hasta el diagnóstico de la calidad ambiental;</a:t>
            </a:r>
          </a:p>
          <a:p>
            <a:pPr marL="171450" indent="-171450" algn="just">
              <a:buFont typeface="Arial" pitchFamily="34" charset="0"/>
              <a:buChar char="•"/>
            </a:pPr>
            <a:r>
              <a:rPr lang="es-ES" sz="1100" dirty="0" smtClean="0"/>
              <a:t>Uso </a:t>
            </a:r>
            <a:r>
              <a:rPr lang="es-ES" sz="1100" dirty="0"/>
              <a:t>de microorganismos (hongos y/o bacterias) con proyección ambiental, orientados hacia su utilización en </a:t>
            </a:r>
            <a:r>
              <a:rPr lang="es-ES" sz="1100" dirty="0" err="1"/>
              <a:t>Biorremediación</a:t>
            </a:r>
            <a:r>
              <a:rPr lang="es-ES" sz="1100" dirty="0"/>
              <a:t>, Saneamiento Ambiental</a:t>
            </a:r>
          </a:p>
          <a:p>
            <a:pPr marL="171450" indent="-171450" algn="just">
              <a:buFont typeface="Arial" pitchFamily="34" charset="0"/>
              <a:buChar char="•"/>
            </a:pPr>
            <a:r>
              <a:rPr lang="es-ES" sz="1100" dirty="0" smtClean="0"/>
              <a:t>Estructura </a:t>
            </a:r>
            <a:r>
              <a:rPr lang="es-ES" sz="1100" dirty="0"/>
              <a:t>Funcional de las comunidades microbianas (hongos y bacterias) en diferentes ambientes naturales y sistemas artificiales como herramienta indicadora de cambios de procesos en dichos sistemas con fines de diagnóstico y planificación de estrategias sustentables</a:t>
            </a:r>
          </a:p>
          <a:p>
            <a:pPr marL="171450" indent="-171450" algn="just">
              <a:buFont typeface="Arial" pitchFamily="34" charset="0"/>
              <a:buChar char="•"/>
            </a:pPr>
            <a:r>
              <a:rPr lang="es-ES" sz="1100" dirty="0" smtClean="0"/>
              <a:t>Aplicación </a:t>
            </a:r>
            <a:r>
              <a:rPr lang="es-ES" sz="1100" dirty="0"/>
              <a:t>de biotecnologías microbianas para la remediación de ambientes contaminados con hidrocarburos y derivados de actividades petroleras; </a:t>
            </a:r>
          </a:p>
          <a:p>
            <a:pPr marL="171450" indent="-171450" algn="just">
              <a:buFont typeface="Arial" pitchFamily="34" charset="0"/>
              <a:buChar char="•"/>
            </a:pPr>
            <a:r>
              <a:rPr lang="es-ES" sz="1100" dirty="0" smtClean="0"/>
              <a:t>Definición </a:t>
            </a:r>
            <a:r>
              <a:rPr lang="es-ES" sz="1100" dirty="0"/>
              <a:t>de escenarios potenciales de afectación del cambio climático sobre componentes bióticos y abióticos en un humedal costero.</a:t>
            </a:r>
          </a:p>
          <a:p>
            <a:pPr algn="just"/>
            <a:r>
              <a:rPr lang="es-ES" sz="1100" b="1" dirty="0" smtClean="0"/>
              <a:t> </a:t>
            </a:r>
            <a:endParaRPr lang="es-ES" sz="1100" b="1" dirty="0"/>
          </a:p>
        </p:txBody>
      </p:sp>
      <p:sp>
        <p:nvSpPr>
          <p:cNvPr id="67" name="66 CuadroTexto"/>
          <p:cNvSpPr txBox="1"/>
          <p:nvPr/>
        </p:nvSpPr>
        <p:spPr>
          <a:xfrm>
            <a:off x="3501008" y="2267744"/>
            <a:ext cx="2744769" cy="5678478"/>
          </a:xfrm>
          <a:prstGeom prst="rect">
            <a:avLst/>
          </a:prstGeom>
          <a:noFill/>
        </p:spPr>
        <p:txBody>
          <a:bodyPr wrap="square" rtlCol="0">
            <a:spAutoFit/>
          </a:bodyPr>
          <a:lstStyle/>
          <a:p>
            <a:pPr algn="just"/>
            <a:r>
              <a:rPr lang="es-ES" sz="1100" dirty="0"/>
              <a:t>Se especializa en investigaciones de calidad ambiental dirigidas a la detección de gérmenes (bacterias, hongos y levaduras) patógenos o no, en diferentes ambientes (agua, suelo y aire</a:t>
            </a:r>
            <a:r>
              <a:rPr lang="es-ES" sz="1100" dirty="0" smtClean="0"/>
              <a:t>).</a:t>
            </a:r>
            <a:endParaRPr lang="es-ES" sz="1100" b="1" dirty="0"/>
          </a:p>
          <a:p>
            <a:r>
              <a:rPr lang="es-ES" sz="1100" b="1" dirty="0" smtClean="0"/>
              <a:t>LÍNEAS </a:t>
            </a:r>
            <a:r>
              <a:rPr lang="es-ES" sz="1100" b="1" dirty="0"/>
              <a:t>DE </a:t>
            </a:r>
            <a:r>
              <a:rPr lang="es-ES" sz="1100" b="1" dirty="0" smtClean="0"/>
              <a:t>INVESTIGACIÓN</a:t>
            </a:r>
            <a:endParaRPr lang="es-ES" sz="1100" b="1" dirty="0"/>
          </a:p>
          <a:p>
            <a:pPr marL="171450" indent="-171450">
              <a:buFont typeface="Arial" pitchFamily="34" charset="0"/>
              <a:buChar char="•"/>
            </a:pPr>
            <a:r>
              <a:rPr lang="es-ES" sz="1100" dirty="0"/>
              <a:t>Ecología microbiana.</a:t>
            </a:r>
          </a:p>
          <a:p>
            <a:pPr marL="171450" indent="-171450">
              <a:buFont typeface="Arial" pitchFamily="34" charset="0"/>
              <a:buChar char="•"/>
            </a:pPr>
            <a:r>
              <a:rPr lang="es-ES" sz="1100" dirty="0"/>
              <a:t>Microbiología Ambiental</a:t>
            </a:r>
          </a:p>
          <a:p>
            <a:pPr marL="171450" indent="-171450">
              <a:buFont typeface="Arial" pitchFamily="34" charset="0"/>
              <a:buChar char="•"/>
            </a:pPr>
            <a:r>
              <a:rPr lang="es-ES" sz="1100" dirty="0" err="1"/>
              <a:t>Bioindicadores</a:t>
            </a:r>
            <a:r>
              <a:rPr lang="es-ES" sz="1100" dirty="0"/>
              <a:t> de calidad ambiental.</a:t>
            </a:r>
          </a:p>
          <a:p>
            <a:pPr marL="171450" indent="-171450">
              <a:buFont typeface="Arial" pitchFamily="34" charset="0"/>
              <a:buChar char="•"/>
            </a:pPr>
            <a:r>
              <a:rPr lang="es-ES" sz="1100" dirty="0"/>
              <a:t>Aplicaciones biotecnológicas con el uso de microorganismos.</a:t>
            </a:r>
          </a:p>
          <a:p>
            <a:pPr marL="171450" indent="-171450">
              <a:buFont typeface="Arial" pitchFamily="34" charset="0"/>
              <a:buChar char="•"/>
            </a:pPr>
            <a:r>
              <a:rPr lang="es-ES" sz="1100" dirty="0"/>
              <a:t>Papel de los microorganismos ( hongos y bacterias) en la definición de escenarios del Cambio </a:t>
            </a:r>
            <a:r>
              <a:rPr lang="es-ES" sz="1100" dirty="0" smtClean="0"/>
              <a:t>Climático</a:t>
            </a:r>
            <a:endParaRPr lang="es-ES" sz="1100" b="1" dirty="0"/>
          </a:p>
          <a:p>
            <a:r>
              <a:rPr lang="es-ES" sz="1100" b="1" dirty="0" smtClean="0"/>
              <a:t>PREGRADO</a:t>
            </a:r>
          </a:p>
          <a:p>
            <a:pPr marL="171450" indent="-171450">
              <a:buFont typeface="Arial" pitchFamily="34" charset="0"/>
              <a:buChar char="•"/>
            </a:pPr>
            <a:r>
              <a:rPr lang="es-ES" sz="1100" dirty="0" smtClean="0"/>
              <a:t>Principios </a:t>
            </a:r>
            <a:r>
              <a:rPr lang="es-ES" sz="1100" dirty="0"/>
              <a:t>de </a:t>
            </a:r>
            <a:r>
              <a:rPr lang="es-ES" sz="1100" dirty="0" smtClean="0"/>
              <a:t>Biología</a:t>
            </a:r>
          </a:p>
          <a:p>
            <a:pPr marL="171450" indent="-171450">
              <a:buFont typeface="Arial" pitchFamily="34" charset="0"/>
              <a:buChar char="•"/>
            </a:pPr>
            <a:r>
              <a:rPr lang="es-ES" sz="1100" dirty="0" smtClean="0"/>
              <a:t>Laboratorio </a:t>
            </a:r>
            <a:r>
              <a:rPr lang="es-ES" sz="1100" dirty="0"/>
              <a:t>de Ecología </a:t>
            </a:r>
            <a:r>
              <a:rPr lang="es-ES" sz="1100" dirty="0" smtClean="0"/>
              <a:t>I</a:t>
            </a:r>
          </a:p>
          <a:p>
            <a:pPr marL="171450" indent="-171450">
              <a:buFont typeface="Arial" pitchFamily="34" charset="0"/>
              <a:buChar char="•"/>
            </a:pPr>
            <a:r>
              <a:rPr lang="es-ES" sz="1100" dirty="0" smtClean="0"/>
              <a:t>Laboratorio </a:t>
            </a:r>
            <a:r>
              <a:rPr lang="es-ES" sz="1100" dirty="0"/>
              <a:t>de Ecología </a:t>
            </a:r>
            <a:r>
              <a:rPr lang="es-ES" sz="1100" dirty="0" smtClean="0"/>
              <a:t>II</a:t>
            </a:r>
          </a:p>
          <a:p>
            <a:pPr marL="171450" indent="-171450">
              <a:buFont typeface="Arial" pitchFamily="34" charset="0"/>
              <a:buChar char="•"/>
            </a:pPr>
            <a:r>
              <a:rPr lang="es-ES" sz="1100" dirty="0" smtClean="0"/>
              <a:t>Ecología </a:t>
            </a:r>
            <a:r>
              <a:rPr lang="es-ES" sz="1100" dirty="0"/>
              <a:t>I (Teoría), Ecología (SED</a:t>
            </a:r>
            <a:r>
              <a:rPr lang="es-ES" sz="1100" dirty="0" smtClean="0"/>
              <a:t>)</a:t>
            </a:r>
          </a:p>
          <a:p>
            <a:pPr marL="171450" indent="-171450">
              <a:buFont typeface="Arial" pitchFamily="34" charset="0"/>
              <a:buChar char="•"/>
            </a:pPr>
            <a:r>
              <a:rPr lang="es-ES" sz="1100" dirty="0" err="1" smtClean="0"/>
              <a:t>Metodos</a:t>
            </a:r>
            <a:r>
              <a:rPr lang="es-ES" sz="1100" dirty="0" smtClean="0"/>
              <a:t> </a:t>
            </a:r>
            <a:r>
              <a:rPr lang="es-ES" sz="1100" dirty="0"/>
              <a:t>de </a:t>
            </a:r>
            <a:r>
              <a:rPr lang="es-ES" sz="1100" dirty="0" smtClean="0"/>
              <a:t>Investigación </a:t>
            </a:r>
          </a:p>
          <a:p>
            <a:pPr marL="171450" indent="-171450">
              <a:buFont typeface="Arial" pitchFamily="34" charset="0"/>
              <a:buChar char="•"/>
            </a:pPr>
            <a:r>
              <a:rPr lang="es-ES" sz="1100" dirty="0" smtClean="0"/>
              <a:t>Métodos </a:t>
            </a:r>
            <a:r>
              <a:rPr lang="es-ES" sz="1100" dirty="0"/>
              <a:t>de Laboratorio.</a:t>
            </a:r>
          </a:p>
          <a:p>
            <a:r>
              <a:rPr lang="es-ES" sz="1100" b="1" dirty="0" smtClean="0"/>
              <a:t>POSTGRADO</a:t>
            </a:r>
          </a:p>
          <a:p>
            <a:r>
              <a:rPr lang="es-ES" sz="1100" dirty="0" err="1" smtClean="0"/>
              <a:t>Topicos</a:t>
            </a:r>
            <a:r>
              <a:rPr lang="es-ES" sz="1100" dirty="0" smtClean="0"/>
              <a:t> </a:t>
            </a:r>
            <a:r>
              <a:rPr lang="es-ES" sz="1100" dirty="0"/>
              <a:t>en el tema de</a:t>
            </a:r>
            <a:r>
              <a:rPr lang="es-ES" sz="1100" dirty="0" smtClean="0"/>
              <a:t>:</a:t>
            </a:r>
          </a:p>
          <a:p>
            <a:pPr marL="171450" indent="-171450">
              <a:buFont typeface="Arial" pitchFamily="34" charset="0"/>
              <a:buChar char="•"/>
            </a:pPr>
            <a:r>
              <a:rPr lang="es-ES" sz="1100" dirty="0" smtClean="0"/>
              <a:t>Ecología microbiana</a:t>
            </a:r>
          </a:p>
          <a:p>
            <a:pPr marL="171450" indent="-171450">
              <a:buFont typeface="Arial" pitchFamily="34" charset="0"/>
              <a:buChar char="•"/>
            </a:pPr>
            <a:r>
              <a:rPr lang="es-ES" sz="1100" dirty="0" err="1"/>
              <a:t>B</a:t>
            </a:r>
            <a:r>
              <a:rPr lang="es-ES" sz="1100" dirty="0" err="1" smtClean="0"/>
              <a:t>ioindicadores</a:t>
            </a:r>
            <a:r>
              <a:rPr lang="es-ES" sz="1100" dirty="0" smtClean="0"/>
              <a:t> </a:t>
            </a:r>
            <a:r>
              <a:rPr lang="es-ES" sz="1100" dirty="0"/>
              <a:t>de contaminación.</a:t>
            </a:r>
          </a:p>
          <a:p>
            <a:r>
              <a:rPr lang="es-ES" sz="1100" b="1" dirty="0" smtClean="0"/>
              <a:t>DOCENTES </a:t>
            </a:r>
            <a:r>
              <a:rPr lang="es-ES" sz="1100" b="1" dirty="0"/>
              <a:t>ADSCRITOS </a:t>
            </a:r>
            <a:endParaRPr lang="es-ES" sz="1100" b="1" dirty="0" smtClean="0"/>
          </a:p>
          <a:p>
            <a:pPr marL="171450" indent="-171450">
              <a:buFont typeface="Arial" pitchFamily="34" charset="0"/>
              <a:buChar char="•"/>
            </a:pPr>
            <a:r>
              <a:rPr lang="es-ES" sz="1100" dirty="0" smtClean="0"/>
              <a:t>Dra. Nora </a:t>
            </a:r>
            <a:r>
              <a:rPr lang="es-ES" sz="1100" dirty="0" err="1" smtClean="0"/>
              <a:t>Malaver</a:t>
            </a:r>
            <a:endParaRPr lang="es-ES" sz="1100" dirty="0"/>
          </a:p>
          <a:p>
            <a:pPr marL="171450" indent="-171450">
              <a:buFont typeface="Arial" pitchFamily="34" charset="0"/>
              <a:buChar char="•"/>
            </a:pPr>
            <a:r>
              <a:rPr lang="sv-SE" sz="1100" dirty="0" smtClean="0"/>
              <a:t>Dra</a:t>
            </a:r>
            <a:r>
              <a:rPr lang="sv-SE" sz="1100" dirty="0"/>
              <a:t>. Alejandra </a:t>
            </a:r>
            <a:r>
              <a:rPr lang="sv-SE" sz="1100" dirty="0" smtClean="0"/>
              <a:t>Zamora</a:t>
            </a:r>
            <a:endParaRPr lang="sv-SE" sz="1100" b="1" dirty="0" smtClean="0"/>
          </a:p>
          <a:p>
            <a:r>
              <a:rPr lang="sv-SE" sz="1100" b="1" dirty="0" smtClean="0"/>
              <a:t>ASISTENTES DE INVESTIGACIÓN </a:t>
            </a:r>
          </a:p>
          <a:p>
            <a:pPr marL="171450" indent="-171450">
              <a:buFont typeface="Arial" pitchFamily="34" charset="0"/>
              <a:buChar char="•"/>
            </a:pPr>
            <a:r>
              <a:rPr lang="es-ES" sz="1100" dirty="0"/>
              <a:t>Lic. María del Pino Rodríguez</a:t>
            </a:r>
          </a:p>
          <a:p>
            <a:pPr marL="171450" indent="-171450">
              <a:buFont typeface="Arial" pitchFamily="34" charset="0"/>
              <a:buChar char="•"/>
            </a:pPr>
            <a:r>
              <a:rPr lang="es-ES" sz="1100" dirty="0"/>
              <a:t>Lic. </a:t>
            </a:r>
            <a:r>
              <a:rPr lang="es-ES" sz="1100" dirty="0" err="1"/>
              <a:t>Joshimer</a:t>
            </a:r>
            <a:r>
              <a:rPr lang="es-ES" sz="1100" dirty="0"/>
              <a:t> Rodríguez </a:t>
            </a:r>
          </a:p>
          <a:p>
            <a:pPr marL="171450" indent="-171450">
              <a:buFont typeface="Arial" pitchFamily="34" charset="0"/>
              <a:buChar char="•"/>
            </a:pPr>
            <a:r>
              <a:rPr lang="es-ES" sz="1100" dirty="0"/>
              <a:t>Lic. Milagros Salas </a:t>
            </a:r>
            <a:endParaRPr lang="sv-SE" sz="1100" dirty="0"/>
          </a:p>
          <a:p>
            <a:pPr algn="just"/>
            <a:endParaRPr lang="es-ES" sz="1100" dirty="0"/>
          </a:p>
        </p:txBody>
      </p:sp>
    </p:spTree>
    <p:extLst>
      <p:ext uri="{BB962C8B-B14F-4D97-AF65-F5344CB8AC3E}">
        <p14:creationId xmlns:p14="http://schemas.microsoft.com/office/powerpoint/2010/main" val="202844078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26" name="25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Aplicada  </a:t>
            </a:r>
            <a:endParaRPr lang="es-VE" sz="2000" dirty="0">
              <a:latin typeface="Kozuka Gothic Pro M" pitchFamily="34" charset="-128"/>
              <a:ea typeface="Kozuka Gothic Pro M"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4" name="63 Rectángulo"/>
          <p:cNvSpPr/>
          <p:nvPr/>
        </p:nvSpPr>
        <p:spPr>
          <a:xfrm>
            <a:off x="539627" y="2233225"/>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6" name="65 CuadroTexto"/>
          <p:cNvSpPr txBox="1"/>
          <p:nvPr/>
        </p:nvSpPr>
        <p:spPr>
          <a:xfrm>
            <a:off x="616825" y="2267744"/>
            <a:ext cx="2664296" cy="6186309"/>
          </a:xfrm>
          <a:prstGeom prst="rect">
            <a:avLst/>
          </a:prstGeom>
          <a:noFill/>
        </p:spPr>
        <p:txBody>
          <a:bodyPr wrap="square" rtlCol="0">
            <a:spAutoFit/>
          </a:bodyPr>
          <a:lstStyle/>
          <a:p>
            <a:pPr algn="ctr"/>
            <a:r>
              <a:rPr lang="es-ES" sz="1100" b="1" dirty="0" smtClean="0"/>
              <a:t>LABORATORIO DE ECOLOGÍA DE SISTEMAS</a:t>
            </a:r>
          </a:p>
          <a:p>
            <a:pPr algn="just"/>
            <a:r>
              <a:rPr lang="es-ES" sz="1100" b="1" dirty="0" smtClean="0"/>
              <a:t>MISIÓN </a:t>
            </a:r>
            <a:endParaRPr lang="es-ES" sz="1100" b="1" dirty="0"/>
          </a:p>
          <a:p>
            <a:pPr algn="just"/>
            <a:r>
              <a:rPr lang="es-ES" sz="1100" dirty="0"/>
              <a:t>Nuestro laboratorio asume el trabajo de investigar la ecología al nivel de los sistemas, lo viene  haciendo con un enfoque dedicado a las aplicaciones en salud pública o colectiva, con un enfoque particular que nos proporciona la moderna Ecología del Paisaje, los que nos ha permitido aproximar la dinámica espacio-temporal de tales sistemas. </a:t>
            </a:r>
            <a:endParaRPr lang="es-ES" sz="1100" b="1" dirty="0"/>
          </a:p>
          <a:p>
            <a:pPr algn="just"/>
            <a:r>
              <a:rPr lang="es-ES" sz="1100" b="1" dirty="0"/>
              <a:t>OBJETIVOS </a:t>
            </a:r>
          </a:p>
          <a:p>
            <a:pPr algn="just"/>
            <a:r>
              <a:rPr lang="es-ES" sz="1100" dirty="0"/>
              <a:t>La Ecología de sistemas se ha llevado con especial interés en los flujos de energía en ecosistemas de pastizales del </a:t>
            </a:r>
            <a:r>
              <a:rPr lang="es-ES" sz="1100" dirty="0" err="1"/>
              <a:t>ecotrópico</a:t>
            </a:r>
            <a:r>
              <a:rPr lang="es-ES" sz="1100" dirty="0"/>
              <a:t>, resultando en la generación de modelos de simulación y optimización utilizados en la evaluación de impactos ambientales. Nuestra investigación ha contribuido a  proporcionar un mejor conocimiento de las tramas tróficas y de la dinámica energética de las sabanas llaneras de Venezuela. </a:t>
            </a:r>
            <a:endParaRPr lang="es-ES" sz="1100" dirty="0" smtClean="0"/>
          </a:p>
          <a:p>
            <a:pPr algn="just"/>
            <a:r>
              <a:rPr lang="es-ES" sz="1100" dirty="0" smtClean="0"/>
              <a:t>Al </a:t>
            </a:r>
            <a:r>
              <a:rPr lang="es-ES" sz="1100" dirty="0"/>
              <a:t>haber participado en programas multidisciplinarios realizados por el IZET en los módulos de </a:t>
            </a:r>
            <a:r>
              <a:rPr lang="es-ES" sz="1100" dirty="0" err="1"/>
              <a:t>Mantecal</a:t>
            </a:r>
            <a:r>
              <a:rPr lang="es-ES" sz="1100" dirty="0"/>
              <a:t>, Estado Apure, la Faja Petrolífera del Orinoco y en otras localidades del Oriente y occidente venezolano. </a:t>
            </a:r>
            <a:endParaRPr lang="es-ES" sz="1100" dirty="0" smtClean="0"/>
          </a:p>
          <a:p>
            <a:pPr algn="just"/>
            <a:r>
              <a:rPr lang="es-ES" sz="1100" dirty="0" smtClean="0"/>
              <a:t>En </a:t>
            </a:r>
            <a:r>
              <a:rPr lang="es-ES" sz="1100" dirty="0"/>
              <a:t>la perspectiva ecológica, el contexto de la investigación que concibe el espacio como variable </a:t>
            </a:r>
            <a:r>
              <a:rPr lang="es-ES" sz="1100" dirty="0" err="1"/>
              <a:t>predictora</a:t>
            </a:r>
            <a:r>
              <a:rPr lang="es-ES" sz="1100" dirty="0"/>
              <a:t> nos ha permitido aproximar soluciones a problemas en los sistemas naturales modificado por el </a:t>
            </a:r>
            <a:r>
              <a:rPr lang="es-ES" sz="1100" dirty="0" smtClean="0"/>
              <a:t>hombre.</a:t>
            </a:r>
          </a:p>
          <a:p>
            <a:pPr algn="just"/>
            <a:endParaRPr lang="es-ES" sz="1100" dirty="0"/>
          </a:p>
        </p:txBody>
      </p:sp>
      <p:sp>
        <p:nvSpPr>
          <p:cNvPr id="67" name="66 CuadroTexto"/>
          <p:cNvSpPr txBox="1"/>
          <p:nvPr/>
        </p:nvSpPr>
        <p:spPr>
          <a:xfrm>
            <a:off x="3501008" y="2267744"/>
            <a:ext cx="2744769" cy="3477875"/>
          </a:xfrm>
          <a:prstGeom prst="rect">
            <a:avLst/>
          </a:prstGeom>
          <a:noFill/>
        </p:spPr>
        <p:txBody>
          <a:bodyPr wrap="square" rtlCol="0">
            <a:spAutoFit/>
          </a:bodyPr>
          <a:lstStyle/>
          <a:p>
            <a:pPr algn="just"/>
            <a:r>
              <a:rPr lang="es-ES" sz="1100" dirty="0" smtClean="0"/>
              <a:t>Estudia </a:t>
            </a:r>
            <a:r>
              <a:rPr lang="es-ES" sz="1100" dirty="0"/>
              <a:t>en los vinculados a la salud pública enfermedades </a:t>
            </a:r>
            <a:r>
              <a:rPr lang="es-ES" sz="1100" dirty="0" err="1"/>
              <a:t>metaxénicas</a:t>
            </a:r>
            <a:r>
              <a:rPr lang="es-ES" sz="1100" dirty="0"/>
              <a:t> como la malaria en el Estado Sucre, con la dinámica del dengue en Sucre y en otros estados. Así mismo, se vienen analizando el efecto del Cambio Climático sobre los sistemas naturales, entre ello las enfermedades transmitidas por vectores y sobre sistemas lagunares costeros, como el Parque Nacional Laguna de Tacarigua. </a:t>
            </a:r>
            <a:endParaRPr lang="es-ES" sz="1100" dirty="0" smtClean="0"/>
          </a:p>
          <a:p>
            <a:pPr algn="just"/>
            <a:r>
              <a:rPr lang="es-ES" sz="1100" dirty="0" smtClean="0"/>
              <a:t>Los </a:t>
            </a:r>
            <a:r>
              <a:rPr lang="es-ES" sz="1100" dirty="0"/>
              <a:t>resultados bajo la premisa de ecología aplicada ha permitido la transferencia de los conocimientos obtenidos para apoyar la gestión de políticas de salud en el ámbito del control y vigilancia epidemiológica y en la comprensión de los efectos del cambio climático sobre los sistemas naturales, con miras a reducir la vulnerabilidad de las comunidades de las aéreas afectadas por el fenómeno. </a:t>
            </a:r>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l="440" t="1670" r="58961"/>
          <a:stretch/>
        </p:blipFill>
        <p:spPr>
          <a:xfrm>
            <a:off x="3708875" y="5846116"/>
            <a:ext cx="2456429" cy="167821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28 CuadroTexto"/>
          <p:cNvSpPr txBox="1"/>
          <p:nvPr/>
        </p:nvSpPr>
        <p:spPr>
          <a:xfrm>
            <a:off x="5150502" y="7594839"/>
            <a:ext cx="1095276" cy="215444"/>
          </a:xfrm>
          <a:prstGeom prst="rect">
            <a:avLst/>
          </a:prstGeom>
          <a:noFill/>
        </p:spPr>
        <p:txBody>
          <a:bodyPr wrap="square" rtlCol="0">
            <a:spAutoFit/>
          </a:bodyPr>
          <a:lstStyle/>
          <a:p>
            <a:pPr algn="ctr"/>
            <a:r>
              <a:rPr lang="pt-BR" sz="800" i="1" dirty="0" smtClean="0"/>
              <a:t>Ecología de Sistemas </a:t>
            </a:r>
            <a:endParaRPr lang="pt-BR" sz="800" i="1" dirty="0"/>
          </a:p>
        </p:txBody>
      </p:sp>
    </p:spTree>
    <p:extLst>
      <p:ext uri="{BB962C8B-B14F-4D97-AF65-F5344CB8AC3E}">
        <p14:creationId xmlns:p14="http://schemas.microsoft.com/office/powerpoint/2010/main" val="311963777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26" name="25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Aplicada  </a:t>
            </a:r>
            <a:endParaRPr lang="es-VE" sz="2000" dirty="0">
              <a:latin typeface="Kozuka Gothic Pro M" pitchFamily="34" charset="-128"/>
              <a:ea typeface="Kozuka Gothic Pro M"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Rectángulo"/>
          <p:cNvSpPr/>
          <p:nvPr/>
        </p:nvSpPr>
        <p:spPr>
          <a:xfrm>
            <a:off x="345914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67744"/>
            <a:ext cx="2744769" cy="3477875"/>
          </a:xfrm>
          <a:prstGeom prst="rect">
            <a:avLst/>
          </a:prstGeom>
          <a:noFill/>
        </p:spPr>
        <p:txBody>
          <a:bodyPr wrap="square" rtlCol="0">
            <a:spAutoFit/>
          </a:bodyPr>
          <a:lstStyle/>
          <a:p>
            <a:pPr algn="just"/>
            <a:r>
              <a:rPr lang="es-ES" sz="1100" b="1" dirty="0" smtClean="0"/>
              <a:t>LÍNEAS DE INVESTIGACIÓN</a:t>
            </a:r>
          </a:p>
          <a:p>
            <a:pPr algn="just"/>
            <a:r>
              <a:rPr lang="es-ES" sz="1100" b="1" dirty="0" smtClean="0"/>
              <a:t>ECOLOGÍA </a:t>
            </a:r>
            <a:r>
              <a:rPr lang="es-ES" sz="1100" b="1" dirty="0"/>
              <a:t>DE PAISAJE </a:t>
            </a:r>
          </a:p>
          <a:p>
            <a:pPr marL="171450" indent="-171450" algn="just">
              <a:buFont typeface="Arial" pitchFamily="34" charset="0"/>
              <a:buChar char="•"/>
            </a:pPr>
            <a:r>
              <a:rPr lang="es-ES" sz="1100" dirty="0"/>
              <a:t>Control y vigilancia epidemiológica y en la comprensión de los efectos del cambio climático sobre los sistemas naturales, con miras a reducir la vulnerabilidad de las comunidades de las aéreas afectadas por el fenómeno. </a:t>
            </a:r>
          </a:p>
          <a:p>
            <a:pPr marL="171450" indent="-171450" algn="just">
              <a:buFont typeface="Arial" pitchFamily="34" charset="0"/>
              <a:buChar char="•"/>
            </a:pPr>
            <a:r>
              <a:rPr lang="es-ES" sz="1100" dirty="0"/>
              <a:t>Estudios de suelo desde su aspecto taxonómico y su </a:t>
            </a:r>
            <a:r>
              <a:rPr lang="es-ES" sz="1100" dirty="0" err="1"/>
              <a:t>geomorfoevolución</a:t>
            </a:r>
            <a:r>
              <a:rPr lang="es-ES" sz="1100" dirty="0"/>
              <a:t>, </a:t>
            </a:r>
          </a:p>
          <a:p>
            <a:pPr marL="171450" indent="-171450" algn="just">
              <a:buFont typeface="Arial" pitchFamily="34" charset="0"/>
              <a:buChar char="•"/>
            </a:pPr>
            <a:r>
              <a:rPr lang="es-ES" sz="1100" dirty="0"/>
              <a:t>Clasificar y explicar la dinámica de formación del paisaje ecológico, las formas de tierra y la respuesta adaptativa de las comunidades vegetales y animales, bajo los principios holísticos de la ecología sistémica moderna y el enfoque integrador del papel del clima, los pequeños y grandes eventos naturales que modelan el paisaje, incluyendo las fuerzas antrópicas</a:t>
            </a:r>
            <a:r>
              <a:rPr lang="es-ES" sz="1100" dirty="0" smtClean="0"/>
              <a:t>.</a:t>
            </a:r>
            <a:endParaRPr lang="es-ES" sz="1100" dirty="0"/>
          </a:p>
        </p:txBody>
      </p:sp>
      <p:sp>
        <p:nvSpPr>
          <p:cNvPr id="29" name="28 CuadroTexto"/>
          <p:cNvSpPr txBox="1"/>
          <p:nvPr/>
        </p:nvSpPr>
        <p:spPr>
          <a:xfrm>
            <a:off x="3496108" y="2275289"/>
            <a:ext cx="2744769" cy="5847755"/>
          </a:xfrm>
          <a:prstGeom prst="rect">
            <a:avLst/>
          </a:prstGeom>
          <a:noFill/>
        </p:spPr>
        <p:txBody>
          <a:bodyPr wrap="square" rtlCol="0">
            <a:spAutoFit/>
          </a:bodyPr>
          <a:lstStyle/>
          <a:p>
            <a:pPr algn="just"/>
            <a:r>
              <a:rPr lang="es-ES" sz="1100" b="1" dirty="0" smtClean="0"/>
              <a:t>AGROECOLOGIA</a:t>
            </a:r>
            <a:r>
              <a:rPr lang="es-ES" sz="1100" dirty="0" smtClean="0"/>
              <a:t> </a:t>
            </a:r>
            <a:endParaRPr lang="es-ES" sz="1100" dirty="0"/>
          </a:p>
          <a:p>
            <a:pPr algn="just"/>
            <a:r>
              <a:rPr lang="es-ES" sz="1100" dirty="0"/>
              <a:t>La producción de este grupo ha generado abundante literatura sobre la teoría del paisaje ecológico y su funcionamiento y clasificación bajo un esquema jerárquico, </a:t>
            </a:r>
            <a:r>
              <a:rPr lang="es-ES" sz="1100" dirty="0" err="1"/>
              <a:t>multidivisivo</a:t>
            </a:r>
            <a:r>
              <a:rPr lang="es-ES" sz="1100" dirty="0"/>
              <a:t>, con diversos niveles de apreciación de las propiedades emergentes según la escala espacio temporal de análisis. En forma complementaria ha utilizado las tecnologías de sensores remotos </a:t>
            </a:r>
            <a:r>
              <a:rPr lang="es-ES" sz="1100" dirty="0" err="1"/>
              <a:t>multiespectrales</a:t>
            </a:r>
            <a:r>
              <a:rPr lang="es-ES" sz="1100" dirty="0"/>
              <a:t> y los SIG para el análisis espacial, resultando en métricas del paisaje y análisis </a:t>
            </a:r>
            <a:r>
              <a:rPr lang="es-ES" sz="1100" dirty="0" err="1"/>
              <a:t>multivariante</a:t>
            </a:r>
            <a:r>
              <a:rPr lang="es-ES" sz="1100" dirty="0"/>
              <a:t> para la explicación la importancia combinada de los factores  que determinan la estructura  y variabilidad del paisaje y sus comunidades conspicuas</a:t>
            </a:r>
            <a:r>
              <a:rPr lang="es-ES" sz="1100" dirty="0" smtClean="0"/>
              <a:t>.</a:t>
            </a:r>
          </a:p>
          <a:p>
            <a:pPr algn="just"/>
            <a:endParaRPr lang="es-ES" sz="1100" dirty="0"/>
          </a:p>
          <a:p>
            <a:pPr algn="just"/>
            <a:r>
              <a:rPr lang="es-ES" sz="1100" b="1" dirty="0" smtClean="0"/>
              <a:t>LÍNEA SISTEMAS DE INFORMACIÓN Y MODELAJE ECOLÓGICO Y AMBIENTAL</a:t>
            </a:r>
          </a:p>
          <a:p>
            <a:pPr marL="171450" indent="-171450" algn="just">
              <a:buFont typeface="Arial" pitchFamily="34" charset="0"/>
              <a:buChar char="•"/>
            </a:pPr>
            <a:r>
              <a:rPr lang="es-ES" sz="1100" dirty="0"/>
              <a:t>P</a:t>
            </a:r>
            <a:r>
              <a:rPr lang="es-ES" sz="1100" dirty="0" smtClean="0"/>
              <a:t>roporciona </a:t>
            </a:r>
            <a:r>
              <a:rPr lang="es-ES" sz="1100" dirty="0"/>
              <a:t>la </a:t>
            </a:r>
            <a:r>
              <a:rPr lang="es-ES" sz="1100" dirty="0" err="1" smtClean="0"/>
              <a:t>Ecoepidemiología</a:t>
            </a:r>
            <a:r>
              <a:rPr lang="es-ES" sz="1100" dirty="0" smtClean="0"/>
              <a:t>,  una Panorámica,  el  desarrollo  </a:t>
            </a:r>
            <a:r>
              <a:rPr lang="es-ES" sz="1100" dirty="0"/>
              <a:t>de la Ecología Aplicada a salud pública asistida con Tecnologías Geoespaciales.</a:t>
            </a:r>
          </a:p>
          <a:p>
            <a:pPr marL="171450" indent="-171450" algn="just">
              <a:buFont typeface="Arial" pitchFamily="34" charset="0"/>
              <a:buChar char="•"/>
            </a:pPr>
            <a:r>
              <a:rPr lang="es-ES" sz="1100" dirty="0" smtClean="0"/>
              <a:t>Estudio de la caracterización </a:t>
            </a:r>
            <a:r>
              <a:rPr lang="es-ES" sz="1100" dirty="0"/>
              <a:t>de la dinámica de la malaria elementos del Paisaje, parches, matrices, corredores, y los aspectos epidemiológicos vinculados a los focos y a la posibilidad de conexión entre </a:t>
            </a:r>
            <a:r>
              <a:rPr lang="es-ES" sz="1100" dirty="0" smtClean="0"/>
              <a:t>ellos de la Malaria. </a:t>
            </a:r>
            <a:endParaRPr lang="es-ES" sz="1100" b="1" dirty="0" smtClean="0"/>
          </a:p>
          <a:p>
            <a:pPr algn="just"/>
            <a:r>
              <a:rPr lang="es-ES" sz="1100" b="1" dirty="0" smtClean="0"/>
              <a:t>DOCENTES ADSCRITOS </a:t>
            </a:r>
            <a:endParaRPr lang="es-ES" sz="1100" b="1" dirty="0"/>
          </a:p>
          <a:p>
            <a:pPr marL="171450" indent="-171450" algn="just">
              <a:buFont typeface="Arial" pitchFamily="34" charset="0"/>
              <a:buChar char="•"/>
            </a:pPr>
            <a:r>
              <a:rPr lang="es-ES" sz="1100" dirty="0"/>
              <a:t>Dr. José Luis </a:t>
            </a:r>
            <a:r>
              <a:rPr lang="es-ES" sz="1100" dirty="0" err="1"/>
              <a:t>Berroterán</a:t>
            </a:r>
            <a:r>
              <a:rPr lang="es-ES" sz="1100" dirty="0"/>
              <a:t>	</a:t>
            </a:r>
          </a:p>
          <a:p>
            <a:pPr marL="171450" indent="-171450" algn="just">
              <a:buFont typeface="Arial" pitchFamily="34" charset="0"/>
              <a:buChar char="•"/>
            </a:pPr>
            <a:r>
              <a:rPr lang="es-ES" sz="1100" dirty="0"/>
              <a:t>Dra. Laura Delgado	</a:t>
            </a:r>
          </a:p>
          <a:p>
            <a:pPr marL="171450" indent="-171450" algn="just">
              <a:buFont typeface="Arial" pitchFamily="34" charset="0"/>
              <a:buChar char="•"/>
            </a:pPr>
            <a:r>
              <a:rPr lang="es-ES" sz="1100" dirty="0"/>
              <a:t>Dr. Santiago Ramos</a:t>
            </a:r>
          </a:p>
          <a:p>
            <a:pPr algn="just"/>
            <a:r>
              <a:rPr lang="es-ES" sz="1100" dirty="0"/>
              <a:t> </a:t>
            </a:r>
          </a:p>
        </p:txBody>
      </p:sp>
      <p:pic>
        <p:nvPicPr>
          <p:cNvPr id="6" name="5 Imagen"/>
          <p:cNvPicPr>
            <a:picLocks noChangeAspect="1"/>
          </p:cNvPicPr>
          <p:nvPr/>
        </p:nvPicPr>
        <p:blipFill rotWithShape="1">
          <a:blip r:embed="rId4">
            <a:extLst>
              <a:ext uri="{28A0092B-C50C-407E-A947-70E740481C1C}">
                <a14:useLocalDpi xmlns:a14="http://schemas.microsoft.com/office/drawing/2010/main" val="0"/>
              </a:ext>
            </a:extLst>
          </a:blip>
          <a:srcRect l="61403" t="4403" r="872" b="3564"/>
          <a:stretch/>
        </p:blipFill>
        <p:spPr>
          <a:xfrm>
            <a:off x="779172" y="5796136"/>
            <a:ext cx="2378853" cy="163699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34 CuadroTexto"/>
          <p:cNvSpPr txBox="1"/>
          <p:nvPr/>
        </p:nvSpPr>
        <p:spPr>
          <a:xfrm>
            <a:off x="836712" y="7524328"/>
            <a:ext cx="2317321" cy="461665"/>
          </a:xfrm>
          <a:prstGeom prst="rect">
            <a:avLst/>
          </a:prstGeom>
          <a:noFill/>
        </p:spPr>
        <p:txBody>
          <a:bodyPr wrap="square" rtlCol="0">
            <a:spAutoFit/>
          </a:bodyPr>
          <a:lstStyle/>
          <a:p>
            <a:pPr algn="r"/>
            <a:r>
              <a:rPr lang="pt-BR" sz="800" i="1" dirty="0" smtClean="0"/>
              <a:t>Ecología de Sistemas</a:t>
            </a:r>
          </a:p>
          <a:p>
            <a:pPr algn="r"/>
            <a:r>
              <a:rPr lang="pt-BR" sz="800" i="1" dirty="0" smtClean="0"/>
              <a:t>    </a:t>
            </a:r>
            <a:r>
              <a:rPr lang="pt-BR" sz="800" i="1" dirty="0" err="1" smtClean="0"/>
              <a:t>Trabajo</a:t>
            </a:r>
            <a:r>
              <a:rPr lang="pt-BR" sz="800" i="1" dirty="0" smtClean="0"/>
              <a:t> de Campo </a:t>
            </a:r>
            <a:r>
              <a:rPr lang="pt-BR" sz="800" i="1" dirty="0" err="1" smtClean="0"/>
              <a:t>Estudio</a:t>
            </a:r>
            <a:r>
              <a:rPr lang="pt-BR" sz="800" i="1" dirty="0" smtClean="0"/>
              <a:t> de </a:t>
            </a:r>
            <a:r>
              <a:rPr lang="pt-BR" sz="800" i="1" dirty="0" err="1" smtClean="0"/>
              <a:t>la</a:t>
            </a:r>
            <a:r>
              <a:rPr lang="pt-BR" sz="800" i="1" dirty="0" smtClean="0"/>
              <a:t> </a:t>
            </a:r>
            <a:r>
              <a:rPr lang="pt-BR" sz="800" i="1" dirty="0" err="1" smtClean="0"/>
              <a:t>Malaria</a:t>
            </a:r>
            <a:r>
              <a:rPr lang="pt-BR" sz="800" i="1" dirty="0" smtClean="0"/>
              <a:t> </a:t>
            </a:r>
          </a:p>
          <a:p>
            <a:pPr algn="r"/>
            <a:r>
              <a:rPr lang="pt-BR" sz="800" i="1" dirty="0" smtClean="0"/>
              <a:t>Parque Nacional Laguna de </a:t>
            </a:r>
            <a:r>
              <a:rPr lang="pt-BR" sz="800" i="1" dirty="0" err="1" smtClean="0"/>
              <a:t>Tacarigua</a:t>
            </a:r>
            <a:r>
              <a:rPr lang="pt-BR" sz="800" i="1" dirty="0" smtClean="0"/>
              <a:t>  </a:t>
            </a:r>
            <a:endParaRPr lang="pt-BR" sz="800" i="1" dirty="0"/>
          </a:p>
        </p:txBody>
      </p:sp>
    </p:spTree>
    <p:extLst>
      <p:ext uri="{BB962C8B-B14F-4D97-AF65-F5344CB8AC3E}">
        <p14:creationId xmlns:p14="http://schemas.microsoft.com/office/powerpoint/2010/main" val="42237445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26" name="25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y Evolución   </a:t>
            </a:r>
            <a:endParaRPr lang="es-VE" sz="2000" dirty="0">
              <a:latin typeface="Kozuka Gothic Pro M" pitchFamily="34" charset="-128"/>
              <a:ea typeface="Kozuka Gothic Pro M" pitchFamily="34" charset="-128"/>
            </a:endParaRPr>
          </a:p>
        </p:txBody>
      </p:sp>
      <p:sp>
        <p:nvSpPr>
          <p:cNvPr id="38" name="37 CuadroTexto"/>
          <p:cNvSpPr txBox="1"/>
          <p:nvPr/>
        </p:nvSpPr>
        <p:spPr>
          <a:xfrm>
            <a:off x="2058916" y="2195736"/>
            <a:ext cx="2930984" cy="369332"/>
          </a:xfrm>
          <a:prstGeom prst="rect">
            <a:avLst/>
          </a:prstGeom>
          <a:noFill/>
        </p:spPr>
        <p:txBody>
          <a:bodyPr wrap="square" rtlCol="0">
            <a:spAutoFit/>
          </a:bodyPr>
          <a:lstStyle/>
          <a:p>
            <a:pPr algn="ctr"/>
            <a:r>
              <a:rPr lang="es-ES" b="1" dirty="0" smtClean="0"/>
              <a:t>PERSONAL DEL CENTRO </a:t>
            </a:r>
            <a:endParaRPr lang="es-VE" b="1" dirty="0"/>
          </a:p>
        </p:txBody>
      </p:sp>
      <p:sp>
        <p:nvSpPr>
          <p:cNvPr id="34" name="33 CuadroTexto"/>
          <p:cNvSpPr txBox="1"/>
          <p:nvPr/>
        </p:nvSpPr>
        <p:spPr>
          <a:xfrm>
            <a:off x="620688" y="3635896"/>
            <a:ext cx="1664939" cy="430887"/>
          </a:xfrm>
          <a:prstGeom prst="rect">
            <a:avLst/>
          </a:prstGeom>
          <a:noFill/>
        </p:spPr>
        <p:txBody>
          <a:bodyPr wrap="square" rtlCol="0">
            <a:spAutoFit/>
          </a:bodyPr>
          <a:lstStyle/>
          <a:p>
            <a:pPr algn="ctr"/>
            <a:r>
              <a:rPr lang="pt-BR" sz="1100" b="1" dirty="0" smtClean="0"/>
              <a:t>Dra. </a:t>
            </a:r>
            <a:r>
              <a:rPr lang="pt-BR" sz="1100" b="1" dirty="0" err="1" smtClean="0"/>
              <a:t>Yadira</a:t>
            </a:r>
            <a:r>
              <a:rPr lang="pt-BR" sz="1100" b="1" dirty="0" smtClean="0"/>
              <a:t> Rangel</a:t>
            </a:r>
          </a:p>
          <a:p>
            <a:pPr algn="ctr"/>
            <a:r>
              <a:rPr lang="pt-BR" sz="1100" b="1" dirty="0" smtClean="0"/>
              <a:t>Jefe </a:t>
            </a:r>
            <a:r>
              <a:rPr lang="pt-BR" sz="1100" b="1" dirty="0" err="1" smtClean="0"/>
              <a:t>del</a:t>
            </a:r>
            <a:r>
              <a:rPr lang="pt-BR" sz="1100" b="1" dirty="0" smtClean="0"/>
              <a:t> Centro </a:t>
            </a:r>
            <a:endParaRPr lang="pt-BR" sz="1100" b="1" dirty="0"/>
          </a:p>
        </p:txBody>
      </p:sp>
      <p:sp>
        <p:nvSpPr>
          <p:cNvPr id="35" name="34 CuadroTexto"/>
          <p:cNvSpPr txBox="1"/>
          <p:nvPr/>
        </p:nvSpPr>
        <p:spPr>
          <a:xfrm>
            <a:off x="2010646" y="3734326"/>
            <a:ext cx="1490362" cy="261610"/>
          </a:xfrm>
          <a:prstGeom prst="rect">
            <a:avLst/>
          </a:prstGeom>
          <a:noFill/>
        </p:spPr>
        <p:txBody>
          <a:bodyPr wrap="square" rtlCol="0">
            <a:spAutoFit/>
          </a:bodyPr>
          <a:lstStyle/>
          <a:p>
            <a:pPr algn="ctr"/>
            <a:r>
              <a:rPr lang="pt-BR" sz="1100" b="1" dirty="0" smtClean="0"/>
              <a:t>Diego </a:t>
            </a:r>
            <a:r>
              <a:rPr lang="pt-BR" sz="1100" b="1" dirty="0" err="1" smtClean="0"/>
              <a:t>Griffon</a:t>
            </a:r>
            <a:endParaRPr lang="pt-BR" sz="1100" b="1" dirty="0"/>
          </a:p>
        </p:txBody>
      </p:sp>
      <p:sp>
        <p:nvSpPr>
          <p:cNvPr id="36" name="35 CuadroTexto"/>
          <p:cNvSpPr txBox="1"/>
          <p:nvPr/>
        </p:nvSpPr>
        <p:spPr>
          <a:xfrm>
            <a:off x="3284984" y="3734326"/>
            <a:ext cx="1490362" cy="261610"/>
          </a:xfrm>
          <a:prstGeom prst="rect">
            <a:avLst/>
          </a:prstGeom>
          <a:noFill/>
        </p:spPr>
        <p:txBody>
          <a:bodyPr wrap="square" rtlCol="0">
            <a:spAutoFit/>
          </a:bodyPr>
          <a:lstStyle/>
          <a:p>
            <a:pPr algn="ctr"/>
            <a:r>
              <a:rPr lang="pt-BR" sz="1100" b="1" dirty="0" smtClean="0"/>
              <a:t>Edmundo Guerrero</a:t>
            </a:r>
            <a:endParaRPr lang="pt-BR" sz="1100" b="1" dirty="0"/>
          </a:p>
        </p:txBody>
      </p:sp>
      <p:sp>
        <p:nvSpPr>
          <p:cNvPr id="37" name="36 CuadroTexto"/>
          <p:cNvSpPr txBox="1"/>
          <p:nvPr/>
        </p:nvSpPr>
        <p:spPr>
          <a:xfrm>
            <a:off x="4581128" y="3734326"/>
            <a:ext cx="1490362" cy="430887"/>
          </a:xfrm>
          <a:prstGeom prst="rect">
            <a:avLst/>
          </a:prstGeom>
          <a:noFill/>
        </p:spPr>
        <p:txBody>
          <a:bodyPr wrap="square" rtlCol="0">
            <a:spAutoFit/>
          </a:bodyPr>
          <a:lstStyle/>
          <a:p>
            <a:pPr algn="ctr"/>
            <a:r>
              <a:rPr lang="pt-BR" sz="1100" b="1" dirty="0"/>
              <a:t>Elisabeth </a:t>
            </a:r>
            <a:r>
              <a:rPr lang="pt-BR" sz="1100" b="1" dirty="0" smtClean="0"/>
              <a:t>Gordon</a:t>
            </a:r>
            <a:r>
              <a:rPr lang="pt-BR" sz="1100" b="1" dirty="0"/>
              <a:t>	</a:t>
            </a:r>
          </a:p>
        </p:txBody>
      </p:sp>
      <p:sp>
        <p:nvSpPr>
          <p:cNvPr id="41" name="40 CuadroTexto"/>
          <p:cNvSpPr txBox="1"/>
          <p:nvPr/>
        </p:nvSpPr>
        <p:spPr>
          <a:xfrm>
            <a:off x="2060848" y="5196235"/>
            <a:ext cx="1490362" cy="261610"/>
          </a:xfrm>
          <a:prstGeom prst="rect">
            <a:avLst/>
          </a:prstGeom>
          <a:noFill/>
        </p:spPr>
        <p:txBody>
          <a:bodyPr wrap="square" rtlCol="0">
            <a:spAutoFit/>
          </a:bodyPr>
          <a:lstStyle/>
          <a:p>
            <a:pPr algn="ctr"/>
            <a:r>
              <a:rPr lang="pt-BR" sz="1100" b="1" dirty="0" smtClean="0"/>
              <a:t>Evelyn </a:t>
            </a:r>
            <a:r>
              <a:rPr lang="pt-BR" sz="1100" b="1" dirty="0" err="1" smtClean="0"/>
              <a:t>Zoppi</a:t>
            </a:r>
            <a:r>
              <a:rPr lang="pt-BR" sz="1100" b="1" dirty="0"/>
              <a:t>	</a:t>
            </a:r>
          </a:p>
        </p:txBody>
      </p:sp>
      <p:sp>
        <p:nvSpPr>
          <p:cNvPr id="42" name="41 CuadroTexto"/>
          <p:cNvSpPr txBox="1"/>
          <p:nvPr/>
        </p:nvSpPr>
        <p:spPr>
          <a:xfrm>
            <a:off x="3356992" y="5196235"/>
            <a:ext cx="1490362" cy="261610"/>
          </a:xfrm>
          <a:prstGeom prst="rect">
            <a:avLst/>
          </a:prstGeom>
          <a:noFill/>
        </p:spPr>
        <p:txBody>
          <a:bodyPr wrap="square" rtlCol="0">
            <a:spAutoFit/>
          </a:bodyPr>
          <a:lstStyle/>
          <a:p>
            <a:pPr algn="ctr"/>
            <a:r>
              <a:rPr lang="pt-BR" sz="1100" b="1" dirty="0" err="1" smtClean="0"/>
              <a:t>Jesús</a:t>
            </a:r>
            <a:r>
              <a:rPr lang="pt-BR" sz="1100" b="1" dirty="0" smtClean="0"/>
              <a:t> Alberto Leon</a:t>
            </a:r>
            <a:endParaRPr lang="pt-BR" sz="1100" b="1" dirty="0"/>
          </a:p>
        </p:txBody>
      </p:sp>
      <p:sp>
        <p:nvSpPr>
          <p:cNvPr id="43" name="42 CuadroTexto"/>
          <p:cNvSpPr txBox="1"/>
          <p:nvPr/>
        </p:nvSpPr>
        <p:spPr>
          <a:xfrm>
            <a:off x="4581128" y="5196235"/>
            <a:ext cx="1563376" cy="430887"/>
          </a:xfrm>
          <a:prstGeom prst="rect">
            <a:avLst/>
          </a:prstGeom>
          <a:noFill/>
        </p:spPr>
        <p:txBody>
          <a:bodyPr wrap="square" rtlCol="0">
            <a:spAutoFit/>
          </a:bodyPr>
          <a:lstStyle/>
          <a:p>
            <a:pPr algn="ctr"/>
            <a:r>
              <a:rPr lang="pt-BR" sz="1100" b="1" dirty="0" smtClean="0"/>
              <a:t>Juan Carlos Navarro</a:t>
            </a:r>
            <a:r>
              <a:rPr lang="pt-BR" sz="1100" b="1" dirty="0"/>
              <a:t>	</a:t>
            </a:r>
          </a:p>
        </p:txBody>
      </p:sp>
      <p:sp>
        <p:nvSpPr>
          <p:cNvPr id="44" name="43 CuadroTexto"/>
          <p:cNvSpPr txBox="1"/>
          <p:nvPr/>
        </p:nvSpPr>
        <p:spPr>
          <a:xfrm>
            <a:off x="642494" y="5196235"/>
            <a:ext cx="1490362" cy="430887"/>
          </a:xfrm>
          <a:prstGeom prst="rect">
            <a:avLst/>
          </a:prstGeom>
          <a:noFill/>
        </p:spPr>
        <p:txBody>
          <a:bodyPr wrap="square" rtlCol="0">
            <a:spAutoFit/>
          </a:bodyPr>
          <a:lstStyle/>
          <a:p>
            <a:pPr algn="ctr"/>
            <a:r>
              <a:rPr lang="pt-BR" sz="1100" b="1" dirty="0" err="1" smtClean="0"/>
              <a:t>Estrella</a:t>
            </a:r>
            <a:r>
              <a:rPr lang="pt-BR" sz="1100" b="1" dirty="0" smtClean="0"/>
              <a:t> </a:t>
            </a:r>
            <a:r>
              <a:rPr lang="pt-BR" sz="1100" b="1" dirty="0" err="1" smtClean="0"/>
              <a:t>Villamizar</a:t>
            </a:r>
            <a:r>
              <a:rPr lang="pt-BR" sz="1100" b="1" dirty="0"/>
              <a:t>	</a:t>
            </a:r>
          </a:p>
        </p:txBody>
      </p:sp>
      <p:sp>
        <p:nvSpPr>
          <p:cNvPr id="49" name="48 CuadroTexto"/>
          <p:cNvSpPr txBox="1"/>
          <p:nvPr/>
        </p:nvSpPr>
        <p:spPr>
          <a:xfrm>
            <a:off x="2082654" y="6614646"/>
            <a:ext cx="1490362" cy="261610"/>
          </a:xfrm>
          <a:prstGeom prst="rect">
            <a:avLst/>
          </a:prstGeom>
          <a:noFill/>
        </p:spPr>
        <p:txBody>
          <a:bodyPr wrap="square" rtlCol="0">
            <a:spAutoFit/>
          </a:bodyPr>
          <a:lstStyle/>
          <a:p>
            <a:pPr algn="ctr"/>
            <a:r>
              <a:rPr lang="pt-BR" sz="1100" b="1" dirty="0" smtClean="0"/>
              <a:t>Maria Barreto</a:t>
            </a:r>
            <a:r>
              <a:rPr lang="pt-BR" sz="1100" b="1" dirty="0"/>
              <a:t>	</a:t>
            </a:r>
          </a:p>
        </p:txBody>
      </p:sp>
      <p:sp>
        <p:nvSpPr>
          <p:cNvPr id="50" name="49 CuadroTexto"/>
          <p:cNvSpPr txBox="1"/>
          <p:nvPr/>
        </p:nvSpPr>
        <p:spPr>
          <a:xfrm>
            <a:off x="3284984" y="6614646"/>
            <a:ext cx="1490362" cy="261610"/>
          </a:xfrm>
          <a:prstGeom prst="rect">
            <a:avLst/>
          </a:prstGeom>
          <a:noFill/>
        </p:spPr>
        <p:txBody>
          <a:bodyPr wrap="square" rtlCol="0">
            <a:spAutoFit/>
          </a:bodyPr>
          <a:lstStyle/>
          <a:p>
            <a:pPr algn="ctr"/>
            <a:r>
              <a:rPr lang="pt-BR" sz="1100" b="1" dirty="0" smtClean="0"/>
              <a:t>Maria </a:t>
            </a:r>
            <a:r>
              <a:rPr lang="pt-BR" sz="1100" b="1" dirty="0" err="1" smtClean="0"/>
              <a:t>Grillet</a:t>
            </a:r>
            <a:endParaRPr lang="pt-BR" sz="1100" b="1" dirty="0"/>
          </a:p>
        </p:txBody>
      </p:sp>
      <p:sp>
        <p:nvSpPr>
          <p:cNvPr id="51" name="50 CuadroTexto"/>
          <p:cNvSpPr txBox="1"/>
          <p:nvPr/>
        </p:nvSpPr>
        <p:spPr>
          <a:xfrm>
            <a:off x="4653136" y="6614646"/>
            <a:ext cx="1340496" cy="261610"/>
          </a:xfrm>
          <a:prstGeom prst="rect">
            <a:avLst/>
          </a:prstGeom>
          <a:noFill/>
        </p:spPr>
        <p:txBody>
          <a:bodyPr wrap="square" rtlCol="0">
            <a:spAutoFit/>
          </a:bodyPr>
          <a:lstStyle/>
          <a:p>
            <a:pPr algn="ctr"/>
            <a:r>
              <a:rPr lang="pt-BR" sz="1100" b="1" dirty="0" err="1" smtClean="0"/>
              <a:t>María</a:t>
            </a:r>
            <a:r>
              <a:rPr lang="pt-BR" sz="1100" b="1" dirty="0" smtClean="0"/>
              <a:t> </a:t>
            </a:r>
            <a:r>
              <a:rPr lang="pt-BR" sz="1100" b="1" dirty="0"/>
              <a:t>Hernández</a:t>
            </a:r>
          </a:p>
        </p:txBody>
      </p:sp>
      <p:sp>
        <p:nvSpPr>
          <p:cNvPr id="52" name="51 CuadroTexto"/>
          <p:cNvSpPr txBox="1"/>
          <p:nvPr/>
        </p:nvSpPr>
        <p:spPr>
          <a:xfrm>
            <a:off x="620688" y="6614646"/>
            <a:ext cx="1490362" cy="261610"/>
          </a:xfrm>
          <a:prstGeom prst="rect">
            <a:avLst/>
          </a:prstGeom>
          <a:noFill/>
        </p:spPr>
        <p:txBody>
          <a:bodyPr wrap="square" rtlCol="0">
            <a:spAutoFit/>
          </a:bodyPr>
          <a:lstStyle/>
          <a:p>
            <a:pPr algn="ctr"/>
            <a:r>
              <a:rPr lang="pt-BR" sz="1100" b="1" dirty="0" err="1" smtClean="0"/>
              <a:t>Leidi</a:t>
            </a:r>
            <a:r>
              <a:rPr lang="pt-BR" sz="1100" b="1" dirty="0" smtClean="0"/>
              <a:t> Herrera</a:t>
            </a:r>
            <a:endParaRPr lang="pt-BR" sz="1100" b="1" dirty="0"/>
          </a:p>
        </p:txBody>
      </p:sp>
      <p:pic>
        <p:nvPicPr>
          <p:cNvPr id="60" name="5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218" y="2565069"/>
            <a:ext cx="1018317" cy="1071354"/>
          </a:xfrm>
          <a:prstGeom prst="rect">
            <a:avLst/>
          </a:prstGeom>
        </p:spPr>
      </p:pic>
      <p:pic>
        <p:nvPicPr>
          <p:cNvPr id="61" name="6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0579" y="6948264"/>
            <a:ext cx="1029961" cy="1083605"/>
          </a:xfrm>
          <a:prstGeom prst="rect">
            <a:avLst/>
          </a:prstGeom>
        </p:spPr>
      </p:pic>
      <p:pic>
        <p:nvPicPr>
          <p:cNvPr id="62" name="61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2964" y="2564918"/>
            <a:ext cx="1018461" cy="1071506"/>
          </a:xfrm>
          <a:prstGeom prst="rect">
            <a:avLst/>
          </a:prstGeom>
        </p:spPr>
      </p:pic>
      <p:pic>
        <p:nvPicPr>
          <p:cNvPr id="63" name="62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7353" y="2565069"/>
            <a:ext cx="1026737" cy="1080213"/>
          </a:xfrm>
          <a:prstGeom prst="rect">
            <a:avLst/>
          </a:prstGeom>
        </p:spPr>
      </p:pic>
      <p:pic>
        <p:nvPicPr>
          <p:cNvPr id="64" name="63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424" y="4122948"/>
            <a:ext cx="974368" cy="1025116"/>
          </a:xfrm>
          <a:prstGeom prst="rect">
            <a:avLst/>
          </a:prstGeom>
        </p:spPr>
      </p:pic>
      <p:pic>
        <p:nvPicPr>
          <p:cNvPr id="66" name="65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6872" y="4122949"/>
            <a:ext cx="968767" cy="1019224"/>
          </a:xfrm>
          <a:prstGeom prst="rect">
            <a:avLst/>
          </a:prstGeom>
        </p:spPr>
      </p:pic>
      <p:pic>
        <p:nvPicPr>
          <p:cNvPr id="67" name="66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5401" y="4114027"/>
            <a:ext cx="985727" cy="1037067"/>
          </a:xfrm>
          <a:prstGeom prst="rect">
            <a:avLst/>
          </a:prstGeom>
        </p:spPr>
      </p:pic>
      <p:pic>
        <p:nvPicPr>
          <p:cNvPr id="68" name="67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03520" y="4121054"/>
            <a:ext cx="970569" cy="1021119"/>
          </a:xfrm>
          <a:prstGeom prst="rect">
            <a:avLst/>
          </a:prstGeom>
        </p:spPr>
      </p:pic>
      <p:pic>
        <p:nvPicPr>
          <p:cNvPr id="69" name="68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8720" y="5515987"/>
            <a:ext cx="1019156" cy="1072237"/>
          </a:xfrm>
          <a:prstGeom prst="rect">
            <a:avLst/>
          </a:prstGeom>
        </p:spPr>
      </p:pic>
      <p:pic>
        <p:nvPicPr>
          <p:cNvPr id="70" name="69 Imag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55014" y="5515987"/>
            <a:ext cx="1035343" cy="1089267"/>
          </a:xfrm>
          <a:prstGeom prst="rect">
            <a:avLst/>
          </a:prstGeom>
        </p:spPr>
      </p:pic>
      <p:pic>
        <p:nvPicPr>
          <p:cNvPr id="71" name="70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69160" y="5503522"/>
            <a:ext cx="1031004" cy="1084702"/>
          </a:xfrm>
          <a:prstGeom prst="rect">
            <a:avLst/>
          </a:prstGeom>
        </p:spPr>
      </p:pic>
      <p:pic>
        <p:nvPicPr>
          <p:cNvPr id="72" name="71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73016" y="5502545"/>
            <a:ext cx="1048119" cy="1102709"/>
          </a:xfrm>
          <a:prstGeom prst="rect">
            <a:avLst/>
          </a:prstGeom>
        </p:spPr>
      </p:pic>
      <p:pic>
        <p:nvPicPr>
          <p:cNvPr id="73" name="72 Imagen"/>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4832" y="6948264"/>
            <a:ext cx="1029960" cy="1083604"/>
          </a:xfrm>
          <a:prstGeom prst="rect">
            <a:avLst/>
          </a:prstGeom>
        </p:spPr>
      </p:pic>
      <p:pic>
        <p:nvPicPr>
          <p:cNvPr id="74" name="73 Imagen"/>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55024" y="6948265"/>
            <a:ext cx="1029960" cy="1083604"/>
          </a:xfrm>
          <a:prstGeom prst="rect">
            <a:avLst/>
          </a:prstGeom>
        </p:spPr>
      </p:pic>
      <p:pic>
        <p:nvPicPr>
          <p:cNvPr id="75" name="74 Imagen"/>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60604" y="6954708"/>
            <a:ext cx="1020524" cy="1073676"/>
          </a:xfrm>
          <a:prstGeom prst="rect">
            <a:avLst/>
          </a:prstGeom>
        </p:spPr>
      </p:pic>
      <p:pic>
        <p:nvPicPr>
          <p:cNvPr id="6" name="5 Imagen"/>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7947" y="2565069"/>
            <a:ext cx="956877" cy="1054906"/>
          </a:xfrm>
          <a:prstGeom prst="rect">
            <a:avLst/>
          </a:prstGeom>
        </p:spPr>
      </p:pic>
      <p:sp>
        <p:nvSpPr>
          <p:cNvPr id="79" name="78 CuadroTexto"/>
          <p:cNvSpPr txBox="1"/>
          <p:nvPr/>
        </p:nvSpPr>
        <p:spPr>
          <a:xfrm>
            <a:off x="1967034" y="8100392"/>
            <a:ext cx="1490362" cy="261610"/>
          </a:xfrm>
          <a:prstGeom prst="rect">
            <a:avLst/>
          </a:prstGeom>
          <a:noFill/>
        </p:spPr>
        <p:txBody>
          <a:bodyPr wrap="square" rtlCol="0">
            <a:spAutoFit/>
          </a:bodyPr>
          <a:lstStyle/>
          <a:p>
            <a:pPr algn="ctr"/>
            <a:r>
              <a:rPr lang="pt-BR" sz="1100" b="1" dirty="0" smtClean="0"/>
              <a:t>Ricardo Guerrero</a:t>
            </a:r>
            <a:endParaRPr lang="pt-BR" sz="1100" b="1" dirty="0"/>
          </a:p>
        </p:txBody>
      </p:sp>
      <p:sp>
        <p:nvSpPr>
          <p:cNvPr id="80" name="79 CuadroTexto"/>
          <p:cNvSpPr txBox="1"/>
          <p:nvPr/>
        </p:nvSpPr>
        <p:spPr>
          <a:xfrm>
            <a:off x="3450806" y="8100392"/>
            <a:ext cx="1490362" cy="261610"/>
          </a:xfrm>
          <a:prstGeom prst="rect">
            <a:avLst/>
          </a:prstGeom>
          <a:noFill/>
        </p:spPr>
        <p:txBody>
          <a:bodyPr wrap="square" rtlCol="0">
            <a:spAutoFit/>
          </a:bodyPr>
          <a:lstStyle/>
          <a:p>
            <a:pPr algn="ctr"/>
            <a:r>
              <a:rPr lang="pt-BR" sz="1100" b="1" dirty="0" smtClean="0"/>
              <a:t>Ruben Torres</a:t>
            </a:r>
            <a:r>
              <a:rPr lang="pt-BR" sz="1100" b="1" dirty="0"/>
              <a:t>	</a:t>
            </a:r>
          </a:p>
        </p:txBody>
      </p:sp>
      <p:sp>
        <p:nvSpPr>
          <p:cNvPr id="81" name="80 CuadroTexto"/>
          <p:cNvSpPr txBox="1"/>
          <p:nvPr/>
        </p:nvSpPr>
        <p:spPr>
          <a:xfrm>
            <a:off x="4509120" y="8101553"/>
            <a:ext cx="1584176" cy="430887"/>
          </a:xfrm>
          <a:prstGeom prst="rect">
            <a:avLst/>
          </a:prstGeom>
          <a:noFill/>
        </p:spPr>
        <p:txBody>
          <a:bodyPr wrap="square" rtlCol="0">
            <a:spAutoFit/>
          </a:bodyPr>
          <a:lstStyle/>
          <a:p>
            <a:pPr algn="ctr"/>
            <a:r>
              <a:rPr lang="pt-BR" sz="1100" b="1" dirty="0" smtClean="0"/>
              <a:t>Diego Rodriguez</a:t>
            </a:r>
            <a:r>
              <a:rPr lang="pt-BR" sz="1100" b="1" dirty="0"/>
              <a:t>	</a:t>
            </a:r>
          </a:p>
        </p:txBody>
      </p:sp>
      <p:sp>
        <p:nvSpPr>
          <p:cNvPr id="82" name="81 CuadroTexto"/>
          <p:cNvSpPr txBox="1"/>
          <p:nvPr/>
        </p:nvSpPr>
        <p:spPr>
          <a:xfrm>
            <a:off x="620688" y="8100392"/>
            <a:ext cx="1490362" cy="261610"/>
          </a:xfrm>
          <a:prstGeom prst="rect">
            <a:avLst/>
          </a:prstGeom>
          <a:noFill/>
        </p:spPr>
        <p:txBody>
          <a:bodyPr wrap="square" rtlCol="0">
            <a:spAutoFit/>
          </a:bodyPr>
          <a:lstStyle/>
          <a:p>
            <a:pPr algn="ctr"/>
            <a:r>
              <a:rPr lang="pt-BR" sz="1100" b="1" dirty="0" smtClean="0"/>
              <a:t>Nancy Hernandez</a:t>
            </a:r>
            <a:endParaRPr lang="pt-BR" sz="1100" b="1" dirty="0"/>
          </a:p>
        </p:txBody>
      </p:sp>
    </p:spTree>
    <p:extLst>
      <p:ext uri="{BB962C8B-B14F-4D97-AF65-F5344CB8AC3E}">
        <p14:creationId xmlns:p14="http://schemas.microsoft.com/office/powerpoint/2010/main" val="20230691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Estructura Organizativa </a:t>
            </a:r>
            <a:endParaRPr lang="es-VE" sz="2000" dirty="0">
              <a:latin typeface="Kozuka Gothic Pro M" pitchFamily="34" charset="-128"/>
              <a:ea typeface="Kozuka Gothic Pro M" pitchFamily="34" charset="-128"/>
            </a:endParaRPr>
          </a:p>
        </p:txBody>
      </p:sp>
      <p:sp>
        <p:nvSpPr>
          <p:cNvPr id="19" name="18 CuadroTexto"/>
          <p:cNvSpPr txBox="1"/>
          <p:nvPr/>
        </p:nvSpPr>
        <p:spPr>
          <a:xfrm>
            <a:off x="548680" y="2123728"/>
            <a:ext cx="3024336" cy="3939540"/>
          </a:xfrm>
          <a:prstGeom prst="rect">
            <a:avLst/>
          </a:prstGeom>
          <a:noFill/>
        </p:spPr>
        <p:txBody>
          <a:bodyPr wrap="square" rtlCol="0">
            <a:spAutoFit/>
          </a:bodyPr>
          <a:lstStyle/>
          <a:p>
            <a:pPr algn="just"/>
            <a:r>
              <a:rPr lang="es-VE" sz="1100" b="1" dirty="0" smtClean="0"/>
              <a:t>COORDINACIÓN ADMINISTRATIVA</a:t>
            </a:r>
          </a:p>
          <a:p>
            <a:pPr algn="just"/>
            <a:r>
              <a:rPr lang="es-VE" sz="1100" dirty="0"/>
              <a:t>Se encarga </a:t>
            </a:r>
            <a:r>
              <a:rPr lang="es-VE" sz="1100" dirty="0" smtClean="0"/>
              <a:t>de planificar</a:t>
            </a:r>
            <a:r>
              <a:rPr lang="es-VE" sz="1100" dirty="0"/>
              <a:t>, programar, dirigir y administrar los recursos </a:t>
            </a:r>
            <a:r>
              <a:rPr lang="es-VE" sz="1100" dirty="0" smtClean="0"/>
              <a:t>materiales </a:t>
            </a:r>
            <a:r>
              <a:rPr lang="es-VE" sz="1100" dirty="0"/>
              <a:t>y </a:t>
            </a:r>
            <a:r>
              <a:rPr lang="es-VE" sz="1100" dirty="0" smtClean="0"/>
              <a:t>financieros de la facultad, </a:t>
            </a:r>
            <a:r>
              <a:rPr lang="es-VE" sz="1100" dirty="0"/>
              <a:t>con el fin de coordinar la aplicación de lineamientos y políticas en materia </a:t>
            </a:r>
          </a:p>
          <a:p>
            <a:pPr algn="just"/>
            <a:r>
              <a:rPr lang="es-VE" sz="1100" dirty="0"/>
              <a:t>de recursos humanos, compras, administración, presupuesto, documentación, seguridad y mantenimiento. </a:t>
            </a:r>
            <a:r>
              <a:rPr lang="es-VE" sz="1100" dirty="0" smtClean="0"/>
              <a:t>Se </a:t>
            </a:r>
            <a:r>
              <a:rPr lang="es-VE" sz="1100" dirty="0"/>
              <a:t>encuentra estructuralmente representada por </a:t>
            </a:r>
            <a:r>
              <a:rPr lang="es-VE" sz="1100" dirty="0" smtClean="0"/>
              <a:t>cinco </a:t>
            </a:r>
            <a:r>
              <a:rPr lang="es-VE" sz="1100" dirty="0"/>
              <a:t>(05) unidades operativas de servicio, las cuales realizan diversas actividades que </a:t>
            </a:r>
            <a:r>
              <a:rPr lang="es-VE" sz="1100" dirty="0" smtClean="0"/>
              <a:t>facilitan </a:t>
            </a:r>
            <a:r>
              <a:rPr lang="es-VE" sz="1100" dirty="0"/>
              <a:t>el cumplimiento de la misión de la </a:t>
            </a:r>
            <a:r>
              <a:rPr lang="es-VE" sz="1100" dirty="0" smtClean="0"/>
              <a:t>Facultad:</a:t>
            </a:r>
          </a:p>
          <a:p>
            <a:pPr marL="171450" indent="-171450" algn="just">
              <a:buFont typeface="Arial" panose="020B0604020202020204" pitchFamily="34" charset="0"/>
              <a:buChar char="•"/>
            </a:pPr>
            <a:r>
              <a:rPr lang="es-VE" sz="1100" dirty="0" smtClean="0"/>
              <a:t>Departamento de Administración</a:t>
            </a:r>
          </a:p>
          <a:p>
            <a:pPr marL="171450" indent="-171450" algn="just">
              <a:buFont typeface="Arial" panose="020B0604020202020204" pitchFamily="34" charset="0"/>
              <a:buChar char="•"/>
            </a:pPr>
            <a:r>
              <a:rPr lang="es-VE" sz="1100" dirty="0" smtClean="0"/>
              <a:t>Departamento de Presupuesto</a:t>
            </a:r>
          </a:p>
          <a:p>
            <a:pPr marL="171450" indent="-171450" algn="just">
              <a:buFont typeface="Arial" panose="020B0604020202020204" pitchFamily="34" charset="0"/>
              <a:buChar char="•"/>
            </a:pPr>
            <a:r>
              <a:rPr lang="es-VE" sz="1100" dirty="0" smtClean="0"/>
              <a:t>Departamento de Recursos Humanos</a:t>
            </a:r>
          </a:p>
          <a:p>
            <a:pPr marL="171450" indent="-171450" algn="just">
              <a:buFont typeface="Arial" panose="020B0604020202020204" pitchFamily="34" charset="0"/>
              <a:buChar char="•"/>
            </a:pPr>
            <a:r>
              <a:rPr lang="es-VE" sz="1100" dirty="0" smtClean="0"/>
              <a:t>Departamento de Documentación, Información y Archivo</a:t>
            </a:r>
          </a:p>
          <a:p>
            <a:pPr marL="171450" indent="-171450" algn="just">
              <a:buFont typeface="Arial" panose="020B0604020202020204" pitchFamily="34" charset="0"/>
              <a:buChar char="•"/>
            </a:pPr>
            <a:r>
              <a:rPr lang="es-VE" sz="1100" dirty="0" smtClean="0"/>
              <a:t>Departamento de Ingeniería Y Mantenimiento</a:t>
            </a:r>
          </a:p>
          <a:p>
            <a:pPr marL="171450" indent="-171450" algn="just">
              <a:buFont typeface="Arial" panose="020B0604020202020204" pitchFamily="34" charset="0"/>
              <a:buChar char="•"/>
            </a:pPr>
            <a:endParaRPr lang="es-VE" sz="1100" dirty="0"/>
          </a:p>
          <a:p>
            <a:r>
              <a:rPr lang="es-VE" sz="1100" b="1" dirty="0">
                <a:solidFill>
                  <a:srgbClr val="0070C0"/>
                </a:solidFill>
              </a:rPr>
              <a:t>Coordinador:  </a:t>
            </a:r>
            <a:r>
              <a:rPr lang="es-VE" sz="1100" dirty="0"/>
              <a:t>Dr. </a:t>
            </a:r>
            <a:r>
              <a:rPr lang="es-VE" sz="1100" dirty="0" smtClean="0"/>
              <a:t>Santiago Gómez</a:t>
            </a:r>
            <a:endParaRPr lang="es-VE" sz="1100" dirty="0"/>
          </a:p>
          <a:p>
            <a:r>
              <a:rPr lang="es-VE" sz="1100" dirty="0"/>
              <a:t>Teléfono: </a:t>
            </a:r>
            <a:r>
              <a:rPr lang="es-VE" sz="1100" dirty="0" smtClean="0"/>
              <a:t>58-212-605.10.06</a:t>
            </a:r>
            <a:endParaRPr lang="es-VE" sz="1100" dirty="0"/>
          </a:p>
          <a:p>
            <a:r>
              <a:rPr lang="es-VE" sz="1100" dirty="0"/>
              <a:t>E-mail: </a:t>
            </a:r>
            <a:r>
              <a:rPr lang="es-VE" sz="1100" dirty="0" smtClean="0">
                <a:hlinkClick r:id="rId4"/>
              </a:rPr>
              <a:t>santiago.gomez@ciens.ucv.ve</a:t>
            </a:r>
            <a:r>
              <a:rPr lang="es-VE" sz="1100" dirty="0" smtClean="0"/>
              <a:t>  </a:t>
            </a:r>
            <a:endParaRPr lang="es-VE" sz="1100" dirty="0"/>
          </a:p>
          <a:p>
            <a:endParaRPr lang="es-VE" sz="800" dirty="0"/>
          </a:p>
        </p:txBody>
      </p:sp>
      <p:sp>
        <p:nvSpPr>
          <p:cNvPr id="21" name="20 CuadroTexto"/>
          <p:cNvSpPr txBox="1"/>
          <p:nvPr/>
        </p:nvSpPr>
        <p:spPr>
          <a:xfrm>
            <a:off x="3501008" y="4524672"/>
            <a:ext cx="2808312" cy="3939540"/>
          </a:xfrm>
          <a:prstGeom prst="rect">
            <a:avLst/>
          </a:prstGeom>
          <a:noFill/>
        </p:spPr>
        <p:txBody>
          <a:bodyPr wrap="square" rtlCol="0">
            <a:spAutoFit/>
          </a:bodyPr>
          <a:lstStyle/>
          <a:p>
            <a:r>
              <a:rPr lang="es-VE" sz="1100" b="1" dirty="0" smtClean="0"/>
              <a:t>CENTRO DE COMPUTACION</a:t>
            </a:r>
          </a:p>
          <a:p>
            <a:pPr algn="just"/>
            <a:r>
              <a:rPr lang="es-VE" sz="1100" dirty="0" smtClean="0"/>
              <a:t>Presta servicio de apoyo tecnológico a toda la Facultad de Ciencias en las actividades relacionadas con su red de voz y datos, servidores, bases de datos y sistemas de información institucionales. Gestiona lo relacionado con el área informática y de telecomunicaciones apoyando las área académicas, administrativas, de docencia, investigación y extensión. </a:t>
            </a:r>
          </a:p>
          <a:p>
            <a:pPr algn="just"/>
            <a:endParaRPr lang="es-VE" sz="1100" dirty="0"/>
          </a:p>
          <a:p>
            <a:r>
              <a:rPr lang="es-VE" sz="1100" b="1" dirty="0" smtClean="0">
                <a:solidFill>
                  <a:srgbClr val="0070C0"/>
                </a:solidFill>
              </a:rPr>
              <a:t>Director:  </a:t>
            </a:r>
            <a:r>
              <a:rPr lang="es-VE" sz="1100" dirty="0" smtClean="0"/>
              <a:t>Prof. Alberto </a:t>
            </a:r>
            <a:r>
              <a:rPr lang="es-VE" sz="1100" dirty="0" err="1" smtClean="0"/>
              <a:t>Bellorín</a:t>
            </a:r>
            <a:r>
              <a:rPr lang="es-VE" sz="1100" dirty="0" smtClean="0"/>
              <a:t> </a:t>
            </a:r>
            <a:endParaRPr lang="es-VE" sz="1100" dirty="0"/>
          </a:p>
          <a:p>
            <a:r>
              <a:rPr lang="es-VE" sz="1100" dirty="0"/>
              <a:t>Teléfono: </a:t>
            </a:r>
            <a:r>
              <a:rPr lang="es-VE" sz="1100" dirty="0" smtClean="0"/>
              <a:t>58-212-605.10.23</a:t>
            </a:r>
            <a:endParaRPr lang="es-VE" sz="1100" dirty="0"/>
          </a:p>
          <a:p>
            <a:r>
              <a:rPr lang="es-VE" sz="1100" dirty="0"/>
              <a:t>E-mail: </a:t>
            </a:r>
            <a:r>
              <a:rPr lang="es-VE" sz="1100" u="sng" dirty="0" smtClean="0">
                <a:hlinkClick r:id="rId5"/>
              </a:rPr>
              <a:t>alberto.bellorin@ciens.ucv.ve</a:t>
            </a:r>
            <a:r>
              <a:rPr lang="es-VE" sz="1100" u="sng" dirty="0" smtClean="0"/>
              <a:t>  </a:t>
            </a:r>
          </a:p>
          <a:p>
            <a:endParaRPr lang="es-VE" sz="1100" u="sng" dirty="0"/>
          </a:p>
          <a:p>
            <a:endParaRPr lang="es-VE" sz="800" dirty="0"/>
          </a:p>
          <a:p>
            <a:r>
              <a:rPr lang="es-VE" sz="1100" b="1" dirty="0">
                <a:solidFill>
                  <a:srgbClr val="0070C0"/>
                </a:solidFill>
              </a:rPr>
              <a:t>Personal </a:t>
            </a:r>
            <a:r>
              <a:rPr lang="es-VE" sz="1100" b="1" dirty="0" smtClean="0">
                <a:solidFill>
                  <a:srgbClr val="0070C0"/>
                </a:solidFill>
              </a:rPr>
              <a:t>del Centro de Computación:</a:t>
            </a:r>
          </a:p>
          <a:p>
            <a:r>
              <a:rPr lang="es-VE" sz="1100" dirty="0" err="1" smtClean="0"/>
              <a:t>Yusbely</a:t>
            </a:r>
            <a:r>
              <a:rPr lang="es-VE" sz="1100" dirty="0" smtClean="0"/>
              <a:t> </a:t>
            </a:r>
            <a:r>
              <a:rPr lang="es-VE" sz="1100" dirty="0" err="1" smtClean="0"/>
              <a:t>Timaure</a:t>
            </a:r>
            <a:r>
              <a:rPr lang="es-VE" sz="1100" dirty="0" smtClean="0"/>
              <a:t> (Secretaria)      58-212-605.11.25</a:t>
            </a:r>
          </a:p>
          <a:p>
            <a:endParaRPr lang="es-VE" sz="1100" dirty="0"/>
          </a:p>
          <a:p>
            <a:pPr marL="171450" indent="-171450" algn="just">
              <a:buFont typeface="Arial" panose="020B0604020202020204" pitchFamily="34" charset="0"/>
              <a:buChar char="•"/>
            </a:pPr>
            <a:endParaRPr lang="es-VE" sz="1100" dirty="0"/>
          </a:p>
          <a:p>
            <a:pPr marL="171450" indent="-171450" algn="just">
              <a:buFont typeface="Arial" panose="020B0604020202020204" pitchFamily="34" charset="0"/>
              <a:buChar char="•"/>
            </a:pPr>
            <a:endParaRPr lang="es-VE" sz="1100" dirty="0" smtClean="0"/>
          </a:p>
          <a:p>
            <a:r>
              <a:rPr lang="es-VE" sz="1100" dirty="0" smtClean="0"/>
              <a:t>       </a:t>
            </a:r>
            <a:endParaRPr lang="es-VE" sz="1100" dirty="0"/>
          </a:p>
        </p:txBody>
      </p:sp>
      <p:sp>
        <p:nvSpPr>
          <p:cNvPr id="22" name="21 CuadroTexto"/>
          <p:cNvSpPr txBox="1"/>
          <p:nvPr/>
        </p:nvSpPr>
        <p:spPr>
          <a:xfrm>
            <a:off x="-3031050" y="4139952"/>
            <a:ext cx="3024336" cy="769441"/>
          </a:xfrm>
          <a:prstGeom prst="rect">
            <a:avLst/>
          </a:prstGeom>
          <a:noFill/>
        </p:spPr>
        <p:txBody>
          <a:bodyPr wrap="square" rtlCol="0">
            <a:spAutoFit/>
          </a:bodyPr>
          <a:lstStyle/>
          <a:p>
            <a:endParaRPr lang="es-VE" sz="1100" dirty="0"/>
          </a:p>
          <a:p>
            <a:pPr marL="171450" indent="-171450" algn="just">
              <a:buFont typeface="Arial" panose="020B0604020202020204" pitchFamily="34" charset="0"/>
              <a:buChar char="•"/>
            </a:pPr>
            <a:endParaRPr lang="es-VE" sz="1100" dirty="0"/>
          </a:p>
          <a:p>
            <a:pPr marL="171450" indent="-171450" algn="just">
              <a:buFont typeface="Arial" panose="020B0604020202020204" pitchFamily="34" charset="0"/>
              <a:buChar char="•"/>
            </a:pPr>
            <a:endParaRPr lang="es-VE" sz="1100" dirty="0" smtClean="0"/>
          </a:p>
          <a:p>
            <a:r>
              <a:rPr lang="es-VE" sz="1100" dirty="0" smtClean="0"/>
              <a:t>       </a:t>
            </a:r>
            <a:endParaRPr lang="es-VE" sz="1100" dirty="0"/>
          </a:p>
        </p:txBody>
      </p:sp>
      <p:sp>
        <p:nvSpPr>
          <p:cNvPr id="25" name="24 CuadroTexto"/>
          <p:cNvSpPr txBox="1"/>
          <p:nvPr/>
        </p:nvSpPr>
        <p:spPr>
          <a:xfrm>
            <a:off x="620688" y="5940152"/>
            <a:ext cx="2880320" cy="2123658"/>
          </a:xfrm>
          <a:prstGeom prst="rect">
            <a:avLst/>
          </a:prstGeom>
          <a:noFill/>
        </p:spPr>
        <p:txBody>
          <a:bodyPr wrap="square" rtlCol="0">
            <a:spAutoFit/>
          </a:bodyPr>
          <a:lstStyle/>
          <a:p>
            <a:r>
              <a:rPr lang="es-VE" sz="1100" b="1" dirty="0"/>
              <a:t>Personal de la Coordinación:</a:t>
            </a:r>
            <a:endParaRPr lang="es-VE" sz="1100" dirty="0"/>
          </a:p>
          <a:p>
            <a:r>
              <a:rPr lang="es-VE" sz="1100" dirty="0" err="1"/>
              <a:t>Lurys</a:t>
            </a:r>
            <a:r>
              <a:rPr lang="es-VE" sz="1100" dirty="0"/>
              <a:t> Guzmán (Secretaria) </a:t>
            </a:r>
            <a:endParaRPr lang="es-VE" sz="1100" dirty="0" smtClean="0"/>
          </a:p>
          <a:p>
            <a:r>
              <a:rPr lang="es-VE" sz="1100" dirty="0" smtClean="0"/>
              <a:t>58-212-005.10.05</a:t>
            </a:r>
            <a:endParaRPr lang="es-VE" sz="1100" dirty="0"/>
          </a:p>
          <a:p>
            <a:endParaRPr lang="es-VE" sz="1100" b="1" dirty="0" smtClean="0"/>
          </a:p>
          <a:p>
            <a:r>
              <a:rPr lang="es-VE" sz="1100" b="1" dirty="0" smtClean="0"/>
              <a:t>Departamentos </a:t>
            </a:r>
            <a:r>
              <a:rPr lang="es-VE" sz="1100" b="1" dirty="0"/>
              <a:t>Administrativos:</a:t>
            </a:r>
            <a:endParaRPr lang="es-VE" sz="1100" dirty="0"/>
          </a:p>
          <a:p>
            <a:r>
              <a:rPr lang="es-VE" sz="1100" dirty="0"/>
              <a:t>Lic. Claudia Oviedo                 </a:t>
            </a:r>
          </a:p>
          <a:p>
            <a:r>
              <a:rPr lang="es-VE" sz="1100" dirty="0"/>
              <a:t>58-212-605.10.50</a:t>
            </a:r>
          </a:p>
          <a:p>
            <a:r>
              <a:rPr lang="es-VE" sz="1100" dirty="0"/>
              <a:t> </a:t>
            </a:r>
          </a:p>
          <a:p>
            <a:r>
              <a:rPr lang="es-VE" sz="1100" dirty="0"/>
              <a:t>Jefa Departamento de Administración</a:t>
            </a:r>
          </a:p>
          <a:p>
            <a:r>
              <a:rPr lang="es-VE" sz="1100" dirty="0"/>
              <a:t>Econ. </a:t>
            </a:r>
            <a:r>
              <a:rPr lang="es-VE" sz="1100" dirty="0" err="1"/>
              <a:t>Clarizaimar</a:t>
            </a:r>
            <a:r>
              <a:rPr lang="es-VE" sz="1100" dirty="0"/>
              <a:t> Rojas        </a:t>
            </a:r>
          </a:p>
          <a:p>
            <a:r>
              <a:rPr lang="es-VE" sz="1100" dirty="0"/>
              <a:t> 58-212-605.13.19</a:t>
            </a:r>
          </a:p>
          <a:p>
            <a:r>
              <a:rPr lang="es-VE" sz="1100" dirty="0"/>
              <a:t>Jefa Departamento de </a:t>
            </a:r>
            <a:r>
              <a:rPr lang="es-VE" sz="1100" dirty="0" smtClean="0"/>
              <a:t>Presupuesto    </a:t>
            </a:r>
            <a:endParaRPr lang="es-VE" sz="1100" dirty="0"/>
          </a:p>
        </p:txBody>
      </p:sp>
      <p:sp>
        <p:nvSpPr>
          <p:cNvPr id="26" name="25 CuadroTexto"/>
          <p:cNvSpPr txBox="1"/>
          <p:nvPr/>
        </p:nvSpPr>
        <p:spPr>
          <a:xfrm>
            <a:off x="3573016" y="2164948"/>
            <a:ext cx="2991216" cy="2970044"/>
          </a:xfrm>
          <a:prstGeom prst="rect">
            <a:avLst/>
          </a:prstGeom>
          <a:noFill/>
        </p:spPr>
        <p:txBody>
          <a:bodyPr wrap="square" rtlCol="0">
            <a:spAutoFit/>
          </a:bodyPr>
          <a:lstStyle/>
          <a:p>
            <a:r>
              <a:rPr lang="es-VE" sz="1100" dirty="0" smtClean="0"/>
              <a:t>Lic</a:t>
            </a:r>
            <a:r>
              <a:rPr lang="es-VE" sz="1100" dirty="0"/>
              <a:t>. Laura Rodríguez               </a:t>
            </a:r>
          </a:p>
          <a:p>
            <a:r>
              <a:rPr lang="es-VE" sz="1100" dirty="0"/>
              <a:t>58-212-605.10.07</a:t>
            </a:r>
          </a:p>
          <a:p>
            <a:r>
              <a:rPr lang="es-VE" sz="1100" dirty="0"/>
              <a:t>Jefa Departamento de Recursos Humanos</a:t>
            </a:r>
          </a:p>
          <a:p>
            <a:r>
              <a:rPr lang="es-VE" sz="1100" dirty="0"/>
              <a:t> </a:t>
            </a:r>
          </a:p>
          <a:p>
            <a:r>
              <a:rPr lang="es-VE" sz="1100" dirty="0" err="1"/>
              <a:t>MSc</a:t>
            </a:r>
            <a:r>
              <a:rPr lang="es-VE" sz="1100" dirty="0"/>
              <a:t>. Arcángel Sánchez          </a:t>
            </a:r>
          </a:p>
          <a:p>
            <a:r>
              <a:rPr lang="es-VE" sz="1100" dirty="0"/>
              <a:t>58-212-605.11.73</a:t>
            </a:r>
          </a:p>
          <a:p>
            <a:r>
              <a:rPr lang="es-VE" sz="1100" dirty="0"/>
              <a:t>Jefe Departamento de Documentación, </a:t>
            </a:r>
          </a:p>
          <a:p>
            <a:r>
              <a:rPr lang="es-VE" sz="1100" dirty="0"/>
              <a:t>Información y Archivo</a:t>
            </a:r>
          </a:p>
          <a:p>
            <a:r>
              <a:rPr lang="es-VE" sz="1100" dirty="0"/>
              <a:t> </a:t>
            </a:r>
          </a:p>
          <a:p>
            <a:r>
              <a:rPr lang="es-VE" sz="1100" dirty="0"/>
              <a:t>TSU. </a:t>
            </a:r>
            <a:r>
              <a:rPr lang="es-VE" sz="1100" dirty="0" err="1"/>
              <a:t>Siomara</a:t>
            </a:r>
            <a:r>
              <a:rPr lang="es-VE" sz="1100" dirty="0"/>
              <a:t> Osorio              </a:t>
            </a:r>
          </a:p>
          <a:p>
            <a:r>
              <a:rPr lang="es-VE" sz="1100" dirty="0"/>
              <a:t>58-212-605.11.82</a:t>
            </a:r>
          </a:p>
          <a:p>
            <a:r>
              <a:rPr lang="es-VE" sz="1100" dirty="0"/>
              <a:t>Jefa (Encargada) Departamento </a:t>
            </a:r>
          </a:p>
          <a:p>
            <a:r>
              <a:rPr lang="es-VE" sz="1100" dirty="0"/>
              <a:t>de Ingeniería y Mantenimiento</a:t>
            </a:r>
          </a:p>
          <a:p>
            <a:endParaRPr lang="es-VE" sz="1100" dirty="0"/>
          </a:p>
          <a:p>
            <a:pPr marL="171450" indent="-171450" algn="just">
              <a:buFont typeface="Arial" panose="020B0604020202020204" pitchFamily="34" charset="0"/>
              <a:buChar char="•"/>
            </a:pPr>
            <a:endParaRPr lang="es-VE" sz="1100" dirty="0"/>
          </a:p>
          <a:p>
            <a:pPr marL="171450" indent="-171450" algn="just">
              <a:buFont typeface="Arial" panose="020B0604020202020204" pitchFamily="34" charset="0"/>
              <a:buChar char="•"/>
            </a:pPr>
            <a:endParaRPr lang="es-VE" sz="1100" dirty="0" smtClean="0"/>
          </a:p>
          <a:p>
            <a:r>
              <a:rPr lang="es-VE" sz="1100" dirty="0" smtClean="0"/>
              <a:t>       </a:t>
            </a:r>
            <a:endParaRPr lang="es-VE" sz="1100" dirty="0"/>
          </a:p>
        </p:txBody>
      </p:sp>
    </p:spTree>
    <p:extLst>
      <p:ext uri="{BB962C8B-B14F-4D97-AF65-F5344CB8AC3E}">
        <p14:creationId xmlns:p14="http://schemas.microsoft.com/office/powerpoint/2010/main" val="1568033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Rectángulo"/>
          <p:cNvSpPr/>
          <p:nvPr/>
        </p:nvSpPr>
        <p:spPr>
          <a:xfrm>
            <a:off x="345914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67744"/>
            <a:ext cx="2744769" cy="3477875"/>
          </a:xfrm>
          <a:prstGeom prst="rect">
            <a:avLst/>
          </a:prstGeom>
          <a:noFill/>
        </p:spPr>
        <p:txBody>
          <a:bodyPr wrap="square" rtlCol="0">
            <a:spAutoFit/>
          </a:bodyPr>
          <a:lstStyle/>
          <a:p>
            <a:pPr algn="ctr"/>
            <a:r>
              <a:rPr lang="es-ES" sz="1100" b="1" dirty="0" smtClean="0"/>
              <a:t>LABORATORIO DE BIOLOGÍA </a:t>
            </a:r>
          </a:p>
          <a:p>
            <a:pPr algn="ctr"/>
            <a:r>
              <a:rPr lang="es-ES" sz="1100" b="1" dirty="0" smtClean="0"/>
              <a:t>DE VECTORES Y PARÁSITOS  </a:t>
            </a:r>
            <a:endParaRPr lang="es-ES" sz="1100" b="1" dirty="0"/>
          </a:p>
          <a:p>
            <a:pPr algn="just"/>
            <a:r>
              <a:rPr lang="es-ES" sz="1100" b="1" dirty="0"/>
              <a:t>LÍNEAS DE </a:t>
            </a:r>
            <a:r>
              <a:rPr lang="es-ES" sz="1100" b="1" dirty="0" smtClean="0"/>
              <a:t>INVESTIGACIÓN</a:t>
            </a:r>
            <a:endParaRPr lang="es-ES" sz="1100" b="1" dirty="0"/>
          </a:p>
          <a:p>
            <a:pPr algn="just"/>
            <a:r>
              <a:rPr lang="es-ES" sz="1100" b="1" dirty="0" smtClean="0"/>
              <a:t>BIOLOGÍA DETRYPANOSOMATIDEOS</a:t>
            </a:r>
          </a:p>
          <a:p>
            <a:pPr marL="171450" indent="-171450" algn="just">
              <a:buFont typeface="Arial" pitchFamily="34" charset="0"/>
              <a:buChar char="•"/>
            </a:pPr>
            <a:r>
              <a:rPr lang="es-ES" sz="1100" dirty="0" smtClean="0"/>
              <a:t>Estudios </a:t>
            </a:r>
            <a:r>
              <a:rPr lang="es-ES" sz="1100" dirty="0"/>
              <a:t>de complejos eco </a:t>
            </a:r>
            <a:r>
              <a:rPr lang="es-ES" sz="1100" dirty="0" err="1"/>
              <a:t>patogenicos</a:t>
            </a:r>
            <a:r>
              <a:rPr lang="es-ES" sz="1100" dirty="0"/>
              <a:t> de enfermedades parasitarias con </a:t>
            </a:r>
            <a:r>
              <a:rPr lang="es-ES" sz="1100" dirty="0" err="1"/>
              <a:t>enfasis</a:t>
            </a:r>
            <a:r>
              <a:rPr lang="es-ES" sz="1100" dirty="0"/>
              <a:t> en la tripanosomiasis americana </a:t>
            </a:r>
            <a:endParaRPr lang="es-ES" sz="1100" dirty="0" smtClean="0"/>
          </a:p>
          <a:p>
            <a:pPr marL="171450" indent="-171450" algn="just">
              <a:buFont typeface="Arial" pitchFamily="34" charset="0"/>
              <a:buChar char="•"/>
            </a:pPr>
            <a:r>
              <a:rPr lang="es-ES" sz="1100" dirty="0" smtClean="0"/>
              <a:t>Enfermedad </a:t>
            </a:r>
            <a:r>
              <a:rPr lang="es-ES" sz="1100" dirty="0"/>
              <a:t>de Chagas. </a:t>
            </a:r>
            <a:endParaRPr lang="es-ES" sz="1100" dirty="0" smtClean="0"/>
          </a:p>
          <a:p>
            <a:pPr marL="171450" indent="-171450" algn="just">
              <a:buFont typeface="Arial" pitchFamily="34" charset="0"/>
              <a:buChar char="•"/>
            </a:pPr>
            <a:r>
              <a:rPr lang="es-ES" sz="1100" dirty="0" smtClean="0"/>
              <a:t>Estudio </a:t>
            </a:r>
            <a:r>
              <a:rPr lang="es-ES" sz="1100" dirty="0"/>
              <a:t>de la </a:t>
            </a:r>
            <a:r>
              <a:rPr lang="es-ES" sz="1100" dirty="0" err="1"/>
              <a:t>interaccion</a:t>
            </a:r>
            <a:r>
              <a:rPr lang="es-ES" sz="1100" dirty="0"/>
              <a:t> parasito-vector-hospedadores vertebrados para </a:t>
            </a:r>
            <a:r>
              <a:rPr lang="es-ES" sz="1100" dirty="0" err="1"/>
              <a:t>hemoflagelosis</a:t>
            </a:r>
            <a:r>
              <a:rPr lang="es-ES" sz="1100" dirty="0"/>
              <a:t>. </a:t>
            </a:r>
            <a:endParaRPr lang="es-ES" sz="1100" dirty="0" smtClean="0"/>
          </a:p>
          <a:p>
            <a:pPr marL="171450" indent="-171450" algn="just">
              <a:buFont typeface="Arial" pitchFamily="34" charset="0"/>
              <a:buChar char="•"/>
            </a:pPr>
            <a:r>
              <a:rPr lang="es-ES" sz="1100" dirty="0" smtClean="0"/>
              <a:t>Manejo </a:t>
            </a:r>
            <a:r>
              <a:rPr lang="es-ES" sz="1100" dirty="0"/>
              <a:t>de modelos </a:t>
            </a:r>
            <a:r>
              <a:rPr lang="es-ES" sz="1100" dirty="0" err="1"/>
              <a:t>murinos</a:t>
            </a:r>
            <a:r>
              <a:rPr lang="es-ES" sz="1100" dirty="0"/>
              <a:t> para el estudio de </a:t>
            </a:r>
            <a:r>
              <a:rPr lang="es-ES" sz="1100" dirty="0" err="1"/>
              <a:t>caracteristicas</a:t>
            </a:r>
            <a:r>
              <a:rPr lang="es-ES" sz="1100" dirty="0"/>
              <a:t> </a:t>
            </a:r>
            <a:r>
              <a:rPr lang="es-ES" sz="1100" dirty="0" err="1"/>
              <a:t>biologicas</a:t>
            </a:r>
            <a:r>
              <a:rPr lang="es-ES" sz="1100" dirty="0"/>
              <a:t> de aislados de </a:t>
            </a:r>
            <a:r>
              <a:rPr lang="es-ES" sz="1100" dirty="0" err="1"/>
              <a:t>Trypanosoma</a:t>
            </a:r>
            <a:r>
              <a:rPr lang="es-ES" sz="1100" dirty="0"/>
              <a:t> </a:t>
            </a:r>
            <a:r>
              <a:rPr lang="es-ES" sz="1100" dirty="0" err="1"/>
              <a:t>cruzi</a:t>
            </a:r>
            <a:r>
              <a:rPr lang="es-ES" sz="1100" dirty="0"/>
              <a:t>. Aportes para el estudio de la </a:t>
            </a:r>
            <a:r>
              <a:rPr lang="es-ES" sz="1100" dirty="0" err="1"/>
              <a:t>ecoepidemiologia</a:t>
            </a:r>
            <a:r>
              <a:rPr lang="es-ES" sz="1100" dirty="0"/>
              <a:t> de la enfermedad de Chagas en Venezuela. </a:t>
            </a:r>
            <a:endParaRPr lang="es-ES" sz="1100" dirty="0" smtClean="0"/>
          </a:p>
          <a:p>
            <a:pPr marL="171450" indent="-171450" algn="just">
              <a:buFont typeface="Arial" pitchFamily="34" charset="0"/>
              <a:buChar char="•"/>
            </a:pPr>
            <a:r>
              <a:rPr lang="es-ES" sz="1100" dirty="0" smtClean="0"/>
              <a:t>Estudio </a:t>
            </a:r>
            <a:r>
              <a:rPr lang="es-ES" sz="1100" dirty="0"/>
              <a:t>de estrategias para </a:t>
            </a:r>
            <a:r>
              <a:rPr lang="es-ES" sz="1100" dirty="0" err="1"/>
              <a:t>profilaxia</a:t>
            </a:r>
            <a:r>
              <a:rPr lang="es-ES" sz="1100" dirty="0"/>
              <a:t> y control de las </a:t>
            </a:r>
            <a:r>
              <a:rPr lang="es-ES" sz="1100" dirty="0" err="1"/>
              <a:t>hemoparasitosis</a:t>
            </a:r>
            <a:r>
              <a:rPr lang="es-ES" sz="1100" dirty="0"/>
              <a:t> </a:t>
            </a:r>
            <a:r>
              <a:rPr lang="es-ES" sz="1100" dirty="0" err="1"/>
              <a:t>metaxénicas</a:t>
            </a:r>
            <a:r>
              <a:rPr lang="es-ES" sz="1100" dirty="0"/>
              <a:t> con participación comunitaria</a:t>
            </a:r>
            <a:r>
              <a:rPr lang="es-ES" sz="1100" dirty="0" smtClean="0"/>
              <a:t>.</a:t>
            </a:r>
            <a:endParaRPr lang="es-ES" sz="1100" b="1" dirty="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y Evolución   </a:t>
            </a:r>
            <a:endParaRPr lang="es-VE" sz="2000" dirty="0">
              <a:latin typeface="Kozuka Gothic Pro M" pitchFamily="34" charset="-128"/>
              <a:ea typeface="Kozuka Gothic Pro M" pitchFamily="34" charset="-128"/>
            </a:endParaRPr>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r="70682" b="34591"/>
          <a:stretch/>
        </p:blipFill>
        <p:spPr>
          <a:xfrm>
            <a:off x="836711" y="5868008"/>
            <a:ext cx="2285677" cy="172890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27 CuadroTexto"/>
          <p:cNvSpPr txBox="1"/>
          <p:nvPr/>
        </p:nvSpPr>
        <p:spPr>
          <a:xfrm>
            <a:off x="4993628" y="7812360"/>
            <a:ext cx="1114217" cy="338554"/>
          </a:xfrm>
          <a:prstGeom prst="rect">
            <a:avLst/>
          </a:prstGeom>
          <a:noFill/>
        </p:spPr>
        <p:txBody>
          <a:bodyPr wrap="square" rtlCol="0">
            <a:spAutoFit/>
          </a:bodyPr>
          <a:lstStyle/>
          <a:p>
            <a:pPr algn="r"/>
            <a:r>
              <a:rPr lang="pt-BR" sz="800" i="1" dirty="0" smtClean="0"/>
              <a:t>Dra. </a:t>
            </a:r>
            <a:r>
              <a:rPr lang="pt-BR" sz="800" i="1" dirty="0" err="1" smtClean="0"/>
              <a:t>Yadira</a:t>
            </a:r>
            <a:r>
              <a:rPr lang="pt-BR" sz="800" i="1" dirty="0" smtClean="0"/>
              <a:t> Rangel </a:t>
            </a:r>
          </a:p>
          <a:p>
            <a:pPr algn="r"/>
            <a:r>
              <a:rPr lang="pt-BR" sz="800" i="1" dirty="0" smtClean="0"/>
              <a:t>Ecología de </a:t>
            </a:r>
            <a:r>
              <a:rPr lang="pt-BR" sz="800" i="1" dirty="0" err="1" smtClean="0"/>
              <a:t>Parásitos</a:t>
            </a:r>
            <a:r>
              <a:rPr lang="pt-BR" sz="800" i="1" dirty="0" smtClean="0"/>
              <a:t> </a:t>
            </a:r>
            <a:endParaRPr lang="pt-BR" sz="800" i="1" dirty="0"/>
          </a:p>
        </p:txBody>
      </p:sp>
      <p:sp>
        <p:nvSpPr>
          <p:cNvPr id="35" name="34 CuadroTexto"/>
          <p:cNvSpPr txBox="1"/>
          <p:nvPr/>
        </p:nvSpPr>
        <p:spPr>
          <a:xfrm>
            <a:off x="3478789" y="2269217"/>
            <a:ext cx="2744769" cy="2123658"/>
          </a:xfrm>
          <a:prstGeom prst="rect">
            <a:avLst/>
          </a:prstGeom>
          <a:noFill/>
        </p:spPr>
        <p:txBody>
          <a:bodyPr wrap="square" rtlCol="0">
            <a:spAutoFit/>
          </a:bodyPr>
          <a:lstStyle/>
          <a:p>
            <a:pPr algn="just"/>
            <a:r>
              <a:rPr lang="es-ES" sz="1100" b="1" dirty="0" smtClean="0"/>
              <a:t>ECOGENÉTICA DE VECTORES</a:t>
            </a:r>
          </a:p>
          <a:p>
            <a:pPr marL="171450" indent="-171450" algn="just">
              <a:buFont typeface="Arial" pitchFamily="34" charset="0"/>
              <a:buChar char="•"/>
            </a:pPr>
            <a:r>
              <a:rPr lang="es-ES" sz="1100" dirty="0" smtClean="0"/>
              <a:t>Uso </a:t>
            </a:r>
            <a:r>
              <a:rPr lang="es-ES" sz="1100" dirty="0"/>
              <a:t>de marcadores moleculares para estudiar la variabilidad genética en especies de insectos involucradas en la transmisión de patógenos de enfermedades. Lo que permite conocer: </a:t>
            </a:r>
          </a:p>
          <a:p>
            <a:pPr marL="171450" indent="-171450" algn="just">
              <a:buFont typeface="Arial" pitchFamily="34" charset="0"/>
              <a:buChar char="•"/>
            </a:pPr>
            <a:r>
              <a:rPr lang="es-ES" sz="1100" dirty="0"/>
              <a:t>1-Cuáles han sido los principales factores históricos y eco-genéticos que han contribuido a su estrategia exitosa. </a:t>
            </a:r>
          </a:p>
          <a:p>
            <a:pPr marL="171450" indent="-171450" algn="just">
              <a:buFont typeface="Arial" pitchFamily="34" charset="0"/>
              <a:buChar char="•"/>
            </a:pPr>
            <a:r>
              <a:rPr lang="es-ES" sz="1100" dirty="0"/>
              <a:t>2-La Existencia de complejo de especies.</a:t>
            </a:r>
          </a:p>
          <a:p>
            <a:pPr marL="171450" indent="-171450" algn="just">
              <a:buFont typeface="Arial" pitchFamily="34" charset="0"/>
              <a:buChar char="•"/>
            </a:pPr>
            <a:r>
              <a:rPr lang="es-ES" sz="1100" dirty="0"/>
              <a:t>3-La Estructura genética </a:t>
            </a:r>
            <a:r>
              <a:rPr lang="es-ES" sz="1100" dirty="0" err="1"/>
              <a:t>intra</a:t>
            </a:r>
            <a:r>
              <a:rPr lang="es-ES" sz="1100" dirty="0"/>
              <a:t> e </a:t>
            </a:r>
            <a:r>
              <a:rPr lang="es-ES" sz="1100" dirty="0" err="1"/>
              <a:t>interpoblacional</a:t>
            </a:r>
            <a:r>
              <a:rPr lang="es-ES" sz="1100" dirty="0" smtClean="0"/>
              <a:t>.</a:t>
            </a:r>
            <a:endParaRPr lang="es-ES" sz="1100" dirty="0"/>
          </a:p>
        </p:txBody>
      </p:sp>
      <p:sp>
        <p:nvSpPr>
          <p:cNvPr id="37" name="36 CuadroTexto"/>
          <p:cNvSpPr txBox="1"/>
          <p:nvPr/>
        </p:nvSpPr>
        <p:spPr>
          <a:xfrm>
            <a:off x="854805" y="7731727"/>
            <a:ext cx="2317321" cy="338554"/>
          </a:xfrm>
          <a:prstGeom prst="rect">
            <a:avLst/>
          </a:prstGeom>
          <a:noFill/>
        </p:spPr>
        <p:txBody>
          <a:bodyPr wrap="square" rtlCol="0">
            <a:spAutoFit/>
          </a:bodyPr>
          <a:lstStyle/>
          <a:p>
            <a:pPr algn="r"/>
            <a:r>
              <a:rPr lang="pt-BR" sz="800" i="1" dirty="0" smtClean="0"/>
              <a:t>Ecología de </a:t>
            </a:r>
            <a:r>
              <a:rPr lang="pt-BR" sz="800" i="1" dirty="0" err="1" smtClean="0"/>
              <a:t>Parásitos</a:t>
            </a:r>
            <a:r>
              <a:rPr lang="pt-BR" sz="800" i="1" dirty="0" smtClean="0"/>
              <a:t> </a:t>
            </a:r>
          </a:p>
          <a:p>
            <a:pPr algn="r"/>
            <a:r>
              <a:rPr lang="pt-BR" sz="800" i="1" dirty="0" smtClean="0"/>
              <a:t>    </a:t>
            </a:r>
            <a:r>
              <a:rPr lang="pt-BR" sz="800" i="1" dirty="0" err="1" smtClean="0"/>
              <a:t>Trabajos</a:t>
            </a:r>
            <a:r>
              <a:rPr lang="pt-BR" sz="800" i="1" dirty="0" smtClean="0"/>
              <a:t> de Campo </a:t>
            </a:r>
            <a:r>
              <a:rPr lang="pt-BR" sz="800" i="1" dirty="0" err="1" smtClean="0"/>
              <a:t>del</a:t>
            </a:r>
            <a:r>
              <a:rPr lang="pt-BR" sz="800" i="1" dirty="0" smtClean="0"/>
              <a:t> Laboratorio</a:t>
            </a:r>
            <a:endParaRPr lang="pt-BR" sz="800" i="1" dirty="0"/>
          </a:p>
        </p:txBody>
      </p:sp>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024" y="4427984"/>
            <a:ext cx="2462821" cy="328988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732488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Rectángulo"/>
          <p:cNvSpPr/>
          <p:nvPr/>
        </p:nvSpPr>
        <p:spPr>
          <a:xfrm>
            <a:off x="345914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y Evolución   </a:t>
            </a:r>
            <a:endParaRPr lang="es-VE" sz="2000" dirty="0">
              <a:latin typeface="Kozuka Gothic Pro M" pitchFamily="34" charset="-128"/>
              <a:ea typeface="Kozuka Gothic Pro M" pitchFamily="34" charset="-128"/>
            </a:endParaRPr>
          </a:p>
        </p:txBody>
      </p:sp>
      <p:sp>
        <p:nvSpPr>
          <p:cNvPr id="36" name="35 CuadroTexto"/>
          <p:cNvSpPr txBox="1"/>
          <p:nvPr/>
        </p:nvSpPr>
        <p:spPr>
          <a:xfrm>
            <a:off x="540215" y="2308058"/>
            <a:ext cx="2744769" cy="5847755"/>
          </a:xfrm>
          <a:prstGeom prst="rect">
            <a:avLst/>
          </a:prstGeom>
          <a:noFill/>
        </p:spPr>
        <p:txBody>
          <a:bodyPr wrap="square" rtlCol="0">
            <a:spAutoFit/>
          </a:bodyPr>
          <a:lstStyle/>
          <a:p>
            <a:pPr algn="just"/>
            <a:r>
              <a:rPr lang="es-ES" sz="1100" b="1" dirty="0" smtClean="0"/>
              <a:t>ECOLOGÍA DE VECTORES E INSECTOS ACUÁTICOS Y ECO-EPIDEMIOLOGÍA </a:t>
            </a:r>
          </a:p>
          <a:p>
            <a:pPr marL="171450" indent="-171450" algn="just">
              <a:buFont typeface="Arial" pitchFamily="34" charset="0"/>
              <a:buChar char="•"/>
            </a:pPr>
            <a:r>
              <a:rPr lang="es-ES" sz="1100" dirty="0" smtClean="0"/>
              <a:t>Estudia  </a:t>
            </a:r>
            <a:r>
              <a:rPr lang="es-ES" sz="1100" dirty="0"/>
              <a:t>los factores de riesgo entomológicos (Aspectos de la </a:t>
            </a:r>
            <a:r>
              <a:rPr lang="es-ES" sz="1100" dirty="0" err="1"/>
              <a:t>Biohistoria</a:t>
            </a:r>
            <a:r>
              <a:rPr lang="es-ES" sz="1100" dirty="0"/>
              <a:t>, Dinámica Poblacional, Patrones Espaciales y Temporales de Distribución de Insectos) responsables de la emergencia de infecciones parasitarias transmitidas por insectos vectores en la región tropical. </a:t>
            </a:r>
            <a:r>
              <a:rPr lang="es-ES" sz="1100" dirty="0" smtClean="0"/>
              <a:t>Estudio de la </a:t>
            </a:r>
            <a:r>
              <a:rPr lang="es-ES" sz="1100" dirty="0"/>
              <a:t>dinámica de transmisión de infecciones transmitidas por insectos vectores y contribuir con el diseño de estrategias para su control en un contexto multidisciplinario (Biología, Ecología, Parasitología, Epidemiología). </a:t>
            </a:r>
            <a:endParaRPr lang="es-ES" sz="1100" dirty="0" smtClean="0"/>
          </a:p>
          <a:p>
            <a:pPr marL="171450" indent="-171450" algn="just">
              <a:buFont typeface="Arial" pitchFamily="34" charset="0"/>
              <a:buChar char="•"/>
            </a:pPr>
            <a:r>
              <a:rPr lang="es-ES" sz="1100" dirty="0" smtClean="0"/>
              <a:t>Describe </a:t>
            </a:r>
            <a:r>
              <a:rPr lang="es-ES" sz="1100" dirty="0"/>
              <a:t>y </a:t>
            </a:r>
            <a:r>
              <a:rPr lang="es-ES" sz="1100" dirty="0" smtClean="0"/>
              <a:t>explica </a:t>
            </a:r>
            <a:r>
              <a:rPr lang="es-ES" sz="1100" dirty="0"/>
              <a:t>patrones de biodiversidad, poblacionales, y comunitarios de insectos acuáticos de ríos (Taxonomía, Distribución y Ecología).</a:t>
            </a:r>
          </a:p>
          <a:p>
            <a:pPr marL="171450" indent="-171450" algn="just">
              <a:buFont typeface="Arial" pitchFamily="34" charset="0"/>
              <a:buChar char="•"/>
            </a:pPr>
            <a:r>
              <a:rPr lang="es-ES" sz="1100" dirty="0"/>
              <a:t>Ecología y sistemática de parásitos: Ecología y Biodiversidad de Parásitos de la Fauna Silvestre</a:t>
            </a:r>
            <a:r>
              <a:rPr lang="es-ES" sz="1100" dirty="0" smtClean="0"/>
              <a:t>.</a:t>
            </a:r>
            <a:endParaRPr lang="es-ES" sz="1100" b="1" dirty="0"/>
          </a:p>
          <a:p>
            <a:pPr marL="171450" indent="-171450" algn="just">
              <a:buFont typeface="Arial" pitchFamily="34" charset="0"/>
              <a:buChar char="•"/>
            </a:pPr>
            <a:r>
              <a:rPr lang="es-ES" sz="1100" dirty="0"/>
              <a:t>Sistemática molecular de vectores y eco-epidemiología de </a:t>
            </a:r>
            <a:r>
              <a:rPr lang="es-ES" sz="1100" dirty="0" err="1"/>
              <a:t>arbovirus:Sistemática</a:t>
            </a:r>
            <a:r>
              <a:rPr lang="es-ES" sz="1100" dirty="0"/>
              <a:t>, </a:t>
            </a:r>
            <a:r>
              <a:rPr lang="es-ES" sz="1100" dirty="0" err="1"/>
              <a:t>Bioecología</a:t>
            </a:r>
            <a:r>
              <a:rPr lang="es-ES" sz="1100" dirty="0"/>
              <a:t> y </a:t>
            </a:r>
            <a:r>
              <a:rPr lang="es-ES" sz="1100" dirty="0" err="1"/>
              <a:t>Biogeografia</a:t>
            </a:r>
            <a:r>
              <a:rPr lang="es-ES" sz="1100" dirty="0"/>
              <a:t> de </a:t>
            </a:r>
            <a:r>
              <a:rPr lang="es-ES" sz="1100" dirty="0" err="1"/>
              <a:t>Culicidae</a:t>
            </a:r>
            <a:r>
              <a:rPr lang="es-ES" sz="1100" dirty="0"/>
              <a:t> vectores de enfermedades (Encefalitis equinas, malaria, dengue, fiebre amarilla). Eco-epidemiología de </a:t>
            </a:r>
            <a:r>
              <a:rPr lang="es-ES" sz="1100" dirty="0" err="1"/>
              <a:t>arbovirus</a:t>
            </a:r>
            <a:r>
              <a:rPr lang="es-ES" sz="1100" dirty="0"/>
              <a:t> (Encefalitis Equina Venezolana, Dengue). </a:t>
            </a:r>
            <a:endParaRPr lang="es-ES" sz="1100" dirty="0" smtClean="0"/>
          </a:p>
          <a:p>
            <a:pPr marL="171450" indent="-171450" algn="just">
              <a:buFont typeface="Arial" pitchFamily="34" charset="0"/>
              <a:buChar char="•"/>
            </a:pPr>
            <a:r>
              <a:rPr lang="es-ES" sz="1100" dirty="0" smtClean="0"/>
              <a:t>Sistemática </a:t>
            </a:r>
            <a:r>
              <a:rPr lang="es-ES" sz="1100" dirty="0"/>
              <a:t>Molecular y Evolución de Vectores (</a:t>
            </a:r>
            <a:r>
              <a:rPr lang="es-ES" sz="1100" dirty="0" err="1"/>
              <a:t>Culicidae</a:t>
            </a:r>
            <a:r>
              <a:rPr lang="es-ES" sz="1100" dirty="0"/>
              <a:t>).</a:t>
            </a:r>
          </a:p>
          <a:p>
            <a:pPr algn="ctr"/>
            <a:endParaRPr lang="es-ES" sz="1100" b="1" dirty="0"/>
          </a:p>
          <a:p>
            <a:pPr algn="ctr"/>
            <a:endParaRPr lang="es-ES" sz="1100" b="1" dirty="0"/>
          </a:p>
        </p:txBody>
      </p:sp>
      <p:sp>
        <p:nvSpPr>
          <p:cNvPr id="26" name="25 CuadroTexto"/>
          <p:cNvSpPr txBox="1"/>
          <p:nvPr/>
        </p:nvSpPr>
        <p:spPr>
          <a:xfrm>
            <a:off x="3479202" y="2308058"/>
            <a:ext cx="2744769" cy="5678478"/>
          </a:xfrm>
          <a:prstGeom prst="rect">
            <a:avLst/>
          </a:prstGeom>
          <a:noFill/>
        </p:spPr>
        <p:txBody>
          <a:bodyPr wrap="square" rtlCol="0">
            <a:spAutoFit/>
          </a:bodyPr>
          <a:lstStyle/>
          <a:p>
            <a:pPr algn="just"/>
            <a:r>
              <a:rPr lang="es-ES" sz="1100" b="1" dirty="0" smtClean="0"/>
              <a:t>LÍNEA DE ECOLOGÍA Y SISTEMÁTICA DE PARÁSITOS</a:t>
            </a:r>
          </a:p>
          <a:p>
            <a:pPr algn="just"/>
            <a:r>
              <a:rPr lang="es-ES" sz="1100" dirty="0" smtClean="0"/>
              <a:t>Está línea de Investigación está orientada al estudio de Sistemática, Filogenia y Ecología de los </a:t>
            </a:r>
            <a:r>
              <a:rPr lang="es-ES" sz="1100" dirty="0" err="1" smtClean="0"/>
              <a:t>proncipales</a:t>
            </a:r>
            <a:r>
              <a:rPr lang="es-ES" sz="1100" dirty="0" smtClean="0"/>
              <a:t> grupos de animales parásitos de la fauna silvestre, en especial de los vertebrados del </a:t>
            </a:r>
            <a:r>
              <a:rPr lang="es-ES" sz="1100" dirty="0" err="1" smtClean="0"/>
              <a:t>Neotropico</a:t>
            </a:r>
            <a:r>
              <a:rPr lang="es-ES" sz="1100" dirty="0" smtClean="0"/>
              <a:t> y su utilización como </a:t>
            </a:r>
            <a:r>
              <a:rPr lang="es-ES" sz="1100" dirty="0" err="1" smtClean="0"/>
              <a:t>bioindicadores</a:t>
            </a:r>
            <a:r>
              <a:rPr lang="es-ES" sz="1100" dirty="0" smtClean="0"/>
              <a:t> ambientales para estudios de monitoreo del impacto ambiental derivado de la actividad antrópica, así como de los Ensambles y/o Comunidades de animales parásitos con el fin de determinar procesos de Competencia, Facilitación y </a:t>
            </a:r>
            <a:r>
              <a:rPr lang="es-ES" sz="1100" dirty="0" err="1" smtClean="0"/>
              <a:t>Cofilogenia</a:t>
            </a:r>
            <a:r>
              <a:rPr lang="es-ES" sz="1100" dirty="0" smtClean="0"/>
              <a:t> en el Sistema Hospedador-Parásito, además de su Distribución Geográfica y </a:t>
            </a:r>
            <a:r>
              <a:rPr lang="es-ES" sz="1100" dirty="0" err="1" smtClean="0"/>
              <a:t>Paleobiogeografía</a:t>
            </a:r>
            <a:r>
              <a:rPr lang="es-ES" sz="1100" dirty="0" smtClean="0"/>
              <a:t>, permitiendo la elaboración de catálogos faunísticos </a:t>
            </a:r>
            <a:r>
              <a:rPr lang="es-ES" sz="1100" dirty="0" err="1" smtClean="0"/>
              <a:t>Neotropicales</a:t>
            </a:r>
            <a:r>
              <a:rPr lang="es-ES" sz="1100" dirty="0" smtClean="0"/>
              <a:t> o Nacionales. </a:t>
            </a:r>
          </a:p>
          <a:p>
            <a:pPr marL="171450" indent="-171450">
              <a:buFont typeface="Arial" pitchFamily="34" charset="0"/>
              <a:buChar char="•"/>
            </a:pPr>
            <a:r>
              <a:rPr lang="es-ES" sz="1100" dirty="0" smtClean="0"/>
              <a:t>Sistemática </a:t>
            </a:r>
            <a:r>
              <a:rPr lang="es-ES" sz="1100" dirty="0"/>
              <a:t>y Filogenia de Parásitos de la Fauna Silvestre.</a:t>
            </a:r>
          </a:p>
          <a:p>
            <a:pPr marL="171450" indent="-171450">
              <a:buFont typeface="Arial" pitchFamily="34" charset="0"/>
              <a:buChar char="•"/>
            </a:pPr>
            <a:r>
              <a:rPr lang="es-ES" sz="1100" dirty="0"/>
              <a:t>Ecología de </a:t>
            </a:r>
            <a:r>
              <a:rPr lang="es-ES" sz="1100" dirty="0" err="1"/>
              <a:t>de</a:t>
            </a:r>
            <a:r>
              <a:rPr lang="es-ES" sz="1100" dirty="0"/>
              <a:t> Comunidades de Parásitos</a:t>
            </a:r>
          </a:p>
          <a:p>
            <a:r>
              <a:rPr lang="es-ES" sz="1100" b="1" dirty="0"/>
              <a:t>DOCENCIA</a:t>
            </a:r>
            <a:endParaRPr lang="es-ES" sz="1100" dirty="0"/>
          </a:p>
          <a:p>
            <a:pPr marL="171450" indent="-171450">
              <a:buFont typeface="Arial" pitchFamily="34" charset="0"/>
              <a:buChar char="•"/>
            </a:pPr>
            <a:r>
              <a:rPr lang="es-ES" sz="1100" dirty="0"/>
              <a:t>Ecología de Parásitos.</a:t>
            </a:r>
          </a:p>
          <a:p>
            <a:pPr marL="171450" indent="-171450">
              <a:buFont typeface="Arial" pitchFamily="34" charset="0"/>
              <a:buChar char="•"/>
            </a:pPr>
            <a:r>
              <a:rPr lang="es-ES" sz="1100" dirty="0" err="1"/>
              <a:t>Helmintologia</a:t>
            </a:r>
            <a:r>
              <a:rPr lang="es-ES" sz="1100" dirty="0"/>
              <a:t>.</a:t>
            </a:r>
          </a:p>
          <a:p>
            <a:pPr marL="171450" indent="-171450">
              <a:buFont typeface="Arial" pitchFamily="34" charset="0"/>
              <a:buChar char="•"/>
            </a:pPr>
            <a:r>
              <a:rPr lang="es-ES" sz="1100" dirty="0"/>
              <a:t>Biodiversidad de Parásitos</a:t>
            </a:r>
            <a:r>
              <a:rPr lang="es-ES" sz="1100" dirty="0" smtClean="0"/>
              <a:t>.</a:t>
            </a:r>
          </a:p>
          <a:p>
            <a:pPr algn="just"/>
            <a:r>
              <a:rPr lang="es-ES" sz="1100" b="1" dirty="0">
                <a:latin typeface="Calibri" pitchFamily="34" charset="0"/>
                <a:cs typeface="Calibri" pitchFamily="34" charset="0"/>
              </a:rPr>
              <a:t>DOCENTES ADSCRITOS </a:t>
            </a:r>
          </a:p>
          <a:p>
            <a:pPr marL="171450" indent="-171450" algn="just">
              <a:buFont typeface="Arial" pitchFamily="34" charset="0"/>
              <a:buChar char="•"/>
            </a:pPr>
            <a:r>
              <a:rPr lang="es-ES" sz="1100" dirty="0"/>
              <a:t>Dr. Juan Carlos Navarro	</a:t>
            </a:r>
          </a:p>
          <a:p>
            <a:pPr marL="171450" indent="-171450" algn="just">
              <a:buFont typeface="Arial" pitchFamily="34" charset="0"/>
              <a:buChar char="•"/>
            </a:pPr>
            <a:r>
              <a:rPr lang="es-ES" sz="1100" dirty="0"/>
              <a:t>Dr. Ricardo Guerrero	</a:t>
            </a:r>
          </a:p>
          <a:p>
            <a:pPr marL="171450" indent="-171450" algn="just">
              <a:buFont typeface="Arial" pitchFamily="34" charset="0"/>
              <a:buChar char="•"/>
            </a:pPr>
            <a:r>
              <a:rPr lang="es-ES" sz="1100" dirty="0"/>
              <a:t>Dra. </a:t>
            </a:r>
            <a:r>
              <a:rPr lang="es-ES" sz="1100" dirty="0" err="1"/>
              <a:t>Leidi</a:t>
            </a:r>
            <a:r>
              <a:rPr lang="es-ES" sz="1100" dirty="0"/>
              <a:t> Herrera</a:t>
            </a:r>
          </a:p>
          <a:p>
            <a:pPr marL="171450" indent="-171450" algn="just">
              <a:buFont typeface="Arial" pitchFamily="34" charset="0"/>
              <a:buChar char="•"/>
            </a:pPr>
            <a:r>
              <a:rPr lang="es-ES" sz="1100" dirty="0"/>
              <a:t>Dra. </a:t>
            </a:r>
            <a:r>
              <a:rPr lang="es-ES" sz="1100" dirty="0" err="1"/>
              <a:t>Maria</a:t>
            </a:r>
            <a:r>
              <a:rPr lang="es-ES" sz="1100" dirty="0"/>
              <a:t> </a:t>
            </a:r>
            <a:r>
              <a:rPr lang="es-ES" sz="1100" dirty="0" err="1"/>
              <a:t>Grillet</a:t>
            </a:r>
            <a:r>
              <a:rPr lang="es-ES" sz="1100" dirty="0"/>
              <a:t>	</a:t>
            </a:r>
          </a:p>
          <a:p>
            <a:pPr marL="171450" indent="-171450" algn="just">
              <a:buFont typeface="Arial" pitchFamily="34" charset="0"/>
              <a:buChar char="•"/>
            </a:pPr>
            <a:r>
              <a:rPr lang="es-ES" sz="1100" dirty="0"/>
              <a:t>Dra. Yadira Rangel	</a:t>
            </a:r>
          </a:p>
          <a:p>
            <a:pPr marL="171450" indent="-171450" algn="just">
              <a:buFont typeface="Arial" pitchFamily="34" charset="0"/>
              <a:buChar char="•"/>
            </a:pPr>
            <a:r>
              <a:rPr lang="es-ES" sz="1100" dirty="0"/>
              <a:t>Dra. María Eugenia </a:t>
            </a:r>
            <a:r>
              <a:rPr lang="es-ES" sz="1100" dirty="0" err="1"/>
              <a:t>Grillet</a:t>
            </a:r>
            <a:r>
              <a:rPr lang="es-ES" sz="1100" dirty="0"/>
              <a:t>	</a:t>
            </a:r>
          </a:p>
          <a:p>
            <a:pPr marL="171450" indent="-171450" algn="just">
              <a:buFont typeface="Arial" pitchFamily="34" charset="0"/>
              <a:buChar char="•"/>
            </a:pPr>
            <a:r>
              <a:rPr lang="es-ES" sz="1100" dirty="0"/>
              <a:t>Lic. Edmundo </a:t>
            </a:r>
            <a:r>
              <a:rPr lang="es-ES" sz="1100" dirty="0" smtClean="0"/>
              <a:t>Guerrero</a:t>
            </a:r>
            <a:endParaRPr lang="es-ES" sz="1100" dirty="0"/>
          </a:p>
        </p:txBody>
      </p:sp>
    </p:spTree>
    <p:extLst>
      <p:ext uri="{BB962C8B-B14F-4D97-AF65-F5344CB8AC3E}">
        <p14:creationId xmlns:p14="http://schemas.microsoft.com/office/powerpoint/2010/main" val="358294729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Rectángulo"/>
          <p:cNvSpPr/>
          <p:nvPr/>
        </p:nvSpPr>
        <p:spPr>
          <a:xfrm>
            <a:off x="345914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195736"/>
            <a:ext cx="2744769" cy="3985706"/>
          </a:xfrm>
          <a:prstGeom prst="rect">
            <a:avLst/>
          </a:prstGeom>
          <a:noFill/>
        </p:spPr>
        <p:txBody>
          <a:bodyPr wrap="square" rtlCol="0">
            <a:spAutoFit/>
          </a:bodyPr>
          <a:lstStyle/>
          <a:p>
            <a:pPr algn="ctr"/>
            <a:r>
              <a:rPr lang="es-ES" sz="1100" b="1" dirty="0" smtClean="0"/>
              <a:t>LABORATORIO DE EVOLUCIÓN </a:t>
            </a:r>
          </a:p>
          <a:p>
            <a:pPr algn="ctr"/>
            <a:r>
              <a:rPr lang="es-ES" sz="1100" b="1" dirty="0" smtClean="0"/>
              <a:t>Y ECOLOGÍA TEÓRICA</a:t>
            </a:r>
          </a:p>
          <a:p>
            <a:r>
              <a:rPr lang="es-ES" sz="1100" b="1" dirty="0" smtClean="0"/>
              <a:t>LÍNEAS DE INVESTGACIÓN </a:t>
            </a:r>
            <a:endParaRPr lang="es-ES" sz="1100" b="1" dirty="0"/>
          </a:p>
          <a:p>
            <a:pPr marL="171450" indent="-171450" algn="just">
              <a:buFont typeface="Arial" pitchFamily="34" charset="0"/>
              <a:buChar char="•"/>
            </a:pPr>
            <a:r>
              <a:rPr lang="es-ES" sz="1100" dirty="0" smtClean="0"/>
              <a:t>Ecología </a:t>
            </a:r>
            <a:r>
              <a:rPr lang="es-ES" sz="1100" dirty="0"/>
              <a:t>Evolutiva Teórica de </a:t>
            </a:r>
            <a:r>
              <a:rPr lang="es-ES" sz="1100" dirty="0" err="1"/>
              <a:t>Biohistorias</a:t>
            </a:r>
            <a:r>
              <a:rPr lang="es-ES" sz="1100" dirty="0"/>
              <a:t>: Exploración de nuevos conceptos y modelos en teoría de </a:t>
            </a:r>
            <a:r>
              <a:rPr lang="es-ES" sz="1100" dirty="0" err="1"/>
              <a:t>biohistorias</a:t>
            </a:r>
            <a:r>
              <a:rPr lang="es-ES" sz="1100" dirty="0"/>
              <a:t>, modelos geométricos simples de </a:t>
            </a:r>
            <a:r>
              <a:rPr lang="es-ES" sz="1100" dirty="0" err="1" smtClean="0"/>
              <a:t>biohistorias</a:t>
            </a:r>
            <a:r>
              <a:rPr lang="es-ES" sz="1100" dirty="0" smtClean="0"/>
              <a:t> denso-dependientes</a:t>
            </a:r>
            <a:r>
              <a:rPr lang="es-ES" sz="1100" dirty="0"/>
              <a:t>, </a:t>
            </a:r>
            <a:r>
              <a:rPr lang="es-ES" sz="1100" dirty="0" err="1"/>
              <a:t>coevolución</a:t>
            </a:r>
            <a:r>
              <a:rPr lang="es-ES" sz="1100" dirty="0"/>
              <a:t> de </a:t>
            </a:r>
            <a:r>
              <a:rPr lang="es-ES" sz="1100" dirty="0" err="1"/>
              <a:t>biohistorias</a:t>
            </a:r>
            <a:r>
              <a:rPr lang="es-ES" sz="1100" dirty="0"/>
              <a:t>.</a:t>
            </a:r>
          </a:p>
          <a:p>
            <a:pPr marL="171450" indent="-171450" algn="just">
              <a:buFont typeface="Arial" pitchFamily="34" charset="0"/>
              <a:buChar char="•"/>
            </a:pPr>
            <a:r>
              <a:rPr lang="es-ES" sz="1100" dirty="0"/>
              <a:t>Sistemas Dinámicos en Ecología de Poblaciones y Comunidades: Análisis de la persistencia de enfermedades infecciosas en ambientes heterogéneos, detección de características de enfermedades infecciosas mediante análisis de series de tiempo de incidencia.</a:t>
            </a:r>
          </a:p>
          <a:p>
            <a:pPr marL="171450" indent="-171450" algn="just">
              <a:buFont typeface="Arial" pitchFamily="34" charset="0"/>
              <a:buChar char="•"/>
            </a:pPr>
            <a:r>
              <a:rPr lang="es-ES" sz="1100" dirty="0"/>
              <a:t>Dinámicas en Espacio-Tiempo de </a:t>
            </a:r>
            <a:r>
              <a:rPr lang="es-ES" sz="1100" dirty="0" smtClean="0"/>
              <a:t>Interacciones. </a:t>
            </a:r>
          </a:p>
          <a:p>
            <a:pPr marL="171450" indent="-171450" algn="just">
              <a:buFont typeface="Arial" pitchFamily="34" charset="0"/>
              <a:buChar char="•"/>
            </a:pPr>
            <a:r>
              <a:rPr lang="es-ES" sz="1100" dirty="0" smtClean="0"/>
              <a:t>Poblacionales</a:t>
            </a:r>
            <a:r>
              <a:rPr lang="es-ES" sz="1100" dirty="0"/>
              <a:t>: Interacciones variables o con desenlace </a:t>
            </a:r>
            <a:r>
              <a:rPr lang="es-ES" sz="1100" dirty="0" smtClean="0"/>
              <a:t>condicional.</a:t>
            </a:r>
            <a:endParaRPr lang="es-ES" sz="1100" dirty="0"/>
          </a:p>
          <a:p>
            <a:pPr marL="171450" indent="-171450" algn="just">
              <a:buFont typeface="Arial" pitchFamily="34" charset="0"/>
              <a:buChar char="•"/>
            </a:pPr>
            <a:r>
              <a:rPr lang="es-ES" sz="1100" dirty="0" smtClean="0"/>
              <a:t>Modelos </a:t>
            </a:r>
            <a:r>
              <a:rPr lang="es-ES" sz="1100" dirty="0"/>
              <a:t>de dinámicas antagónicas y mutualistas, modelos </a:t>
            </a:r>
            <a:r>
              <a:rPr lang="es-ES" sz="1100" dirty="0" err="1"/>
              <a:t>metapoblacionales</a:t>
            </a:r>
            <a:r>
              <a:rPr lang="es-ES" sz="1100" dirty="0"/>
              <a:t> con dinámicas locales explícitas</a:t>
            </a:r>
            <a:r>
              <a:rPr lang="es-ES" sz="1100" dirty="0" smtClean="0"/>
              <a:t>.</a:t>
            </a:r>
            <a:endParaRPr lang="es-ES" sz="1100" dirty="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y Evolución   </a:t>
            </a:r>
            <a:endParaRPr lang="es-VE" sz="2000" dirty="0">
              <a:latin typeface="Kozuka Gothic Pro M" pitchFamily="34" charset="-128"/>
              <a:ea typeface="Kozuka Gothic Pro M" pitchFamily="34" charset="-128"/>
            </a:endParaRPr>
          </a:p>
        </p:txBody>
      </p:sp>
      <p:sp>
        <p:nvSpPr>
          <p:cNvPr id="28" name="27 CuadroTexto"/>
          <p:cNvSpPr txBox="1"/>
          <p:nvPr/>
        </p:nvSpPr>
        <p:spPr>
          <a:xfrm>
            <a:off x="908720" y="7884368"/>
            <a:ext cx="2091515" cy="338554"/>
          </a:xfrm>
          <a:prstGeom prst="rect">
            <a:avLst/>
          </a:prstGeom>
          <a:noFill/>
        </p:spPr>
        <p:txBody>
          <a:bodyPr wrap="square" rtlCol="0">
            <a:spAutoFit/>
          </a:bodyPr>
          <a:lstStyle/>
          <a:p>
            <a:pPr algn="ctr"/>
            <a:r>
              <a:rPr lang="es-ES" sz="800" i="1" dirty="0" smtClean="0"/>
              <a:t>Celebración </a:t>
            </a:r>
            <a:r>
              <a:rPr lang="es-ES" sz="800" i="1" dirty="0"/>
              <a:t>del año Darwiniano </a:t>
            </a:r>
            <a:endParaRPr lang="es-ES" sz="800" i="1" dirty="0" smtClean="0"/>
          </a:p>
          <a:p>
            <a:pPr algn="ctr"/>
            <a:r>
              <a:rPr lang="es-ES" sz="800" i="1" dirty="0" smtClean="0"/>
              <a:t>con </a:t>
            </a:r>
            <a:r>
              <a:rPr lang="es-ES" sz="800" i="1" dirty="0"/>
              <a:t>el ilustre visitante </a:t>
            </a:r>
            <a:r>
              <a:rPr lang="es-ES" sz="800" i="1" dirty="0" smtClean="0"/>
              <a:t> Dr</a:t>
            </a:r>
            <a:r>
              <a:rPr lang="es-ES" sz="800" i="1" dirty="0"/>
              <a:t>. Douglas </a:t>
            </a:r>
            <a:r>
              <a:rPr lang="es-ES" sz="800" i="1" dirty="0" err="1"/>
              <a:t>Futuyma</a:t>
            </a:r>
            <a:r>
              <a:rPr lang="es-ES" sz="800" i="1" dirty="0"/>
              <a:t> </a:t>
            </a:r>
            <a:r>
              <a:rPr lang="pt-BR" sz="800" i="1" dirty="0" smtClean="0"/>
              <a:t> </a:t>
            </a:r>
            <a:endParaRPr lang="pt-BR" sz="800" i="1" dirty="0"/>
          </a:p>
        </p:txBody>
      </p:sp>
      <p:sp>
        <p:nvSpPr>
          <p:cNvPr id="35" name="34 CuadroTexto"/>
          <p:cNvSpPr txBox="1"/>
          <p:nvPr/>
        </p:nvSpPr>
        <p:spPr>
          <a:xfrm>
            <a:off x="3478789" y="2269217"/>
            <a:ext cx="2744769" cy="3985706"/>
          </a:xfrm>
          <a:prstGeom prst="rect">
            <a:avLst/>
          </a:prstGeom>
          <a:noFill/>
        </p:spPr>
        <p:txBody>
          <a:bodyPr wrap="square" rtlCol="0">
            <a:spAutoFit/>
          </a:bodyPr>
          <a:lstStyle/>
          <a:p>
            <a:pPr algn="just"/>
            <a:r>
              <a:rPr lang="es-ES" sz="1100" b="1" dirty="0" smtClean="0"/>
              <a:t>LÍNEAS </a:t>
            </a:r>
            <a:r>
              <a:rPr lang="es-ES" sz="1100" b="1" dirty="0"/>
              <a:t>DE </a:t>
            </a:r>
            <a:r>
              <a:rPr lang="es-ES" sz="1100" b="1" dirty="0" smtClean="0"/>
              <a:t>INVESTIGACIÓN (CONT.)</a:t>
            </a:r>
            <a:endParaRPr lang="es-ES" sz="1100" dirty="0"/>
          </a:p>
          <a:p>
            <a:pPr marL="171450" indent="-171450" algn="just">
              <a:buFont typeface="Arial" pitchFamily="34" charset="0"/>
              <a:buChar char="•"/>
            </a:pPr>
            <a:r>
              <a:rPr lang="es-ES" sz="1100" dirty="0"/>
              <a:t>Ecología evolucionista.</a:t>
            </a:r>
          </a:p>
          <a:p>
            <a:pPr marL="171450" indent="-171450" algn="just">
              <a:buFont typeface="Arial" pitchFamily="34" charset="0"/>
              <a:buChar char="•"/>
            </a:pPr>
            <a:r>
              <a:rPr lang="es-ES" sz="1100" dirty="0"/>
              <a:t>Dinámica de poblaciones y comunidades.</a:t>
            </a:r>
          </a:p>
          <a:p>
            <a:pPr algn="just"/>
            <a:r>
              <a:rPr lang="es-ES" sz="1100" b="1" dirty="0" smtClean="0"/>
              <a:t>DOCENCIA</a:t>
            </a:r>
            <a:endParaRPr lang="es-ES" sz="1100" dirty="0"/>
          </a:p>
          <a:p>
            <a:pPr algn="just"/>
            <a:r>
              <a:rPr lang="es-ES" sz="1100" b="1" dirty="0" smtClean="0"/>
              <a:t>PREGRADO</a:t>
            </a:r>
          </a:p>
          <a:p>
            <a:pPr marL="171450" indent="-171450" algn="just">
              <a:buFont typeface="Arial" pitchFamily="34" charset="0"/>
              <a:buChar char="•"/>
            </a:pPr>
            <a:r>
              <a:rPr lang="es-ES" sz="1100" dirty="0" smtClean="0"/>
              <a:t>Evolución</a:t>
            </a:r>
            <a:r>
              <a:rPr lang="es-ES" sz="1100" dirty="0"/>
              <a:t>, Ecología de Poblaciones y Comunidades.</a:t>
            </a:r>
          </a:p>
          <a:p>
            <a:pPr algn="just"/>
            <a:r>
              <a:rPr lang="es-ES" sz="1100" b="1" dirty="0" smtClean="0"/>
              <a:t>POSTGRADO</a:t>
            </a:r>
          </a:p>
          <a:p>
            <a:pPr marL="171450" indent="-171450" algn="just">
              <a:buFont typeface="Arial" pitchFamily="34" charset="0"/>
              <a:buChar char="•"/>
            </a:pPr>
            <a:r>
              <a:rPr lang="es-ES" sz="1100" dirty="0" smtClean="0"/>
              <a:t>Ecología </a:t>
            </a:r>
            <a:r>
              <a:rPr lang="es-ES" sz="1100" dirty="0"/>
              <a:t>de Poblaciones, Aspectos de Dinámica Poblacional, Ecología Evolutiva, Estrategias </a:t>
            </a:r>
            <a:r>
              <a:rPr lang="es-ES" sz="1100" dirty="0" smtClean="0"/>
              <a:t>Adaptativas.</a:t>
            </a:r>
          </a:p>
          <a:p>
            <a:pPr algn="just"/>
            <a:r>
              <a:rPr lang="es-ES" sz="1100" b="1" dirty="0" smtClean="0"/>
              <a:t>DOCENTES ADSCRITOS</a:t>
            </a:r>
          </a:p>
          <a:p>
            <a:pPr marL="171450" indent="-171450" algn="just">
              <a:buFont typeface="Arial" pitchFamily="34" charset="0"/>
              <a:buChar char="•"/>
            </a:pPr>
            <a:r>
              <a:rPr lang="es-ES" sz="1100" dirty="0"/>
              <a:t>Dr. Juan Carlos Navarro</a:t>
            </a:r>
          </a:p>
          <a:p>
            <a:pPr marL="171450" indent="-171450" algn="just">
              <a:buFont typeface="Arial" pitchFamily="34" charset="0"/>
              <a:buChar char="•"/>
            </a:pPr>
            <a:r>
              <a:rPr lang="es-ES" sz="1100" dirty="0"/>
              <a:t>Dr. Ricardo Guerrero	</a:t>
            </a:r>
          </a:p>
          <a:p>
            <a:pPr marL="171450" indent="-171450" algn="just">
              <a:buFont typeface="Arial" pitchFamily="34" charset="0"/>
              <a:buChar char="•"/>
            </a:pPr>
            <a:r>
              <a:rPr lang="es-ES" sz="1100" dirty="0"/>
              <a:t>Dra. </a:t>
            </a:r>
            <a:r>
              <a:rPr lang="es-ES" sz="1100" dirty="0" err="1"/>
              <a:t>Leidi</a:t>
            </a:r>
            <a:r>
              <a:rPr lang="es-ES" sz="1100" dirty="0"/>
              <a:t> Herrera</a:t>
            </a:r>
          </a:p>
          <a:p>
            <a:pPr marL="171450" indent="-171450" algn="just">
              <a:buFont typeface="Arial" pitchFamily="34" charset="0"/>
              <a:buChar char="•"/>
            </a:pPr>
            <a:r>
              <a:rPr lang="es-ES" sz="1100" dirty="0"/>
              <a:t>Dra. </a:t>
            </a:r>
            <a:r>
              <a:rPr lang="es-ES" sz="1100" dirty="0" err="1"/>
              <a:t>Maria</a:t>
            </a:r>
            <a:r>
              <a:rPr lang="es-ES" sz="1100" dirty="0"/>
              <a:t> </a:t>
            </a:r>
            <a:r>
              <a:rPr lang="es-ES" sz="1100" dirty="0" err="1"/>
              <a:t>Grillet</a:t>
            </a:r>
            <a:r>
              <a:rPr lang="es-ES" sz="1100" dirty="0"/>
              <a:t>	</a:t>
            </a:r>
          </a:p>
          <a:p>
            <a:pPr marL="171450" indent="-171450" algn="just">
              <a:buFont typeface="Arial" pitchFamily="34" charset="0"/>
              <a:buChar char="•"/>
            </a:pPr>
            <a:r>
              <a:rPr lang="es-ES" sz="1100" dirty="0" err="1"/>
              <a:t>Dra.Yadira</a:t>
            </a:r>
            <a:r>
              <a:rPr lang="es-ES" sz="1100" dirty="0"/>
              <a:t> Rangel	</a:t>
            </a:r>
          </a:p>
          <a:p>
            <a:pPr marL="171450" indent="-171450" algn="just">
              <a:buFont typeface="Arial" pitchFamily="34" charset="0"/>
              <a:buChar char="•"/>
            </a:pPr>
            <a:r>
              <a:rPr lang="es-ES" sz="1100" dirty="0"/>
              <a:t>Dra. María Eugenia </a:t>
            </a:r>
            <a:r>
              <a:rPr lang="es-ES" sz="1100" dirty="0" err="1"/>
              <a:t>Grillet</a:t>
            </a:r>
            <a:r>
              <a:rPr lang="es-ES" sz="1100" dirty="0"/>
              <a:t>	</a:t>
            </a:r>
          </a:p>
          <a:p>
            <a:pPr marL="171450" indent="-171450" algn="just">
              <a:buFont typeface="Arial" pitchFamily="34" charset="0"/>
              <a:buChar char="•"/>
            </a:pPr>
            <a:r>
              <a:rPr lang="es-ES" sz="1100" dirty="0"/>
              <a:t>Dra. Yadira Rangel	</a:t>
            </a:r>
          </a:p>
          <a:p>
            <a:pPr marL="171450" indent="-171450" algn="just">
              <a:buFont typeface="Arial" pitchFamily="34" charset="0"/>
              <a:buChar char="•"/>
            </a:pPr>
            <a:r>
              <a:rPr lang="es-ES" sz="1100" dirty="0"/>
              <a:t>Lic. Edmundo </a:t>
            </a:r>
            <a:r>
              <a:rPr lang="es-ES" sz="1100" dirty="0" smtClean="0"/>
              <a:t>Guerrero</a:t>
            </a:r>
          </a:p>
          <a:p>
            <a:pPr algn="just"/>
            <a:endParaRPr lang="es-ES" sz="1100" dirty="0"/>
          </a:p>
          <a:p>
            <a:pPr algn="just"/>
            <a:endParaRPr lang="es-ES" sz="1100" dirty="0"/>
          </a:p>
          <a:p>
            <a:pPr algn="just"/>
            <a:endParaRPr lang="es-ES" sz="1100" b="1" dirty="0" smtClean="0"/>
          </a:p>
        </p:txBody>
      </p:sp>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9112" r="34882" b="23091"/>
          <a:stretch/>
        </p:blipFill>
        <p:spPr>
          <a:xfrm>
            <a:off x="977445" y="6197261"/>
            <a:ext cx="2019507" cy="159845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67255" b="23091"/>
          <a:stretch/>
        </p:blipFill>
        <p:spPr>
          <a:xfrm>
            <a:off x="3687652" y="6012160"/>
            <a:ext cx="2405644" cy="151216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35 CuadroTexto"/>
          <p:cNvSpPr txBox="1"/>
          <p:nvPr/>
        </p:nvSpPr>
        <p:spPr>
          <a:xfrm>
            <a:off x="3643151" y="7643083"/>
            <a:ext cx="2442759" cy="461665"/>
          </a:xfrm>
          <a:prstGeom prst="rect">
            <a:avLst/>
          </a:prstGeom>
          <a:noFill/>
        </p:spPr>
        <p:txBody>
          <a:bodyPr wrap="square" rtlCol="0">
            <a:spAutoFit/>
          </a:bodyPr>
          <a:lstStyle/>
          <a:p>
            <a:pPr algn="r"/>
            <a:r>
              <a:rPr lang="pt-BR" sz="800" i="1" dirty="0" smtClean="0"/>
              <a:t>Visita de integrantes </a:t>
            </a:r>
            <a:r>
              <a:rPr lang="pt-BR" sz="800" i="1" dirty="0" err="1" smtClean="0"/>
              <a:t>del</a:t>
            </a:r>
            <a:r>
              <a:rPr lang="pt-BR" sz="800" i="1" dirty="0" smtClean="0"/>
              <a:t> Laboratorio </a:t>
            </a:r>
          </a:p>
          <a:p>
            <a:pPr algn="r"/>
            <a:r>
              <a:rPr lang="pt-BR" sz="800" i="1" dirty="0" smtClean="0"/>
              <a:t>Al Abdus Salam </a:t>
            </a:r>
            <a:r>
              <a:rPr lang="pt-BR" sz="800" i="1" dirty="0" err="1" smtClean="0"/>
              <a:t>International</a:t>
            </a:r>
            <a:r>
              <a:rPr lang="pt-BR" sz="800" i="1" dirty="0" smtClean="0"/>
              <a:t>  Centre </a:t>
            </a:r>
            <a:r>
              <a:rPr lang="pt-BR" sz="800" i="1" dirty="0" err="1" smtClean="0"/>
              <a:t>at</a:t>
            </a:r>
            <a:r>
              <a:rPr lang="pt-BR" sz="800" i="1" dirty="0" smtClean="0"/>
              <a:t> </a:t>
            </a:r>
            <a:r>
              <a:rPr lang="pt-BR" sz="800" i="1" dirty="0" err="1" smtClean="0"/>
              <a:t>Theoretical</a:t>
            </a:r>
            <a:r>
              <a:rPr lang="pt-BR" sz="800" i="1" dirty="0" smtClean="0"/>
              <a:t> </a:t>
            </a:r>
          </a:p>
          <a:p>
            <a:pPr algn="r"/>
            <a:r>
              <a:rPr lang="pt-BR" sz="800" i="1" dirty="0" err="1" smtClean="0"/>
              <a:t>Phisycs</a:t>
            </a:r>
            <a:r>
              <a:rPr lang="pt-BR" sz="800" i="1" dirty="0" smtClean="0"/>
              <a:t>, </a:t>
            </a:r>
            <a:r>
              <a:rPr lang="pt-BR" sz="800" i="1" dirty="0" err="1" smtClean="0"/>
              <a:t>en</a:t>
            </a:r>
            <a:r>
              <a:rPr lang="pt-BR" sz="800" i="1" dirty="0" smtClean="0"/>
              <a:t> Trieste, </a:t>
            </a:r>
            <a:r>
              <a:rPr lang="pt-BR" sz="800" i="1" dirty="0" err="1" smtClean="0"/>
              <a:t>Italia</a:t>
            </a:r>
            <a:r>
              <a:rPr lang="pt-BR" sz="800" i="1" dirty="0" smtClean="0"/>
              <a:t>.</a:t>
            </a:r>
            <a:endParaRPr lang="pt-BR" sz="800" i="1" dirty="0"/>
          </a:p>
        </p:txBody>
      </p:sp>
    </p:spTree>
    <p:extLst>
      <p:ext uri="{BB962C8B-B14F-4D97-AF65-F5344CB8AC3E}">
        <p14:creationId xmlns:p14="http://schemas.microsoft.com/office/powerpoint/2010/main" val="1631188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Rectángulo"/>
          <p:cNvSpPr/>
          <p:nvPr/>
        </p:nvSpPr>
        <p:spPr>
          <a:xfrm>
            <a:off x="345914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71514"/>
            <a:ext cx="2744769" cy="3816429"/>
          </a:xfrm>
          <a:prstGeom prst="rect">
            <a:avLst/>
          </a:prstGeom>
          <a:noFill/>
        </p:spPr>
        <p:txBody>
          <a:bodyPr wrap="square" rtlCol="0">
            <a:spAutoFit/>
          </a:bodyPr>
          <a:lstStyle/>
          <a:p>
            <a:pPr algn="ctr"/>
            <a:r>
              <a:rPr lang="es-ES" sz="1100" b="1" dirty="0" smtClean="0"/>
              <a:t>LABORATORIO DE ECOLOGÍA DE SISTEMAS ACUÁTICOS</a:t>
            </a:r>
            <a:endParaRPr lang="es-ES" sz="1100" dirty="0"/>
          </a:p>
          <a:p>
            <a:pPr algn="just"/>
            <a:r>
              <a:rPr lang="es-ES" sz="1100" dirty="0"/>
              <a:t>En el Laboratorio de Sistemas Acuáticos del Centro de Ecología y Evolución se desarrollan investigaciones ecológicas sobre los ecosistemas, comunidades y poblaciones de organismos, de ambientes marinos y dulceacuícolas. </a:t>
            </a:r>
          </a:p>
          <a:p>
            <a:pPr algn="just"/>
            <a:r>
              <a:rPr lang="es-ES" sz="1100" dirty="0" smtClean="0"/>
              <a:t>Los </a:t>
            </a:r>
            <a:r>
              <a:rPr lang="es-ES" sz="1100" dirty="0"/>
              <a:t>investigadores del laboratorio han contribuido significativamente  en el campo de la taxonomía del plancton tanto continental como marino-costero (desde 1970), y de la biodiversidad de la flora y fauna de los sistemas </a:t>
            </a:r>
            <a:r>
              <a:rPr lang="es-ES" sz="1100" dirty="0" err="1"/>
              <a:t>arrecifales</a:t>
            </a:r>
            <a:r>
              <a:rPr lang="es-ES" sz="1100" dirty="0"/>
              <a:t> del país (desde 1993). </a:t>
            </a:r>
            <a:r>
              <a:rPr lang="es-ES" sz="1100" dirty="0" smtClean="0"/>
              <a:t>Así </a:t>
            </a:r>
            <a:r>
              <a:rPr lang="es-ES" sz="1100" dirty="0"/>
              <a:t>mismo, la formación de recursos humanos a nivel de pregrado y postgrado es notable, heredando al país, al menos 70 profesionales</a:t>
            </a:r>
            <a:r>
              <a:rPr lang="es-ES" sz="1100" dirty="0" smtClean="0"/>
              <a:t>.</a:t>
            </a:r>
          </a:p>
          <a:p>
            <a:pPr algn="just"/>
            <a:r>
              <a:rPr lang="es-ES" sz="1100" b="1" dirty="0"/>
              <a:t>LÍNEAS DE INVESTIGACIÓN</a:t>
            </a:r>
            <a:endParaRPr lang="es-ES" sz="1100" dirty="0"/>
          </a:p>
          <a:p>
            <a:pPr marL="171450" indent="-171450" algn="just">
              <a:buFont typeface="Arial" pitchFamily="34" charset="0"/>
              <a:buChar char="•"/>
            </a:pPr>
            <a:r>
              <a:rPr lang="es-ES" sz="1100" dirty="0"/>
              <a:t>Comunidades </a:t>
            </a:r>
            <a:r>
              <a:rPr lang="es-ES" sz="1100" dirty="0" smtClean="0"/>
              <a:t>Acuáticas</a:t>
            </a:r>
          </a:p>
          <a:p>
            <a:pPr marL="171450" indent="-171450" algn="just">
              <a:buFont typeface="Arial" pitchFamily="34" charset="0"/>
              <a:buChar char="•"/>
            </a:pPr>
            <a:r>
              <a:rPr lang="es-ES" sz="1100" dirty="0" smtClean="0"/>
              <a:t>Ecosistemas </a:t>
            </a:r>
            <a:r>
              <a:rPr lang="es-ES" sz="1100" dirty="0"/>
              <a:t>Marino Costeros</a:t>
            </a:r>
          </a:p>
          <a:p>
            <a:pPr marL="171450" indent="-171450" algn="just">
              <a:buFont typeface="Arial" pitchFamily="34" charset="0"/>
              <a:buChar char="•"/>
            </a:pPr>
            <a:r>
              <a:rPr lang="es-ES" sz="1100" dirty="0" smtClean="0"/>
              <a:t>Plancton</a:t>
            </a:r>
            <a:endParaRPr lang="es-ES" sz="1100" dirty="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y Evolución   </a:t>
            </a:r>
            <a:endParaRPr lang="es-VE" sz="2000" dirty="0">
              <a:latin typeface="Kozuka Gothic Pro M" pitchFamily="34" charset="-128"/>
              <a:ea typeface="Kozuka Gothic Pro M" pitchFamily="34" charset="-128"/>
            </a:endParaRPr>
          </a:p>
        </p:txBody>
      </p:sp>
      <p:sp>
        <p:nvSpPr>
          <p:cNvPr id="37" name="36 CuadroTexto"/>
          <p:cNvSpPr txBox="1"/>
          <p:nvPr/>
        </p:nvSpPr>
        <p:spPr>
          <a:xfrm>
            <a:off x="3496108" y="2267744"/>
            <a:ext cx="2744769" cy="5847755"/>
          </a:xfrm>
          <a:prstGeom prst="rect">
            <a:avLst/>
          </a:prstGeom>
          <a:noFill/>
        </p:spPr>
        <p:txBody>
          <a:bodyPr wrap="square" rtlCol="0">
            <a:spAutoFit/>
          </a:bodyPr>
          <a:lstStyle/>
          <a:p>
            <a:pPr algn="just"/>
            <a:r>
              <a:rPr lang="es-ES" sz="1100" b="1" dirty="0" smtClean="0"/>
              <a:t>ECOSISTEMAS MARINO COSTEROS (LEMAC)</a:t>
            </a:r>
          </a:p>
          <a:p>
            <a:pPr algn="just"/>
            <a:r>
              <a:rPr lang="es-ES" sz="1100" b="1" dirty="0" smtClean="0"/>
              <a:t>BIODIVERSIDAD </a:t>
            </a:r>
          </a:p>
          <a:p>
            <a:pPr algn="just"/>
            <a:r>
              <a:rPr lang="es-ES" sz="1100" dirty="0" smtClean="0"/>
              <a:t>De </a:t>
            </a:r>
            <a:r>
              <a:rPr lang="es-ES" sz="1100" dirty="0"/>
              <a:t>los diversos grupos taxonómicos que habitan los arrecifes y fondos someros de comunidades vecinas (fanerógamas marinas, manglares). Son de especial interés las evaluaciones de la biodiversidad de áreas bajo régimen de administración especial (ABRAE). En los arrecifes, los corales, esponjas y mas recientemente </a:t>
            </a:r>
            <a:r>
              <a:rPr lang="es-ES" sz="1100" dirty="0" err="1"/>
              <a:t>octocorales</a:t>
            </a:r>
            <a:r>
              <a:rPr lang="es-ES" sz="1100" dirty="0"/>
              <a:t> han sido los grupos más estudiados</a:t>
            </a:r>
            <a:r>
              <a:rPr lang="es-ES" sz="1100" dirty="0" smtClean="0"/>
              <a:t>.</a:t>
            </a:r>
            <a:endParaRPr lang="es-ES" sz="1100" dirty="0"/>
          </a:p>
          <a:p>
            <a:pPr algn="just"/>
            <a:r>
              <a:rPr lang="es-ES" sz="1100" b="1" dirty="0"/>
              <a:t>EVALUACIÓN Y MONITOREO DE COMUNIDADES </a:t>
            </a:r>
            <a:r>
              <a:rPr lang="es-ES" sz="1100" b="1" dirty="0" smtClean="0"/>
              <a:t>ARRECIFALES</a:t>
            </a:r>
          </a:p>
          <a:p>
            <a:pPr algn="just"/>
            <a:r>
              <a:rPr lang="es-ES" sz="1100" dirty="0" smtClean="0"/>
              <a:t>Estudios </a:t>
            </a:r>
            <a:r>
              <a:rPr lang="es-ES" sz="1100" dirty="0"/>
              <a:t>dirigidos a evaluar y seguir a lo largo del tiempo, la estructura de las comunidades, su condición de salud, así como tratar de determinar los factores bióticos y abióticos que los afectan</a:t>
            </a:r>
            <a:r>
              <a:rPr lang="es-ES" sz="1100" dirty="0" smtClean="0"/>
              <a:t>.</a:t>
            </a:r>
            <a:endParaRPr lang="es-ES" sz="1100" dirty="0"/>
          </a:p>
          <a:p>
            <a:pPr algn="just"/>
            <a:r>
              <a:rPr lang="es-ES" sz="1100" dirty="0"/>
              <a:t>El efecto sobre las poblaciones, especies y comunidades marinas a consecuencia del Cambio Climático son una prioridad de esta línea de investigación</a:t>
            </a:r>
            <a:r>
              <a:rPr lang="es-ES" sz="1100" dirty="0" smtClean="0"/>
              <a:t>.</a:t>
            </a:r>
            <a:endParaRPr lang="es-ES" sz="1100" dirty="0"/>
          </a:p>
          <a:p>
            <a:pPr algn="just"/>
            <a:r>
              <a:rPr lang="es-ES" sz="1100" b="1" dirty="0"/>
              <a:t>CONSERVACIÓN Y RESTAURACIÓN DE COMUNIDADES MARINAS</a:t>
            </a:r>
            <a:r>
              <a:rPr lang="es-ES" sz="1100" b="1" dirty="0" smtClean="0"/>
              <a:t>:</a:t>
            </a:r>
          </a:p>
          <a:p>
            <a:pPr algn="just"/>
            <a:r>
              <a:rPr lang="es-ES" sz="1100" dirty="0" smtClean="0"/>
              <a:t>Estudios </a:t>
            </a:r>
            <a:r>
              <a:rPr lang="es-ES" sz="1100" dirty="0"/>
              <a:t>destinados a la recuperación de comunidades coralinas severamente afectadas, mediante trasplantes u otros métodos de restauración ecológica</a:t>
            </a:r>
            <a:r>
              <a:rPr lang="es-ES" sz="1100" dirty="0" smtClean="0"/>
              <a:t>.</a:t>
            </a:r>
            <a:endParaRPr lang="es-ES" sz="1100" dirty="0"/>
          </a:p>
          <a:p>
            <a:pPr algn="just"/>
            <a:r>
              <a:rPr lang="es-ES" sz="1100" b="1" dirty="0"/>
              <a:t>PROFESORES ADSCRITOS</a:t>
            </a:r>
          </a:p>
          <a:p>
            <a:pPr marL="171450" indent="-171450" algn="just">
              <a:buFont typeface="Arial" pitchFamily="34" charset="0"/>
              <a:buChar char="•"/>
            </a:pPr>
            <a:r>
              <a:rPr lang="es-ES" sz="1100" dirty="0"/>
              <a:t>Estrella Villamizar	</a:t>
            </a:r>
          </a:p>
          <a:p>
            <a:pPr marL="171450" indent="-171450" algn="just">
              <a:buFont typeface="Arial" pitchFamily="34" charset="0"/>
              <a:buChar char="•"/>
            </a:pPr>
            <a:r>
              <a:rPr lang="es-ES" sz="1100" dirty="0"/>
              <a:t>Evelyn </a:t>
            </a:r>
            <a:r>
              <a:rPr lang="es-ES" sz="1100" dirty="0" err="1"/>
              <a:t>Zoppi</a:t>
            </a:r>
            <a:r>
              <a:rPr lang="es-ES" sz="1100" dirty="0"/>
              <a:t> </a:t>
            </a:r>
          </a:p>
          <a:p>
            <a:pPr marL="171450" indent="-171450" algn="just">
              <a:buFont typeface="Arial" pitchFamily="34" charset="0"/>
              <a:buChar char="•"/>
            </a:pPr>
            <a:r>
              <a:rPr lang="es-ES" sz="1100" dirty="0" err="1"/>
              <a:t>Ruben</a:t>
            </a:r>
            <a:r>
              <a:rPr lang="es-ES" sz="1100" dirty="0"/>
              <a:t> Torres </a:t>
            </a:r>
          </a:p>
          <a:p>
            <a:pPr algn="just"/>
            <a:endParaRPr lang="es-ES" sz="1100" dirty="0"/>
          </a:p>
          <a:p>
            <a:pPr algn="just"/>
            <a:endParaRPr lang="es-ES" sz="1100" b="1" dirty="0" smtClean="0"/>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712" y="6084168"/>
            <a:ext cx="2306223" cy="172819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28 CuadroTexto"/>
          <p:cNvSpPr txBox="1"/>
          <p:nvPr/>
        </p:nvSpPr>
        <p:spPr>
          <a:xfrm>
            <a:off x="1844824" y="7880426"/>
            <a:ext cx="1298111" cy="215444"/>
          </a:xfrm>
          <a:prstGeom prst="rect">
            <a:avLst/>
          </a:prstGeom>
          <a:noFill/>
        </p:spPr>
        <p:txBody>
          <a:bodyPr wrap="square" rtlCol="0">
            <a:spAutoFit/>
          </a:bodyPr>
          <a:lstStyle/>
          <a:p>
            <a:pPr algn="ctr"/>
            <a:r>
              <a:rPr lang="pt-BR" sz="800" i="1" dirty="0" smtClean="0"/>
              <a:t>Colección </a:t>
            </a:r>
            <a:r>
              <a:rPr lang="pt-BR" sz="800" i="1" dirty="0" err="1" smtClean="0"/>
              <a:t>del</a:t>
            </a:r>
            <a:r>
              <a:rPr lang="pt-BR" sz="800" i="1" dirty="0" smtClean="0"/>
              <a:t> Laboratorio </a:t>
            </a:r>
            <a:endParaRPr lang="pt-BR" sz="800" i="1" dirty="0"/>
          </a:p>
        </p:txBody>
      </p:sp>
    </p:spTree>
    <p:extLst>
      <p:ext uri="{BB962C8B-B14F-4D97-AF65-F5344CB8AC3E}">
        <p14:creationId xmlns:p14="http://schemas.microsoft.com/office/powerpoint/2010/main" val="398219811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Rectángulo"/>
          <p:cNvSpPr/>
          <p:nvPr/>
        </p:nvSpPr>
        <p:spPr>
          <a:xfrm>
            <a:off x="345914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y Evolución   </a:t>
            </a:r>
            <a:endParaRPr lang="es-VE" sz="2000" dirty="0">
              <a:latin typeface="Kozuka Gothic Pro M" pitchFamily="34" charset="-128"/>
              <a:ea typeface="Kozuka Gothic Pro M" pitchFamily="34" charset="-128"/>
            </a:endParaRPr>
          </a:p>
        </p:txBody>
      </p:sp>
      <p:sp>
        <p:nvSpPr>
          <p:cNvPr id="37" name="36 CuadroTexto"/>
          <p:cNvSpPr txBox="1"/>
          <p:nvPr/>
        </p:nvSpPr>
        <p:spPr>
          <a:xfrm>
            <a:off x="585641" y="2267744"/>
            <a:ext cx="2744769" cy="5847755"/>
          </a:xfrm>
          <a:prstGeom prst="rect">
            <a:avLst/>
          </a:prstGeom>
          <a:noFill/>
        </p:spPr>
        <p:txBody>
          <a:bodyPr wrap="square" rtlCol="0">
            <a:spAutoFit/>
          </a:bodyPr>
          <a:lstStyle/>
          <a:p>
            <a:pPr algn="just"/>
            <a:r>
              <a:rPr lang="es-ES" sz="1100" b="1" dirty="0" smtClean="0"/>
              <a:t>ECOSISTEMAS MARINO COSTEROS (LEMAC)</a:t>
            </a:r>
          </a:p>
          <a:p>
            <a:pPr algn="just"/>
            <a:r>
              <a:rPr lang="es-ES" sz="1100" b="1" dirty="0" smtClean="0"/>
              <a:t>BIODIVERSIDAD </a:t>
            </a:r>
          </a:p>
          <a:p>
            <a:pPr algn="just"/>
            <a:r>
              <a:rPr lang="es-ES" sz="1100" dirty="0" smtClean="0"/>
              <a:t>De </a:t>
            </a:r>
            <a:r>
              <a:rPr lang="es-ES" sz="1100" dirty="0"/>
              <a:t>los diversos grupos taxonómicos que habitan los arrecifes y fondos someros de comunidades vecinas (fanerógamas marinas, manglares). Son de especial interés las evaluaciones de la biodiversidad de áreas bajo régimen de administración especial (ABRAE). En los arrecifes, los corales, esponjas y mas recientemente </a:t>
            </a:r>
            <a:r>
              <a:rPr lang="es-ES" sz="1100" dirty="0" err="1"/>
              <a:t>octocorales</a:t>
            </a:r>
            <a:r>
              <a:rPr lang="es-ES" sz="1100" dirty="0"/>
              <a:t> han sido los grupos más estudiados</a:t>
            </a:r>
            <a:r>
              <a:rPr lang="es-ES" sz="1100" dirty="0" smtClean="0"/>
              <a:t>.</a:t>
            </a:r>
            <a:endParaRPr lang="es-ES" sz="1100" dirty="0"/>
          </a:p>
          <a:p>
            <a:pPr algn="just"/>
            <a:r>
              <a:rPr lang="es-ES" sz="1100" b="1" dirty="0"/>
              <a:t>EVALUACIÓN Y MONITOREO DE COMUNIDADES </a:t>
            </a:r>
            <a:r>
              <a:rPr lang="es-ES" sz="1100" b="1" dirty="0" smtClean="0"/>
              <a:t>ARRECIFALES</a:t>
            </a:r>
          </a:p>
          <a:p>
            <a:pPr algn="just"/>
            <a:r>
              <a:rPr lang="es-ES" sz="1100" dirty="0" smtClean="0"/>
              <a:t>Estudios </a:t>
            </a:r>
            <a:r>
              <a:rPr lang="es-ES" sz="1100" dirty="0"/>
              <a:t>dirigidos a evaluar y seguir a lo largo del tiempo, la estructura de las comunidades, su condición de salud, así como tratar de determinar los factores bióticos y abióticos que los afectan</a:t>
            </a:r>
            <a:r>
              <a:rPr lang="es-ES" sz="1100" dirty="0" smtClean="0"/>
              <a:t>.</a:t>
            </a:r>
            <a:endParaRPr lang="es-ES" sz="1100" dirty="0"/>
          </a:p>
          <a:p>
            <a:pPr algn="just"/>
            <a:r>
              <a:rPr lang="es-ES" sz="1100" dirty="0"/>
              <a:t>El efecto sobre las poblaciones, especies y comunidades marinas a consecuencia del Cambio Climático son una prioridad de esta línea de investigación</a:t>
            </a:r>
            <a:r>
              <a:rPr lang="es-ES" sz="1100" dirty="0" smtClean="0"/>
              <a:t>.</a:t>
            </a:r>
            <a:endParaRPr lang="es-ES" sz="1100" dirty="0"/>
          </a:p>
          <a:p>
            <a:pPr algn="just"/>
            <a:r>
              <a:rPr lang="es-ES" sz="1100" b="1" dirty="0"/>
              <a:t>CONSERVACIÓN Y RESTAURACIÓN DE COMUNIDADES MARINAS</a:t>
            </a:r>
            <a:r>
              <a:rPr lang="es-ES" sz="1100" b="1" dirty="0" smtClean="0"/>
              <a:t>:</a:t>
            </a:r>
          </a:p>
          <a:p>
            <a:pPr algn="just"/>
            <a:r>
              <a:rPr lang="es-ES" sz="1100" dirty="0" smtClean="0"/>
              <a:t>Estudios </a:t>
            </a:r>
            <a:r>
              <a:rPr lang="es-ES" sz="1100" dirty="0"/>
              <a:t>destinados a la recuperación de comunidades coralinas severamente afectadas, mediante trasplantes u otros métodos de restauración ecológica</a:t>
            </a:r>
            <a:r>
              <a:rPr lang="es-ES" sz="1100" dirty="0" smtClean="0"/>
              <a:t>.</a:t>
            </a:r>
            <a:endParaRPr lang="es-ES" sz="1100" dirty="0"/>
          </a:p>
          <a:p>
            <a:pPr algn="just"/>
            <a:r>
              <a:rPr lang="es-ES" sz="1100" b="1" dirty="0"/>
              <a:t>PROFESORES ADSCRITOS</a:t>
            </a:r>
          </a:p>
          <a:p>
            <a:pPr marL="171450" indent="-171450" algn="just">
              <a:buFont typeface="Arial" pitchFamily="34" charset="0"/>
              <a:buChar char="•"/>
            </a:pPr>
            <a:r>
              <a:rPr lang="es-ES" sz="1100" dirty="0"/>
              <a:t>Estrella Villamizar	</a:t>
            </a:r>
          </a:p>
          <a:p>
            <a:pPr marL="171450" indent="-171450" algn="just">
              <a:buFont typeface="Arial" pitchFamily="34" charset="0"/>
              <a:buChar char="•"/>
            </a:pPr>
            <a:r>
              <a:rPr lang="es-ES" sz="1100" dirty="0"/>
              <a:t>Evelyn </a:t>
            </a:r>
            <a:r>
              <a:rPr lang="es-ES" sz="1100" dirty="0" err="1"/>
              <a:t>Zoppi</a:t>
            </a:r>
            <a:r>
              <a:rPr lang="es-ES" sz="1100" dirty="0"/>
              <a:t> </a:t>
            </a:r>
          </a:p>
          <a:p>
            <a:pPr marL="171450" indent="-171450" algn="just">
              <a:buFont typeface="Arial" pitchFamily="34" charset="0"/>
              <a:buChar char="•"/>
            </a:pPr>
            <a:r>
              <a:rPr lang="es-ES" sz="1100" dirty="0" err="1"/>
              <a:t>Ruben</a:t>
            </a:r>
            <a:r>
              <a:rPr lang="es-ES" sz="1100" dirty="0"/>
              <a:t> Torres </a:t>
            </a:r>
          </a:p>
          <a:p>
            <a:pPr algn="just"/>
            <a:endParaRPr lang="es-ES" sz="1100" dirty="0"/>
          </a:p>
          <a:p>
            <a:pPr algn="just"/>
            <a:endParaRPr lang="es-ES" sz="1100" b="1" dirty="0" smtClean="0"/>
          </a:p>
        </p:txBody>
      </p:sp>
      <p:sp>
        <p:nvSpPr>
          <p:cNvPr id="29" name="28 CuadroTexto"/>
          <p:cNvSpPr txBox="1"/>
          <p:nvPr/>
        </p:nvSpPr>
        <p:spPr>
          <a:xfrm>
            <a:off x="4787799" y="4572259"/>
            <a:ext cx="1298111" cy="215444"/>
          </a:xfrm>
          <a:prstGeom prst="rect">
            <a:avLst/>
          </a:prstGeom>
          <a:noFill/>
        </p:spPr>
        <p:txBody>
          <a:bodyPr wrap="square" rtlCol="0">
            <a:spAutoFit/>
          </a:bodyPr>
          <a:lstStyle/>
          <a:p>
            <a:pPr algn="ctr"/>
            <a:r>
              <a:rPr lang="pt-BR" sz="800" i="1" dirty="0" err="1" smtClean="0"/>
              <a:t>Espacios</a:t>
            </a:r>
            <a:r>
              <a:rPr lang="pt-BR" sz="800" i="1" dirty="0" smtClean="0"/>
              <a:t> </a:t>
            </a:r>
            <a:r>
              <a:rPr lang="pt-BR" sz="800" i="1" dirty="0" err="1" smtClean="0"/>
              <a:t>del</a:t>
            </a:r>
            <a:r>
              <a:rPr lang="pt-BR" sz="800" i="1" dirty="0" smtClean="0"/>
              <a:t> Laboratorio </a:t>
            </a:r>
            <a:endParaRPr lang="pt-BR" sz="800" i="1" dirty="0"/>
          </a:p>
        </p:txBody>
      </p:sp>
      <p:pic>
        <p:nvPicPr>
          <p:cNvPr id="5" name="4 Imagen"/>
          <p:cNvPicPr>
            <a:picLocks noChangeAspect="1"/>
          </p:cNvPicPr>
          <p:nvPr/>
        </p:nvPicPr>
        <p:blipFill rotWithShape="1">
          <a:blip r:embed="rId4" cstate="print">
            <a:extLst>
              <a:ext uri="{28A0092B-C50C-407E-A947-70E740481C1C}">
                <a14:useLocalDpi xmlns:a14="http://schemas.microsoft.com/office/drawing/2010/main" val="0"/>
              </a:ext>
            </a:extLst>
          </a:blip>
          <a:srcRect l="5166"/>
          <a:stretch/>
        </p:blipFill>
        <p:spPr>
          <a:xfrm>
            <a:off x="3606137" y="2483768"/>
            <a:ext cx="2479773" cy="195946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Imagen"/>
          <p:cNvPicPr>
            <a:picLocks noChangeAspect="1"/>
          </p:cNvPicPr>
          <p:nvPr/>
        </p:nvPicPr>
        <p:blipFill rotWithShape="1">
          <a:blip r:embed="rId5">
            <a:extLst>
              <a:ext uri="{28A0092B-C50C-407E-A947-70E740481C1C}">
                <a14:useLocalDpi xmlns:a14="http://schemas.microsoft.com/office/drawing/2010/main" val="0"/>
              </a:ext>
            </a:extLst>
          </a:blip>
          <a:srcRect r="6779"/>
          <a:stretch/>
        </p:blipFill>
        <p:spPr>
          <a:xfrm>
            <a:off x="3578347" y="4932040"/>
            <a:ext cx="2507563" cy="201546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34 CuadroTexto"/>
          <p:cNvSpPr txBox="1"/>
          <p:nvPr/>
        </p:nvSpPr>
        <p:spPr>
          <a:xfrm>
            <a:off x="4465378" y="7092280"/>
            <a:ext cx="1648798" cy="338554"/>
          </a:xfrm>
          <a:prstGeom prst="rect">
            <a:avLst/>
          </a:prstGeom>
          <a:noFill/>
        </p:spPr>
        <p:txBody>
          <a:bodyPr wrap="square" rtlCol="0">
            <a:spAutoFit/>
          </a:bodyPr>
          <a:lstStyle/>
          <a:p>
            <a:pPr algn="r"/>
            <a:r>
              <a:rPr lang="pt-BR" sz="800" i="1" dirty="0" err="1" smtClean="0"/>
              <a:t>Espacios</a:t>
            </a:r>
            <a:r>
              <a:rPr lang="pt-BR" sz="800" i="1" dirty="0" smtClean="0"/>
              <a:t> </a:t>
            </a:r>
            <a:r>
              <a:rPr lang="pt-BR" sz="800" i="1" dirty="0" err="1" smtClean="0"/>
              <a:t>del</a:t>
            </a:r>
            <a:r>
              <a:rPr lang="pt-BR" sz="800" i="1" dirty="0" smtClean="0"/>
              <a:t> Laboratorio</a:t>
            </a:r>
          </a:p>
          <a:p>
            <a:pPr algn="r"/>
            <a:r>
              <a:rPr lang="pt-BR" sz="800" i="1" dirty="0" smtClean="0"/>
              <a:t>Línea de investigación </a:t>
            </a:r>
            <a:r>
              <a:rPr lang="pt-BR" sz="800" i="1" dirty="0" err="1" smtClean="0"/>
              <a:t>Plancton</a:t>
            </a:r>
            <a:r>
              <a:rPr lang="pt-BR" sz="800" i="1" dirty="0" smtClean="0"/>
              <a:t> </a:t>
            </a:r>
            <a:endParaRPr lang="pt-BR" sz="800" i="1" dirty="0"/>
          </a:p>
        </p:txBody>
      </p:sp>
    </p:spTree>
    <p:extLst>
      <p:ext uri="{BB962C8B-B14F-4D97-AF65-F5344CB8AC3E}">
        <p14:creationId xmlns:p14="http://schemas.microsoft.com/office/powerpoint/2010/main" val="4946427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62617"/>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Rectángulo"/>
          <p:cNvSpPr/>
          <p:nvPr/>
        </p:nvSpPr>
        <p:spPr>
          <a:xfrm>
            <a:off x="345914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23601"/>
            <a:ext cx="2744769" cy="6524863"/>
          </a:xfrm>
          <a:prstGeom prst="rect">
            <a:avLst/>
          </a:prstGeom>
          <a:noFill/>
        </p:spPr>
        <p:txBody>
          <a:bodyPr wrap="square" rtlCol="0">
            <a:spAutoFit/>
          </a:bodyPr>
          <a:lstStyle/>
          <a:p>
            <a:pPr algn="ctr"/>
            <a:r>
              <a:rPr lang="es-ES" sz="1100" b="1" dirty="0" smtClean="0"/>
              <a:t>LABORATORIO DE ECOLOGÍA</a:t>
            </a:r>
          </a:p>
          <a:p>
            <a:pPr algn="ctr"/>
            <a:r>
              <a:rPr lang="es-ES" sz="1100" b="1" dirty="0" smtClean="0"/>
              <a:t> DE  LA VEGETACIÓN</a:t>
            </a:r>
          </a:p>
          <a:p>
            <a:pPr algn="just"/>
            <a:r>
              <a:rPr lang="es-ES" sz="1100" b="1" dirty="0"/>
              <a:t>MISIÓN </a:t>
            </a:r>
          </a:p>
          <a:p>
            <a:pPr algn="just"/>
            <a:r>
              <a:rPr lang="es-ES" sz="1100" dirty="0"/>
              <a:t>El Laboratorio de Ecología de la Vegetación estudia las comunidades de plantas, humedales (continentales y manglares) así como herbazales y </a:t>
            </a:r>
            <a:r>
              <a:rPr lang="es-ES" sz="1100" dirty="0" err="1"/>
              <a:t>arbustales</a:t>
            </a:r>
            <a:r>
              <a:rPr lang="es-ES" sz="1100" dirty="0"/>
              <a:t> (continentales, marino-costeros e islas.</a:t>
            </a:r>
          </a:p>
          <a:p>
            <a:pPr algn="just"/>
            <a:r>
              <a:rPr lang="es-ES" sz="1100" b="1" dirty="0"/>
              <a:t>LÍNEAS DE </a:t>
            </a:r>
            <a:r>
              <a:rPr lang="es-ES" sz="1100" b="1" dirty="0" smtClean="0"/>
              <a:t>INVESTIGACIÓN</a:t>
            </a:r>
            <a:endParaRPr lang="es-ES" sz="1100" b="1" dirty="0"/>
          </a:p>
          <a:p>
            <a:pPr algn="just"/>
            <a:r>
              <a:rPr lang="es-ES" sz="1100" b="1" dirty="0" smtClean="0"/>
              <a:t>HUMEDALES HERBÁCEOS CONTINENTALES </a:t>
            </a:r>
            <a:r>
              <a:rPr lang="es-ES" sz="1100" dirty="0" smtClean="0"/>
              <a:t>Estructura </a:t>
            </a:r>
            <a:r>
              <a:rPr lang="es-ES" sz="1100" dirty="0"/>
              <a:t>comunitaria y atributos estructurales de la vegetación y su asociación con variables </a:t>
            </a:r>
            <a:r>
              <a:rPr lang="es-ES" sz="1100" dirty="0" err="1"/>
              <a:t>hidroedaficas</a:t>
            </a:r>
            <a:r>
              <a:rPr lang="es-ES" sz="1100" dirty="0"/>
              <a:t> (agua, suelo, sedimentos).</a:t>
            </a:r>
          </a:p>
          <a:p>
            <a:pPr algn="just"/>
            <a:r>
              <a:rPr lang="es-ES" sz="1100" b="1" dirty="0" smtClean="0"/>
              <a:t>HUMEDALES LEÑOSOS COSTEROS</a:t>
            </a:r>
          </a:p>
          <a:p>
            <a:pPr algn="just"/>
            <a:r>
              <a:rPr lang="es-ES" sz="1100" dirty="0" smtClean="0"/>
              <a:t>Dinámica </a:t>
            </a:r>
            <a:r>
              <a:rPr lang="es-ES" sz="1100" dirty="0"/>
              <a:t>estructural, y cambios en la cobertura y mortalidad de los manglares por actividades humanas y cambios climáticos</a:t>
            </a:r>
            <a:r>
              <a:rPr lang="es-ES" sz="1100" dirty="0" smtClean="0"/>
              <a:t>.</a:t>
            </a:r>
          </a:p>
          <a:p>
            <a:pPr algn="just"/>
            <a:r>
              <a:rPr lang="es-ES" sz="1100" b="1" dirty="0" smtClean="0"/>
              <a:t>HERBAZALES Y ARBUSTALES</a:t>
            </a:r>
          </a:p>
          <a:p>
            <a:pPr algn="just"/>
            <a:r>
              <a:rPr lang="es-ES" sz="1100" dirty="0" smtClean="0"/>
              <a:t>Composición </a:t>
            </a:r>
            <a:r>
              <a:rPr lang="es-ES" sz="1100" dirty="0"/>
              <a:t>y estructura de herbazales y </a:t>
            </a:r>
            <a:r>
              <a:rPr lang="es-ES" sz="1100" dirty="0" err="1"/>
              <a:t>arbustales</a:t>
            </a:r>
            <a:r>
              <a:rPr lang="es-ES" sz="1100" dirty="0"/>
              <a:t> de zonas costeras y ambientes insulares.</a:t>
            </a:r>
          </a:p>
          <a:p>
            <a:pPr algn="just"/>
            <a:r>
              <a:rPr lang="es-ES" sz="1100" b="1" dirty="0" smtClean="0"/>
              <a:t>COMUNIDADES Y AMBIENTE</a:t>
            </a:r>
          </a:p>
          <a:p>
            <a:pPr algn="just"/>
            <a:r>
              <a:rPr lang="es-ES" sz="1100" dirty="0" smtClean="0"/>
              <a:t>Estudio </a:t>
            </a:r>
            <a:r>
              <a:rPr lang="es-ES" sz="1100" dirty="0"/>
              <a:t>de las comunidades ecológicas y su asociación con los factores ambientales</a:t>
            </a:r>
            <a:r>
              <a:rPr lang="es-ES" sz="1100" dirty="0" smtClean="0"/>
              <a:t>.</a:t>
            </a:r>
          </a:p>
          <a:p>
            <a:pPr algn="just"/>
            <a:r>
              <a:rPr lang="es-ES" sz="1100" b="1" dirty="0"/>
              <a:t>DOCENCIA</a:t>
            </a:r>
          </a:p>
          <a:p>
            <a:pPr algn="just"/>
            <a:r>
              <a:rPr lang="es-ES" sz="1100" b="1" dirty="0" smtClean="0"/>
              <a:t>PREGRADO</a:t>
            </a:r>
          </a:p>
          <a:p>
            <a:pPr algn="just"/>
            <a:r>
              <a:rPr lang="es-ES" sz="1100" dirty="0" smtClean="0"/>
              <a:t>Análisis</a:t>
            </a:r>
            <a:r>
              <a:rPr lang="es-ES" sz="1100" dirty="0"/>
              <a:t>, Dinámica y Descripción de la Vegetación, Ecología de Plantas Acuáticas, Ecología de Bosques Tropicales, Ecología de Estuarios, Ecología Marina, Bioestadística, Ecología Cuantitativa, Laboratorio de  Química Orgánica, Laboratorio de Ecología I y II.</a:t>
            </a:r>
          </a:p>
          <a:p>
            <a:pPr algn="just"/>
            <a:endParaRPr lang="es-ES" sz="1100" dirty="0"/>
          </a:p>
          <a:p>
            <a:pPr algn="just"/>
            <a:endParaRPr lang="es-ES" sz="1100" b="1" dirty="0"/>
          </a:p>
          <a:p>
            <a:pPr algn="just"/>
            <a:endParaRPr lang="es-ES" sz="1100" b="1" dirty="0" smtClean="0"/>
          </a:p>
          <a:p>
            <a:pPr algn="ctr"/>
            <a:endParaRPr lang="es-ES" sz="1100" b="1" dirty="0" smtClean="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y Evolución   </a:t>
            </a:r>
            <a:endParaRPr lang="es-VE" sz="2000" dirty="0">
              <a:latin typeface="Kozuka Gothic Pro M" pitchFamily="34" charset="-128"/>
              <a:ea typeface="Kozuka Gothic Pro M" pitchFamily="34" charset="-128"/>
            </a:endParaRPr>
          </a:p>
        </p:txBody>
      </p:sp>
      <p:sp>
        <p:nvSpPr>
          <p:cNvPr id="37" name="36 CuadroTexto"/>
          <p:cNvSpPr txBox="1"/>
          <p:nvPr/>
        </p:nvSpPr>
        <p:spPr>
          <a:xfrm>
            <a:off x="3496108" y="2267744"/>
            <a:ext cx="2744769" cy="6017032"/>
          </a:xfrm>
          <a:prstGeom prst="rect">
            <a:avLst/>
          </a:prstGeom>
          <a:noFill/>
        </p:spPr>
        <p:txBody>
          <a:bodyPr wrap="square" rtlCol="0">
            <a:spAutoFit/>
          </a:bodyPr>
          <a:lstStyle/>
          <a:p>
            <a:pPr algn="just"/>
            <a:r>
              <a:rPr lang="es-ES" sz="1100" b="1" dirty="0" smtClean="0"/>
              <a:t>POSTGRADO</a:t>
            </a:r>
          </a:p>
          <a:p>
            <a:pPr algn="just"/>
            <a:r>
              <a:rPr lang="es-ES" sz="1100" dirty="0" smtClean="0"/>
              <a:t>Ecología </a:t>
            </a:r>
            <a:r>
              <a:rPr lang="es-ES" sz="1100" dirty="0"/>
              <a:t>de Humedales, Biología de Manglares, Ecología de los Productores Primarios Marino Costeros, Taxonomía de </a:t>
            </a:r>
            <a:r>
              <a:rPr lang="es-ES" sz="1100" dirty="0" err="1"/>
              <a:t>Macrofitas</a:t>
            </a:r>
            <a:r>
              <a:rPr lang="es-ES" sz="1100" dirty="0"/>
              <a:t> Marinas, Introducción a la Estadística Multivariada, Ecología de Comunidades, Uso de Humedales para tratamiento de efluentes industriales y domésticos, Relación plancton y </a:t>
            </a:r>
            <a:r>
              <a:rPr lang="es-ES" sz="1100" dirty="0" smtClean="0"/>
              <a:t>vegetación</a:t>
            </a:r>
          </a:p>
          <a:p>
            <a:pPr algn="just"/>
            <a:endParaRPr lang="es-ES" sz="1100" dirty="0"/>
          </a:p>
          <a:p>
            <a:pPr algn="just"/>
            <a:endParaRPr lang="es-ES" sz="1100" dirty="0" smtClean="0"/>
          </a:p>
          <a:p>
            <a:pPr algn="just"/>
            <a:endParaRPr lang="es-ES" sz="1100" dirty="0"/>
          </a:p>
          <a:p>
            <a:pPr algn="just"/>
            <a:endParaRPr lang="es-ES" sz="1100" dirty="0" smtClean="0"/>
          </a:p>
          <a:p>
            <a:pPr algn="just"/>
            <a:endParaRPr lang="es-ES" sz="1100" dirty="0"/>
          </a:p>
          <a:p>
            <a:pPr algn="just"/>
            <a:endParaRPr lang="es-ES" sz="1100" dirty="0" smtClean="0"/>
          </a:p>
          <a:p>
            <a:pPr algn="just"/>
            <a:endParaRPr lang="es-ES" sz="1100" dirty="0"/>
          </a:p>
          <a:p>
            <a:pPr algn="just"/>
            <a:endParaRPr lang="es-ES" sz="1100" dirty="0" smtClean="0"/>
          </a:p>
          <a:p>
            <a:pPr algn="just"/>
            <a:endParaRPr lang="es-ES" sz="1100" dirty="0"/>
          </a:p>
          <a:p>
            <a:pPr algn="just"/>
            <a:endParaRPr lang="es-ES" sz="1100" dirty="0" smtClean="0"/>
          </a:p>
          <a:p>
            <a:pPr algn="just"/>
            <a:endParaRPr lang="es-ES" sz="1100" dirty="0"/>
          </a:p>
          <a:p>
            <a:pPr algn="just"/>
            <a:endParaRPr lang="es-ES" sz="1100" b="1" dirty="0"/>
          </a:p>
          <a:p>
            <a:pPr algn="just"/>
            <a:r>
              <a:rPr lang="es-ES" sz="1100" b="1" dirty="0"/>
              <a:t>PROYECTOS EJECUTADOS </a:t>
            </a:r>
          </a:p>
          <a:p>
            <a:pPr marL="171450" indent="-171450" algn="just">
              <a:buFont typeface="Arial" pitchFamily="34" charset="0"/>
              <a:buChar char="•"/>
            </a:pPr>
            <a:r>
              <a:rPr lang="es-ES" sz="1100" dirty="0"/>
              <a:t>“Evaluación del banco de semillas y de especies promisorias para labores  de revegetación en áreas de fosas petroleras”. </a:t>
            </a:r>
            <a:r>
              <a:rPr lang="es-ES" sz="1100" dirty="0" err="1"/>
              <a:t>Subpproyecto</a:t>
            </a:r>
            <a:r>
              <a:rPr lang="es-ES" sz="1100" dirty="0"/>
              <a:t> de Proyecto </a:t>
            </a:r>
            <a:r>
              <a:rPr lang="es-ES" sz="1100" dirty="0" err="1"/>
              <a:t>Fonacit</a:t>
            </a:r>
            <a:r>
              <a:rPr lang="es-ES" sz="1100" dirty="0"/>
              <a:t> coordinado por la Dra. Elizabeth Gordon</a:t>
            </a:r>
            <a:r>
              <a:rPr lang="es-ES" sz="1100" dirty="0" smtClean="0"/>
              <a:t>.</a:t>
            </a:r>
            <a:endParaRPr lang="es-ES" sz="1100" dirty="0"/>
          </a:p>
          <a:p>
            <a:pPr marL="171450" indent="-171450" algn="just">
              <a:buFont typeface="Arial" pitchFamily="34" charset="0"/>
              <a:buChar char="•"/>
            </a:pPr>
            <a:r>
              <a:rPr lang="es-ES" sz="1100" dirty="0"/>
              <a:t>“Riqueza y composición de especies promisorias del Bloque Junín de la Faja Petrolífera de Orinoco, Venezuela”. Proyecto Coordinado por la Dra. Elizabeth Gordon, Financiado por el </a:t>
            </a:r>
            <a:r>
              <a:rPr lang="es-ES" sz="1100" dirty="0" err="1"/>
              <a:t>Lab</a:t>
            </a:r>
            <a:r>
              <a:rPr lang="es-ES" sz="1100" dirty="0"/>
              <a:t>. Ecología de Plantas Acuáticas, UCV.</a:t>
            </a:r>
            <a:endParaRPr lang="es-ES" sz="1100" dirty="0" smtClean="0"/>
          </a:p>
        </p:txBody>
      </p:sp>
      <p:pic>
        <p:nvPicPr>
          <p:cNvPr id="6" name="5 Imagen"/>
          <p:cNvPicPr>
            <a:picLocks noChangeAspect="1"/>
          </p:cNvPicPr>
          <p:nvPr/>
        </p:nvPicPr>
        <p:blipFill rotWithShape="1">
          <a:blip r:embed="rId4" cstate="print">
            <a:extLst>
              <a:ext uri="{28A0092B-C50C-407E-A947-70E740481C1C}">
                <a14:useLocalDpi xmlns:a14="http://schemas.microsoft.com/office/drawing/2010/main" val="0"/>
              </a:ext>
            </a:extLst>
          </a:blip>
          <a:srcRect l="29714" t="34403" r="40572"/>
          <a:stretch/>
        </p:blipFill>
        <p:spPr>
          <a:xfrm>
            <a:off x="3607523" y="3920036"/>
            <a:ext cx="2478387" cy="180409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326594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72008" y="-36513"/>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23601"/>
            <a:ext cx="2744769" cy="5678478"/>
          </a:xfrm>
          <a:prstGeom prst="rect">
            <a:avLst/>
          </a:prstGeom>
          <a:noFill/>
        </p:spPr>
        <p:txBody>
          <a:bodyPr wrap="square" rtlCol="0">
            <a:spAutoFit/>
          </a:bodyPr>
          <a:lstStyle/>
          <a:p>
            <a:pPr algn="just"/>
            <a:r>
              <a:rPr lang="es-ES" sz="1100" b="1" dirty="0" smtClean="0"/>
              <a:t>PROYECTOS </a:t>
            </a:r>
            <a:r>
              <a:rPr lang="es-ES" sz="1100" b="1" dirty="0"/>
              <a:t>EJECUTADOS </a:t>
            </a:r>
            <a:r>
              <a:rPr lang="es-ES" sz="1100" b="1" dirty="0" smtClean="0"/>
              <a:t>(CONT.)</a:t>
            </a:r>
            <a:endParaRPr lang="es-ES" sz="1100" dirty="0"/>
          </a:p>
          <a:p>
            <a:pPr marL="171450" indent="-171450" algn="just">
              <a:buFont typeface="Arial" pitchFamily="34" charset="0"/>
              <a:buChar char="•"/>
            </a:pPr>
            <a:r>
              <a:rPr lang="es-ES" sz="1100" dirty="0"/>
              <a:t>“Humedales Herbáceos del Estado Miranda, Ubicación y Características”, que tiene como propósito elaborar un registro con los principales humedales herbáceos del estado Miranda que incluya una descripción de sus características abióticas así como especies vegetales dominantes. Proyecto Individual. CDCH. Coordinado por la Dra. Lourdes Suarez</a:t>
            </a:r>
            <a:r>
              <a:rPr lang="es-ES" sz="1100" dirty="0" smtClean="0"/>
              <a:t>.</a:t>
            </a:r>
            <a:endParaRPr lang="es-ES" sz="1100" dirty="0"/>
          </a:p>
          <a:p>
            <a:pPr marL="171450" indent="-171450" algn="just">
              <a:buFont typeface="Arial" pitchFamily="34" charset="0"/>
              <a:buChar char="•"/>
            </a:pPr>
            <a:r>
              <a:rPr lang="es-ES" sz="1100" dirty="0"/>
              <a:t>“La Vegetación halófila y sus insectos asociados en islas del Caribe: Los Roques y La Tortuga”, que tiene como propósito caracterizar la composición florística, fisonomía y estructura de los herbazales, </a:t>
            </a:r>
            <a:r>
              <a:rPr lang="es-ES" sz="1100" dirty="0" err="1"/>
              <a:t>arbustales</a:t>
            </a:r>
            <a:r>
              <a:rPr lang="es-ES" sz="1100" dirty="0"/>
              <a:t> y manglares de la Isla La Tortuga, así como la </a:t>
            </a:r>
            <a:r>
              <a:rPr lang="es-ES" sz="1100" dirty="0" err="1"/>
              <a:t>entomofauna</a:t>
            </a:r>
            <a:r>
              <a:rPr lang="es-ES" sz="1100" dirty="0"/>
              <a:t> asociada a los herbazales halófilos. Proyecto de Grupo. CDCH. Coordinado por la Dra. María Beatriz </a:t>
            </a:r>
            <a:r>
              <a:rPr lang="es-ES" sz="1100" dirty="0" smtClean="0"/>
              <a:t>Barreto</a:t>
            </a:r>
            <a:endParaRPr lang="es-ES" sz="1100" dirty="0"/>
          </a:p>
          <a:p>
            <a:pPr marL="171450" indent="-171450" algn="just">
              <a:buFont typeface="Arial" pitchFamily="34" charset="0"/>
              <a:buChar char="•"/>
            </a:pPr>
            <a:r>
              <a:rPr lang="es-ES" sz="1100" dirty="0" smtClean="0"/>
              <a:t>“Fisionomía, biofertilizantes asociados a la flora, composición florística y composición de la </a:t>
            </a:r>
            <a:r>
              <a:rPr lang="es-ES" sz="1100" dirty="0" err="1" smtClean="0"/>
              <a:t>artropofauna</a:t>
            </a:r>
            <a:r>
              <a:rPr lang="es-ES" sz="1100" dirty="0" smtClean="0"/>
              <a:t> (insectos y arañas) de isla de aves”. </a:t>
            </a:r>
            <a:r>
              <a:rPr lang="es-ES" sz="1100" dirty="0" err="1" smtClean="0"/>
              <a:t>Subproyecto</a:t>
            </a:r>
            <a:r>
              <a:rPr lang="es-ES" sz="1100" dirty="0" smtClean="0"/>
              <a:t> con la Armada Venezolana.</a:t>
            </a:r>
          </a:p>
          <a:p>
            <a:pPr algn="just"/>
            <a:r>
              <a:rPr lang="es-ES" sz="1100" b="1" dirty="0" smtClean="0"/>
              <a:t>DOCENTES ADSCRITOS </a:t>
            </a:r>
          </a:p>
          <a:p>
            <a:pPr marL="171450" indent="-171450" algn="just">
              <a:buFont typeface="Arial" pitchFamily="34" charset="0"/>
              <a:buChar char="•"/>
            </a:pPr>
            <a:r>
              <a:rPr lang="es-ES" sz="1100" dirty="0" smtClean="0"/>
              <a:t>Dra. María Beatriz Barreto</a:t>
            </a:r>
          </a:p>
          <a:p>
            <a:pPr marL="171450" indent="-171450" algn="just">
              <a:buFont typeface="Arial" pitchFamily="34" charset="0"/>
              <a:buChar char="•"/>
            </a:pPr>
            <a:r>
              <a:rPr lang="es-ES" sz="1100" dirty="0" smtClean="0"/>
              <a:t>Dra. Elisabeth Gordon</a:t>
            </a:r>
          </a:p>
          <a:p>
            <a:pPr marL="171450" indent="-171450" algn="just">
              <a:buFont typeface="Arial" pitchFamily="34" charset="0"/>
              <a:buChar char="•"/>
            </a:pPr>
            <a:r>
              <a:rPr lang="es-ES" sz="1100" dirty="0" smtClean="0"/>
              <a:t>Lic. Nancy Hernández de Pacheco</a:t>
            </a:r>
          </a:p>
          <a:p>
            <a:pPr algn="just"/>
            <a:endParaRPr lang="es-ES" sz="1100" b="1" dirty="0"/>
          </a:p>
          <a:p>
            <a:pPr algn="just"/>
            <a:endParaRPr lang="es-ES" sz="1100" b="1" dirty="0" smtClean="0"/>
          </a:p>
          <a:p>
            <a:pPr algn="ctr"/>
            <a:endParaRPr lang="es-ES" sz="1100" b="1" dirty="0" smtClean="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Ecología y Evolución   </a:t>
            </a:r>
            <a:endParaRPr lang="es-VE" sz="2000" dirty="0">
              <a:latin typeface="Kozuka Gothic Pro M" pitchFamily="34" charset="-128"/>
              <a:ea typeface="Kozuka Gothic Pro M" pitchFamily="34" charset="-128"/>
            </a:endParaRPr>
          </a:p>
        </p:txBody>
      </p:sp>
      <p:sp>
        <p:nvSpPr>
          <p:cNvPr id="36" name="35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12" name="11 Imagen"/>
          <p:cNvPicPr>
            <a:picLocks noChangeAspect="1"/>
          </p:cNvPicPr>
          <p:nvPr/>
        </p:nvPicPr>
        <p:blipFill rotWithShape="1">
          <a:blip r:embed="rId4" cstate="print">
            <a:extLst>
              <a:ext uri="{28A0092B-C50C-407E-A947-70E740481C1C}">
                <a14:useLocalDpi xmlns:a14="http://schemas.microsoft.com/office/drawing/2010/main" val="0"/>
              </a:ext>
            </a:extLst>
          </a:blip>
          <a:srcRect l="59476" t="33344" r="23419" b="33954"/>
          <a:stretch/>
        </p:blipFill>
        <p:spPr>
          <a:xfrm>
            <a:off x="3789040" y="6115126"/>
            <a:ext cx="2143349" cy="146283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13 Rectángulo"/>
          <p:cNvSpPr/>
          <p:nvPr/>
        </p:nvSpPr>
        <p:spPr>
          <a:xfrm>
            <a:off x="3789040" y="2555776"/>
            <a:ext cx="2143349"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nvGrpSpPr>
          <p:cNvPr id="13" name="12 Grupo"/>
          <p:cNvGrpSpPr/>
          <p:nvPr/>
        </p:nvGrpSpPr>
        <p:grpSpPr>
          <a:xfrm>
            <a:off x="3809929" y="2587728"/>
            <a:ext cx="2092301" cy="1592279"/>
            <a:chOff x="3843058" y="4153989"/>
            <a:chExt cx="2050869" cy="1592279"/>
          </a:xfrm>
        </p:grpSpPr>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r="73191" b="68485"/>
            <a:stretch/>
          </p:blipFill>
          <p:spPr>
            <a:xfrm>
              <a:off x="3843058" y="4153989"/>
              <a:ext cx="2050869" cy="794972"/>
            </a:xfrm>
            <a:prstGeom prst="rect">
              <a:avLst/>
            </a:prstGeom>
          </p:spPr>
        </p:pic>
        <p:pic>
          <p:nvPicPr>
            <p:cNvPr id="8" name="7 Imagen"/>
            <p:cNvPicPr>
              <a:picLocks noChangeAspect="1"/>
            </p:cNvPicPr>
            <p:nvPr/>
          </p:nvPicPr>
          <p:blipFill rotWithShape="1">
            <a:blip r:embed="rId6" cstate="print">
              <a:extLst>
                <a:ext uri="{28A0092B-C50C-407E-A947-70E740481C1C}">
                  <a14:useLocalDpi xmlns:a14="http://schemas.microsoft.com/office/drawing/2010/main" val="0"/>
                </a:ext>
              </a:extLst>
            </a:blip>
            <a:srcRect l="56764" r="17003" b="68485"/>
            <a:stretch/>
          </p:blipFill>
          <p:spPr>
            <a:xfrm>
              <a:off x="3843059" y="4947893"/>
              <a:ext cx="2050868" cy="798375"/>
            </a:xfrm>
            <a:prstGeom prst="rect">
              <a:avLst/>
            </a:prstGeom>
          </p:spPr>
        </p:pic>
      </p:grpSp>
      <p:pic>
        <p:nvPicPr>
          <p:cNvPr id="5" name="4 Imagen"/>
          <p:cNvPicPr>
            <a:picLocks noChangeAspect="1"/>
          </p:cNvPicPr>
          <p:nvPr/>
        </p:nvPicPr>
        <p:blipFill rotWithShape="1">
          <a:blip r:embed="rId7" cstate="print">
            <a:extLst>
              <a:ext uri="{28A0092B-C50C-407E-A947-70E740481C1C}">
                <a14:useLocalDpi xmlns:a14="http://schemas.microsoft.com/office/drawing/2010/main" val="0"/>
              </a:ext>
            </a:extLst>
          </a:blip>
          <a:srcRect t="33248" r="70486"/>
          <a:stretch/>
        </p:blipFill>
        <p:spPr>
          <a:xfrm>
            <a:off x="3801109" y="4409604"/>
            <a:ext cx="2113602" cy="143749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37 CuadroTexto"/>
          <p:cNvSpPr txBox="1"/>
          <p:nvPr/>
        </p:nvSpPr>
        <p:spPr>
          <a:xfrm>
            <a:off x="3645024" y="7596336"/>
            <a:ext cx="2317321" cy="338554"/>
          </a:xfrm>
          <a:prstGeom prst="rect">
            <a:avLst/>
          </a:prstGeom>
          <a:noFill/>
        </p:spPr>
        <p:txBody>
          <a:bodyPr wrap="square" rtlCol="0">
            <a:spAutoFit/>
          </a:bodyPr>
          <a:lstStyle/>
          <a:p>
            <a:pPr algn="r"/>
            <a:r>
              <a:rPr lang="pt-BR" sz="800" i="1" dirty="0" smtClean="0"/>
              <a:t>Ecología de </a:t>
            </a:r>
            <a:r>
              <a:rPr lang="pt-BR" sz="800" i="1" dirty="0" err="1" smtClean="0"/>
              <a:t>Vegetación</a:t>
            </a:r>
            <a:r>
              <a:rPr lang="pt-BR" sz="800" i="1" dirty="0" smtClean="0"/>
              <a:t>  </a:t>
            </a:r>
          </a:p>
          <a:p>
            <a:pPr algn="r"/>
            <a:r>
              <a:rPr lang="pt-BR" sz="800" i="1" dirty="0" smtClean="0"/>
              <a:t>    </a:t>
            </a:r>
            <a:r>
              <a:rPr lang="pt-BR" sz="800" i="1" dirty="0" err="1" smtClean="0"/>
              <a:t>Trabajos</a:t>
            </a:r>
            <a:r>
              <a:rPr lang="pt-BR" sz="800" i="1" dirty="0" smtClean="0"/>
              <a:t> de Campo </a:t>
            </a:r>
            <a:r>
              <a:rPr lang="pt-BR" sz="800" i="1" dirty="0" err="1" smtClean="0"/>
              <a:t>del</a:t>
            </a:r>
            <a:r>
              <a:rPr lang="pt-BR" sz="800" i="1" dirty="0" smtClean="0"/>
              <a:t> Laboratorio</a:t>
            </a:r>
            <a:endParaRPr lang="pt-BR" sz="800" i="1" dirty="0"/>
          </a:p>
        </p:txBody>
      </p:sp>
    </p:spTree>
    <p:extLst>
      <p:ext uri="{BB962C8B-B14F-4D97-AF65-F5344CB8AC3E}">
        <p14:creationId xmlns:p14="http://schemas.microsoft.com/office/powerpoint/2010/main" val="363492825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72008" y="-36513"/>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23601"/>
            <a:ext cx="2744769" cy="6017032"/>
          </a:xfrm>
          <a:prstGeom prst="rect">
            <a:avLst/>
          </a:prstGeom>
          <a:noFill/>
        </p:spPr>
        <p:txBody>
          <a:bodyPr wrap="square" rtlCol="0">
            <a:spAutoFit/>
          </a:bodyPr>
          <a:lstStyle/>
          <a:p>
            <a:pPr algn="just"/>
            <a:r>
              <a:rPr lang="es-ES" sz="1100" b="1" dirty="0" smtClean="0"/>
              <a:t>MISIÓN </a:t>
            </a:r>
            <a:endParaRPr lang="es-ES" sz="1100" b="1" dirty="0"/>
          </a:p>
          <a:p>
            <a:pPr algn="just"/>
            <a:r>
              <a:rPr lang="es-ES" sz="1100" dirty="0"/>
              <a:t>El Centro Museo de Biología de la UCV ofrece apoyo a la gestión del proceso de investigación fomentando la producción científica de las unidades de investigación, en el área de Biosistemática</a:t>
            </a:r>
            <a:r>
              <a:rPr lang="es-ES" sz="1100" dirty="0" smtClean="0"/>
              <a:t>.</a:t>
            </a:r>
            <a:endParaRPr lang="es-ES" sz="1100" b="1" dirty="0"/>
          </a:p>
          <a:p>
            <a:pPr algn="just"/>
            <a:r>
              <a:rPr lang="es-ES" sz="1100" b="1" dirty="0"/>
              <a:t>ANTECEDENTES </a:t>
            </a:r>
            <a:r>
              <a:rPr lang="es-ES" sz="1100" b="1" dirty="0" smtClean="0"/>
              <a:t>HISTÓRICOS</a:t>
            </a:r>
            <a:endParaRPr lang="es-ES" sz="1100" dirty="0"/>
          </a:p>
          <a:p>
            <a:pPr algn="just"/>
            <a:r>
              <a:rPr lang="es-ES" sz="1100" dirty="0"/>
              <a:t>La historia de las colecciones de historia natural en Venezuela, se remonta a finales del siglo pasado. Adolfo Ernst ( 1832-1899) inició el proyecto de la creación de un Museo Nacional que a la postre sería fundado en 1869, y dictó a partir de 1874 la cátedra de Historia Natural en la Universidad Central de Venezuela. En las tres primeras décadas de este siglo no avanzaron las iniciativas de creación de Museos de Historia Natural</a:t>
            </a:r>
            <a:r>
              <a:rPr lang="es-ES" sz="1100" dirty="0" smtClean="0"/>
              <a:t>.</a:t>
            </a:r>
            <a:endParaRPr lang="es-ES" sz="1100" dirty="0"/>
          </a:p>
          <a:p>
            <a:pPr algn="just"/>
            <a:r>
              <a:rPr lang="es-ES" sz="1100" dirty="0"/>
              <a:t>Tal como señala </a:t>
            </a:r>
            <a:r>
              <a:rPr lang="es-ES" sz="1100" dirty="0" err="1"/>
              <a:t>Texera</a:t>
            </a:r>
            <a:r>
              <a:rPr lang="es-ES" sz="1100" dirty="0"/>
              <a:t> Arnal (1991) el proceso de los estudios universitarios, durante la década de los 40, tuvo gran significado en el desarrollo de la Botánica y otras ramas de las ciencias naturales</a:t>
            </a:r>
            <a:r>
              <a:rPr lang="es-ES" sz="1100" dirty="0" smtClean="0"/>
              <a:t>.</a:t>
            </a:r>
          </a:p>
          <a:p>
            <a:pPr algn="just"/>
            <a:r>
              <a:rPr lang="es-ES" sz="1100" dirty="0" smtClean="0"/>
              <a:t> </a:t>
            </a:r>
            <a:r>
              <a:rPr lang="es-ES" sz="1100" dirty="0"/>
              <a:t>La creación del Departamento de Ciencias para la formación de biólogos, por el Dr. Tobías </a:t>
            </a:r>
            <a:r>
              <a:rPr lang="es-ES" sz="1100" dirty="0" err="1"/>
              <a:t>Lasser</a:t>
            </a:r>
            <a:r>
              <a:rPr lang="es-ES" sz="1100" dirty="0"/>
              <a:t>, en la Facultad de Ciencias Físicas y Matemáticas de la Universidad Central de Venezuela y la contratación de un grupo de profesores, entre los cuales destacó el Dr. </a:t>
            </a:r>
            <a:r>
              <a:rPr lang="es-ES" sz="1100" dirty="0" err="1"/>
              <a:t>Janis</a:t>
            </a:r>
            <a:r>
              <a:rPr lang="es-ES" sz="1100" dirty="0"/>
              <a:t> </a:t>
            </a:r>
            <a:r>
              <a:rPr lang="es-ES" sz="1100" dirty="0" err="1"/>
              <a:t>Racenis</a:t>
            </a:r>
            <a:r>
              <a:rPr lang="es-ES" sz="1100" dirty="0"/>
              <a:t> (1915-1980) unidos a un pequeño grupo de estudiantes se dedicaron a realizar colecciones de plantas y animales, con la idea de crear un museo de referencia. </a:t>
            </a:r>
            <a:endParaRPr lang="es-ES" sz="1100" b="1" dirty="0" smtClean="0"/>
          </a:p>
          <a:p>
            <a:pPr algn="ctr"/>
            <a:endParaRPr lang="es-ES" sz="1100" b="1" dirty="0" smtClean="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Museo de Biología (MBUCV)</a:t>
            </a:r>
            <a:endParaRPr lang="es-VE" sz="2000" dirty="0">
              <a:latin typeface="Kozuka Gothic Pro M" pitchFamily="34" charset="-128"/>
              <a:ea typeface="Kozuka Gothic Pro M" pitchFamily="34" charset="-128"/>
            </a:endParaRPr>
          </a:p>
        </p:txBody>
      </p:sp>
      <p:sp>
        <p:nvSpPr>
          <p:cNvPr id="36" name="35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CuadroTexto"/>
          <p:cNvSpPr txBox="1"/>
          <p:nvPr/>
        </p:nvSpPr>
        <p:spPr>
          <a:xfrm>
            <a:off x="3527588" y="2267744"/>
            <a:ext cx="2744769" cy="3985706"/>
          </a:xfrm>
          <a:prstGeom prst="rect">
            <a:avLst/>
          </a:prstGeom>
          <a:noFill/>
        </p:spPr>
        <p:txBody>
          <a:bodyPr wrap="square" rtlCol="0">
            <a:spAutoFit/>
          </a:bodyPr>
          <a:lstStyle/>
          <a:p>
            <a:pPr algn="just"/>
            <a:r>
              <a:rPr lang="es-ES" sz="1100" dirty="0" smtClean="0"/>
              <a:t>Es de esta manera como se crea en 1949 el Museo de Biología de la Universidad Central de Venezuela (Pérez-Hernández, 1993).  Posteriormente </a:t>
            </a:r>
            <a:r>
              <a:rPr lang="es-ES" sz="1100" dirty="0"/>
              <a:t>en 1958 el Museo fue adscrito a la Facultad de Ciencias y se convirtió en pilar fundamental para la docencia e investigación de la Escuela de Biología para luego ser una base sólida para la creación del Instituto de Zoología Tropical en 1965. </a:t>
            </a:r>
            <a:endParaRPr lang="es-ES" sz="1100" dirty="0" smtClean="0"/>
          </a:p>
          <a:p>
            <a:pPr algn="just"/>
            <a:r>
              <a:rPr lang="es-ES" sz="1100" dirty="0" smtClean="0"/>
              <a:t>Desde </a:t>
            </a:r>
            <a:r>
              <a:rPr lang="es-ES" sz="1100" dirty="0"/>
              <a:t>su fundación, hasta la actualidad, el Museo de Biología ha contribuido en la realización de proyectos nacionales e internacionales, los cuales han generado numerosas publicaciones ampliamente reconocidas en el campo científico, basado fundamentalmente en las colecciones de referencia de la fauna autóctona las cuales alcanzan más de 800.000 ejemplares.</a:t>
            </a:r>
            <a:endParaRPr lang="es-ES" sz="1100" dirty="0" smtClean="0"/>
          </a:p>
          <a:p>
            <a:pPr algn="just"/>
            <a:endParaRPr lang="es-ES" sz="1100" dirty="0"/>
          </a:p>
          <a:p>
            <a:pPr algn="just"/>
            <a:endParaRPr lang="es-ES" sz="1100" b="1" dirty="0"/>
          </a:p>
          <a:p>
            <a:pPr algn="just"/>
            <a:endParaRPr lang="es-ES" sz="1100" b="1" dirty="0" smtClean="0"/>
          </a:p>
          <a:p>
            <a:pPr algn="ctr"/>
            <a:endParaRPr lang="es-ES" sz="1100" b="1" dirty="0" smtClean="0"/>
          </a:p>
        </p:txBody>
      </p:sp>
      <p:sp>
        <p:nvSpPr>
          <p:cNvPr id="35" name="34 CuadroTexto"/>
          <p:cNvSpPr txBox="1"/>
          <p:nvPr/>
        </p:nvSpPr>
        <p:spPr>
          <a:xfrm>
            <a:off x="4221086" y="7668344"/>
            <a:ext cx="1944217" cy="215444"/>
          </a:xfrm>
          <a:prstGeom prst="rect">
            <a:avLst/>
          </a:prstGeom>
          <a:noFill/>
        </p:spPr>
        <p:txBody>
          <a:bodyPr wrap="square" rtlCol="0">
            <a:spAutoFit/>
          </a:bodyPr>
          <a:lstStyle/>
          <a:p>
            <a:pPr algn="ctr"/>
            <a:r>
              <a:rPr lang="pt-BR" sz="800" i="1" dirty="0" smtClean="0"/>
              <a:t>Colección </a:t>
            </a:r>
            <a:r>
              <a:rPr lang="pt-BR" sz="800" i="1" dirty="0" err="1" smtClean="0"/>
              <a:t>del</a:t>
            </a:r>
            <a:r>
              <a:rPr lang="pt-BR" sz="800" i="1" dirty="0" smtClean="0"/>
              <a:t> </a:t>
            </a:r>
            <a:r>
              <a:rPr lang="pt-BR" sz="800" i="1" dirty="0" err="1" smtClean="0"/>
              <a:t>Museo</a:t>
            </a:r>
            <a:r>
              <a:rPr lang="pt-BR" sz="800" i="1" dirty="0" smtClean="0"/>
              <a:t> de </a:t>
            </a:r>
            <a:r>
              <a:rPr lang="pt-BR" sz="800" i="1" dirty="0" err="1" smtClean="0"/>
              <a:t>Biología</a:t>
            </a:r>
            <a:r>
              <a:rPr lang="pt-BR" sz="800" i="1" dirty="0" smtClean="0"/>
              <a:t> MBUCV</a:t>
            </a:r>
            <a:endParaRPr lang="pt-BR" sz="800" i="1" dirty="0"/>
          </a:p>
        </p:txBody>
      </p:sp>
      <p:pic>
        <p:nvPicPr>
          <p:cNvPr id="5" name="4 Imagen"/>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717032" y="5783623"/>
            <a:ext cx="2419012" cy="181271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977249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38" name="37 CuadroTexto"/>
          <p:cNvSpPr txBox="1"/>
          <p:nvPr/>
        </p:nvSpPr>
        <p:spPr>
          <a:xfrm>
            <a:off x="2058916" y="2258452"/>
            <a:ext cx="2930984" cy="369332"/>
          </a:xfrm>
          <a:prstGeom prst="rect">
            <a:avLst/>
          </a:prstGeom>
          <a:noFill/>
        </p:spPr>
        <p:txBody>
          <a:bodyPr wrap="square" rtlCol="0">
            <a:spAutoFit/>
          </a:bodyPr>
          <a:lstStyle/>
          <a:p>
            <a:pPr algn="ctr"/>
            <a:r>
              <a:rPr lang="es-ES" b="1" dirty="0" smtClean="0"/>
              <a:t>PERSONAL DEL CENTRO </a:t>
            </a:r>
            <a:endParaRPr lang="es-VE" b="1" dirty="0"/>
          </a:p>
        </p:txBody>
      </p:sp>
      <p:sp>
        <p:nvSpPr>
          <p:cNvPr id="34" name="33 CuadroTexto"/>
          <p:cNvSpPr txBox="1"/>
          <p:nvPr/>
        </p:nvSpPr>
        <p:spPr>
          <a:xfrm>
            <a:off x="2646732" y="4139952"/>
            <a:ext cx="1664939" cy="430887"/>
          </a:xfrm>
          <a:prstGeom prst="rect">
            <a:avLst/>
          </a:prstGeom>
          <a:noFill/>
        </p:spPr>
        <p:txBody>
          <a:bodyPr wrap="square" rtlCol="0">
            <a:spAutoFit/>
          </a:bodyPr>
          <a:lstStyle/>
          <a:p>
            <a:pPr algn="ctr"/>
            <a:r>
              <a:rPr lang="pt-BR" sz="1100" b="1" dirty="0" smtClean="0"/>
              <a:t>Dra. Carmen Ferreira </a:t>
            </a:r>
          </a:p>
          <a:p>
            <a:pPr algn="ctr"/>
            <a:r>
              <a:rPr lang="pt-BR" sz="1100" b="1" dirty="0" smtClean="0"/>
              <a:t>Jefe </a:t>
            </a:r>
            <a:r>
              <a:rPr lang="pt-BR" sz="1100" b="1" dirty="0" err="1" smtClean="0"/>
              <a:t>del</a:t>
            </a:r>
            <a:r>
              <a:rPr lang="pt-BR" sz="1100" b="1" dirty="0" smtClean="0"/>
              <a:t> Centro </a:t>
            </a:r>
            <a:endParaRPr lang="pt-BR" sz="1100" b="1" dirty="0"/>
          </a:p>
        </p:txBody>
      </p:sp>
      <p:sp>
        <p:nvSpPr>
          <p:cNvPr id="35" name="34 CuadroTexto"/>
          <p:cNvSpPr txBox="1"/>
          <p:nvPr/>
        </p:nvSpPr>
        <p:spPr>
          <a:xfrm>
            <a:off x="745007" y="7740352"/>
            <a:ext cx="1490362" cy="261610"/>
          </a:xfrm>
          <a:prstGeom prst="rect">
            <a:avLst/>
          </a:prstGeom>
          <a:noFill/>
        </p:spPr>
        <p:txBody>
          <a:bodyPr wrap="square" rtlCol="0">
            <a:spAutoFit/>
          </a:bodyPr>
          <a:lstStyle/>
          <a:p>
            <a:pPr algn="ctr"/>
            <a:r>
              <a:rPr lang="pt-BR" sz="1100" b="1" dirty="0" err="1" smtClean="0"/>
              <a:t>Luis</a:t>
            </a:r>
            <a:r>
              <a:rPr lang="pt-BR" sz="1100" b="1" dirty="0" smtClean="0"/>
              <a:t> Morales </a:t>
            </a:r>
            <a:endParaRPr lang="pt-BR" sz="1100" b="1" dirty="0"/>
          </a:p>
        </p:txBody>
      </p:sp>
      <p:sp>
        <p:nvSpPr>
          <p:cNvPr id="36" name="35 CuadroTexto"/>
          <p:cNvSpPr txBox="1"/>
          <p:nvPr/>
        </p:nvSpPr>
        <p:spPr>
          <a:xfrm>
            <a:off x="2019345" y="7740352"/>
            <a:ext cx="1490362" cy="261610"/>
          </a:xfrm>
          <a:prstGeom prst="rect">
            <a:avLst/>
          </a:prstGeom>
          <a:noFill/>
        </p:spPr>
        <p:txBody>
          <a:bodyPr wrap="square" rtlCol="0">
            <a:spAutoFit/>
          </a:bodyPr>
          <a:lstStyle/>
          <a:p>
            <a:pPr algn="ctr"/>
            <a:r>
              <a:rPr lang="pt-BR" sz="1100" b="1" dirty="0" smtClean="0"/>
              <a:t>Mercedes Salazar </a:t>
            </a:r>
            <a:endParaRPr lang="pt-BR" sz="1100" b="1" dirty="0"/>
          </a:p>
        </p:txBody>
      </p:sp>
      <p:sp>
        <p:nvSpPr>
          <p:cNvPr id="37" name="36 CuadroTexto"/>
          <p:cNvSpPr txBox="1"/>
          <p:nvPr/>
        </p:nvSpPr>
        <p:spPr>
          <a:xfrm>
            <a:off x="3315489" y="7740352"/>
            <a:ext cx="1490362" cy="261610"/>
          </a:xfrm>
          <a:prstGeom prst="rect">
            <a:avLst/>
          </a:prstGeom>
          <a:noFill/>
        </p:spPr>
        <p:txBody>
          <a:bodyPr wrap="square" rtlCol="0">
            <a:spAutoFit/>
          </a:bodyPr>
          <a:lstStyle/>
          <a:p>
            <a:pPr algn="ctr"/>
            <a:r>
              <a:rPr lang="pt-BR" sz="1100" b="1" dirty="0" smtClean="0"/>
              <a:t>Rubén Candia </a:t>
            </a:r>
            <a:r>
              <a:rPr lang="pt-BR" sz="1100" b="1" dirty="0"/>
              <a:t>	</a:t>
            </a:r>
          </a:p>
        </p:txBody>
      </p:sp>
      <p:sp>
        <p:nvSpPr>
          <p:cNvPr id="41" name="40 CuadroTexto"/>
          <p:cNvSpPr txBox="1"/>
          <p:nvPr/>
        </p:nvSpPr>
        <p:spPr>
          <a:xfrm>
            <a:off x="2010646" y="6012160"/>
            <a:ext cx="1490362" cy="430887"/>
          </a:xfrm>
          <a:prstGeom prst="rect">
            <a:avLst/>
          </a:prstGeom>
          <a:noFill/>
        </p:spPr>
        <p:txBody>
          <a:bodyPr wrap="square" rtlCol="0">
            <a:spAutoFit/>
          </a:bodyPr>
          <a:lstStyle/>
          <a:p>
            <a:pPr algn="ctr"/>
            <a:r>
              <a:rPr lang="pt-BR" sz="1100" b="1" dirty="0" err="1"/>
              <a:t>Antonio</a:t>
            </a:r>
            <a:r>
              <a:rPr lang="pt-BR" sz="1100" b="1" dirty="0"/>
              <a:t> Machado	</a:t>
            </a:r>
          </a:p>
        </p:txBody>
      </p:sp>
      <p:sp>
        <p:nvSpPr>
          <p:cNvPr id="42" name="41 CuadroTexto"/>
          <p:cNvSpPr txBox="1"/>
          <p:nvPr/>
        </p:nvSpPr>
        <p:spPr>
          <a:xfrm>
            <a:off x="3284984" y="6012160"/>
            <a:ext cx="1490362" cy="261610"/>
          </a:xfrm>
          <a:prstGeom prst="rect">
            <a:avLst/>
          </a:prstGeom>
          <a:noFill/>
        </p:spPr>
        <p:txBody>
          <a:bodyPr wrap="square" rtlCol="0">
            <a:spAutoFit/>
          </a:bodyPr>
          <a:lstStyle/>
          <a:p>
            <a:pPr algn="ctr"/>
            <a:r>
              <a:rPr lang="pt-BR" sz="1100" b="1" dirty="0" smtClean="0"/>
              <a:t>Héctor </a:t>
            </a:r>
            <a:r>
              <a:rPr lang="pt-BR" sz="1100" b="1" dirty="0"/>
              <a:t>Lopez</a:t>
            </a:r>
          </a:p>
        </p:txBody>
      </p:sp>
      <p:sp>
        <p:nvSpPr>
          <p:cNvPr id="43" name="42 CuadroTexto"/>
          <p:cNvSpPr txBox="1"/>
          <p:nvPr/>
        </p:nvSpPr>
        <p:spPr>
          <a:xfrm>
            <a:off x="4581128" y="6012160"/>
            <a:ext cx="1563376" cy="261610"/>
          </a:xfrm>
          <a:prstGeom prst="rect">
            <a:avLst/>
          </a:prstGeom>
          <a:noFill/>
        </p:spPr>
        <p:txBody>
          <a:bodyPr wrap="square" rtlCol="0">
            <a:spAutoFit/>
          </a:bodyPr>
          <a:lstStyle/>
          <a:p>
            <a:pPr algn="ctr"/>
            <a:r>
              <a:rPr lang="pt-BR" sz="1100" b="1" dirty="0" smtClean="0"/>
              <a:t>   Jorge Pérez</a:t>
            </a:r>
            <a:r>
              <a:rPr lang="pt-BR" sz="1100" b="1" dirty="0"/>
              <a:t>	</a:t>
            </a:r>
          </a:p>
        </p:txBody>
      </p:sp>
      <p:sp>
        <p:nvSpPr>
          <p:cNvPr id="44" name="43 CuadroTexto"/>
          <p:cNvSpPr txBox="1"/>
          <p:nvPr/>
        </p:nvSpPr>
        <p:spPr>
          <a:xfrm>
            <a:off x="620688" y="6012160"/>
            <a:ext cx="1490362" cy="261610"/>
          </a:xfrm>
          <a:prstGeom prst="rect">
            <a:avLst/>
          </a:prstGeom>
          <a:noFill/>
        </p:spPr>
        <p:txBody>
          <a:bodyPr wrap="square" rtlCol="0">
            <a:spAutoFit/>
          </a:bodyPr>
          <a:lstStyle/>
          <a:p>
            <a:pPr algn="ctr"/>
            <a:r>
              <a:rPr lang="pt-BR" sz="1100" b="1" dirty="0" smtClean="0"/>
              <a:t>      Ana </a:t>
            </a:r>
            <a:r>
              <a:rPr lang="pt-BR" sz="1100" b="1" dirty="0" err="1"/>
              <a:t>Bonilla</a:t>
            </a:r>
            <a:r>
              <a:rPr lang="pt-BR" sz="1100" b="1" dirty="0"/>
              <a:t>	</a:t>
            </a:r>
          </a:p>
        </p:txBody>
      </p:sp>
      <p:sp>
        <p:nvSpPr>
          <p:cNvPr id="56" name="55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Museo de Biología (MBUCV)</a:t>
            </a:r>
            <a:endParaRPr lang="es-VE" sz="2000" dirty="0">
              <a:latin typeface="Kozuka Gothic Pro M" pitchFamily="34" charset="-128"/>
              <a:ea typeface="Kozuka Gothic Pro M" pitchFamily="34" charset="-128"/>
            </a:endParaRPr>
          </a:p>
        </p:txBody>
      </p:sp>
      <p:sp>
        <p:nvSpPr>
          <p:cNvPr id="59" name="58 CuadroTexto"/>
          <p:cNvSpPr txBox="1"/>
          <p:nvPr/>
        </p:nvSpPr>
        <p:spPr>
          <a:xfrm>
            <a:off x="4581128" y="7740352"/>
            <a:ext cx="1490362" cy="261610"/>
          </a:xfrm>
          <a:prstGeom prst="rect">
            <a:avLst/>
          </a:prstGeom>
          <a:noFill/>
        </p:spPr>
        <p:txBody>
          <a:bodyPr wrap="square" rtlCol="0">
            <a:spAutoFit/>
          </a:bodyPr>
          <a:lstStyle/>
          <a:p>
            <a:pPr algn="ctr"/>
            <a:r>
              <a:rPr lang="pt-BR" sz="1100" b="1" dirty="0" smtClean="0"/>
              <a:t>Sandra </a:t>
            </a:r>
            <a:r>
              <a:rPr lang="pt-BR" sz="1100" b="1" dirty="0" err="1" smtClean="0"/>
              <a:t>Giner</a:t>
            </a:r>
            <a:r>
              <a:rPr lang="pt-BR" sz="1100" b="1" dirty="0" smtClean="0"/>
              <a:t> </a:t>
            </a:r>
            <a:r>
              <a:rPr lang="pt-BR" sz="1100" b="1" dirty="0"/>
              <a:t>	</a:t>
            </a: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949" y="4727992"/>
            <a:ext cx="1114478" cy="1172524"/>
          </a:xfrm>
          <a:prstGeom prst="rect">
            <a:avLst/>
          </a:prstGeom>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7917" y="4727992"/>
            <a:ext cx="1114478" cy="1172524"/>
          </a:xfrm>
          <a:prstGeom prst="rect">
            <a:avLst/>
          </a:prstGeom>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8456" y="4716016"/>
            <a:ext cx="1114478" cy="1172524"/>
          </a:xfrm>
          <a:prstGeom prst="rect">
            <a:avLst/>
          </a:prstGeom>
        </p:spPr>
      </p:pic>
      <p:pic>
        <p:nvPicPr>
          <p:cNvPr id="11" name="10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8288" y="4721665"/>
            <a:ext cx="1114478" cy="1172524"/>
          </a:xfrm>
          <a:prstGeom prst="rect">
            <a:avLst/>
          </a:prstGeom>
        </p:spPr>
      </p:pic>
      <p:pic>
        <p:nvPicPr>
          <p:cNvPr id="12" name="11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485" y="6374453"/>
            <a:ext cx="1143490" cy="1203047"/>
          </a:xfrm>
          <a:prstGeom prst="rect">
            <a:avLst/>
          </a:prstGeom>
        </p:spPr>
      </p:pic>
      <p:pic>
        <p:nvPicPr>
          <p:cNvPr id="13" name="12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3823" y="6373880"/>
            <a:ext cx="1143490" cy="1203047"/>
          </a:xfrm>
          <a:prstGeom prst="rect">
            <a:avLst/>
          </a:prstGeom>
        </p:spPr>
      </p:pic>
      <p:pic>
        <p:nvPicPr>
          <p:cNvPr id="14" name="13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2633" y="6380757"/>
            <a:ext cx="1143490" cy="1203047"/>
          </a:xfrm>
          <a:prstGeom prst="rect">
            <a:avLst/>
          </a:prstGeom>
        </p:spPr>
      </p:pic>
      <p:pic>
        <p:nvPicPr>
          <p:cNvPr id="15" name="14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3782" y="6372200"/>
            <a:ext cx="1143490" cy="1203047"/>
          </a:xfrm>
          <a:prstGeom prst="rect">
            <a:avLst/>
          </a:prstGeom>
        </p:spPr>
      </p:pic>
      <p:pic>
        <p:nvPicPr>
          <p:cNvPr id="16" name="15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80928" y="2662003"/>
            <a:ext cx="1340330" cy="1405941"/>
          </a:xfrm>
          <a:prstGeom prst="rect">
            <a:avLst/>
          </a:prstGeom>
        </p:spPr>
      </p:pic>
    </p:spTree>
    <p:extLst>
      <p:ext uri="{BB962C8B-B14F-4D97-AF65-F5344CB8AC3E}">
        <p14:creationId xmlns:p14="http://schemas.microsoft.com/office/powerpoint/2010/main" val="337381749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72008" y="-36513"/>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23601"/>
            <a:ext cx="2744769" cy="4662815"/>
          </a:xfrm>
          <a:prstGeom prst="rect">
            <a:avLst/>
          </a:prstGeom>
          <a:noFill/>
        </p:spPr>
        <p:txBody>
          <a:bodyPr wrap="square" rtlCol="0">
            <a:spAutoFit/>
          </a:bodyPr>
          <a:lstStyle/>
          <a:p>
            <a:pPr algn="ctr"/>
            <a:r>
              <a:rPr lang="es-ES" sz="1100" b="1" dirty="0" smtClean="0"/>
              <a:t>LABORATORIO DE BIOLOGÍA Y CONSERVACIÓN DE ANFIBIOS Y REPTILES</a:t>
            </a:r>
            <a:endParaRPr lang="es-ES" sz="1100" b="1" dirty="0"/>
          </a:p>
          <a:p>
            <a:pPr algn="just"/>
            <a:r>
              <a:rPr lang="es-ES" sz="1100" dirty="0"/>
              <a:t>El Laboratorio de  Biología y Conservación de Anfibios y Reptiles es una instancia recién creada dentro del Centro Museo de Biología de la Universidad Central de Venezuela, ubicado en el Instituto de Zoología y Ecología Tropical.  </a:t>
            </a:r>
            <a:endParaRPr lang="es-ES" sz="1100" dirty="0" smtClean="0"/>
          </a:p>
          <a:p>
            <a:pPr algn="just"/>
            <a:r>
              <a:rPr lang="es-ES" sz="1100" b="1" dirty="0" smtClean="0"/>
              <a:t>OBJETIVOS </a:t>
            </a:r>
          </a:p>
          <a:p>
            <a:pPr marL="171450" indent="-171450" algn="just">
              <a:buFont typeface="Arial" pitchFamily="34" charset="0"/>
              <a:buChar char="•"/>
            </a:pPr>
            <a:r>
              <a:rPr lang="es-ES" sz="1100" dirty="0" smtClean="0"/>
              <a:t>Custodia</a:t>
            </a:r>
            <a:r>
              <a:rPr lang="es-ES" sz="1100" dirty="0"/>
              <a:t>, mantenimiento y uso de la colección </a:t>
            </a:r>
            <a:r>
              <a:rPr lang="es-ES" sz="1100" dirty="0" smtClean="0"/>
              <a:t>herpetológica </a:t>
            </a:r>
          </a:p>
          <a:p>
            <a:pPr marL="171450" indent="-171450" algn="just">
              <a:buFont typeface="Arial" pitchFamily="34" charset="0"/>
              <a:buChar char="•"/>
            </a:pPr>
            <a:r>
              <a:rPr lang="es-ES" sz="1100" dirty="0" smtClean="0"/>
              <a:t> </a:t>
            </a:r>
            <a:r>
              <a:rPr lang="es-ES" sz="1100" dirty="0"/>
              <a:t>Estudios de taxonomía, sistemática e </a:t>
            </a:r>
            <a:r>
              <a:rPr lang="es-ES" sz="1100" dirty="0" smtClean="0"/>
              <a:t>inventarios</a:t>
            </a:r>
          </a:p>
          <a:p>
            <a:pPr marL="171450" indent="-171450" algn="just">
              <a:buFont typeface="Arial" pitchFamily="34" charset="0"/>
              <a:buChar char="•"/>
            </a:pPr>
            <a:r>
              <a:rPr lang="es-ES" sz="1100" dirty="0" smtClean="0"/>
              <a:t>Estudios </a:t>
            </a:r>
            <a:r>
              <a:rPr lang="es-ES" sz="1100" dirty="0"/>
              <a:t>sobre aspectos de la biología y ecología, así como la conservación de especies que conforman a la </a:t>
            </a:r>
            <a:r>
              <a:rPr lang="es-ES" sz="1100" dirty="0" err="1"/>
              <a:t>herpetofauna</a:t>
            </a:r>
            <a:r>
              <a:rPr lang="es-ES" sz="1100" dirty="0"/>
              <a:t> nacional, en particular de especies categorizadas como amenazadas por el Libro Rojo de la Fauna </a:t>
            </a:r>
            <a:r>
              <a:rPr lang="es-ES" sz="1100" dirty="0" smtClean="0"/>
              <a:t>Venezolana</a:t>
            </a:r>
          </a:p>
          <a:p>
            <a:pPr marL="171450" indent="-171450" algn="just">
              <a:buFont typeface="Arial" pitchFamily="34" charset="0"/>
              <a:buChar char="•"/>
            </a:pPr>
            <a:r>
              <a:rPr lang="es-ES" sz="1100" dirty="0" smtClean="0"/>
              <a:t>Apoyo </a:t>
            </a:r>
            <a:r>
              <a:rPr lang="es-ES" sz="1100" dirty="0"/>
              <a:t>a la formación de recursos humanos de tercera y cuarto </a:t>
            </a:r>
            <a:r>
              <a:rPr lang="es-ES" sz="1100" dirty="0" smtClean="0"/>
              <a:t>nivel</a:t>
            </a:r>
          </a:p>
          <a:p>
            <a:pPr marL="171450" indent="-171450" algn="just">
              <a:buFont typeface="Arial" pitchFamily="34" charset="0"/>
              <a:buChar char="•"/>
            </a:pPr>
            <a:r>
              <a:rPr lang="es-ES" sz="1100" dirty="0" smtClean="0"/>
              <a:t>Colaboración </a:t>
            </a:r>
            <a:r>
              <a:rPr lang="es-ES" sz="1100" dirty="0"/>
              <a:t>en labores de consultoría ambiental, principalmente a la industria petrolera nacional.</a:t>
            </a:r>
            <a:endParaRPr lang="es-ES" sz="1100" dirty="0" smtClean="0"/>
          </a:p>
          <a:p>
            <a:pPr marL="171450" indent="-171450" algn="just">
              <a:buFont typeface="Arial" pitchFamily="34" charset="0"/>
              <a:buChar char="•"/>
            </a:pPr>
            <a:endParaRPr lang="es-ES" sz="1100" dirty="0" smtClean="0"/>
          </a:p>
          <a:p>
            <a:pPr algn="ctr"/>
            <a:endParaRPr lang="es-ES" sz="1100" b="1" dirty="0" smtClean="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Museo de Biología (MBUCV)</a:t>
            </a:r>
            <a:endParaRPr lang="es-VE" sz="2000" dirty="0">
              <a:latin typeface="Kozuka Gothic Pro M" pitchFamily="34" charset="-128"/>
              <a:ea typeface="Kozuka Gothic Pro M" pitchFamily="34" charset="-128"/>
            </a:endParaRPr>
          </a:p>
        </p:txBody>
      </p:sp>
      <p:sp>
        <p:nvSpPr>
          <p:cNvPr id="36" name="35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CuadroTexto"/>
          <p:cNvSpPr txBox="1"/>
          <p:nvPr/>
        </p:nvSpPr>
        <p:spPr>
          <a:xfrm>
            <a:off x="3527588" y="2248862"/>
            <a:ext cx="2744769" cy="6017032"/>
          </a:xfrm>
          <a:prstGeom prst="rect">
            <a:avLst/>
          </a:prstGeom>
          <a:noFill/>
        </p:spPr>
        <p:txBody>
          <a:bodyPr wrap="square" rtlCol="0">
            <a:spAutoFit/>
          </a:bodyPr>
          <a:lstStyle/>
          <a:p>
            <a:pPr algn="just"/>
            <a:r>
              <a:rPr lang="es-ES" sz="1100" b="1" dirty="0"/>
              <a:t>LÍNEAS DE </a:t>
            </a:r>
            <a:r>
              <a:rPr lang="es-ES" sz="1100" b="1" dirty="0" smtClean="0"/>
              <a:t>INVESTIGACIÓN</a:t>
            </a:r>
            <a:endParaRPr lang="es-ES" sz="1100" b="1" dirty="0"/>
          </a:p>
          <a:p>
            <a:pPr algn="just"/>
            <a:r>
              <a:rPr lang="es-ES" sz="1100" b="1" dirty="0" smtClean="0"/>
              <a:t>ECOLOGÍA</a:t>
            </a:r>
          </a:p>
          <a:p>
            <a:pPr marL="171450" indent="-171450" algn="just">
              <a:buFont typeface="Arial" pitchFamily="34" charset="0"/>
              <a:buChar char="•"/>
            </a:pPr>
            <a:r>
              <a:rPr lang="es-ES" sz="1100" dirty="0" smtClean="0"/>
              <a:t>Dinámica </a:t>
            </a:r>
            <a:r>
              <a:rPr lang="es-ES" sz="1100" dirty="0"/>
              <a:t>poblacional, uso y selección de hábitats, dieta y aspectos reproductivos de anfibios y reptiles.</a:t>
            </a:r>
          </a:p>
          <a:p>
            <a:pPr algn="just"/>
            <a:r>
              <a:rPr lang="es-ES" sz="1100" b="1" dirty="0" smtClean="0"/>
              <a:t>CONSERVACIÓN</a:t>
            </a:r>
          </a:p>
          <a:p>
            <a:pPr marL="171450" indent="-171450" algn="just">
              <a:buFont typeface="Arial" pitchFamily="34" charset="0"/>
              <a:buChar char="•"/>
            </a:pPr>
            <a:r>
              <a:rPr lang="es-ES" sz="1100" dirty="0" smtClean="0"/>
              <a:t>Estudios </a:t>
            </a:r>
            <a:r>
              <a:rPr lang="es-ES" sz="1100" dirty="0"/>
              <a:t>ecológicos de especies de anfibios y reptiles amenazados e inventarios ecológicos rápidos</a:t>
            </a:r>
          </a:p>
          <a:p>
            <a:pPr algn="just"/>
            <a:r>
              <a:rPr lang="es-ES" sz="1100" b="1" dirty="0" smtClean="0"/>
              <a:t>DOCENCIA</a:t>
            </a:r>
            <a:endParaRPr lang="es-ES" sz="1100" b="1" dirty="0"/>
          </a:p>
          <a:p>
            <a:pPr algn="just"/>
            <a:r>
              <a:rPr lang="es-ES" sz="1100" b="1" dirty="0" smtClean="0"/>
              <a:t>PREGRADO</a:t>
            </a:r>
          </a:p>
          <a:p>
            <a:pPr algn="just"/>
            <a:r>
              <a:rPr lang="es-ES" sz="1100" dirty="0" smtClean="0"/>
              <a:t>Principios </a:t>
            </a:r>
            <a:r>
              <a:rPr lang="es-ES" sz="1100" dirty="0"/>
              <a:t>de </a:t>
            </a:r>
            <a:r>
              <a:rPr lang="es-ES" sz="1100" dirty="0" smtClean="0"/>
              <a:t>Biología), </a:t>
            </a:r>
            <a:r>
              <a:rPr lang="es-ES" sz="1100" dirty="0"/>
              <a:t>Ecología I y II (teoría y laboratorios), Herpetología, Manejo de Fauna </a:t>
            </a:r>
            <a:r>
              <a:rPr lang="es-ES" sz="1100" dirty="0" smtClean="0"/>
              <a:t>Silvestre, </a:t>
            </a:r>
            <a:r>
              <a:rPr lang="es-ES" sz="1100" dirty="0"/>
              <a:t>Biología de la </a:t>
            </a:r>
            <a:r>
              <a:rPr lang="es-ES" sz="1100" dirty="0" smtClean="0"/>
              <a:t>Conservación. </a:t>
            </a:r>
          </a:p>
          <a:p>
            <a:pPr algn="just"/>
            <a:r>
              <a:rPr lang="es-ES" sz="1100" b="1" dirty="0" smtClean="0"/>
              <a:t>POSTGRADO</a:t>
            </a:r>
          </a:p>
          <a:p>
            <a:pPr algn="just"/>
            <a:r>
              <a:rPr lang="es-ES" sz="1100" dirty="0" smtClean="0"/>
              <a:t>Tópicos </a:t>
            </a:r>
            <a:r>
              <a:rPr lang="es-ES" sz="1100" dirty="0"/>
              <a:t>especiales en Zoología y Ecología</a:t>
            </a:r>
            <a:r>
              <a:rPr lang="es-ES" sz="1100" dirty="0" smtClean="0"/>
              <a:t>.</a:t>
            </a:r>
            <a:endParaRPr lang="es-ES" sz="1100" b="1" dirty="0"/>
          </a:p>
          <a:p>
            <a:pPr algn="just"/>
            <a:r>
              <a:rPr lang="es-ES" sz="1100" b="1" dirty="0" smtClean="0"/>
              <a:t>ACTIVIDADES</a:t>
            </a:r>
          </a:p>
          <a:p>
            <a:pPr marL="171450" indent="-171450" algn="just">
              <a:buFont typeface="Arial" pitchFamily="34" charset="0"/>
              <a:buChar char="•"/>
            </a:pPr>
            <a:r>
              <a:rPr lang="es-ES" sz="1100" dirty="0" smtClean="0"/>
              <a:t>Representante </a:t>
            </a:r>
            <a:r>
              <a:rPr lang="es-ES" sz="1100" dirty="0"/>
              <a:t>de Venezuela en Grupo de Especialista de Anfibios de la Unión Internacional para la Conservación de la Naturaleza. (Abril 2010 – actualidad).</a:t>
            </a:r>
          </a:p>
          <a:p>
            <a:pPr marL="171450" indent="-171450" algn="just">
              <a:buFont typeface="Arial" pitchFamily="34" charset="0"/>
              <a:buChar char="•"/>
            </a:pPr>
            <a:r>
              <a:rPr lang="es-ES" sz="1100" dirty="0"/>
              <a:t>Miembro de la Junta Directiva de la Asociación Civil </a:t>
            </a:r>
            <a:r>
              <a:rPr lang="es-ES" sz="1100" dirty="0" err="1"/>
              <a:t>Provita</a:t>
            </a:r>
            <a:r>
              <a:rPr lang="es-ES" sz="1100" dirty="0"/>
              <a:t>. Caracas, Venezuela (2010 – 2011).</a:t>
            </a:r>
          </a:p>
          <a:p>
            <a:pPr marL="171450" indent="-171450" algn="just">
              <a:buFont typeface="Arial" pitchFamily="34" charset="0"/>
              <a:buChar char="•"/>
            </a:pPr>
            <a:r>
              <a:rPr lang="es-ES" sz="1100" dirty="0"/>
              <a:t>Editor Asociado de Reptiles para el Libro Rojo de la Fauna Venezolana. (2008) y (2014)</a:t>
            </a:r>
          </a:p>
          <a:p>
            <a:pPr marL="171450" indent="-171450" algn="just">
              <a:buFont typeface="Arial" pitchFamily="34" charset="0"/>
              <a:buChar char="•"/>
            </a:pPr>
            <a:r>
              <a:rPr lang="es-ES" sz="1100" dirty="0"/>
              <a:t>Evaluador de proyectos del Programa de Conservación de  British </a:t>
            </a:r>
            <a:r>
              <a:rPr lang="es-ES" sz="1100" dirty="0" err="1"/>
              <a:t>Petroleum</a:t>
            </a:r>
            <a:r>
              <a:rPr lang="es-ES" sz="1100" dirty="0"/>
              <a:t> (http://conservation.bp.com) </a:t>
            </a:r>
          </a:p>
          <a:p>
            <a:pPr algn="just"/>
            <a:r>
              <a:rPr lang="es-ES" sz="1100" dirty="0" smtClean="0"/>
              <a:t>      (</a:t>
            </a:r>
            <a:r>
              <a:rPr lang="es-ES" sz="1100" dirty="0"/>
              <a:t>2007  -2013</a:t>
            </a:r>
            <a:r>
              <a:rPr lang="es-ES" sz="1100" dirty="0" smtClean="0"/>
              <a:t>).</a:t>
            </a:r>
          </a:p>
          <a:p>
            <a:pPr algn="just"/>
            <a:r>
              <a:rPr lang="es-ES" sz="1100" b="1" dirty="0" smtClean="0"/>
              <a:t>DOCENTES ADSCRITOS </a:t>
            </a:r>
          </a:p>
          <a:p>
            <a:pPr marL="171450" indent="-171450" algn="just">
              <a:buFont typeface="Arial" pitchFamily="34" charset="0"/>
              <a:buChar char="•"/>
            </a:pPr>
            <a:r>
              <a:rPr lang="es-ES" sz="1100" dirty="0"/>
              <a:t>Mercedes Salazar	</a:t>
            </a:r>
          </a:p>
          <a:p>
            <a:pPr marL="171450" indent="-171450" algn="just">
              <a:buFont typeface="Arial" pitchFamily="34" charset="0"/>
              <a:buChar char="•"/>
            </a:pPr>
            <a:r>
              <a:rPr lang="es-ES" sz="1100" dirty="0" err="1"/>
              <a:t>Ruben</a:t>
            </a:r>
            <a:r>
              <a:rPr lang="es-ES" sz="1100" dirty="0"/>
              <a:t> </a:t>
            </a:r>
            <a:r>
              <a:rPr lang="es-ES" sz="1100" dirty="0" err="1"/>
              <a:t>Candia</a:t>
            </a:r>
            <a:r>
              <a:rPr lang="es-ES" sz="1100" dirty="0"/>
              <a:t>	</a:t>
            </a:r>
          </a:p>
          <a:p>
            <a:pPr marL="171450" indent="-171450" algn="just">
              <a:buFont typeface="Arial" pitchFamily="34" charset="0"/>
              <a:buChar char="•"/>
            </a:pPr>
            <a:r>
              <a:rPr lang="es-ES" sz="1100" dirty="0"/>
              <a:t>Sandra </a:t>
            </a:r>
            <a:r>
              <a:rPr lang="es-ES" sz="1100" dirty="0" smtClean="0"/>
              <a:t>Giner</a:t>
            </a:r>
            <a:endParaRPr lang="es-ES" sz="1100" b="1" dirty="0"/>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l="60079"/>
          <a:stretch/>
        </p:blipFill>
        <p:spPr>
          <a:xfrm>
            <a:off x="860654" y="6372200"/>
            <a:ext cx="2194743" cy="166632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970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Estructura Organizativa </a:t>
            </a:r>
            <a:endParaRPr lang="es-VE" sz="2000" dirty="0">
              <a:latin typeface="Kozuka Gothic Pro M" pitchFamily="34" charset="-128"/>
              <a:ea typeface="Kozuka Gothic Pro M" pitchFamily="34" charset="-128"/>
            </a:endParaRPr>
          </a:p>
        </p:txBody>
      </p:sp>
      <p:sp>
        <p:nvSpPr>
          <p:cNvPr id="19" name="18 CuadroTexto"/>
          <p:cNvSpPr txBox="1"/>
          <p:nvPr/>
        </p:nvSpPr>
        <p:spPr>
          <a:xfrm>
            <a:off x="548680" y="2123728"/>
            <a:ext cx="2899795" cy="6017032"/>
          </a:xfrm>
          <a:prstGeom prst="rect">
            <a:avLst/>
          </a:prstGeom>
          <a:noFill/>
        </p:spPr>
        <p:txBody>
          <a:bodyPr wrap="square" rtlCol="0">
            <a:spAutoFit/>
          </a:bodyPr>
          <a:lstStyle/>
          <a:p>
            <a:r>
              <a:rPr lang="es-ES" sz="1100" b="1" dirty="0" smtClean="0"/>
              <a:t>BIBLIOTECA ALONSO GAMERO </a:t>
            </a:r>
          </a:p>
          <a:p>
            <a:r>
              <a:rPr lang="es-ES" sz="1100" b="1" dirty="0" smtClean="0"/>
              <a:t>MISIÓN</a:t>
            </a:r>
          </a:p>
          <a:p>
            <a:pPr algn="just"/>
            <a:r>
              <a:rPr lang="es-ES" sz="1100" dirty="0" smtClean="0"/>
              <a:t>Prestar </a:t>
            </a:r>
            <a:r>
              <a:rPr lang="es-ES" sz="1100" dirty="0"/>
              <a:t>servicios de información de manera oportuna y actualizada, así como, preservar y difundir el patrimonio intelectual, con criterios de calidad y excelencia, en las áreas de conocimiento relevantes para la actividad académica, de investigación y extensión, de la Facultad de Ciencias de la Universidad Central de Venezuela</a:t>
            </a:r>
            <a:r>
              <a:rPr lang="es-ES" sz="1100" dirty="0" smtClean="0"/>
              <a:t>.</a:t>
            </a:r>
            <a:endParaRPr lang="es-ES" sz="1100" dirty="0"/>
          </a:p>
          <a:p>
            <a:r>
              <a:rPr lang="es-ES" sz="1100" b="1" dirty="0" smtClean="0"/>
              <a:t>VISIÓN</a:t>
            </a:r>
          </a:p>
          <a:p>
            <a:pPr algn="just"/>
            <a:r>
              <a:rPr lang="es-ES" sz="1100" dirty="0" smtClean="0"/>
              <a:t>Nuestra </a:t>
            </a:r>
            <a:r>
              <a:rPr lang="es-ES" sz="1100" dirty="0"/>
              <a:t>visión es ser una Red de Información Interna integrada por la Biblioteca "Alonso Gamero", y las unidades de información </a:t>
            </a:r>
            <a:r>
              <a:rPr lang="es-ES" sz="1100" dirty="0" smtClean="0"/>
              <a:t>de  los institutos </a:t>
            </a:r>
            <a:r>
              <a:rPr lang="es-ES" sz="1100" dirty="0"/>
              <a:t>con un equipo de trabajo formado y actualizado en las nuevas competencias </a:t>
            </a:r>
            <a:r>
              <a:rPr lang="es-ES" sz="1100" dirty="0" smtClean="0"/>
              <a:t>informacionales, sustentada </a:t>
            </a:r>
            <a:r>
              <a:rPr lang="es-ES" sz="1100" dirty="0"/>
              <a:t>en una arquitectura de conocimiento integral e interactiva, que permita el acceso a la información oportuna y relevante; en condiciones infraestructurales y ambientales idóneas que garanticen la conservación y preservación, enriquecimiento y difusión del patrimonio intelectual de la Facultad de Ciencias, y que preste servicios de Orientación, Referencia e Información especializados, </a:t>
            </a:r>
            <a:r>
              <a:rPr lang="es-ES" sz="1100" dirty="0" smtClean="0"/>
              <a:t>con </a:t>
            </a:r>
            <a:r>
              <a:rPr lang="es-ES" sz="1100" dirty="0"/>
              <a:t>la más alta actividad académica y de investigación, misión y propósito, de la Facultad de Ciencias de la Universidad Central de Venezuela</a:t>
            </a:r>
            <a:r>
              <a:rPr lang="es-ES" sz="1100" dirty="0" smtClean="0"/>
              <a:t>.</a:t>
            </a:r>
          </a:p>
          <a:p>
            <a:pPr algn="just"/>
            <a:r>
              <a:rPr lang="es-ES" sz="1100" b="1" dirty="0" smtClean="0"/>
              <a:t>RESEÑA </a:t>
            </a:r>
          </a:p>
          <a:p>
            <a:pPr algn="just"/>
            <a:r>
              <a:rPr lang="es-ES" sz="1100" dirty="0"/>
              <a:t>Los antecedentes de nuestra Biblioteca Alonso Gamero, se remontan a la existencia de pequeñas colecciones diseminadas en la Universidad Central de Venezuela. </a:t>
            </a:r>
          </a:p>
        </p:txBody>
      </p:sp>
      <p:sp>
        <p:nvSpPr>
          <p:cNvPr id="22" name="21 CuadroTexto"/>
          <p:cNvSpPr txBox="1"/>
          <p:nvPr/>
        </p:nvSpPr>
        <p:spPr>
          <a:xfrm>
            <a:off x="-3031050" y="4139952"/>
            <a:ext cx="3024336" cy="769441"/>
          </a:xfrm>
          <a:prstGeom prst="rect">
            <a:avLst/>
          </a:prstGeom>
          <a:noFill/>
        </p:spPr>
        <p:txBody>
          <a:bodyPr wrap="square" rtlCol="0">
            <a:spAutoFit/>
          </a:bodyPr>
          <a:lstStyle/>
          <a:p>
            <a:endParaRPr lang="es-VE" sz="1100" dirty="0"/>
          </a:p>
          <a:p>
            <a:pPr marL="171450" indent="-171450" algn="just">
              <a:buFont typeface="Arial" panose="020B0604020202020204" pitchFamily="34" charset="0"/>
              <a:buChar char="•"/>
            </a:pPr>
            <a:endParaRPr lang="es-VE" sz="1100" dirty="0"/>
          </a:p>
          <a:p>
            <a:pPr marL="171450" indent="-171450" algn="just">
              <a:buFont typeface="Arial" panose="020B0604020202020204" pitchFamily="34" charset="0"/>
              <a:buChar char="•"/>
            </a:pPr>
            <a:endParaRPr lang="es-VE" sz="1100" dirty="0" smtClean="0"/>
          </a:p>
          <a:p>
            <a:r>
              <a:rPr lang="es-VE" sz="1100" dirty="0" smtClean="0"/>
              <a:t>       </a:t>
            </a:r>
            <a:endParaRPr lang="es-VE" sz="1100" dirty="0"/>
          </a:p>
        </p:txBody>
      </p:sp>
      <p:sp>
        <p:nvSpPr>
          <p:cNvPr id="29" name="28 CuadroTexto"/>
          <p:cNvSpPr txBox="1"/>
          <p:nvPr/>
        </p:nvSpPr>
        <p:spPr>
          <a:xfrm>
            <a:off x="3429000" y="2123728"/>
            <a:ext cx="2899795" cy="6186309"/>
          </a:xfrm>
          <a:prstGeom prst="rect">
            <a:avLst/>
          </a:prstGeom>
          <a:noFill/>
        </p:spPr>
        <p:txBody>
          <a:bodyPr wrap="square" rtlCol="0">
            <a:spAutoFit/>
          </a:bodyPr>
          <a:lstStyle/>
          <a:p>
            <a:pPr algn="just"/>
            <a:r>
              <a:rPr lang="es-ES" sz="1100" b="1" dirty="0" smtClean="0"/>
              <a:t>RESEÑA (CONT.)</a:t>
            </a:r>
            <a:endParaRPr lang="es-ES" sz="1100" b="1" dirty="0"/>
          </a:p>
          <a:p>
            <a:pPr algn="just"/>
            <a:r>
              <a:rPr lang="es-ES" sz="1100" dirty="0"/>
              <a:t>A raíz de la salida de la Escuela Técnica Industrial de la UCV, se decide que los locales de la escuela pasen a la Facultad de Ciencias, la cual se crea en Julio de 1958, como Facultad de Ciencias Física y Matemáticas, compuesta por tres escuelas: Ingeniería, Arquitectura y Ciencias. En Marzo de 1958, la Escuela de Química que había estado adscrita a la Facultad de Farmacia, pasó a constituir junto con la Escuela de Biología , la de Física y Matemáticas y el Instituto de Química, la Facultad de Ciencias</a:t>
            </a:r>
            <a:r>
              <a:rPr lang="es-ES" sz="1100" dirty="0" smtClean="0"/>
              <a:t>.</a:t>
            </a:r>
            <a:endParaRPr lang="es-ES" sz="1100" dirty="0"/>
          </a:p>
          <a:p>
            <a:pPr algn="just"/>
            <a:r>
              <a:rPr lang="es-ES" sz="1100" dirty="0"/>
              <a:t>Una vez que se reestructura la Facultad, fueron los estudiantes quienes le dieron impulso a la creación de una biblioteca </a:t>
            </a:r>
            <a:r>
              <a:rPr lang="es-ES" sz="1100" dirty="0" err="1"/>
              <a:t>centralizada,a</a:t>
            </a:r>
            <a:r>
              <a:rPr lang="es-ES" sz="1100" dirty="0"/>
              <a:t> fin de cubrir el acceso a la información contenida en libros fuera de su alcance económico y que le sirviera de apoyo a su actividad académica. La iniciativa se tradujo en el rescate de aquellas colecciones repartidas por la Universidad. Fue así como, fruto de las diligencias estudiantiles, se logró constituir Nuestra Biblioteca Alonso Gamero</a:t>
            </a:r>
            <a:r>
              <a:rPr lang="es-ES" sz="1100" dirty="0" smtClean="0"/>
              <a:t>.</a:t>
            </a:r>
          </a:p>
          <a:p>
            <a:pPr algn="just"/>
            <a:r>
              <a:rPr lang="es-ES" sz="1100" b="1" dirty="0" smtClean="0"/>
              <a:t>DIRECTORIO </a:t>
            </a:r>
            <a:endParaRPr lang="es-ES" sz="1100" b="1" dirty="0"/>
          </a:p>
          <a:p>
            <a:pPr algn="just"/>
            <a:r>
              <a:rPr lang="es-ES" sz="1100" b="1" dirty="0"/>
              <a:t>Dirección</a:t>
            </a:r>
          </a:p>
          <a:p>
            <a:pPr algn="just"/>
            <a:r>
              <a:rPr lang="es-ES" sz="1100" dirty="0"/>
              <a:t>(0212) 605-16-62</a:t>
            </a:r>
          </a:p>
          <a:p>
            <a:pPr algn="just"/>
            <a:r>
              <a:rPr lang="es-ES" sz="1100" b="1" dirty="0"/>
              <a:t>Sala de Postgrado </a:t>
            </a:r>
          </a:p>
          <a:p>
            <a:pPr algn="just"/>
            <a:r>
              <a:rPr lang="es-ES" sz="1100" b="1" dirty="0"/>
              <a:t>(</a:t>
            </a:r>
            <a:r>
              <a:rPr lang="es-ES" sz="1100" dirty="0"/>
              <a:t>0212) 605-16-67</a:t>
            </a:r>
          </a:p>
          <a:p>
            <a:pPr algn="just"/>
            <a:r>
              <a:rPr lang="es-ES" sz="1100" b="1" dirty="0"/>
              <a:t>Secretaria </a:t>
            </a:r>
          </a:p>
          <a:p>
            <a:pPr algn="just"/>
            <a:r>
              <a:rPr lang="es-ES" sz="1100" dirty="0"/>
              <a:t>(0212) 605-16-71</a:t>
            </a:r>
          </a:p>
          <a:p>
            <a:pPr algn="just"/>
            <a:r>
              <a:rPr lang="es-ES" sz="1100" b="1" dirty="0"/>
              <a:t>Sala de Referencia </a:t>
            </a:r>
          </a:p>
          <a:p>
            <a:pPr algn="just"/>
            <a:r>
              <a:rPr lang="es-ES" sz="1100" dirty="0"/>
              <a:t>(0212) 605-16-66</a:t>
            </a:r>
          </a:p>
          <a:p>
            <a:pPr algn="just"/>
            <a:r>
              <a:rPr lang="es-ES" sz="1100" b="1" dirty="0"/>
              <a:t>Procesos Técnicos</a:t>
            </a:r>
          </a:p>
          <a:p>
            <a:pPr algn="just"/>
            <a:r>
              <a:rPr lang="es-ES" sz="1100" dirty="0"/>
              <a:t>(0212) 605-16-64</a:t>
            </a:r>
          </a:p>
          <a:p>
            <a:pPr algn="just"/>
            <a:r>
              <a:rPr lang="es-ES" sz="1100" dirty="0"/>
              <a:t>(0212) </a:t>
            </a:r>
            <a:r>
              <a:rPr lang="es-ES" sz="1100" dirty="0" smtClean="0"/>
              <a:t>605-16-68</a:t>
            </a:r>
            <a:endParaRPr lang="es-ES" sz="1100" dirty="0"/>
          </a:p>
        </p:txBody>
      </p:sp>
      <p:sp>
        <p:nvSpPr>
          <p:cNvPr id="32" name="31 CuadroTexto"/>
          <p:cNvSpPr txBox="1"/>
          <p:nvPr/>
        </p:nvSpPr>
        <p:spPr>
          <a:xfrm>
            <a:off x="4725144" y="6444208"/>
            <a:ext cx="1533222" cy="1785104"/>
          </a:xfrm>
          <a:prstGeom prst="rect">
            <a:avLst/>
          </a:prstGeom>
          <a:noFill/>
        </p:spPr>
        <p:txBody>
          <a:bodyPr wrap="square" rtlCol="0">
            <a:spAutoFit/>
          </a:bodyPr>
          <a:lstStyle/>
          <a:p>
            <a:pPr algn="just"/>
            <a:r>
              <a:rPr lang="es-ES" sz="1100" b="1" dirty="0" smtClean="0"/>
              <a:t>Recepción </a:t>
            </a:r>
            <a:r>
              <a:rPr lang="es-ES" sz="1100" b="1" dirty="0"/>
              <a:t>y </a:t>
            </a:r>
          </a:p>
          <a:p>
            <a:pPr algn="just"/>
            <a:r>
              <a:rPr lang="es-ES" sz="1100" b="1" dirty="0"/>
              <a:t>Reproducción </a:t>
            </a:r>
          </a:p>
          <a:p>
            <a:pPr algn="just"/>
            <a:r>
              <a:rPr lang="es-ES" sz="1100" dirty="0"/>
              <a:t>(0212) 605-16-70</a:t>
            </a:r>
          </a:p>
          <a:p>
            <a:pPr algn="just"/>
            <a:r>
              <a:rPr lang="es-ES" sz="1100" b="1" dirty="0"/>
              <a:t>Hemeroteca</a:t>
            </a:r>
          </a:p>
          <a:p>
            <a:pPr algn="just"/>
            <a:r>
              <a:rPr lang="es-ES" sz="1100" dirty="0"/>
              <a:t>(0212) 605-16-65</a:t>
            </a:r>
          </a:p>
          <a:p>
            <a:pPr algn="just"/>
            <a:r>
              <a:rPr lang="es-ES" sz="1100" b="1" dirty="0"/>
              <a:t>Soporte de Sistema</a:t>
            </a:r>
          </a:p>
          <a:p>
            <a:pPr algn="just"/>
            <a:r>
              <a:rPr lang="es-ES" sz="1100" b="1" dirty="0"/>
              <a:t>(</a:t>
            </a:r>
            <a:r>
              <a:rPr lang="es-ES" sz="1100" dirty="0"/>
              <a:t>0212) 605-16-63</a:t>
            </a:r>
          </a:p>
          <a:p>
            <a:pPr algn="just"/>
            <a:r>
              <a:rPr lang="es-ES" sz="1100" dirty="0"/>
              <a:t>Fax (0212) 605-21-36</a:t>
            </a:r>
          </a:p>
          <a:p>
            <a:pPr algn="just"/>
            <a:r>
              <a:rPr lang="es-ES" sz="1100" b="1" dirty="0"/>
              <a:t>Servicio al Publico </a:t>
            </a:r>
          </a:p>
          <a:p>
            <a:pPr algn="just"/>
            <a:r>
              <a:rPr lang="es-ES" sz="1100" dirty="0"/>
              <a:t>(0212) </a:t>
            </a:r>
            <a:r>
              <a:rPr lang="es-ES" sz="1100" dirty="0" smtClean="0"/>
              <a:t>605-16-69</a:t>
            </a:r>
            <a:endParaRPr lang="es-ES" sz="1100" b="1" dirty="0" smtClean="0"/>
          </a:p>
        </p:txBody>
      </p:sp>
    </p:spTree>
    <p:extLst>
      <p:ext uri="{BB962C8B-B14F-4D97-AF65-F5344CB8AC3E}">
        <p14:creationId xmlns:p14="http://schemas.microsoft.com/office/powerpoint/2010/main" val="137880329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72008" y="-36513"/>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23601"/>
            <a:ext cx="2744769" cy="5678478"/>
          </a:xfrm>
          <a:prstGeom prst="rect">
            <a:avLst/>
          </a:prstGeom>
          <a:noFill/>
        </p:spPr>
        <p:txBody>
          <a:bodyPr wrap="square" rtlCol="0">
            <a:spAutoFit/>
          </a:bodyPr>
          <a:lstStyle/>
          <a:p>
            <a:pPr algn="ctr"/>
            <a:r>
              <a:rPr lang="es-ES" sz="1100" b="1" dirty="0" smtClean="0"/>
              <a:t>LABORATORIO DE BIOLOGÍA Y CONSERVACIÓN DE  AVES </a:t>
            </a:r>
          </a:p>
          <a:p>
            <a:pPr algn="just"/>
            <a:r>
              <a:rPr lang="es-ES" sz="1100" dirty="0"/>
              <a:t>El Laboratorio de Biología y Conservación de Aves está adscrito al Centro Museo de Biología de la UCV del Instituto de Zoología y Ecología Tropical de la Facultad de Ciencias de la Universidad Central de Venezuela.</a:t>
            </a:r>
          </a:p>
          <a:p>
            <a:r>
              <a:rPr lang="es-ES" sz="1100" b="1" dirty="0" smtClean="0"/>
              <a:t>LINEAS DE INVESTIGACIÓN</a:t>
            </a:r>
            <a:endParaRPr lang="es-ES" sz="1100" dirty="0"/>
          </a:p>
          <a:p>
            <a:pPr algn="just"/>
            <a:r>
              <a:rPr lang="es-ES" sz="1100" dirty="0"/>
              <a:t>Las actividades de investigación del Laboratorio de Biología y Conservación de Aves se centran en los principales factores ecológicos e históricos que explican o afectan la estructura y composición de las comunidades de aves en el </a:t>
            </a:r>
            <a:r>
              <a:rPr lang="es-ES" sz="1100" dirty="0" err="1"/>
              <a:t>Neotrópico</a:t>
            </a:r>
            <a:r>
              <a:rPr lang="es-ES" sz="1100" dirty="0"/>
              <a:t>.  </a:t>
            </a:r>
            <a:endParaRPr lang="es-ES" sz="1100" dirty="0" smtClean="0"/>
          </a:p>
          <a:p>
            <a:pPr algn="just"/>
            <a:r>
              <a:rPr lang="es-ES" sz="1100" dirty="0" smtClean="0"/>
              <a:t>Se </a:t>
            </a:r>
            <a:r>
              <a:rPr lang="es-ES" sz="1100" dirty="0"/>
              <a:t>hace énfasis en la historia natural de especies poco conocidas, endémicas o amenazadas de extinción, así como de la distribución en general de las aves en el país, el estado de sus poblaciones y los movimientos migratorios. Actualmente se están desarrollando los siguientes proyectos de Investigación: </a:t>
            </a:r>
            <a:endParaRPr lang="es-ES" sz="1100" dirty="0" smtClean="0"/>
          </a:p>
          <a:p>
            <a:pPr marL="171450" indent="-171450" algn="just">
              <a:buFont typeface="Arial" pitchFamily="34" charset="0"/>
              <a:buChar char="•"/>
            </a:pPr>
            <a:r>
              <a:rPr lang="es-ES" sz="1100" dirty="0" smtClean="0"/>
              <a:t>Dinámica </a:t>
            </a:r>
            <a:r>
              <a:rPr lang="es-ES" sz="1100" dirty="0"/>
              <a:t>espacio-temporal y  ecología alimentaria de aves marino-costeras  con énfasis en las Aves Playeras. </a:t>
            </a:r>
          </a:p>
          <a:p>
            <a:pPr marL="171450" indent="-171450" algn="just">
              <a:buFont typeface="Arial" pitchFamily="34" charset="0"/>
              <a:buChar char="•"/>
            </a:pPr>
            <a:r>
              <a:rPr lang="es-ES" sz="1100" dirty="0" smtClean="0"/>
              <a:t>Conservación </a:t>
            </a:r>
            <a:r>
              <a:rPr lang="es-ES" sz="1100" dirty="0"/>
              <a:t>de las especies de aves playeras y sus sitios de parada y de anidación. </a:t>
            </a:r>
          </a:p>
          <a:p>
            <a:pPr marL="171450" indent="-171450" algn="just">
              <a:buFont typeface="Arial" pitchFamily="34" charset="0"/>
              <a:buChar char="•"/>
            </a:pPr>
            <a:r>
              <a:rPr lang="es-ES" sz="1100" dirty="0" smtClean="0"/>
              <a:t>Evaluación </a:t>
            </a:r>
            <a:r>
              <a:rPr lang="es-ES" sz="1100" dirty="0"/>
              <a:t>de la distribución geográfica de aves montanas. </a:t>
            </a:r>
          </a:p>
          <a:p>
            <a:pPr marL="171450" indent="-171450" algn="just">
              <a:buFont typeface="Arial" pitchFamily="34" charset="0"/>
              <a:buChar char="•"/>
            </a:pPr>
            <a:r>
              <a:rPr lang="es-ES" sz="1100" dirty="0" smtClean="0"/>
              <a:t>Distribución </a:t>
            </a:r>
            <a:r>
              <a:rPr lang="es-ES" sz="1100" dirty="0"/>
              <a:t>y conservación de aves insectívoras de sotobosque en los bosques húmedos de </a:t>
            </a:r>
            <a:r>
              <a:rPr lang="es-ES" sz="1100" dirty="0" smtClean="0"/>
              <a:t>Venezuela</a:t>
            </a:r>
            <a:endParaRPr lang="es-ES" sz="1100" dirty="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Museo de Biología (MBUCV)</a:t>
            </a:r>
            <a:endParaRPr lang="es-VE" sz="2000" dirty="0">
              <a:latin typeface="Kozuka Gothic Pro M" pitchFamily="34" charset="-128"/>
              <a:ea typeface="Kozuka Gothic Pro M" pitchFamily="34" charset="-128"/>
            </a:endParaRPr>
          </a:p>
        </p:txBody>
      </p:sp>
      <p:sp>
        <p:nvSpPr>
          <p:cNvPr id="36" name="35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CuadroTexto"/>
          <p:cNvSpPr txBox="1"/>
          <p:nvPr/>
        </p:nvSpPr>
        <p:spPr>
          <a:xfrm>
            <a:off x="3527588" y="2248862"/>
            <a:ext cx="2744769" cy="2800767"/>
          </a:xfrm>
          <a:prstGeom prst="rect">
            <a:avLst/>
          </a:prstGeom>
          <a:noFill/>
        </p:spPr>
        <p:txBody>
          <a:bodyPr wrap="square" rtlCol="0">
            <a:spAutoFit/>
          </a:bodyPr>
          <a:lstStyle/>
          <a:p>
            <a:pPr algn="just"/>
            <a:r>
              <a:rPr lang="es-ES" sz="1100" b="1" dirty="0"/>
              <a:t>LÍNEAS DE </a:t>
            </a:r>
            <a:r>
              <a:rPr lang="es-ES" sz="1100" b="1" dirty="0" smtClean="0"/>
              <a:t>INVESTIGACIÓN</a:t>
            </a:r>
            <a:endParaRPr lang="es-ES" sz="1100" b="1" dirty="0"/>
          </a:p>
          <a:p>
            <a:pPr marL="171450" indent="-171450" algn="just">
              <a:buFont typeface="Arial" pitchFamily="34" charset="0"/>
              <a:buChar char="•"/>
            </a:pPr>
            <a:r>
              <a:rPr lang="es-ES" sz="1100" dirty="0" err="1"/>
              <a:t>Filogeografía</a:t>
            </a:r>
            <a:r>
              <a:rPr lang="es-ES" sz="1100" dirty="0"/>
              <a:t> molecular de varios linajes de aves </a:t>
            </a:r>
            <a:r>
              <a:rPr lang="es-ES" sz="1100" dirty="0" err="1"/>
              <a:t>neotropicales</a:t>
            </a:r>
            <a:r>
              <a:rPr lang="es-ES" sz="1100" dirty="0"/>
              <a:t> con representantes en Venezuela. </a:t>
            </a:r>
          </a:p>
          <a:p>
            <a:pPr marL="171450" indent="-171450" algn="just">
              <a:buFont typeface="Arial" pitchFamily="34" charset="0"/>
              <a:buChar char="•"/>
            </a:pPr>
            <a:r>
              <a:rPr lang="es-ES" sz="1100" dirty="0" smtClean="0"/>
              <a:t> Estructura </a:t>
            </a:r>
            <a:r>
              <a:rPr lang="es-ES" sz="1100" dirty="0"/>
              <a:t>de comunidades de aves acuáticas en relación con los tipos de humedales,  recursos clave y estrategias de uso de recursos. </a:t>
            </a:r>
          </a:p>
          <a:p>
            <a:pPr marL="171450" indent="-171450" algn="just">
              <a:buFont typeface="Arial" pitchFamily="34" charset="0"/>
              <a:buChar char="•"/>
            </a:pPr>
            <a:r>
              <a:rPr lang="es-ES" sz="1100" dirty="0"/>
              <a:t>E</a:t>
            </a:r>
            <a:r>
              <a:rPr lang="es-ES" sz="1100" dirty="0" smtClean="0"/>
              <a:t>xploración </a:t>
            </a:r>
            <a:r>
              <a:rPr lang="es-ES" sz="1100" dirty="0"/>
              <a:t>de patrones </a:t>
            </a:r>
            <a:r>
              <a:rPr lang="es-ES" sz="1100" dirty="0" err="1"/>
              <a:t>ecomorfológicos</a:t>
            </a:r>
            <a:r>
              <a:rPr lang="es-ES" sz="1100" dirty="0"/>
              <a:t> en aves zancudas relativos al tamaño corporal, medidas externas, estrategias alimentarias y del hábitat.</a:t>
            </a:r>
          </a:p>
          <a:p>
            <a:pPr algn="just"/>
            <a:r>
              <a:rPr lang="es-ES" sz="1100" b="1" dirty="0" smtClean="0"/>
              <a:t>DOCENTES ADSCRITOS </a:t>
            </a:r>
          </a:p>
          <a:p>
            <a:pPr marL="171450" indent="-171450" algn="just">
              <a:buFont typeface="Arial" pitchFamily="34" charset="0"/>
              <a:buChar char="•"/>
            </a:pPr>
            <a:r>
              <a:rPr lang="es-ES" sz="1100" dirty="0"/>
              <a:t>Dra. Sandra Giner</a:t>
            </a:r>
          </a:p>
          <a:p>
            <a:pPr marL="171450" indent="-171450" algn="just">
              <a:buFont typeface="Arial" pitchFamily="34" charset="0"/>
              <a:buChar char="•"/>
            </a:pPr>
            <a:r>
              <a:rPr lang="es-ES" sz="1100" dirty="0"/>
              <a:t>Dr. Luis G. Morales</a:t>
            </a:r>
          </a:p>
          <a:p>
            <a:pPr marL="171450" indent="-171450" algn="just">
              <a:buFont typeface="Arial" pitchFamily="34" charset="0"/>
              <a:buChar char="•"/>
            </a:pPr>
            <a:r>
              <a:rPr lang="es-ES" sz="1100" dirty="0"/>
              <a:t>Dr. Jorge Pérez</a:t>
            </a:r>
            <a:endParaRPr lang="es-ES" sz="1100" dirty="0" smtClean="0"/>
          </a:p>
        </p:txBody>
      </p:sp>
      <p:pic>
        <p:nvPicPr>
          <p:cNvPr id="28" name="27 Imagen"/>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bright="8000"/>
                    </a14:imgEffect>
                  </a14:imgLayer>
                </a14:imgProps>
              </a:ext>
              <a:ext uri="{28A0092B-C50C-407E-A947-70E740481C1C}">
                <a14:useLocalDpi xmlns:a14="http://schemas.microsoft.com/office/drawing/2010/main" val="0"/>
              </a:ext>
            </a:extLst>
          </a:blip>
          <a:stretch>
            <a:fillRect/>
          </a:stretch>
        </p:blipFill>
        <p:spPr>
          <a:xfrm>
            <a:off x="3861048" y="5118643"/>
            <a:ext cx="2018949" cy="269371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28 CuadroTexto"/>
          <p:cNvSpPr txBox="1"/>
          <p:nvPr/>
        </p:nvSpPr>
        <p:spPr>
          <a:xfrm>
            <a:off x="4509120" y="7884368"/>
            <a:ext cx="991237" cy="215444"/>
          </a:xfrm>
          <a:prstGeom prst="rect">
            <a:avLst/>
          </a:prstGeom>
          <a:noFill/>
        </p:spPr>
        <p:txBody>
          <a:bodyPr wrap="square" rtlCol="0">
            <a:spAutoFit/>
          </a:bodyPr>
          <a:lstStyle/>
          <a:p>
            <a:pPr algn="ctr"/>
            <a:r>
              <a:rPr lang="pt-BR" sz="800" i="1" dirty="0" smtClean="0"/>
              <a:t>Dra</a:t>
            </a:r>
            <a:r>
              <a:rPr lang="pt-BR" sz="800" i="1" dirty="0"/>
              <a:t>. </a:t>
            </a:r>
            <a:r>
              <a:rPr lang="pt-BR" sz="800" i="1" dirty="0" smtClean="0"/>
              <a:t>Sandra </a:t>
            </a:r>
            <a:r>
              <a:rPr lang="pt-BR" sz="800" i="1" dirty="0" err="1" smtClean="0"/>
              <a:t>Giner</a:t>
            </a:r>
            <a:r>
              <a:rPr lang="pt-BR" sz="800" i="1" dirty="0" smtClean="0"/>
              <a:t> </a:t>
            </a:r>
          </a:p>
        </p:txBody>
      </p:sp>
    </p:spTree>
    <p:extLst>
      <p:ext uri="{BB962C8B-B14F-4D97-AF65-F5344CB8AC3E}">
        <p14:creationId xmlns:p14="http://schemas.microsoft.com/office/powerpoint/2010/main" val="110881277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3"/>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23601"/>
            <a:ext cx="2744769" cy="3477875"/>
          </a:xfrm>
          <a:prstGeom prst="rect">
            <a:avLst/>
          </a:prstGeom>
          <a:noFill/>
        </p:spPr>
        <p:txBody>
          <a:bodyPr wrap="square" rtlCol="0">
            <a:spAutoFit/>
          </a:bodyPr>
          <a:lstStyle/>
          <a:p>
            <a:pPr algn="ctr"/>
            <a:r>
              <a:rPr lang="es-ES" sz="1100" b="1" dirty="0" smtClean="0"/>
              <a:t>LABORATORIO DE ICTIOLOGIA</a:t>
            </a:r>
          </a:p>
          <a:p>
            <a:pPr algn="just"/>
            <a:r>
              <a:rPr lang="es-ES" sz="1100" dirty="0"/>
              <a:t>El Laboratorio de Ictiología estudia la Biología,  Sistemática, Ecología y Biogeografía de Peces de Aguas Continentales de Venezuela. </a:t>
            </a:r>
            <a:endParaRPr lang="es-ES" sz="1100" dirty="0" smtClean="0"/>
          </a:p>
          <a:p>
            <a:r>
              <a:rPr lang="es-ES" sz="1100" b="1" dirty="0" smtClean="0"/>
              <a:t>LINEAS DE INVESTIGACIÓN</a:t>
            </a:r>
          </a:p>
          <a:p>
            <a:pPr marL="171450" indent="-171450" algn="just">
              <a:buFont typeface="Arial" pitchFamily="34" charset="0"/>
              <a:buChar char="•"/>
            </a:pPr>
            <a:r>
              <a:rPr lang="es-ES" sz="1100" dirty="0"/>
              <a:t>Estudios genéticos y morfológicos en peces de agua dulce de la Familia </a:t>
            </a:r>
            <a:r>
              <a:rPr lang="es-ES" sz="1100" dirty="0" err="1"/>
              <a:t>Characidae</a:t>
            </a:r>
            <a:r>
              <a:rPr lang="es-ES" sz="1100" dirty="0"/>
              <a:t> con un enfoque biogeográfico y </a:t>
            </a:r>
            <a:r>
              <a:rPr lang="es-ES" sz="1100" dirty="0" smtClean="0"/>
              <a:t>evolutivo. Biosistemática </a:t>
            </a:r>
            <a:r>
              <a:rPr lang="es-ES" sz="1100" dirty="0"/>
              <a:t>de peces continentales </a:t>
            </a:r>
            <a:r>
              <a:rPr lang="es-ES" sz="1100" dirty="0" err="1" smtClean="0"/>
              <a:t>neotropicales</a:t>
            </a:r>
            <a:r>
              <a:rPr lang="es-ES" sz="1100" dirty="0" smtClean="0"/>
              <a:t>.</a:t>
            </a:r>
          </a:p>
          <a:p>
            <a:pPr marL="171450" indent="-171450" algn="just">
              <a:buFont typeface="Arial" pitchFamily="34" charset="0"/>
              <a:buChar char="•"/>
            </a:pPr>
            <a:r>
              <a:rPr lang="es-ES" sz="1100" dirty="0" smtClean="0"/>
              <a:t>Conservación y uso sostenible de ecosistemas continentales.</a:t>
            </a:r>
          </a:p>
          <a:p>
            <a:pPr algn="just"/>
            <a:r>
              <a:rPr lang="es-ES" sz="1100" b="1" dirty="0" smtClean="0"/>
              <a:t>ACTIVIDADES </a:t>
            </a:r>
          </a:p>
          <a:p>
            <a:pPr algn="just"/>
            <a:r>
              <a:rPr lang="es-ES" sz="1100" dirty="0" smtClean="0"/>
              <a:t>Tutores Académicos de Servicios Comunitarios de la Escuela de Biología de la Facultad de Ciencias.</a:t>
            </a:r>
          </a:p>
          <a:p>
            <a:pPr algn="just"/>
            <a:r>
              <a:rPr lang="es-ES" sz="1100" b="1" dirty="0" smtClean="0"/>
              <a:t>DOCENTES ADSCRITOS</a:t>
            </a:r>
          </a:p>
          <a:p>
            <a:pPr marL="171450" indent="-171450" algn="just">
              <a:buFont typeface="Arial" pitchFamily="34" charset="0"/>
              <a:buChar char="•"/>
            </a:pPr>
            <a:r>
              <a:rPr lang="es-ES" sz="1100" dirty="0" smtClean="0"/>
              <a:t>Ana  Bonilla, Antonio  Machado.</a:t>
            </a:r>
            <a:r>
              <a:rPr lang="es-ES" sz="1100" dirty="0"/>
              <a:t> </a:t>
            </a:r>
            <a:endParaRPr lang="es-ES" sz="1100" dirty="0" smtClean="0"/>
          </a:p>
          <a:p>
            <a:pPr marL="171450" indent="-171450" algn="just">
              <a:buFont typeface="Arial" pitchFamily="34" charset="0"/>
              <a:buChar char="•"/>
            </a:pPr>
            <a:r>
              <a:rPr lang="es-ES" sz="1100" dirty="0" smtClean="0"/>
              <a:t>Francisco  </a:t>
            </a:r>
            <a:r>
              <a:rPr lang="es-ES" sz="1100" dirty="0" err="1" smtClean="0"/>
              <a:t>Provenzano</a:t>
            </a:r>
            <a:r>
              <a:rPr lang="es-ES" sz="1100" dirty="0" smtClean="0"/>
              <a:t>,  </a:t>
            </a:r>
            <a:r>
              <a:rPr lang="es-ES" sz="1100" dirty="0" err="1" smtClean="0"/>
              <a:t>Hector</a:t>
            </a:r>
            <a:r>
              <a:rPr lang="es-ES" sz="1100" dirty="0" smtClean="0"/>
              <a:t> López</a:t>
            </a:r>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Museo de Biología (MBUCV)</a:t>
            </a:r>
            <a:endParaRPr lang="es-VE" sz="2000" dirty="0">
              <a:latin typeface="Kozuka Gothic Pro M" pitchFamily="34" charset="-128"/>
              <a:ea typeface="Kozuka Gothic Pro M" pitchFamily="34" charset="-128"/>
            </a:endParaRPr>
          </a:p>
        </p:txBody>
      </p:sp>
      <p:sp>
        <p:nvSpPr>
          <p:cNvPr id="36" name="35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CuadroTexto"/>
          <p:cNvSpPr txBox="1"/>
          <p:nvPr/>
        </p:nvSpPr>
        <p:spPr>
          <a:xfrm>
            <a:off x="3527588" y="2248862"/>
            <a:ext cx="2744769" cy="5847755"/>
          </a:xfrm>
          <a:prstGeom prst="rect">
            <a:avLst/>
          </a:prstGeom>
          <a:noFill/>
        </p:spPr>
        <p:txBody>
          <a:bodyPr wrap="square" rtlCol="0">
            <a:spAutoFit/>
          </a:bodyPr>
          <a:lstStyle/>
          <a:p>
            <a:pPr algn="ctr"/>
            <a:r>
              <a:rPr lang="es-ES" sz="1100" b="1" dirty="0" smtClean="0"/>
              <a:t>LABORATORIO DE INVERTEBRADOS</a:t>
            </a:r>
          </a:p>
          <a:p>
            <a:pPr algn="just"/>
            <a:r>
              <a:rPr lang="es-ES" sz="1100" b="1" dirty="0"/>
              <a:t>LINEAS DE </a:t>
            </a:r>
            <a:r>
              <a:rPr lang="es-ES" sz="1100" b="1" dirty="0" smtClean="0"/>
              <a:t>INVESTIGACIÓN</a:t>
            </a:r>
          </a:p>
          <a:p>
            <a:pPr algn="just"/>
            <a:r>
              <a:rPr lang="es-ES" sz="1100" b="1" dirty="0" smtClean="0"/>
              <a:t>ECOLOGÍA DE ARTRÓPODOS </a:t>
            </a:r>
          </a:p>
          <a:p>
            <a:pPr marL="171450" indent="-171450" algn="just">
              <a:buFont typeface="Arial" pitchFamily="34" charset="0"/>
              <a:buChar char="•"/>
            </a:pPr>
            <a:r>
              <a:rPr lang="es-ES" sz="1100" dirty="0" smtClean="0"/>
              <a:t>La </a:t>
            </a:r>
            <a:r>
              <a:rPr lang="es-ES" sz="1100" dirty="0"/>
              <a:t>Línea de investigación en Ecología de Artrópodos se ha concentrado principalmente en el estudio de los patrones de estructuración espaciales y temporales de las comunidades de insectos y otros artrópodos en ecosistemas de sabanas, bosques secos tropicales y herbazales halófitos, tanto en estado nativo como perturbados por actividades antrópicas. Asimismo, el desempeño en labores de colecta y clasificación de la </a:t>
            </a:r>
            <a:r>
              <a:rPr lang="es-ES" sz="1100" dirty="0" err="1"/>
              <a:t>artropofauna</a:t>
            </a:r>
            <a:r>
              <a:rPr lang="es-ES" sz="1100" dirty="0"/>
              <a:t> de diversos tipos de ecosistemas.</a:t>
            </a:r>
          </a:p>
          <a:p>
            <a:pPr algn="just"/>
            <a:r>
              <a:rPr lang="es-ES" sz="1100" b="1" dirty="0" smtClean="0"/>
              <a:t>CRUSTACEA-MOLUSCA</a:t>
            </a:r>
          </a:p>
          <a:p>
            <a:pPr marL="171450" indent="-171450" algn="just">
              <a:buFont typeface="Arial" pitchFamily="34" charset="0"/>
              <a:buChar char="•"/>
            </a:pPr>
            <a:r>
              <a:rPr lang="es-ES" sz="1100" dirty="0" smtClean="0"/>
              <a:t>Las </a:t>
            </a:r>
            <a:r>
              <a:rPr lang="es-ES" sz="1100" dirty="0"/>
              <a:t>líneas de investigación en Crustáceos se han centrado recientemente en cangrejos terrestres (</a:t>
            </a:r>
            <a:r>
              <a:rPr lang="es-ES" sz="1100" dirty="0" err="1"/>
              <a:t>Gecarcínidae</a:t>
            </a:r>
            <a:r>
              <a:rPr lang="es-ES" sz="1100" dirty="0"/>
              <a:t>), cangrejos ermitaños (</a:t>
            </a:r>
            <a:r>
              <a:rPr lang="es-ES" sz="1100" dirty="0" err="1"/>
              <a:t>Paguroidea</a:t>
            </a:r>
            <a:r>
              <a:rPr lang="es-ES" sz="1100" dirty="0"/>
              <a:t>), y un género de Copépodos parásitos dulceacuícolas. </a:t>
            </a:r>
            <a:endParaRPr lang="es-ES" sz="1100" dirty="0" smtClean="0"/>
          </a:p>
          <a:p>
            <a:pPr marL="171450" indent="-171450" algn="just">
              <a:buFont typeface="Arial" pitchFamily="34" charset="0"/>
              <a:buChar char="•"/>
            </a:pPr>
            <a:r>
              <a:rPr lang="es-ES" sz="1100" dirty="0" smtClean="0"/>
              <a:t>No </a:t>
            </a:r>
            <a:r>
              <a:rPr lang="es-ES" sz="1100" dirty="0"/>
              <a:t>obstante, también ha dedicado atención a muestras de invertebrados de aguas de deshielo antárticas, y de algunos cuerpos de agua venezolanos</a:t>
            </a:r>
            <a:r>
              <a:rPr lang="es-ES" sz="1100" dirty="0" smtClean="0"/>
              <a:t>.</a:t>
            </a:r>
            <a:endParaRPr lang="es-ES" sz="1100" dirty="0"/>
          </a:p>
          <a:p>
            <a:pPr marL="171450" indent="-171450" algn="just">
              <a:buFont typeface="Arial" pitchFamily="34" charset="0"/>
              <a:buChar char="•"/>
            </a:pPr>
            <a:r>
              <a:rPr lang="es-ES" sz="1100" dirty="0"/>
              <a:t>En la línea de investigación en Moluscos, el laboratorio se ha centrado en aspectos de sobrevivencia y crecimiento del caracol plaga </a:t>
            </a:r>
            <a:r>
              <a:rPr lang="es-ES" sz="1100" dirty="0" err="1"/>
              <a:t>Achatina</a:t>
            </a:r>
            <a:r>
              <a:rPr lang="es-ES" sz="1100" dirty="0"/>
              <a:t> </a:t>
            </a:r>
            <a:r>
              <a:rPr lang="es-ES" sz="1100" dirty="0" err="1"/>
              <a:t>fulica</a:t>
            </a:r>
            <a:r>
              <a:rPr lang="es-ES" sz="1100" dirty="0"/>
              <a:t> (Caracol africano) en busca de estrategias para el control de dicho organismo</a:t>
            </a:r>
            <a:r>
              <a:rPr lang="es-ES" sz="1100" dirty="0" smtClean="0"/>
              <a:t>.</a:t>
            </a:r>
            <a:endParaRPr lang="es-ES" sz="1100" b="1" dirty="0" smtClean="0"/>
          </a:p>
          <a:p>
            <a:pPr algn="just"/>
            <a:endParaRPr lang="es-ES" sz="1100" b="1" dirty="0" smtClean="0"/>
          </a:p>
        </p:txBody>
      </p:sp>
      <p:pic>
        <p:nvPicPr>
          <p:cNvPr id="28" name="2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164" y="5728281"/>
            <a:ext cx="1579666" cy="210382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28 CuadroTexto"/>
          <p:cNvSpPr txBox="1"/>
          <p:nvPr/>
        </p:nvSpPr>
        <p:spPr>
          <a:xfrm>
            <a:off x="1501659" y="7956956"/>
            <a:ext cx="991237" cy="215444"/>
          </a:xfrm>
          <a:prstGeom prst="rect">
            <a:avLst/>
          </a:prstGeom>
          <a:noFill/>
        </p:spPr>
        <p:txBody>
          <a:bodyPr wrap="square" rtlCol="0">
            <a:spAutoFit/>
          </a:bodyPr>
          <a:lstStyle/>
          <a:p>
            <a:pPr algn="ctr"/>
            <a:r>
              <a:rPr lang="pt-BR" sz="800" i="1" dirty="0" smtClean="0"/>
              <a:t>Dra</a:t>
            </a:r>
            <a:r>
              <a:rPr lang="pt-BR" sz="800" i="1" dirty="0"/>
              <a:t>. </a:t>
            </a:r>
            <a:r>
              <a:rPr lang="pt-BR" sz="800" i="1" dirty="0" smtClean="0"/>
              <a:t>Ana </a:t>
            </a:r>
            <a:r>
              <a:rPr lang="pt-BR" sz="800" i="1" dirty="0" err="1" smtClean="0"/>
              <a:t>Bonilla</a:t>
            </a:r>
            <a:endParaRPr lang="pt-BR" sz="800" i="1" dirty="0" smtClean="0"/>
          </a:p>
        </p:txBody>
      </p:sp>
    </p:spTree>
    <p:extLst>
      <p:ext uri="{BB962C8B-B14F-4D97-AF65-F5344CB8AC3E}">
        <p14:creationId xmlns:p14="http://schemas.microsoft.com/office/powerpoint/2010/main" val="321539717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3"/>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cxnSp>
        <p:nvCxnSpPr>
          <p:cNvPr id="56" name="5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48680"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48680" y="2223601"/>
            <a:ext cx="2744769" cy="5847755"/>
          </a:xfrm>
          <a:prstGeom prst="rect">
            <a:avLst/>
          </a:prstGeom>
          <a:noFill/>
        </p:spPr>
        <p:txBody>
          <a:bodyPr wrap="square" rtlCol="0">
            <a:spAutoFit/>
          </a:bodyPr>
          <a:lstStyle/>
          <a:p>
            <a:pPr algn="ctr"/>
            <a:r>
              <a:rPr lang="es-ES" sz="1100" b="1" dirty="0" smtClean="0"/>
              <a:t>LABORATORIO DE MAMÍFEROS</a:t>
            </a:r>
          </a:p>
          <a:p>
            <a:pPr algn="ctr"/>
            <a:r>
              <a:rPr lang="es-ES" sz="1100" b="1" dirty="0"/>
              <a:t>Laboratorio de Mamíferos</a:t>
            </a:r>
          </a:p>
          <a:p>
            <a:pPr algn="just"/>
            <a:r>
              <a:rPr lang="es-ES" sz="1100" b="1" dirty="0"/>
              <a:t>OBJETIVOS </a:t>
            </a:r>
            <a:endParaRPr lang="es-ES" sz="1100" dirty="0" smtClean="0"/>
          </a:p>
          <a:p>
            <a:pPr algn="just"/>
            <a:r>
              <a:rPr lang="es-ES" sz="1100" dirty="0" smtClean="0"/>
              <a:t>Fundado en 1949, </a:t>
            </a:r>
            <a:r>
              <a:rPr lang="es-ES" sz="1100" dirty="0"/>
              <a:t>s</a:t>
            </a:r>
            <a:r>
              <a:rPr lang="es-ES" sz="1100" dirty="0" smtClean="0"/>
              <a:t>u </a:t>
            </a:r>
            <a:r>
              <a:rPr lang="es-ES" sz="1100" dirty="0"/>
              <a:t>objetivo </a:t>
            </a:r>
            <a:r>
              <a:rPr lang="es-ES" sz="1100" dirty="0" smtClean="0"/>
              <a:t>primordial desde el momento de su creación  </a:t>
            </a:r>
            <a:r>
              <a:rPr lang="es-ES" sz="1100" dirty="0"/>
              <a:t>sigue siendo el estudio y la docencia en taxonomía y distribución de la </a:t>
            </a:r>
            <a:r>
              <a:rPr lang="es-ES" sz="1100" dirty="0" err="1"/>
              <a:t>mastofauna</a:t>
            </a:r>
            <a:r>
              <a:rPr lang="es-ES" sz="1100" dirty="0"/>
              <a:t> de Venezuela, así como la conservación de las colecciones de vertebrados tetrápodos del Museo de Biología (MBUCV</a:t>
            </a:r>
            <a:r>
              <a:rPr lang="es-ES" sz="1100" dirty="0" smtClean="0"/>
              <a:t>).</a:t>
            </a:r>
          </a:p>
          <a:p>
            <a:pPr algn="just"/>
            <a:r>
              <a:rPr lang="es-ES" sz="1100" b="1" dirty="0" smtClean="0"/>
              <a:t>LINEAS DE INVESTIGACIÓN </a:t>
            </a:r>
            <a:endParaRPr lang="es-ES" sz="1100" b="1" dirty="0"/>
          </a:p>
          <a:p>
            <a:pPr marL="171450" indent="-171450" algn="just">
              <a:buFont typeface="Arial" pitchFamily="34" charset="0"/>
              <a:buChar char="•"/>
            </a:pPr>
            <a:r>
              <a:rPr lang="es-ES" sz="1100" dirty="0"/>
              <a:t>El Laboratorio de Mastozoología cubre aspectos de investigación en sistemática, ecología y distribución de mamíferos </a:t>
            </a:r>
            <a:r>
              <a:rPr lang="es-ES" sz="1100" dirty="0" smtClean="0"/>
              <a:t>recientes</a:t>
            </a:r>
            <a:endParaRPr lang="es-ES" sz="1100" b="1" dirty="0"/>
          </a:p>
          <a:p>
            <a:pPr marL="171450" indent="-171450" algn="just">
              <a:buFont typeface="Arial" pitchFamily="34" charset="0"/>
              <a:buChar char="•"/>
            </a:pPr>
            <a:r>
              <a:rPr lang="es-ES" sz="1100" dirty="0"/>
              <a:t>Se conserva una Colección de Mamíferos del Museo de Biología (MBUCV), de naturaleza científica de mamíferos recientes, de uso público restringido, de divulgación y cubre aspectos de investigación en sistemática y distribución de mamíferos venezolanos recientes</a:t>
            </a:r>
            <a:r>
              <a:rPr lang="es-ES" sz="1100" dirty="0" smtClean="0"/>
              <a:t>.</a:t>
            </a:r>
          </a:p>
          <a:p>
            <a:pPr algn="just"/>
            <a:r>
              <a:rPr lang="es-ES" sz="1100" b="1" dirty="0" smtClean="0"/>
              <a:t>DOCENCIA</a:t>
            </a:r>
            <a:endParaRPr lang="es-ES" sz="1100" dirty="0"/>
          </a:p>
          <a:p>
            <a:pPr marL="171450" indent="-171450" algn="just">
              <a:buFont typeface="Arial" pitchFamily="34" charset="0"/>
              <a:buChar char="•"/>
            </a:pPr>
            <a:r>
              <a:rPr lang="es-ES" sz="1100" dirty="0"/>
              <a:t>Pregrado: Se imparten los cursos de Biología Animal (teoría y laboratorio), Mastozoología (teoría y laboratorio), Biología de Vertebrados (teoría y laboratorio</a:t>
            </a:r>
            <a:r>
              <a:rPr lang="es-ES" sz="1100" dirty="0" smtClean="0"/>
              <a:t>)</a:t>
            </a:r>
            <a:endParaRPr lang="es-ES" sz="1100" dirty="0"/>
          </a:p>
          <a:p>
            <a:pPr marL="171450" indent="-171450" algn="just">
              <a:buFont typeface="Arial" pitchFamily="34" charset="0"/>
              <a:buChar char="•"/>
            </a:pPr>
            <a:r>
              <a:rPr lang="es-ES" sz="1100" dirty="0"/>
              <a:t>Postgrado: Se imparten los cursos de Mastozoología, Laboratorio de Mastozoología y Tópicos Especiales en Zoología, entre otros. Se proporciona entrenamiento en Taxonomía de Mamíferos</a:t>
            </a:r>
            <a:r>
              <a:rPr lang="es-ES" sz="1100" dirty="0" smtClean="0"/>
              <a:t>.</a:t>
            </a:r>
            <a:endParaRPr lang="es-ES" sz="1100" dirty="0"/>
          </a:p>
        </p:txBody>
      </p:sp>
      <p:sp>
        <p:nvSpPr>
          <p:cNvPr id="33" name="3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Museo de Biología (MBUCV)</a:t>
            </a:r>
            <a:endParaRPr lang="es-VE" sz="2000" dirty="0">
              <a:latin typeface="Kozuka Gothic Pro M" pitchFamily="34" charset="-128"/>
              <a:ea typeface="Kozuka Gothic Pro M" pitchFamily="34" charset="-128"/>
            </a:endParaRPr>
          </a:p>
        </p:txBody>
      </p:sp>
      <p:sp>
        <p:nvSpPr>
          <p:cNvPr id="36" name="35 Rectángulo"/>
          <p:cNvSpPr/>
          <p:nvPr/>
        </p:nvSpPr>
        <p:spPr>
          <a:xfrm>
            <a:off x="3490627" y="2219464"/>
            <a:ext cx="2818693" cy="60249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33145" y="2343522"/>
            <a:ext cx="2744769" cy="3308598"/>
          </a:xfrm>
          <a:prstGeom prst="rect">
            <a:avLst/>
          </a:prstGeom>
          <a:noFill/>
        </p:spPr>
        <p:txBody>
          <a:bodyPr wrap="square" rtlCol="0">
            <a:spAutoFit/>
          </a:bodyPr>
          <a:lstStyle/>
          <a:p>
            <a:pPr marL="171450" indent="-171450" algn="just">
              <a:buFont typeface="Arial" pitchFamily="34" charset="0"/>
              <a:buChar char="•"/>
            </a:pPr>
            <a:r>
              <a:rPr lang="es-ES" sz="1100" dirty="0" smtClean="0"/>
              <a:t>Se </a:t>
            </a:r>
            <a:r>
              <a:rPr lang="es-ES" sz="1100" dirty="0"/>
              <a:t>realiza la normalización de los datos correspondientes a los registros de vertebrados terrestres de las colecciones del Museo de Biología de la UCV (MBUCV), para el mantenimiento del Sistema de Información Biológica (SIB) del MBUCV y del Sistema de Integrado de Información de Colecciones de Vertebrados (SIMCOZ), manejados por un sistema de gestión documental (</a:t>
            </a:r>
            <a:r>
              <a:rPr lang="es-ES" sz="1100" dirty="0" err="1"/>
              <a:t>Documanager</a:t>
            </a:r>
            <a:r>
              <a:rPr lang="es-ES" sz="1100" dirty="0"/>
              <a:t>) para la gestión y operación de la información</a:t>
            </a:r>
            <a:r>
              <a:rPr lang="es-ES" sz="1100" dirty="0" smtClean="0"/>
              <a:t>.</a:t>
            </a:r>
            <a:endParaRPr lang="es-ES" sz="1100" dirty="0"/>
          </a:p>
          <a:p>
            <a:pPr marL="171450" indent="-171450" algn="just">
              <a:buFont typeface="Arial" pitchFamily="34" charset="0"/>
              <a:buChar char="•"/>
            </a:pPr>
            <a:r>
              <a:rPr lang="es-ES" sz="1100" dirty="0"/>
              <a:t>Se mantiene un acervo especializado en mastozoología, con más de 5000 artículos científicos catalogados, así como libros y tesis de grado y postgrado</a:t>
            </a:r>
            <a:r>
              <a:rPr lang="es-ES" sz="1100" dirty="0" smtClean="0"/>
              <a:t>.</a:t>
            </a:r>
          </a:p>
          <a:p>
            <a:pPr algn="just"/>
            <a:r>
              <a:rPr lang="es-ES" sz="1100" b="1" dirty="0" smtClean="0"/>
              <a:t>DOCENTES ADSCRITOS </a:t>
            </a:r>
          </a:p>
          <a:p>
            <a:pPr marL="171450" indent="-171450">
              <a:buFont typeface="Arial" pitchFamily="34" charset="0"/>
              <a:buChar char="•"/>
            </a:pPr>
            <a:r>
              <a:rPr lang="pt-BR" sz="1100" dirty="0"/>
              <a:t>Dra. Mercedes Salazar de </a:t>
            </a:r>
            <a:r>
              <a:rPr lang="pt-BR" sz="1100" dirty="0" err="1"/>
              <a:t>Candelle</a:t>
            </a:r>
            <a:endParaRPr lang="pt-BR" sz="1100" dirty="0"/>
          </a:p>
          <a:p>
            <a:pPr marL="171450" indent="-171450">
              <a:buFont typeface="Arial" pitchFamily="34" charset="0"/>
              <a:buChar char="•"/>
            </a:pPr>
            <a:r>
              <a:rPr lang="pt-BR" sz="1100" dirty="0" smtClean="0"/>
              <a:t>Dra. </a:t>
            </a:r>
            <a:r>
              <a:rPr lang="pt-BR" sz="1100" dirty="0"/>
              <a:t>Carmen Ferreira </a:t>
            </a:r>
            <a:r>
              <a:rPr lang="pt-BR" sz="1100" dirty="0" smtClean="0"/>
              <a:t>Marques</a:t>
            </a:r>
            <a:endParaRPr lang="pt-BR" sz="1100" dirty="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367" y="5738557"/>
            <a:ext cx="2472937" cy="185777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28 CuadroTexto"/>
          <p:cNvSpPr txBox="1"/>
          <p:nvPr/>
        </p:nvSpPr>
        <p:spPr>
          <a:xfrm>
            <a:off x="3847983" y="7740352"/>
            <a:ext cx="2317321" cy="338554"/>
          </a:xfrm>
          <a:prstGeom prst="rect">
            <a:avLst/>
          </a:prstGeom>
          <a:noFill/>
        </p:spPr>
        <p:txBody>
          <a:bodyPr wrap="square" rtlCol="0">
            <a:spAutoFit/>
          </a:bodyPr>
          <a:lstStyle/>
          <a:p>
            <a:pPr algn="r"/>
            <a:r>
              <a:rPr lang="pt-BR" sz="800" i="1" dirty="0" smtClean="0"/>
              <a:t>Dra</a:t>
            </a:r>
            <a:r>
              <a:rPr lang="pt-BR" sz="800" i="1" dirty="0"/>
              <a:t>. Carmen Ferreira </a:t>
            </a:r>
            <a:r>
              <a:rPr lang="pt-BR" sz="800" i="1" dirty="0" smtClean="0"/>
              <a:t>Marques</a:t>
            </a:r>
          </a:p>
          <a:p>
            <a:pPr algn="r"/>
            <a:r>
              <a:rPr lang="pt-BR" sz="800" i="1" dirty="0" err="1" smtClean="0"/>
              <a:t>Con</a:t>
            </a:r>
            <a:r>
              <a:rPr lang="pt-BR" sz="800" i="1" dirty="0" smtClean="0"/>
              <a:t> parte de </a:t>
            </a:r>
            <a:r>
              <a:rPr lang="pt-BR" sz="800" i="1" dirty="0" err="1" smtClean="0"/>
              <a:t>la</a:t>
            </a:r>
            <a:r>
              <a:rPr lang="pt-BR" sz="800" i="1" dirty="0" smtClean="0"/>
              <a:t> </a:t>
            </a:r>
            <a:r>
              <a:rPr lang="pt-BR" sz="800" i="1" dirty="0" err="1" smtClean="0"/>
              <a:t>colección</a:t>
            </a:r>
            <a:r>
              <a:rPr lang="pt-BR" sz="800" i="1" dirty="0" smtClean="0"/>
              <a:t> </a:t>
            </a:r>
            <a:r>
              <a:rPr lang="pt-BR" sz="800" i="1" dirty="0" err="1" smtClean="0"/>
              <a:t>del</a:t>
            </a:r>
            <a:r>
              <a:rPr lang="pt-BR" sz="800" i="1" dirty="0" smtClean="0"/>
              <a:t> </a:t>
            </a:r>
            <a:r>
              <a:rPr lang="pt-BR" sz="800" i="1" dirty="0" err="1" smtClean="0"/>
              <a:t>museo</a:t>
            </a:r>
            <a:r>
              <a:rPr lang="pt-BR" sz="800" i="1" dirty="0" smtClean="0"/>
              <a:t> </a:t>
            </a:r>
            <a:endParaRPr lang="pt-BR" sz="800" i="1" dirty="0"/>
          </a:p>
        </p:txBody>
      </p:sp>
    </p:spTree>
    <p:extLst>
      <p:ext uri="{BB962C8B-B14F-4D97-AF65-F5344CB8AC3E}">
        <p14:creationId xmlns:p14="http://schemas.microsoft.com/office/powerpoint/2010/main" val="339072805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1916832" y="2186444"/>
            <a:ext cx="2858976" cy="369332"/>
          </a:xfrm>
          <a:prstGeom prst="rect">
            <a:avLst/>
          </a:prstGeom>
          <a:noFill/>
        </p:spPr>
        <p:txBody>
          <a:bodyPr wrap="square" rtlCol="0">
            <a:spAutoFit/>
          </a:bodyPr>
          <a:lstStyle/>
          <a:p>
            <a:pPr algn="ctr"/>
            <a:r>
              <a:rPr lang="es-ES" b="1" dirty="0" smtClean="0"/>
              <a:t>COLECCIÓN DEL MUSEO   </a:t>
            </a:r>
            <a:endParaRPr lang="es-VE" b="1" dirty="0"/>
          </a:p>
        </p:txBody>
      </p:sp>
      <p:sp>
        <p:nvSpPr>
          <p:cNvPr id="48" name="47 CuadroTexto"/>
          <p:cNvSpPr txBox="1"/>
          <p:nvPr/>
        </p:nvSpPr>
        <p:spPr>
          <a:xfrm>
            <a:off x="3354801" y="4211960"/>
            <a:ext cx="2450463" cy="261610"/>
          </a:xfrm>
          <a:prstGeom prst="rect">
            <a:avLst/>
          </a:prstGeom>
          <a:noFill/>
        </p:spPr>
        <p:txBody>
          <a:bodyPr wrap="square" rtlCol="0">
            <a:spAutoFit/>
          </a:bodyPr>
          <a:lstStyle/>
          <a:p>
            <a:pPr algn="ctr"/>
            <a:r>
              <a:rPr lang="pt-BR" sz="1100" i="1" dirty="0" err="1" smtClean="0"/>
              <a:t>Sciurus</a:t>
            </a:r>
            <a:r>
              <a:rPr lang="pt-BR" sz="1100" i="1" dirty="0" smtClean="0"/>
              <a:t> </a:t>
            </a:r>
            <a:r>
              <a:rPr lang="pt-BR" sz="1100" i="1" dirty="0" err="1"/>
              <a:t>granatensis</a:t>
            </a:r>
            <a:r>
              <a:rPr lang="pt-BR" sz="1100" i="1" dirty="0"/>
              <a:t> </a:t>
            </a:r>
            <a:r>
              <a:rPr lang="pt-BR" sz="1100" i="1" dirty="0" err="1"/>
              <a:t>llanensis</a:t>
            </a:r>
            <a:endParaRPr lang="pt-BR" sz="1100" i="1" dirty="0"/>
          </a:p>
        </p:txBody>
      </p:sp>
      <p:sp>
        <p:nvSpPr>
          <p:cNvPr id="49" name="48 CuadroTexto"/>
          <p:cNvSpPr txBox="1"/>
          <p:nvPr/>
        </p:nvSpPr>
        <p:spPr>
          <a:xfrm>
            <a:off x="1131117" y="6073233"/>
            <a:ext cx="1777513" cy="430887"/>
          </a:xfrm>
          <a:prstGeom prst="rect">
            <a:avLst/>
          </a:prstGeom>
          <a:noFill/>
        </p:spPr>
        <p:txBody>
          <a:bodyPr wrap="square" rtlCol="0">
            <a:spAutoFit/>
          </a:bodyPr>
          <a:lstStyle/>
          <a:p>
            <a:pPr algn="ctr"/>
            <a:r>
              <a:rPr lang="pt-BR" sz="1100" i="1" dirty="0" err="1"/>
              <a:t>Lonchorhina</a:t>
            </a:r>
            <a:r>
              <a:rPr lang="pt-BR" sz="1100" i="1" dirty="0"/>
              <a:t> </a:t>
            </a:r>
            <a:r>
              <a:rPr lang="pt-BR" sz="1100" i="1" dirty="0" err="1" smtClean="0"/>
              <a:t>orinocensis</a:t>
            </a:r>
            <a:r>
              <a:rPr lang="pt-BR" sz="1100" i="1" dirty="0"/>
              <a:t>	</a:t>
            </a:r>
            <a:endParaRPr lang="pt-BR" sz="1100" i="1" dirty="0" smtClean="0"/>
          </a:p>
        </p:txBody>
      </p:sp>
      <p:sp>
        <p:nvSpPr>
          <p:cNvPr id="50" name="49 CuadroTexto"/>
          <p:cNvSpPr txBox="1"/>
          <p:nvPr/>
        </p:nvSpPr>
        <p:spPr>
          <a:xfrm>
            <a:off x="1147431" y="8028384"/>
            <a:ext cx="1777513" cy="261610"/>
          </a:xfrm>
          <a:prstGeom prst="rect">
            <a:avLst/>
          </a:prstGeom>
          <a:noFill/>
        </p:spPr>
        <p:txBody>
          <a:bodyPr wrap="square" rtlCol="0">
            <a:spAutoFit/>
          </a:bodyPr>
          <a:lstStyle/>
          <a:p>
            <a:pPr algn="ctr"/>
            <a:r>
              <a:rPr lang="es-VE" sz="1100" i="1" dirty="0" smtClean="0"/>
              <a:t> Anolis </a:t>
            </a:r>
            <a:r>
              <a:rPr lang="es-VE" sz="1100" i="1" dirty="0" err="1" smtClean="0"/>
              <a:t>Nebleninus</a:t>
            </a:r>
            <a:endParaRPr lang="es-VE" sz="1100" i="1" dirty="0" smtClean="0"/>
          </a:p>
        </p:txBody>
      </p:sp>
      <p:sp>
        <p:nvSpPr>
          <p:cNvPr id="52" name="51 CuadroTexto"/>
          <p:cNvSpPr txBox="1"/>
          <p:nvPr/>
        </p:nvSpPr>
        <p:spPr>
          <a:xfrm>
            <a:off x="3833874" y="6085329"/>
            <a:ext cx="1512167" cy="430887"/>
          </a:xfrm>
          <a:prstGeom prst="rect">
            <a:avLst/>
          </a:prstGeom>
          <a:noFill/>
        </p:spPr>
        <p:txBody>
          <a:bodyPr wrap="square" rtlCol="0">
            <a:spAutoFit/>
          </a:bodyPr>
          <a:lstStyle/>
          <a:p>
            <a:pPr algn="ctr"/>
            <a:r>
              <a:rPr lang="es-VE" sz="1100" i="1" dirty="0" err="1" smtClean="0"/>
              <a:t>Phyllodactylus</a:t>
            </a:r>
            <a:r>
              <a:rPr lang="es-VE" sz="1100" i="1" dirty="0" smtClean="0"/>
              <a:t> </a:t>
            </a:r>
            <a:r>
              <a:rPr lang="es-VE" sz="1100" i="1" dirty="0" err="1" smtClean="0"/>
              <a:t>Dixoni</a:t>
            </a:r>
            <a:r>
              <a:rPr lang="es-VE" sz="1100" i="1" dirty="0"/>
              <a:t>	 </a:t>
            </a:r>
          </a:p>
        </p:txBody>
      </p:sp>
      <p:sp>
        <p:nvSpPr>
          <p:cNvPr id="72" name="71 CuadroTexto"/>
          <p:cNvSpPr txBox="1"/>
          <p:nvPr/>
        </p:nvSpPr>
        <p:spPr>
          <a:xfrm>
            <a:off x="3721880" y="8029545"/>
            <a:ext cx="1867360" cy="430887"/>
          </a:xfrm>
          <a:prstGeom prst="rect">
            <a:avLst/>
          </a:prstGeom>
          <a:noFill/>
        </p:spPr>
        <p:txBody>
          <a:bodyPr wrap="square" rtlCol="0">
            <a:spAutoFit/>
          </a:bodyPr>
          <a:lstStyle/>
          <a:p>
            <a:pPr algn="ctr"/>
            <a:r>
              <a:rPr lang="es-VE" sz="1100" i="1" dirty="0" err="1" smtClean="0"/>
              <a:t>Microrus</a:t>
            </a:r>
            <a:r>
              <a:rPr lang="es-VE" sz="1100" i="1" dirty="0" smtClean="0"/>
              <a:t> Tricolor 	 </a:t>
            </a:r>
          </a:p>
        </p:txBody>
      </p:sp>
      <p:sp>
        <p:nvSpPr>
          <p:cNvPr id="56" name="55 CuadroTexto"/>
          <p:cNvSpPr txBox="1"/>
          <p:nvPr/>
        </p:nvSpPr>
        <p:spPr>
          <a:xfrm>
            <a:off x="990790" y="4211960"/>
            <a:ext cx="2150178" cy="261610"/>
          </a:xfrm>
          <a:prstGeom prst="rect">
            <a:avLst/>
          </a:prstGeom>
          <a:noFill/>
        </p:spPr>
        <p:txBody>
          <a:bodyPr wrap="square" rtlCol="0">
            <a:spAutoFit/>
          </a:bodyPr>
          <a:lstStyle/>
          <a:p>
            <a:pPr algn="ctr"/>
            <a:r>
              <a:rPr lang="pt-BR" sz="1100" i="1" dirty="0" err="1" smtClean="0"/>
              <a:t>Dasypus</a:t>
            </a:r>
            <a:r>
              <a:rPr lang="pt-BR" sz="1100" i="1" dirty="0" smtClean="0"/>
              <a:t> </a:t>
            </a:r>
            <a:r>
              <a:rPr lang="pt-BR" sz="1100" i="1" dirty="0" err="1" smtClean="0"/>
              <a:t>sabanicola</a:t>
            </a:r>
            <a:endParaRPr lang="pt-BR" sz="1100" i="1" dirty="0"/>
          </a:p>
        </p:txBody>
      </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Zoología y Ecología Tropical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Museo de Biología (MBUCV)</a:t>
            </a:r>
            <a:endParaRPr lang="es-VE" sz="2000" dirty="0">
              <a:latin typeface="Kozuka Gothic Pro M" pitchFamily="34" charset="-128"/>
              <a:ea typeface="Kozuka Gothic Pro M" pitchFamily="34" charset="-128"/>
            </a:endParaRPr>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r="45517"/>
          <a:stretch/>
        </p:blipFill>
        <p:spPr>
          <a:xfrm>
            <a:off x="908720" y="2555776"/>
            <a:ext cx="2245251" cy="1585244"/>
          </a:xfrm>
          <a:prstGeom prst="rect">
            <a:avLst/>
          </a:prstGeom>
        </p:spPr>
      </p:pic>
      <p:pic>
        <p:nvPicPr>
          <p:cNvPr id="6" name="5 Imagen"/>
          <p:cNvPicPr>
            <a:picLocks noChangeAspect="1"/>
          </p:cNvPicPr>
          <p:nvPr/>
        </p:nvPicPr>
        <p:blipFill rotWithShape="1">
          <a:blip r:embed="rId5">
            <a:extLst>
              <a:ext uri="{28A0092B-C50C-407E-A947-70E740481C1C}">
                <a14:useLocalDpi xmlns:a14="http://schemas.microsoft.com/office/drawing/2010/main" val="0"/>
              </a:ext>
            </a:extLst>
          </a:blip>
          <a:srcRect l="844" t="1742" r="49867" b="2476"/>
          <a:stretch/>
        </p:blipFill>
        <p:spPr>
          <a:xfrm>
            <a:off x="3471389" y="2555776"/>
            <a:ext cx="2333875" cy="1602461"/>
          </a:xfrm>
          <a:prstGeom prst="rect">
            <a:avLst/>
          </a:prstGeom>
        </p:spPr>
      </p:pic>
      <p:pic>
        <p:nvPicPr>
          <p:cNvPr id="7" name="6 Imagen"/>
          <p:cNvPicPr>
            <a:picLocks noChangeAspect="1"/>
          </p:cNvPicPr>
          <p:nvPr/>
        </p:nvPicPr>
        <p:blipFill rotWithShape="1">
          <a:blip r:embed="rId6">
            <a:extLst>
              <a:ext uri="{28A0092B-C50C-407E-A947-70E740481C1C}">
                <a14:useLocalDpi xmlns:a14="http://schemas.microsoft.com/office/drawing/2010/main" val="0"/>
              </a:ext>
            </a:extLst>
          </a:blip>
          <a:srcRect l="562" t="2217" r="49011" b="2425"/>
          <a:stretch/>
        </p:blipFill>
        <p:spPr>
          <a:xfrm>
            <a:off x="908720" y="4499992"/>
            <a:ext cx="2317977" cy="1544658"/>
          </a:xfrm>
          <a:prstGeom prst="rect">
            <a:avLst/>
          </a:prstGeom>
        </p:spPr>
      </p:pic>
      <p:pic>
        <p:nvPicPr>
          <p:cNvPr id="8" name="7 Imagen"/>
          <p:cNvPicPr>
            <a:picLocks noChangeAspect="1"/>
          </p:cNvPicPr>
          <p:nvPr/>
        </p:nvPicPr>
        <p:blipFill rotWithShape="1">
          <a:blip r:embed="rId7">
            <a:extLst>
              <a:ext uri="{28A0092B-C50C-407E-A947-70E740481C1C}">
                <a14:useLocalDpi xmlns:a14="http://schemas.microsoft.com/office/drawing/2010/main" val="0"/>
              </a:ext>
            </a:extLst>
          </a:blip>
          <a:srcRect l="2003" t="3395" r="6109" b="8672"/>
          <a:stretch/>
        </p:blipFill>
        <p:spPr>
          <a:xfrm>
            <a:off x="3501008" y="4545748"/>
            <a:ext cx="2335634" cy="1466412"/>
          </a:xfrm>
          <a:prstGeom prst="rect">
            <a:avLst/>
          </a:prstGeom>
        </p:spPr>
      </p:pic>
      <p:pic>
        <p:nvPicPr>
          <p:cNvPr id="12" name="11 Imagen"/>
          <p:cNvPicPr>
            <a:picLocks noChangeAspect="1"/>
          </p:cNvPicPr>
          <p:nvPr/>
        </p:nvPicPr>
        <p:blipFill rotWithShape="1">
          <a:blip r:embed="rId8">
            <a:extLst>
              <a:ext uri="{28A0092B-C50C-407E-A947-70E740481C1C}">
                <a14:useLocalDpi xmlns:a14="http://schemas.microsoft.com/office/drawing/2010/main" val="0"/>
              </a:ext>
            </a:extLst>
          </a:blip>
          <a:srcRect l="8036" t="6878" r="11580" b="16625"/>
          <a:stretch/>
        </p:blipFill>
        <p:spPr>
          <a:xfrm>
            <a:off x="1052736" y="6372200"/>
            <a:ext cx="1934276" cy="1615662"/>
          </a:xfrm>
          <a:prstGeom prst="rect">
            <a:avLst/>
          </a:prstGeom>
        </p:spPr>
      </p:pic>
      <p:pic>
        <p:nvPicPr>
          <p:cNvPr id="14" name="13 Imagen"/>
          <p:cNvPicPr>
            <a:picLocks noChangeAspect="1"/>
          </p:cNvPicPr>
          <p:nvPr/>
        </p:nvPicPr>
        <p:blipFill rotWithShape="1">
          <a:blip r:embed="rId9">
            <a:extLst>
              <a:ext uri="{28A0092B-C50C-407E-A947-70E740481C1C}">
                <a14:useLocalDpi xmlns:a14="http://schemas.microsoft.com/office/drawing/2010/main" val="0"/>
              </a:ext>
            </a:extLst>
          </a:blip>
          <a:srcRect l="5689" t="5685" r="7561" b="11121"/>
          <a:stretch/>
        </p:blipFill>
        <p:spPr>
          <a:xfrm>
            <a:off x="3479202" y="6441661"/>
            <a:ext cx="2285433" cy="1442707"/>
          </a:xfrm>
          <a:prstGeom prst="rect">
            <a:avLst/>
          </a:prstGeom>
        </p:spPr>
      </p:pic>
    </p:spTree>
    <p:extLst>
      <p:ext uri="{BB962C8B-B14F-4D97-AF65-F5344CB8AC3E}">
        <p14:creationId xmlns:p14="http://schemas.microsoft.com/office/powerpoint/2010/main" val="310232594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VE" sz="2000" dirty="0" smtClean="0">
                <a:latin typeface="Kozuka Gothic Pro M" pitchFamily="34" charset="-128"/>
                <a:ea typeface="Kozuka Gothic Pro M" pitchFamily="34" charset="-128"/>
              </a:rPr>
              <a:t>Composición de Licenciaturas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339752"/>
            <a:ext cx="2828852" cy="5678478"/>
          </a:xfrm>
          <a:prstGeom prst="rect">
            <a:avLst/>
          </a:prstGeom>
          <a:noFill/>
        </p:spPr>
        <p:txBody>
          <a:bodyPr wrap="square" rtlCol="0">
            <a:spAutoFit/>
          </a:bodyPr>
          <a:lstStyle/>
          <a:p>
            <a:pPr algn="just"/>
            <a:r>
              <a:rPr lang="es-VE" sz="1100" dirty="0" smtClean="0"/>
              <a:t>La Facultad de Ciencias ofrece oportunidades de estudio a nivel de pre-grado en las áreas de:</a:t>
            </a:r>
          </a:p>
          <a:p>
            <a:pPr marL="628650" lvl="1" indent="-171450" algn="just">
              <a:buFont typeface="Arial" panose="020B0604020202020204" pitchFamily="34" charset="0"/>
              <a:buChar char="•"/>
            </a:pPr>
            <a:r>
              <a:rPr lang="es-VE" sz="1100" dirty="0" smtClean="0"/>
              <a:t>Biología</a:t>
            </a:r>
          </a:p>
          <a:p>
            <a:pPr marL="628650" lvl="1" indent="-171450" algn="just">
              <a:buFont typeface="Arial" panose="020B0604020202020204" pitchFamily="34" charset="0"/>
              <a:buChar char="•"/>
            </a:pPr>
            <a:r>
              <a:rPr lang="es-VE" sz="1100" dirty="0" smtClean="0"/>
              <a:t>Computación</a:t>
            </a:r>
          </a:p>
          <a:p>
            <a:pPr marL="628650" lvl="1" indent="-171450" algn="just">
              <a:buFont typeface="Arial" panose="020B0604020202020204" pitchFamily="34" charset="0"/>
              <a:buChar char="•"/>
            </a:pPr>
            <a:r>
              <a:rPr lang="es-VE" sz="1100" dirty="0" smtClean="0"/>
              <a:t>Física</a:t>
            </a:r>
          </a:p>
          <a:p>
            <a:pPr marL="628650" lvl="1" indent="-171450" algn="just">
              <a:buFont typeface="Arial" panose="020B0604020202020204" pitchFamily="34" charset="0"/>
              <a:buChar char="•"/>
            </a:pPr>
            <a:r>
              <a:rPr lang="es-VE" sz="1100" dirty="0" smtClean="0"/>
              <a:t>Matemática</a:t>
            </a:r>
          </a:p>
          <a:p>
            <a:pPr marL="628650" lvl="1" indent="-171450" algn="just">
              <a:buFont typeface="Arial" panose="020B0604020202020204" pitchFamily="34" charset="0"/>
              <a:buChar char="•"/>
            </a:pPr>
            <a:r>
              <a:rPr lang="es-VE" sz="1100" dirty="0" smtClean="0"/>
              <a:t>Química</a:t>
            </a:r>
          </a:p>
          <a:p>
            <a:pPr marL="628650" lvl="1" indent="-171450" algn="just">
              <a:buFont typeface="Arial" panose="020B0604020202020204" pitchFamily="34" charset="0"/>
              <a:buChar char="•"/>
            </a:pPr>
            <a:r>
              <a:rPr lang="es-VE" sz="1100" dirty="0" smtClean="0"/>
              <a:t>Geoquímica</a:t>
            </a:r>
          </a:p>
          <a:p>
            <a:pPr marL="628650" lvl="1" indent="-171450" algn="just">
              <a:buFont typeface="Arial" panose="020B0604020202020204" pitchFamily="34" charset="0"/>
              <a:buChar char="•"/>
            </a:pPr>
            <a:endParaRPr lang="es-VE" sz="1100" dirty="0"/>
          </a:p>
          <a:p>
            <a:pPr algn="just"/>
            <a:r>
              <a:rPr lang="es-VE" sz="1100" dirty="0" smtClean="0"/>
              <a:t>El régimen de estudios es matutito, con planes de estudio estructurados en diez (10) semestres.</a:t>
            </a:r>
          </a:p>
          <a:p>
            <a:pPr algn="just"/>
            <a:endParaRPr lang="es-VE" sz="1100" dirty="0"/>
          </a:p>
          <a:p>
            <a:pPr algn="just"/>
            <a:r>
              <a:rPr lang="es-VE" sz="1100" dirty="0" smtClean="0"/>
              <a:t>Los interesados que deseen estudiar en esta facultad, deben poseer el título de Bachiller en Ciencias o su equivalente, pudiendo ingresar a través del Índice Académico del CNU-OPSU, y por medio de una Evaluación Diagnóstica que se realiza una vez al año en los meses de mayo-junio, iniciando el proceso de inscripción a esta prueba entre los meses de enero y abril de cada año.</a:t>
            </a:r>
          </a:p>
          <a:p>
            <a:pPr algn="just"/>
            <a:endParaRPr lang="es-VE" sz="1100" dirty="0"/>
          </a:p>
          <a:p>
            <a:pPr algn="just"/>
            <a:r>
              <a:rPr lang="es-VE" sz="1100" dirty="0" smtClean="0"/>
              <a:t>Ofrece además la posibilidad de formar licenciados en Educación con mención en disciplinas científicas, a través del Convenio Cooperativo de Formación de Docentes en colaboración con la Facultad de Humanidades y Educación de la UCV.</a:t>
            </a:r>
          </a:p>
          <a:p>
            <a:pPr marL="171450" indent="-171450" algn="just">
              <a:buFont typeface="Arial" panose="020B0604020202020204" pitchFamily="34" charset="0"/>
              <a:buChar char="•"/>
            </a:pPr>
            <a:endParaRPr lang="es-VE" sz="1100" dirty="0" smtClean="0"/>
          </a:p>
          <a:p>
            <a:pPr algn="just"/>
            <a:endParaRPr lang="es-VE" sz="1100" dirty="0"/>
          </a:p>
        </p:txBody>
      </p:sp>
      <p:sp>
        <p:nvSpPr>
          <p:cNvPr id="41" name="40 CuadroTexto"/>
          <p:cNvSpPr txBox="1"/>
          <p:nvPr/>
        </p:nvSpPr>
        <p:spPr>
          <a:xfrm>
            <a:off x="3501008" y="4211960"/>
            <a:ext cx="2828852" cy="2462213"/>
          </a:xfrm>
          <a:prstGeom prst="rect">
            <a:avLst/>
          </a:prstGeom>
          <a:noFill/>
        </p:spPr>
        <p:txBody>
          <a:bodyPr wrap="square" rtlCol="0">
            <a:spAutoFit/>
          </a:bodyPr>
          <a:lstStyle/>
          <a:p>
            <a:pPr algn="just"/>
            <a:r>
              <a:rPr lang="es-VE" sz="1100" b="1" dirty="0" smtClean="0"/>
              <a:t>Oferta de Licenciaturas:</a:t>
            </a:r>
          </a:p>
          <a:p>
            <a:pPr marL="171450" indent="-171450" algn="just">
              <a:buFont typeface="Arial" panose="020B0604020202020204" pitchFamily="34" charset="0"/>
              <a:buChar char="•"/>
            </a:pPr>
            <a:r>
              <a:rPr lang="es-VE" sz="1100" dirty="0" smtClean="0"/>
              <a:t>Escuela de Biología:</a:t>
            </a:r>
          </a:p>
          <a:p>
            <a:pPr marL="628650" lvl="1" indent="-171450" algn="just">
              <a:buFont typeface="Arial" panose="020B0604020202020204" pitchFamily="34" charset="0"/>
              <a:buChar char="•"/>
            </a:pPr>
            <a:r>
              <a:rPr lang="es-VE" sz="1100" dirty="0" smtClean="0"/>
              <a:t>Licenciatura en Biología</a:t>
            </a:r>
          </a:p>
          <a:p>
            <a:pPr marL="171450" indent="-171450" algn="just">
              <a:buFont typeface="Arial" panose="020B0604020202020204" pitchFamily="34" charset="0"/>
              <a:buChar char="•"/>
            </a:pPr>
            <a:r>
              <a:rPr lang="es-VE" sz="1100" dirty="0" smtClean="0"/>
              <a:t>Escuela en Computación:</a:t>
            </a:r>
          </a:p>
          <a:p>
            <a:pPr marL="628650" lvl="1" indent="-171450" algn="just">
              <a:buFont typeface="Arial" panose="020B0604020202020204" pitchFamily="34" charset="0"/>
              <a:buChar char="•"/>
            </a:pPr>
            <a:r>
              <a:rPr lang="es-VE" sz="1100" dirty="0" smtClean="0"/>
              <a:t>Licenciatura en Computación</a:t>
            </a:r>
          </a:p>
          <a:p>
            <a:pPr marL="171450" indent="-171450" algn="just">
              <a:buFont typeface="Arial" panose="020B0604020202020204" pitchFamily="34" charset="0"/>
              <a:buChar char="•"/>
            </a:pPr>
            <a:r>
              <a:rPr lang="es-VE" sz="1100" dirty="0" smtClean="0"/>
              <a:t>Escuela de Física:</a:t>
            </a:r>
          </a:p>
          <a:p>
            <a:pPr marL="628650" lvl="1" indent="-171450" algn="just">
              <a:buFont typeface="Arial" panose="020B0604020202020204" pitchFamily="34" charset="0"/>
              <a:buChar char="•"/>
            </a:pPr>
            <a:r>
              <a:rPr lang="es-VE" sz="1100" dirty="0" smtClean="0"/>
              <a:t>Licenciatura en Física</a:t>
            </a:r>
          </a:p>
          <a:p>
            <a:pPr marL="171450" indent="-171450" algn="just">
              <a:buFont typeface="Arial" panose="020B0604020202020204" pitchFamily="34" charset="0"/>
              <a:buChar char="•"/>
            </a:pPr>
            <a:r>
              <a:rPr lang="es-VE" sz="1100" dirty="0" smtClean="0"/>
              <a:t>Escuela de Matemática:</a:t>
            </a:r>
          </a:p>
          <a:p>
            <a:pPr marL="628650" lvl="1" indent="-171450" algn="just">
              <a:buFont typeface="Arial" panose="020B0604020202020204" pitchFamily="34" charset="0"/>
              <a:buChar char="•"/>
            </a:pPr>
            <a:r>
              <a:rPr lang="es-VE" sz="1100" dirty="0" smtClean="0"/>
              <a:t>Licenciatura en Matemática</a:t>
            </a:r>
          </a:p>
          <a:p>
            <a:pPr marL="171450" indent="-171450" algn="just">
              <a:buFont typeface="Arial" panose="020B0604020202020204" pitchFamily="34" charset="0"/>
              <a:buChar char="•"/>
            </a:pPr>
            <a:r>
              <a:rPr lang="es-VE" sz="1100" dirty="0" smtClean="0"/>
              <a:t>Escuela de Química:</a:t>
            </a:r>
          </a:p>
          <a:p>
            <a:pPr marL="628650" lvl="1" indent="-171450" algn="just">
              <a:buFont typeface="Arial" panose="020B0604020202020204" pitchFamily="34" charset="0"/>
              <a:buChar char="•"/>
            </a:pPr>
            <a:r>
              <a:rPr lang="es-VE" sz="1100" dirty="0" smtClean="0"/>
              <a:t>Licenciatura en Química</a:t>
            </a:r>
          </a:p>
          <a:p>
            <a:pPr marL="628650" lvl="1" indent="-171450" algn="just">
              <a:buFont typeface="Arial" panose="020B0604020202020204" pitchFamily="34" charset="0"/>
              <a:buChar char="•"/>
            </a:pPr>
            <a:r>
              <a:rPr lang="es-VE" sz="1100" dirty="0" smtClean="0"/>
              <a:t>Licenciatura en Geoquímica</a:t>
            </a:r>
          </a:p>
          <a:p>
            <a:pPr algn="just"/>
            <a:endParaRPr lang="es-VE" sz="1100" dirty="0" smtClean="0"/>
          </a:p>
          <a:p>
            <a:pPr marL="628650" lvl="1" indent="-171450" algn="just">
              <a:buFont typeface="Arial" panose="020B0604020202020204" pitchFamily="34" charset="0"/>
              <a:buChar char="•"/>
            </a:pPr>
            <a:endParaRPr lang="es-VE" sz="1100" dirty="0"/>
          </a:p>
        </p:txBody>
      </p:sp>
      <p:pic>
        <p:nvPicPr>
          <p:cNvPr id="42" name="4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5278" y="2386406"/>
            <a:ext cx="2536090" cy="168153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4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5278" y="6444208"/>
            <a:ext cx="2544049" cy="180019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568493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a:t>
            </a:r>
            <a:endParaRPr lang="es-VE" sz="2000" dirty="0">
              <a:latin typeface="Kozuka Gothic Pro M" pitchFamily="34" charset="-128"/>
              <a:ea typeface="Kozuka Gothic Pro M" pitchFamily="34" charset="-128"/>
            </a:endParaRPr>
          </a:p>
        </p:txBody>
      </p:sp>
      <p:sp>
        <p:nvSpPr>
          <p:cNvPr id="36" name="35 CuadroTexto"/>
          <p:cNvSpPr txBox="1"/>
          <p:nvPr/>
        </p:nvSpPr>
        <p:spPr>
          <a:xfrm>
            <a:off x="548681" y="2231954"/>
            <a:ext cx="2866628" cy="6186309"/>
          </a:xfrm>
          <a:prstGeom prst="rect">
            <a:avLst/>
          </a:prstGeom>
          <a:noFill/>
        </p:spPr>
        <p:txBody>
          <a:bodyPr wrap="square" rtlCol="0">
            <a:spAutoFit/>
          </a:bodyPr>
          <a:lstStyle/>
          <a:p>
            <a:pPr algn="just"/>
            <a:r>
              <a:rPr lang="es-VE" sz="1100" b="1" dirty="0" smtClean="0"/>
              <a:t>NOMBRE DE LA LICENCIATURA: </a:t>
            </a:r>
          </a:p>
          <a:p>
            <a:pPr marL="171450" indent="-171450" algn="just">
              <a:buFont typeface="Arial" pitchFamily="34" charset="0"/>
              <a:buChar char="•"/>
            </a:pPr>
            <a:r>
              <a:rPr lang="es-VE" sz="1100" dirty="0" smtClean="0"/>
              <a:t>Licenciatura </a:t>
            </a:r>
            <a:r>
              <a:rPr lang="es-VE" sz="1100" dirty="0"/>
              <a:t>en Biología</a:t>
            </a:r>
          </a:p>
          <a:p>
            <a:pPr algn="just"/>
            <a:r>
              <a:rPr lang="es-VE" sz="1100" b="1" dirty="0" smtClean="0"/>
              <a:t>FECHA DE CREACIÓN: </a:t>
            </a:r>
          </a:p>
          <a:p>
            <a:pPr marL="171450" indent="-171450" algn="just">
              <a:buFont typeface="Arial" pitchFamily="34" charset="0"/>
              <a:buChar char="•"/>
            </a:pPr>
            <a:r>
              <a:rPr lang="es-ES" sz="1100" dirty="0" smtClean="0"/>
              <a:t>Acuerdo </a:t>
            </a:r>
            <a:r>
              <a:rPr lang="es-ES" sz="1100" dirty="0"/>
              <a:t>Nº 63 de fecha 03-03-1958 suscrito por el Consejo Académico de la UCV </a:t>
            </a:r>
            <a:r>
              <a:rPr lang="es-ES" sz="1100" dirty="0" smtClean="0"/>
              <a:t>donde </a:t>
            </a:r>
            <a:r>
              <a:rPr lang="es-ES" sz="1100" dirty="0"/>
              <a:t>se declara integrada la Facultad de Ciencias por las Escuelas de Biología, </a:t>
            </a:r>
            <a:r>
              <a:rPr lang="es-ES" sz="1100" dirty="0" smtClean="0"/>
              <a:t>Ciencias </a:t>
            </a:r>
            <a:r>
              <a:rPr lang="es-ES" sz="1100" dirty="0"/>
              <a:t>Físicas y Matemáticas y Química.</a:t>
            </a:r>
            <a:endParaRPr lang="es-VE" sz="1100" dirty="0" smtClean="0"/>
          </a:p>
          <a:p>
            <a:pPr algn="just"/>
            <a:r>
              <a:rPr lang="es-VE" sz="1100" b="1" dirty="0" smtClean="0"/>
              <a:t>REQUISITOS DE INGRESO: </a:t>
            </a:r>
          </a:p>
          <a:p>
            <a:pPr marL="171450" indent="-171450" algn="just">
              <a:buFont typeface="Arial" pitchFamily="34" charset="0"/>
              <a:buChar char="•"/>
            </a:pPr>
            <a:r>
              <a:rPr lang="es-VE" sz="1100" dirty="0" smtClean="0"/>
              <a:t>Bachiller </a:t>
            </a:r>
            <a:r>
              <a:rPr lang="es-VE" sz="1100" dirty="0"/>
              <a:t>en </a:t>
            </a:r>
            <a:r>
              <a:rPr lang="es-VE" sz="1100" dirty="0" smtClean="0"/>
              <a:t>Ciencias</a:t>
            </a:r>
            <a:endParaRPr lang="es-VE" sz="1100" b="1" dirty="0" smtClean="0"/>
          </a:p>
          <a:p>
            <a:pPr algn="just"/>
            <a:r>
              <a:rPr lang="es-VE" sz="1100" b="1" dirty="0" smtClean="0"/>
              <a:t>PERFIL PROFESIONAL DEL EGRESADO:</a:t>
            </a:r>
          </a:p>
          <a:p>
            <a:pPr marL="171450" indent="-171450" algn="just">
              <a:buFont typeface="Arial" pitchFamily="34" charset="0"/>
              <a:buChar char="•"/>
            </a:pPr>
            <a:r>
              <a:rPr lang="es-ES" sz="1100" dirty="0" smtClean="0"/>
              <a:t>El </a:t>
            </a:r>
            <a:r>
              <a:rPr lang="es-ES" sz="1100" dirty="0"/>
              <a:t>licenciado en biología se encarga de estudiar en el laboratorio y en condiciones naturales el origen, </a:t>
            </a:r>
            <a:r>
              <a:rPr lang="es-ES" sz="1100" dirty="0" smtClean="0"/>
              <a:t>el </a:t>
            </a:r>
            <a:r>
              <a:rPr lang="es-ES" sz="1100" dirty="0"/>
              <a:t>desarrollo, la estructura y otros aspectos fundamentales de los organismos vivos.</a:t>
            </a:r>
          </a:p>
          <a:p>
            <a:pPr marL="171450" indent="-171450" algn="just">
              <a:buFont typeface="Arial" pitchFamily="34" charset="0"/>
              <a:buChar char="•"/>
            </a:pPr>
            <a:r>
              <a:rPr lang="es-ES" sz="1100" dirty="0"/>
              <a:t>El biólogo estudia e investiga diferentes aspectos de las células y los seres vivos. </a:t>
            </a:r>
          </a:p>
          <a:p>
            <a:pPr marL="171450" indent="-171450" algn="just">
              <a:buFont typeface="Arial" pitchFamily="34" charset="0"/>
              <a:buChar char="•"/>
            </a:pPr>
            <a:r>
              <a:rPr lang="es-ES" sz="1100" dirty="0"/>
              <a:t>Diseña los experimentos, explora e investiga y aplica los resultados en la solución de problemas </a:t>
            </a:r>
            <a:r>
              <a:rPr lang="es-ES" sz="1100" dirty="0" smtClean="0"/>
              <a:t>en </a:t>
            </a:r>
            <a:r>
              <a:rPr lang="es-ES" sz="1100" dirty="0"/>
              <a:t>las áreas de Biología Celular, Botánica, Ecología, Tecnología de Alimentos y Zoología</a:t>
            </a:r>
            <a:r>
              <a:rPr lang="es-ES" sz="1100" dirty="0" smtClean="0"/>
              <a:t>.</a:t>
            </a:r>
            <a:endParaRPr lang="es-VE" sz="1100" dirty="0" smtClean="0"/>
          </a:p>
          <a:p>
            <a:pPr algn="just"/>
            <a:r>
              <a:rPr lang="es-VE" sz="1100" b="1" dirty="0" smtClean="0"/>
              <a:t>ÁREAS DE ACCIÓN PROFESIONAL: </a:t>
            </a:r>
          </a:p>
          <a:p>
            <a:pPr marL="171450" indent="-171450" algn="just">
              <a:buFont typeface="Arial" pitchFamily="34" charset="0"/>
              <a:buChar char="•"/>
            </a:pPr>
            <a:r>
              <a:rPr lang="es-ES" sz="1100" dirty="0" smtClean="0"/>
              <a:t>Biología </a:t>
            </a:r>
            <a:r>
              <a:rPr lang="es-ES" sz="1100" dirty="0"/>
              <a:t>celular</a:t>
            </a:r>
          </a:p>
          <a:p>
            <a:pPr marL="171450" indent="-171450" algn="just">
              <a:buFont typeface="Arial" pitchFamily="34" charset="0"/>
              <a:buChar char="•"/>
            </a:pPr>
            <a:r>
              <a:rPr lang="es-ES" sz="1100" dirty="0"/>
              <a:t>Botánica</a:t>
            </a:r>
          </a:p>
          <a:p>
            <a:pPr marL="171450" indent="-171450" algn="just">
              <a:buFont typeface="Arial" pitchFamily="34" charset="0"/>
              <a:buChar char="•"/>
            </a:pPr>
            <a:r>
              <a:rPr lang="es-ES" sz="1100" dirty="0"/>
              <a:t>Ecología</a:t>
            </a:r>
          </a:p>
          <a:p>
            <a:pPr marL="171450" indent="-171450" algn="just">
              <a:buFont typeface="Arial" pitchFamily="34" charset="0"/>
              <a:buChar char="•"/>
            </a:pPr>
            <a:r>
              <a:rPr lang="es-ES" sz="1100" dirty="0"/>
              <a:t>Tecnología de alimentos </a:t>
            </a:r>
          </a:p>
          <a:p>
            <a:pPr marL="171450" indent="-171450" algn="just">
              <a:buFont typeface="Arial" pitchFamily="34" charset="0"/>
              <a:buChar char="•"/>
            </a:pPr>
            <a:r>
              <a:rPr lang="es-ES" sz="1100" dirty="0"/>
              <a:t>Zoología</a:t>
            </a:r>
          </a:p>
          <a:p>
            <a:pPr marL="171450" indent="-171450" algn="just">
              <a:buFont typeface="Arial" pitchFamily="34" charset="0"/>
              <a:buChar char="•"/>
            </a:pPr>
            <a:r>
              <a:rPr lang="es-ES" sz="1100" dirty="0"/>
              <a:t>Opción docente : mención </a:t>
            </a:r>
            <a:r>
              <a:rPr lang="es-ES" sz="1100" dirty="0" smtClean="0"/>
              <a:t>biología</a:t>
            </a:r>
            <a:endParaRPr lang="es-VE" sz="1100" b="1" dirty="0" smtClean="0"/>
          </a:p>
          <a:p>
            <a:pPr algn="just"/>
            <a:r>
              <a:rPr lang="es-VE" sz="1100" b="1" dirty="0" smtClean="0"/>
              <a:t>CAMPO DE TRABAJO:</a:t>
            </a:r>
          </a:p>
          <a:p>
            <a:pPr marL="171450" indent="-171450" algn="just">
              <a:buFont typeface="Arial" pitchFamily="34" charset="0"/>
              <a:buChar char="•"/>
            </a:pPr>
            <a:r>
              <a:rPr lang="es-ES" sz="1100" dirty="0" smtClean="0"/>
              <a:t>Los </a:t>
            </a:r>
            <a:r>
              <a:rPr lang="es-ES" sz="1100" dirty="0"/>
              <a:t>espacios de acción del profesional de la </a:t>
            </a:r>
            <a:r>
              <a:rPr lang="es-ES" sz="1100" dirty="0" smtClean="0"/>
              <a:t>biología comprenden </a:t>
            </a:r>
            <a:r>
              <a:rPr lang="es-ES" sz="1100" dirty="0"/>
              <a:t>las áreas de Investigación </a:t>
            </a:r>
            <a:r>
              <a:rPr lang="es-ES" sz="1100" dirty="0" smtClean="0"/>
              <a:t>y </a:t>
            </a:r>
            <a:r>
              <a:rPr lang="es-ES" sz="1100" dirty="0"/>
              <a:t>Desarrollo de Tecnologías en Institutos de Investigación y Tecnológicos</a:t>
            </a:r>
            <a:r>
              <a:rPr lang="es-ES" sz="1100" dirty="0" smtClean="0"/>
              <a:t>.</a:t>
            </a:r>
            <a:endParaRPr lang="es-VE" sz="1100" dirty="0" smtClean="0"/>
          </a:p>
          <a:p>
            <a:pPr algn="just"/>
            <a:endParaRPr lang="es-VE" sz="1100" dirty="0" smtClean="0"/>
          </a:p>
        </p:txBody>
      </p:sp>
      <p:sp>
        <p:nvSpPr>
          <p:cNvPr id="38" name="37 CuadroTexto"/>
          <p:cNvSpPr txBox="1"/>
          <p:nvPr/>
        </p:nvSpPr>
        <p:spPr>
          <a:xfrm>
            <a:off x="3479202" y="5868144"/>
            <a:ext cx="2749996" cy="2292935"/>
          </a:xfrm>
          <a:prstGeom prst="rect">
            <a:avLst/>
          </a:prstGeom>
          <a:noFill/>
        </p:spPr>
        <p:txBody>
          <a:bodyPr wrap="square" rtlCol="0">
            <a:spAutoFit/>
          </a:bodyPr>
          <a:lstStyle/>
          <a:p>
            <a:pPr algn="just"/>
            <a:r>
              <a:rPr lang="es-VE" sz="1100" b="1" dirty="0" smtClean="0"/>
              <a:t>CAMPO DE TRABAJO(CONT.)</a:t>
            </a:r>
            <a:endParaRPr lang="es-VE" sz="1100" dirty="0" smtClean="0"/>
          </a:p>
          <a:p>
            <a:pPr marL="171450" indent="-171450" algn="just">
              <a:buFont typeface="Arial" pitchFamily="34" charset="0"/>
              <a:buChar char="•"/>
            </a:pPr>
            <a:r>
              <a:rPr lang="es-ES" sz="1100" dirty="0" smtClean="0"/>
              <a:t>Los </a:t>
            </a:r>
            <a:r>
              <a:rPr lang="es-ES" sz="1100" dirty="0"/>
              <a:t>espacios de acción del profesional de la </a:t>
            </a:r>
            <a:r>
              <a:rPr lang="es-ES" sz="1100" dirty="0" smtClean="0"/>
              <a:t>biología comprenden </a:t>
            </a:r>
            <a:r>
              <a:rPr lang="es-ES" sz="1100" dirty="0"/>
              <a:t>las áreas de Investigación </a:t>
            </a:r>
            <a:r>
              <a:rPr lang="es-ES" sz="1100" dirty="0" smtClean="0"/>
              <a:t>y </a:t>
            </a:r>
            <a:r>
              <a:rPr lang="es-ES" sz="1100" dirty="0"/>
              <a:t>Desarrollo de Tecnologías en Institutos de Investigación y Tecnológicos</a:t>
            </a:r>
            <a:r>
              <a:rPr lang="es-ES" sz="1100" dirty="0" smtClean="0"/>
              <a:t>.</a:t>
            </a:r>
          </a:p>
          <a:p>
            <a:pPr marL="171450" indent="-171450" algn="just">
              <a:buFont typeface="Arial" pitchFamily="34" charset="0"/>
              <a:buChar char="•"/>
            </a:pPr>
            <a:r>
              <a:rPr lang="es-ES" sz="1100" dirty="0"/>
              <a:t>El mercado laboral abarca un amplio campo laboral, relacionado con: </a:t>
            </a:r>
          </a:p>
          <a:p>
            <a:pPr marL="171450" indent="-171450" algn="just">
              <a:buFont typeface="Arial" pitchFamily="34" charset="0"/>
              <a:buChar char="•"/>
            </a:pPr>
            <a:r>
              <a:rPr lang="es-ES" sz="1100" dirty="0"/>
              <a:t>Biomedicina, Estuches de Diagnóstico, Vacunas, Biotecnología, </a:t>
            </a:r>
            <a:r>
              <a:rPr lang="es-ES" sz="1100" dirty="0" err="1"/>
              <a:t>Forénsica</a:t>
            </a:r>
            <a:r>
              <a:rPr lang="es-ES" sz="1100" dirty="0"/>
              <a:t>, </a:t>
            </a:r>
            <a:r>
              <a:rPr lang="es-ES" sz="1100" dirty="0" smtClean="0"/>
              <a:t>Control </a:t>
            </a:r>
            <a:r>
              <a:rPr lang="es-ES" sz="1100" dirty="0"/>
              <a:t>de plagas, Industria del Petróleo, Jardines Botánicos, Ministerio Ambiente, </a:t>
            </a:r>
            <a:r>
              <a:rPr lang="es-ES" sz="1100" dirty="0" err="1" smtClean="0"/>
              <a:t>Inparques</a:t>
            </a:r>
            <a:r>
              <a:rPr lang="es-ES" sz="1100" dirty="0" smtClean="0"/>
              <a:t>.</a:t>
            </a:r>
            <a:endParaRPr lang="es-VE" sz="1100" dirty="0" smtClean="0"/>
          </a:p>
        </p:txBody>
      </p:sp>
    </p:spTree>
    <p:extLst>
      <p:ext uri="{BB962C8B-B14F-4D97-AF65-F5344CB8AC3E}">
        <p14:creationId xmlns:p14="http://schemas.microsoft.com/office/powerpoint/2010/main" val="11206953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a:t>
            </a:r>
            <a:endParaRPr lang="es-VE" sz="2000" dirty="0">
              <a:latin typeface="Kozuka Gothic Pro M" pitchFamily="34" charset="-128"/>
              <a:ea typeface="Kozuka Gothic Pro M" pitchFamily="34" charset="-128"/>
            </a:endParaRPr>
          </a:p>
        </p:txBody>
      </p:sp>
      <p:sp>
        <p:nvSpPr>
          <p:cNvPr id="38" name="37 CuadroTexto"/>
          <p:cNvSpPr txBox="1"/>
          <p:nvPr/>
        </p:nvSpPr>
        <p:spPr>
          <a:xfrm>
            <a:off x="548680" y="2267744"/>
            <a:ext cx="2749996" cy="6017032"/>
          </a:xfrm>
          <a:prstGeom prst="rect">
            <a:avLst/>
          </a:prstGeom>
          <a:noFill/>
        </p:spPr>
        <p:txBody>
          <a:bodyPr wrap="square" rtlCol="0">
            <a:spAutoFit/>
          </a:bodyPr>
          <a:lstStyle/>
          <a:p>
            <a:pPr algn="just"/>
            <a:r>
              <a:rPr lang="es-VE" sz="1100" b="1" dirty="0" smtClean="0"/>
              <a:t>CAMPO DE TRABAJO(CONT.)</a:t>
            </a:r>
            <a:endParaRPr lang="es-VE" sz="1100" dirty="0" smtClean="0"/>
          </a:p>
          <a:p>
            <a:pPr marL="171450" indent="-171450" algn="just">
              <a:buFont typeface="Arial" pitchFamily="34" charset="0"/>
              <a:buChar char="•"/>
            </a:pPr>
            <a:r>
              <a:rPr lang="es-ES" sz="1100" dirty="0" smtClean="0"/>
              <a:t>Mejoramiento </a:t>
            </a:r>
            <a:r>
              <a:rPr lang="es-ES" sz="1100" dirty="0"/>
              <a:t>Agrícola, </a:t>
            </a:r>
            <a:r>
              <a:rPr lang="es-ES" sz="1100" dirty="0" err="1"/>
              <a:t>Asesorias</a:t>
            </a:r>
            <a:r>
              <a:rPr lang="es-ES" sz="1100" dirty="0"/>
              <a:t> Ambientales, Biotecnología Vegetal, </a:t>
            </a:r>
            <a:r>
              <a:rPr lang="es-ES" sz="1100" dirty="0" smtClean="0"/>
              <a:t>Mejoramiento </a:t>
            </a:r>
            <a:r>
              <a:rPr lang="es-ES" sz="1100" dirty="0"/>
              <a:t>Semillas, </a:t>
            </a:r>
            <a:r>
              <a:rPr lang="es-ES" sz="1100" dirty="0" err="1"/>
              <a:t>Fundagro</a:t>
            </a:r>
            <a:r>
              <a:rPr lang="es-ES" sz="1100" dirty="0"/>
              <a:t>, Hidrológicas, Calidad Ambiental, Impacto Ambiental, </a:t>
            </a:r>
            <a:r>
              <a:rPr lang="es-ES" sz="1100" dirty="0" err="1" smtClean="0"/>
              <a:t>Bioremediación</a:t>
            </a:r>
            <a:r>
              <a:rPr lang="es-ES" sz="1100" dirty="0"/>
              <a:t>, Acuicultura, Protección de Fauna y Bosques, Análisis de imágenes de satélite, </a:t>
            </a:r>
            <a:r>
              <a:rPr lang="es-ES" sz="1100" dirty="0" smtClean="0"/>
              <a:t>Desarrollo </a:t>
            </a:r>
            <a:r>
              <a:rPr lang="es-ES" sz="1100" dirty="0"/>
              <a:t>de Productos para consumo humano, Control de calidad de alimentos, Procesamiento de </a:t>
            </a:r>
            <a:r>
              <a:rPr lang="es-ES" sz="1100" dirty="0" err="1" smtClean="0"/>
              <a:t>Alimentos,Formulación</a:t>
            </a:r>
            <a:r>
              <a:rPr lang="es-ES" sz="1100" dirty="0" smtClean="0"/>
              <a:t> </a:t>
            </a:r>
            <a:r>
              <a:rPr lang="es-ES" sz="1100" dirty="0"/>
              <a:t>de Nuevos Alimentos, Inventario de Faunas en </a:t>
            </a:r>
            <a:r>
              <a:rPr lang="es-ES" sz="1100" dirty="0" err="1"/>
              <a:t>ONGs</a:t>
            </a:r>
            <a:r>
              <a:rPr lang="es-ES" sz="1100" dirty="0"/>
              <a:t> y Ministerios, Biodiversidad, </a:t>
            </a:r>
            <a:r>
              <a:rPr lang="es-ES" sz="1100" dirty="0" smtClean="0"/>
              <a:t>Colecciones </a:t>
            </a:r>
            <a:r>
              <a:rPr lang="es-ES" sz="1100" dirty="0"/>
              <a:t>y Museos del país. </a:t>
            </a:r>
          </a:p>
          <a:p>
            <a:pPr algn="just"/>
            <a:r>
              <a:rPr lang="es-ES" sz="1100" b="1" dirty="0" smtClean="0"/>
              <a:t>HABILIDADES.</a:t>
            </a:r>
            <a:r>
              <a:rPr lang="es-ES" sz="1100" b="1" dirty="0"/>
              <a:t>	</a:t>
            </a:r>
          </a:p>
          <a:p>
            <a:pPr marL="171450" indent="-171450" algn="just">
              <a:buFont typeface="Arial" pitchFamily="34" charset="0"/>
              <a:buChar char="•"/>
            </a:pPr>
            <a:r>
              <a:rPr lang="es-ES" sz="1100" dirty="0"/>
              <a:t>Comprensión verbal, Razonamiento abstracto, </a:t>
            </a:r>
          </a:p>
          <a:p>
            <a:pPr marL="171450" indent="-171450" algn="just">
              <a:buFont typeface="Arial" pitchFamily="34" charset="0"/>
              <a:buChar char="•"/>
            </a:pPr>
            <a:r>
              <a:rPr lang="es-ES" sz="1100" dirty="0"/>
              <a:t>Razonamiento lógico, Capacidad de argumentación, </a:t>
            </a:r>
          </a:p>
          <a:p>
            <a:pPr marL="171450" indent="-171450" algn="just">
              <a:buFont typeface="Arial" pitchFamily="34" charset="0"/>
              <a:buChar char="•"/>
            </a:pPr>
            <a:r>
              <a:rPr lang="es-ES" sz="1100" dirty="0"/>
              <a:t>Capacidad de observación, Análisis deductivo e inductivo, </a:t>
            </a:r>
          </a:p>
          <a:p>
            <a:pPr marL="171450" indent="-171450" algn="just">
              <a:buFont typeface="Arial" pitchFamily="34" charset="0"/>
              <a:buChar char="•"/>
            </a:pPr>
            <a:r>
              <a:rPr lang="es-ES" sz="1100" dirty="0"/>
              <a:t>Destrezas manuales, Capacidad para memorizar formas y colores, </a:t>
            </a:r>
          </a:p>
          <a:p>
            <a:pPr marL="171450" indent="-171450" algn="just">
              <a:buFont typeface="Arial" pitchFamily="34" charset="0"/>
              <a:buChar char="•"/>
            </a:pPr>
            <a:r>
              <a:rPr lang="es-ES" sz="1100" dirty="0"/>
              <a:t>Habilidad numérica, Trabajo en equipo</a:t>
            </a:r>
            <a:r>
              <a:rPr lang="es-ES" sz="1100" dirty="0" smtClean="0"/>
              <a:t>.</a:t>
            </a:r>
          </a:p>
          <a:p>
            <a:pPr algn="just"/>
            <a:r>
              <a:rPr lang="es-ES" sz="1100" b="1" dirty="0" smtClean="0"/>
              <a:t>HABILIDADES</a:t>
            </a:r>
            <a:r>
              <a:rPr lang="es-ES" sz="1100" b="1" dirty="0"/>
              <a:t> </a:t>
            </a:r>
            <a:r>
              <a:rPr lang="es-ES" sz="1100" b="1" dirty="0" smtClean="0"/>
              <a:t>ESPECÍFICAS</a:t>
            </a:r>
            <a:endParaRPr lang="es-ES" sz="1100" b="1" dirty="0"/>
          </a:p>
          <a:p>
            <a:pPr marL="171450" indent="-171450" algn="just">
              <a:buFont typeface="Arial" pitchFamily="34" charset="0"/>
              <a:buChar char="•"/>
            </a:pPr>
            <a:r>
              <a:rPr lang="es-ES" sz="1100" dirty="0" smtClean="0"/>
              <a:t>Pasar </a:t>
            </a:r>
            <a:r>
              <a:rPr lang="es-ES" sz="1100" dirty="0"/>
              <a:t>del lenguaje verbal al lenguaje algebraico y gráfico, </a:t>
            </a:r>
          </a:p>
          <a:p>
            <a:pPr marL="171450" indent="-171450" algn="just">
              <a:buFont typeface="Arial" pitchFamily="34" charset="0"/>
              <a:buChar char="•"/>
            </a:pPr>
            <a:r>
              <a:rPr lang="es-ES" sz="1100" dirty="0"/>
              <a:t>Manejo de funciones y </a:t>
            </a:r>
            <a:r>
              <a:rPr lang="es-ES" sz="1100" dirty="0" smtClean="0"/>
              <a:t>gráficos,</a:t>
            </a:r>
          </a:p>
          <a:p>
            <a:pPr marL="171450" indent="-171450" algn="just">
              <a:buFont typeface="Arial" pitchFamily="34" charset="0"/>
              <a:buChar char="•"/>
            </a:pPr>
            <a:r>
              <a:rPr lang="es-ES" sz="1100" dirty="0" smtClean="0"/>
              <a:t>Extrae </a:t>
            </a:r>
            <a:r>
              <a:rPr lang="es-ES" sz="1100" dirty="0"/>
              <a:t>información </a:t>
            </a:r>
            <a:r>
              <a:rPr lang="es-ES" sz="1100" dirty="0" smtClean="0"/>
              <a:t>a </a:t>
            </a:r>
            <a:r>
              <a:rPr lang="es-ES" sz="1100" dirty="0"/>
              <a:t>partir de datos experimentales, Disposición para el trabajo sistemático y ordenado, </a:t>
            </a:r>
          </a:p>
          <a:p>
            <a:pPr marL="171450" indent="-171450" algn="just">
              <a:buFont typeface="Arial" pitchFamily="34" charset="0"/>
              <a:buChar char="•"/>
            </a:pPr>
            <a:r>
              <a:rPr lang="es-ES" sz="1100" dirty="0"/>
              <a:t>Precisión en la lectura de </a:t>
            </a:r>
            <a:r>
              <a:rPr lang="es-ES" sz="1100" dirty="0" smtClean="0"/>
              <a:t>datos</a:t>
            </a:r>
          </a:p>
          <a:p>
            <a:pPr algn="just"/>
            <a:r>
              <a:rPr lang="es-ES" sz="1100" dirty="0"/>
              <a:t> </a:t>
            </a:r>
            <a:r>
              <a:rPr lang="es-ES" sz="1100" dirty="0" smtClean="0"/>
              <a:t>    (</a:t>
            </a:r>
            <a:r>
              <a:rPr lang="es-ES" sz="1100" dirty="0"/>
              <a:t>esto podría desarrollarse dentro de la </a:t>
            </a:r>
            <a:r>
              <a:rPr lang="es-ES" sz="1100" dirty="0" smtClean="0"/>
              <a:t>    formación).</a:t>
            </a:r>
            <a:endParaRPr lang="es-ES" sz="1100" dirty="0"/>
          </a:p>
        </p:txBody>
      </p:sp>
      <p:sp>
        <p:nvSpPr>
          <p:cNvPr id="22" name="21 CuadroTexto"/>
          <p:cNvSpPr txBox="1"/>
          <p:nvPr/>
        </p:nvSpPr>
        <p:spPr>
          <a:xfrm>
            <a:off x="3415308" y="2267744"/>
            <a:ext cx="2749996" cy="3308598"/>
          </a:xfrm>
          <a:prstGeom prst="rect">
            <a:avLst/>
          </a:prstGeom>
          <a:noFill/>
        </p:spPr>
        <p:txBody>
          <a:bodyPr wrap="square" rtlCol="0">
            <a:spAutoFit/>
          </a:bodyPr>
          <a:lstStyle/>
          <a:p>
            <a:pPr algn="just"/>
            <a:r>
              <a:rPr lang="es-ES" sz="1100" b="1" dirty="0" smtClean="0"/>
              <a:t>INTERESES</a:t>
            </a:r>
            <a:r>
              <a:rPr lang="es-ES" sz="1100" b="1" dirty="0"/>
              <a:t>	</a:t>
            </a:r>
          </a:p>
          <a:p>
            <a:pPr marL="171450" indent="-171450" algn="just">
              <a:buFont typeface="Arial" pitchFamily="34" charset="0"/>
              <a:buChar char="•"/>
            </a:pPr>
            <a:r>
              <a:rPr lang="es-ES" sz="1100" dirty="0"/>
              <a:t>Curiosidad científica,	</a:t>
            </a:r>
            <a:endParaRPr lang="es-ES" sz="1100" dirty="0" smtClean="0"/>
          </a:p>
          <a:p>
            <a:pPr marL="171450" indent="-171450" algn="just">
              <a:buFont typeface="Arial" pitchFamily="34" charset="0"/>
              <a:buChar char="•"/>
            </a:pPr>
            <a:r>
              <a:rPr lang="es-ES" sz="1100" dirty="0" smtClean="0"/>
              <a:t>Trabajo </a:t>
            </a:r>
            <a:r>
              <a:rPr lang="es-ES" sz="1100" dirty="0"/>
              <a:t>en laboratorio o campo, Lectura científica, </a:t>
            </a:r>
          </a:p>
          <a:p>
            <a:pPr marL="171450" indent="-171450" algn="just">
              <a:buFont typeface="Arial" pitchFamily="34" charset="0"/>
              <a:buChar char="•"/>
            </a:pPr>
            <a:r>
              <a:rPr lang="es-ES" sz="1100" dirty="0"/>
              <a:t>Trabajo con instrumentos de precisión y medición, </a:t>
            </a:r>
          </a:p>
          <a:p>
            <a:pPr marL="171450" indent="-171450" algn="just">
              <a:buFont typeface="Arial" pitchFamily="34" charset="0"/>
              <a:buChar char="•"/>
            </a:pPr>
            <a:r>
              <a:rPr lang="es-ES" sz="1100" dirty="0"/>
              <a:t>Documentación, Investigación científica, </a:t>
            </a:r>
          </a:p>
          <a:p>
            <a:pPr marL="171450" indent="-171450" algn="just">
              <a:buFont typeface="Arial" pitchFamily="34" charset="0"/>
              <a:buChar char="•"/>
            </a:pPr>
            <a:r>
              <a:rPr lang="es-ES" sz="1100" dirty="0"/>
              <a:t>Resolver problemas numéricos, </a:t>
            </a:r>
          </a:p>
          <a:p>
            <a:pPr marL="171450" indent="-171450" algn="just">
              <a:buFont typeface="Arial" pitchFamily="34" charset="0"/>
              <a:buChar char="•"/>
            </a:pPr>
            <a:r>
              <a:rPr lang="es-ES" sz="1100" dirty="0"/>
              <a:t>Gusto por el medio ambiente, Agrado por el trabajo con organismos vivos</a:t>
            </a:r>
            <a:r>
              <a:rPr lang="es-ES" sz="1100" dirty="0" smtClean="0"/>
              <a:t>.</a:t>
            </a:r>
            <a:endParaRPr lang="es-ES" sz="1100" b="1" dirty="0"/>
          </a:p>
          <a:p>
            <a:pPr algn="just"/>
            <a:r>
              <a:rPr lang="es-ES" sz="1100" b="1" dirty="0" smtClean="0"/>
              <a:t>ACTITUDES	</a:t>
            </a:r>
          </a:p>
          <a:p>
            <a:pPr marL="171450" indent="-171450" algn="just">
              <a:buFont typeface="Arial" pitchFamily="34" charset="0"/>
              <a:buChar char="•"/>
            </a:pPr>
            <a:r>
              <a:rPr lang="es-ES" sz="1100" dirty="0" smtClean="0"/>
              <a:t>Sensible </a:t>
            </a:r>
            <a:r>
              <a:rPr lang="es-ES" sz="1100" dirty="0"/>
              <a:t>por el  entorno social y </a:t>
            </a:r>
            <a:r>
              <a:rPr lang="es-ES" sz="1100" dirty="0" smtClean="0"/>
              <a:t>ambiental, </a:t>
            </a:r>
          </a:p>
          <a:p>
            <a:pPr marL="171450" indent="-171450" algn="just">
              <a:buFont typeface="Arial" pitchFamily="34" charset="0"/>
              <a:buChar char="•"/>
            </a:pPr>
            <a:r>
              <a:rPr lang="es-ES" sz="1100" dirty="0"/>
              <a:t>Interesado por  la investigación,</a:t>
            </a:r>
          </a:p>
          <a:p>
            <a:pPr marL="171450" indent="-171450" algn="just">
              <a:buFont typeface="Arial" pitchFamily="34" charset="0"/>
              <a:buChar char="•"/>
            </a:pPr>
            <a:r>
              <a:rPr lang="es-ES" sz="1100" dirty="0" smtClean="0"/>
              <a:t>Tolerante </a:t>
            </a:r>
            <a:r>
              <a:rPr lang="es-ES" sz="1100" dirty="0"/>
              <a:t>al fracaso, Motivado al </a:t>
            </a:r>
            <a:r>
              <a:rPr lang="es-ES" sz="1100" dirty="0" smtClean="0"/>
              <a:t>logro</a:t>
            </a:r>
          </a:p>
          <a:p>
            <a:pPr marL="171450" indent="-171450" algn="just">
              <a:buFont typeface="Arial" pitchFamily="34" charset="0"/>
              <a:buChar char="•"/>
            </a:pPr>
            <a:r>
              <a:rPr lang="es-ES" sz="1100" dirty="0" smtClean="0"/>
              <a:t>Pro-activo,</a:t>
            </a:r>
          </a:p>
          <a:p>
            <a:pPr marL="171450" indent="-171450" algn="just">
              <a:buFont typeface="Arial" pitchFamily="34" charset="0"/>
              <a:buChar char="•"/>
            </a:pPr>
            <a:r>
              <a:rPr lang="es-ES" sz="1100" dirty="0" smtClean="0"/>
              <a:t>Comunicativo</a:t>
            </a:r>
            <a:r>
              <a:rPr lang="es-ES" sz="1100" dirty="0"/>
              <a:t>, Indagador, Organizado, </a:t>
            </a:r>
          </a:p>
          <a:p>
            <a:pPr marL="171450" indent="-171450" algn="just">
              <a:buFont typeface="Arial" pitchFamily="34" charset="0"/>
              <a:buChar char="•"/>
            </a:pPr>
            <a:r>
              <a:rPr lang="es-ES" sz="1100" dirty="0"/>
              <a:t>Planificador, Observador, Creativo, </a:t>
            </a:r>
          </a:p>
          <a:p>
            <a:pPr marL="171450" indent="-171450" algn="just">
              <a:buFont typeface="Arial" pitchFamily="34" charset="0"/>
              <a:buChar char="•"/>
            </a:pPr>
            <a:r>
              <a:rPr lang="es-ES" sz="1100" dirty="0"/>
              <a:t>Comprometido socialmente</a:t>
            </a:r>
            <a:r>
              <a:rPr lang="es-ES" sz="1100" dirty="0" smtClean="0"/>
              <a:t>.</a:t>
            </a:r>
            <a:endParaRPr lang="es-ES" sz="1100" dirty="0"/>
          </a:p>
        </p:txBody>
      </p:sp>
    </p:spTree>
    <p:extLst>
      <p:ext uri="{BB962C8B-B14F-4D97-AF65-F5344CB8AC3E}">
        <p14:creationId xmlns:p14="http://schemas.microsoft.com/office/powerpoint/2010/main" val="564048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a:t>
            </a:r>
            <a:endParaRPr lang="es-VE" sz="2000" dirty="0">
              <a:latin typeface="Kozuka Gothic Pro M" pitchFamily="34" charset="-128"/>
              <a:ea typeface="Kozuka Gothic Pro M" pitchFamily="34" charset="-128"/>
            </a:endParaRPr>
          </a:p>
        </p:txBody>
      </p:sp>
      <p:sp>
        <p:nvSpPr>
          <p:cNvPr id="22" name="21 CuadroTexto"/>
          <p:cNvSpPr txBox="1"/>
          <p:nvPr/>
        </p:nvSpPr>
        <p:spPr>
          <a:xfrm>
            <a:off x="543038" y="2195736"/>
            <a:ext cx="2813954" cy="3816429"/>
          </a:xfrm>
          <a:prstGeom prst="rect">
            <a:avLst/>
          </a:prstGeom>
          <a:noFill/>
        </p:spPr>
        <p:txBody>
          <a:bodyPr wrap="square" rtlCol="0">
            <a:spAutoFit/>
          </a:bodyPr>
          <a:lstStyle/>
          <a:p>
            <a:pPr algn="just"/>
            <a:r>
              <a:rPr lang="es-ES" sz="1100" b="1" dirty="0" smtClean="0"/>
              <a:t>ACTITUDES	</a:t>
            </a:r>
          </a:p>
          <a:p>
            <a:pPr marL="171450" indent="-171450" algn="just">
              <a:buFont typeface="Arial" pitchFamily="34" charset="0"/>
              <a:buChar char="•"/>
            </a:pPr>
            <a:r>
              <a:rPr lang="es-ES" sz="1100" dirty="0" smtClean="0"/>
              <a:t>Sensible </a:t>
            </a:r>
            <a:r>
              <a:rPr lang="es-ES" sz="1100" dirty="0"/>
              <a:t>por el  entorno social </a:t>
            </a:r>
            <a:r>
              <a:rPr lang="es-ES" sz="1100" dirty="0" smtClean="0"/>
              <a:t> y ambiental,  interesado </a:t>
            </a:r>
            <a:r>
              <a:rPr lang="es-ES" sz="1100" dirty="0"/>
              <a:t>por  la </a:t>
            </a:r>
            <a:r>
              <a:rPr lang="es-ES" sz="1100" dirty="0" smtClean="0"/>
              <a:t>investigación, Tolerante </a:t>
            </a:r>
            <a:r>
              <a:rPr lang="es-ES" sz="1100" dirty="0"/>
              <a:t>al fracaso, </a:t>
            </a:r>
            <a:r>
              <a:rPr lang="es-ES" sz="1100" dirty="0" smtClean="0"/>
              <a:t>Motivado </a:t>
            </a:r>
            <a:r>
              <a:rPr lang="es-ES" sz="1100" dirty="0"/>
              <a:t>al </a:t>
            </a:r>
            <a:r>
              <a:rPr lang="es-ES" sz="1100" dirty="0" smtClean="0"/>
              <a:t>logro, Pro-activo, Comunicativo</a:t>
            </a:r>
            <a:r>
              <a:rPr lang="es-ES" sz="1100" dirty="0"/>
              <a:t>, </a:t>
            </a:r>
            <a:r>
              <a:rPr lang="es-ES" sz="1100" dirty="0" smtClean="0"/>
              <a:t>Indagador</a:t>
            </a:r>
            <a:r>
              <a:rPr lang="es-ES" sz="1100" dirty="0"/>
              <a:t>, </a:t>
            </a:r>
            <a:r>
              <a:rPr lang="es-ES" sz="1100" dirty="0" smtClean="0"/>
              <a:t>Organizado</a:t>
            </a:r>
            <a:r>
              <a:rPr lang="es-ES" sz="1100" dirty="0"/>
              <a:t>, </a:t>
            </a:r>
            <a:r>
              <a:rPr lang="es-ES" sz="1100" dirty="0" smtClean="0"/>
              <a:t>Planificador</a:t>
            </a:r>
            <a:r>
              <a:rPr lang="es-ES" sz="1100" dirty="0"/>
              <a:t>, </a:t>
            </a:r>
            <a:r>
              <a:rPr lang="es-ES" sz="1100" dirty="0" smtClean="0"/>
              <a:t>Observador</a:t>
            </a:r>
            <a:r>
              <a:rPr lang="es-ES" sz="1100" dirty="0"/>
              <a:t>, </a:t>
            </a:r>
            <a:r>
              <a:rPr lang="es-ES" sz="1100" dirty="0" smtClean="0"/>
              <a:t>Creativo</a:t>
            </a:r>
            <a:r>
              <a:rPr lang="es-ES" sz="1100" dirty="0"/>
              <a:t>, </a:t>
            </a:r>
            <a:r>
              <a:rPr lang="es-ES" sz="1100" dirty="0" smtClean="0"/>
              <a:t>Comprometido </a:t>
            </a:r>
            <a:r>
              <a:rPr lang="es-ES" sz="1100" dirty="0"/>
              <a:t>socialmente</a:t>
            </a:r>
            <a:r>
              <a:rPr lang="es-ES" sz="1100" dirty="0" smtClean="0"/>
              <a:t>.</a:t>
            </a:r>
            <a:endParaRPr lang="es-ES" sz="1100" dirty="0"/>
          </a:p>
          <a:p>
            <a:pPr algn="just"/>
            <a:r>
              <a:rPr lang="es-ES" sz="1100" b="1" dirty="0" smtClean="0"/>
              <a:t>VALORES ÉTICO, MORAL</a:t>
            </a:r>
          </a:p>
          <a:p>
            <a:pPr marL="171450" indent="-171450">
              <a:buFont typeface="Arial" pitchFamily="34" charset="0"/>
              <a:buChar char="•"/>
            </a:pPr>
            <a:r>
              <a:rPr lang="es-ES" sz="1100" dirty="0" smtClean="0"/>
              <a:t>Responsable, Independiente, Perseverante, Honesto</a:t>
            </a:r>
            <a:r>
              <a:rPr lang="es-ES" sz="1100" dirty="0"/>
              <a:t>, </a:t>
            </a:r>
            <a:r>
              <a:rPr lang="es-ES" sz="1100" dirty="0" smtClean="0"/>
              <a:t>  Respeto </a:t>
            </a:r>
            <a:r>
              <a:rPr lang="es-ES" sz="1100" dirty="0"/>
              <a:t>y aprecio por la naturaleza</a:t>
            </a:r>
            <a:r>
              <a:rPr lang="es-ES" sz="1100" dirty="0" smtClean="0"/>
              <a:t>.</a:t>
            </a:r>
          </a:p>
          <a:p>
            <a:pPr algn="just"/>
            <a:r>
              <a:rPr lang="es-ES" sz="1100" b="1" dirty="0" smtClean="0"/>
              <a:t>CONOCIMIENTOS BÁSICOS</a:t>
            </a:r>
            <a:r>
              <a:rPr lang="es-ES" sz="1100" dirty="0"/>
              <a:t>	</a:t>
            </a:r>
          </a:p>
          <a:p>
            <a:pPr algn="just"/>
            <a:r>
              <a:rPr lang="es-ES" sz="1100" dirty="0" smtClean="0"/>
              <a:t>Conocimientos </a:t>
            </a:r>
            <a:r>
              <a:rPr lang="es-ES" sz="1100" dirty="0"/>
              <a:t>básicos en: </a:t>
            </a:r>
            <a:endParaRPr lang="es-ES" sz="1100" dirty="0" smtClean="0"/>
          </a:p>
          <a:p>
            <a:pPr marL="171450" indent="-171450" algn="just">
              <a:buFont typeface="Arial" pitchFamily="34" charset="0"/>
              <a:buChar char="•"/>
            </a:pPr>
            <a:r>
              <a:rPr lang="es-ES" sz="1100" dirty="0" smtClean="0"/>
              <a:t>biología </a:t>
            </a:r>
            <a:r>
              <a:rPr lang="es-ES" sz="1100" dirty="0"/>
              <a:t>general, </a:t>
            </a:r>
            <a:r>
              <a:rPr lang="es-ES" sz="1100" dirty="0" smtClean="0"/>
              <a:t>matemáticas</a:t>
            </a:r>
            <a:r>
              <a:rPr lang="es-ES" sz="1100" dirty="0"/>
              <a:t>, </a:t>
            </a:r>
            <a:r>
              <a:rPr lang="es-ES" sz="1100" dirty="0" smtClean="0"/>
              <a:t>física </a:t>
            </a:r>
            <a:r>
              <a:rPr lang="es-ES" sz="1100" dirty="0"/>
              <a:t>general, </a:t>
            </a:r>
            <a:r>
              <a:rPr lang="es-ES" sz="1100" dirty="0" smtClean="0"/>
              <a:t>química </a:t>
            </a:r>
            <a:r>
              <a:rPr lang="es-ES" sz="1100" dirty="0"/>
              <a:t>inorgánica, </a:t>
            </a:r>
            <a:r>
              <a:rPr lang="es-ES" sz="1100" dirty="0" smtClean="0"/>
              <a:t>química orgánica, Comprensión </a:t>
            </a:r>
            <a:r>
              <a:rPr lang="es-ES" sz="1100" dirty="0"/>
              <a:t>verbal y </a:t>
            </a:r>
            <a:r>
              <a:rPr lang="es-ES" sz="1100" dirty="0" smtClean="0"/>
              <a:t>redacción, Conocimiento </a:t>
            </a:r>
            <a:r>
              <a:rPr lang="es-ES" sz="1100" dirty="0"/>
              <a:t>del idioma </a:t>
            </a:r>
            <a:r>
              <a:rPr lang="es-ES" sz="1100" dirty="0" smtClean="0"/>
              <a:t>inglés y  Cultura general</a:t>
            </a:r>
          </a:p>
          <a:p>
            <a:pPr algn="just"/>
            <a:r>
              <a:rPr lang="es-ES" sz="1100" b="1" dirty="0" smtClean="0"/>
              <a:t>DURACIÓN DE LA CARRERA </a:t>
            </a:r>
          </a:p>
          <a:p>
            <a:pPr marL="171450" indent="-171450" algn="just">
              <a:buFont typeface="Arial" pitchFamily="34" charset="0"/>
              <a:buChar char="•"/>
            </a:pPr>
            <a:r>
              <a:rPr lang="es-ES" sz="1100" dirty="0"/>
              <a:t>Cinco (05) </a:t>
            </a:r>
            <a:r>
              <a:rPr lang="es-ES" sz="1100" dirty="0" smtClean="0"/>
              <a:t>años</a:t>
            </a:r>
          </a:p>
          <a:p>
            <a:pPr algn="just"/>
            <a:r>
              <a:rPr lang="es-ES" sz="1100" b="1" dirty="0" smtClean="0"/>
              <a:t>TÍTULO QUE SE OTORGA </a:t>
            </a:r>
            <a:endParaRPr lang="es-ES" sz="1100" b="1" dirty="0"/>
          </a:p>
          <a:p>
            <a:pPr marL="171450" indent="-171450" algn="just">
              <a:buFont typeface="Arial" pitchFamily="34" charset="0"/>
              <a:buChar char="•"/>
            </a:pPr>
            <a:r>
              <a:rPr lang="es-ES" sz="1100" dirty="0"/>
              <a:t>Licenciado (a) en </a:t>
            </a:r>
            <a:r>
              <a:rPr lang="es-ES" sz="1100" dirty="0" smtClean="0"/>
              <a:t>Biología</a:t>
            </a:r>
            <a:endParaRPr lang="es-ES" sz="1100" dirty="0"/>
          </a:p>
        </p:txBody>
      </p:sp>
      <p:sp>
        <p:nvSpPr>
          <p:cNvPr id="25" name="24 CuadroTexto"/>
          <p:cNvSpPr txBox="1"/>
          <p:nvPr/>
        </p:nvSpPr>
        <p:spPr>
          <a:xfrm>
            <a:off x="615046" y="6084168"/>
            <a:ext cx="2741946" cy="2123658"/>
          </a:xfrm>
          <a:prstGeom prst="rect">
            <a:avLst/>
          </a:prstGeom>
          <a:noFill/>
        </p:spPr>
        <p:txBody>
          <a:bodyPr wrap="square" rtlCol="0">
            <a:spAutoFit/>
          </a:bodyPr>
          <a:lstStyle/>
          <a:p>
            <a:r>
              <a:rPr lang="es-ES" sz="1100" b="1" dirty="0" smtClean="0"/>
              <a:t>PLANTA PROFESORAL</a:t>
            </a:r>
          </a:p>
          <a:p>
            <a:pPr algn="just"/>
            <a:r>
              <a:rPr lang="es-ES" sz="1100" dirty="0"/>
              <a:t>Evelyn </a:t>
            </a:r>
            <a:r>
              <a:rPr lang="es-ES" sz="1100" dirty="0" err="1" smtClean="0"/>
              <a:t>Zoppy</a:t>
            </a:r>
            <a:r>
              <a:rPr lang="es-ES" sz="1100" dirty="0" smtClean="0"/>
              <a:t>, Jesús </a:t>
            </a:r>
            <a:r>
              <a:rPr lang="es-ES" sz="1100" dirty="0"/>
              <a:t>Alberto </a:t>
            </a:r>
            <a:r>
              <a:rPr lang="es-ES" sz="1100" dirty="0" smtClean="0"/>
              <a:t>León, Eugenia </a:t>
            </a:r>
            <a:r>
              <a:rPr lang="es-ES" sz="1100" dirty="0"/>
              <a:t>Pereyra, Luis G. </a:t>
            </a:r>
            <a:r>
              <a:rPr lang="es-ES" sz="1100" dirty="0" smtClean="0"/>
              <a:t>Morales, Gerardo </a:t>
            </a:r>
            <a:r>
              <a:rPr lang="es-ES" sz="1100" dirty="0" err="1" smtClean="0"/>
              <a:t>CorderoAlex</a:t>
            </a:r>
            <a:r>
              <a:rPr lang="es-ES" sz="1100" dirty="0" smtClean="0"/>
              <a:t> </a:t>
            </a:r>
            <a:r>
              <a:rPr lang="es-ES" sz="1100" dirty="0" err="1" smtClean="0"/>
              <a:t>Fergusson</a:t>
            </a:r>
            <a:r>
              <a:rPr lang="es-ES" sz="1100" dirty="0" smtClean="0"/>
              <a:t>, Diego Rodríguez, Yadira Rangel, María Barreto, Alonso Ojeda, Laura Delgado, Ismael Hernández, Nora </a:t>
            </a:r>
            <a:r>
              <a:rPr lang="es-ES" sz="1100" dirty="0" err="1" smtClean="0"/>
              <a:t>MalaverRubén</a:t>
            </a:r>
            <a:r>
              <a:rPr lang="es-ES" sz="1100" dirty="0" smtClean="0"/>
              <a:t> </a:t>
            </a:r>
            <a:r>
              <a:rPr lang="es-ES" sz="1100" dirty="0" err="1" smtClean="0"/>
              <a:t>Candia</a:t>
            </a:r>
            <a:r>
              <a:rPr lang="es-ES" sz="1100" dirty="0" smtClean="0"/>
              <a:t>, Jorge </a:t>
            </a:r>
            <a:r>
              <a:rPr lang="es-ES" sz="1100" dirty="0"/>
              <a:t>L. </a:t>
            </a:r>
            <a:r>
              <a:rPr lang="es-ES" sz="1100" dirty="0" smtClean="0"/>
              <a:t>Pérez, César Molina, Carlos Monedero, Lourdes Suarez, </a:t>
            </a:r>
            <a:r>
              <a:rPr lang="es-ES" sz="1100" dirty="0" err="1" smtClean="0"/>
              <a:t>Edie</a:t>
            </a:r>
            <a:r>
              <a:rPr lang="es-ES" sz="1100" dirty="0" smtClean="0"/>
              <a:t> Montiel.</a:t>
            </a:r>
          </a:p>
          <a:p>
            <a:pPr algn="just"/>
            <a:r>
              <a:rPr lang="es-ES" sz="1100" dirty="0" err="1" smtClean="0"/>
              <a:t>Gunta</a:t>
            </a:r>
            <a:r>
              <a:rPr lang="es-ES" sz="1100" dirty="0" smtClean="0"/>
              <a:t> </a:t>
            </a:r>
            <a:r>
              <a:rPr lang="es-ES" sz="1100" dirty="0" err="1" smtClean="0"/>
              <a:t>Smits</a:t>
            </a:r>
            <a:r>
              <a:rPr lang="es-ES" sz="1100" dirty="0" smtClean="0"/>
              <a:t>, María </a:t>
            </a:r>
            <a:r>
              <a:rPr lang="es-ES" sz="1100" dirty="0" err="1" smtClean="0"/>
              <a:t>Raymúndez</a:t>
            </a:r>
            <a:r>
              <a:rPr lang="es-ES" sz="1100" dirty="0" smtClean="0"/>
              <a:t>, Alicia Cáceres </a:t>
            </a:r>
            <a:r>
              <a:rPr lang="es-ES" sz="1100" dirty="0" err="1" smtClean="0"/>
              <a:t>Maria</a:t>
            </a:r>
            <a:r>
              <a:rPr lang="es-ES" sz="1100" dirty="0" smtClean="0"/>
              <a:t>  </a:t>
            </a:r>
            <a:r>
              <a:rPr lang="es-ES" sz="1100" dirty="0"/>
              <a:t>A. </a:t>
            </a:r>
            <a:r>
              <a:rPr lang="es-ES" sz="1100" dirty="0" err="1" smtClean="0"/>
              <a:t>Taisma</a:t>
            </a:r>
            <a:r>
              <a:rPr lang="es-ES" sz="1100" dirty="0" smtClean="0"/>
              <a:t>, Maira Oropeza, Beatriz Vera, Wilmer </a:t>
            </a:r>
            <a:r>
              <a:rPr lang="es-ES" sz="1100" dirty="0" err="1" smtClean="0"/>
              <a:t>Tezara</a:t>
            </a:r>
            <a:r>
              <a:rPr lang="es-ES" sz="1100" dirty="0" smtClean="0"/>
              <a:t>.</a:t>
            </a:r>
          </a:p>
        </p:txBody>
      </p:sp>
      <p:sp>
        <p:nvSpPr>
          <p:cNvPr id="26" name="25 CuadroTexto"/>
          <p:cNvSpPr txBox="1"/>
          <p:nvPr/>
        </p:nvSpPr>
        <p:spPr>
          <a:xfrm>
            <a:off x="3465510" y="2379776"/>
            <a:ext cx="2771802" cy="6017032"/>
          </a:xfrm>
          <a:prstGeom prst="rect">
            <a:avLst/>
          </a:prstGeom>
          <a:noFill/>
        </p:spPr>
        <p:txBody>
          <a:bodyPr wrap="square" rtlCol="0">
            <a:spAutoFit/>
          </a:bodyPr>
          <a:lstStyle/>
          <a:p>
            <a:r>
              <a:rPr lang="es-ES" sz="1100" b="1" dirty="0" smtClean="0"/>
              <a:t>PLANTA PROFESORAL (CONT.)</a:t>
            </a:r>
          </a:p>
          <a:p>
            <a:pPr algn="just"/>
            <a:r>
              <a:rPr lang="es-ES" sz="1100" dirty="0" smtClean="0"/>
              <a:t>Renato </a:t>
            </a:r>
            <a:r>
              <a:rPr lang="es-ES" sz="1100" dirty="0"/>
              <a:t>De </a:t>
            </a:r>
            <a:r>
              <a:rPr lang="es-ES" sz="1100" dirty="0" err="1" smtClean="0"/>
              <a:t>Nobrega</a:t>
            </a:r>
            <a:r>
              <a:rPr lang="es-ES" sz="1100" dirty="0" smtClean="0"/>
              <a:t>, Estrella Villamizar,</a:t>
            </a:r>
          </a:p>
          <a:p>
            <a:pPr algn="just"/>
            <a:r>
              <a:rPr lang="es-ES" sz="1100" dirty="0" smtClean="0"/>
              <a:t>María Josefina Hernández,</a:t>
            </a:r>
            <a:r>
              <a:rPr lang="es-ES" sz="1100" dirty="0"/>
              <a:t> </a:t>
            </a:r>
            <a:r>
              <a:rPr lang="es-ES" sz="1100" dirty="0" smtClean="0"/>
              <a:t>Francisco </a:t>
            </a:r>
            <a:r>
              <a:rPr lang="es-ES" sz="1100" dirty="0" err="1" smtClean="0"/>
              <a:t>Provenzano</a:t>
            </a:r>
            <a:r>
              <a:rPr lang="es-ES" sz="1100" dirty="0" smtClean="0"/>
              <a:t>, Carmen Ferreira, Juan </a:t>
            </a:r>
            <a:r>
              <a:rPr lang="es-ES" sz="1100" dirty="0"/>
              <a:t>Carlos </a:t>
            </a:r>
            <a:r>
              <a:rPr lang="es-ES" sz="1100" dirty="0" smtClean="0"/>
              <a:t>Navarro, Mercedes Salazar, Sheila </a:t>
            </a:r>
            <a:r>
              <a:rPr lang="es-ES" sz="1100" dirty="0"/>
              <a:t>Marques</a:t>
            </a:r>
          </a:p>
          <a:p>
            <a:pPr algn="just"/>
            <a:r>
              <a:rPr lang="es-ES" sz="1100" dirty="0"/>
              <a:t>Ana </a:t>
            </a:r>
            <a:r>
              <a:rPr lang="es-ES" sz="1100" dirty="0" smtClean="0"/>
              <a:t>Bonilla, Sandra Giner, </a:t>
            </a:r>
            <a:r>
              <a:rPr lang="es-ES" sz="1100" dirty="0" err="1" smtClean="0"/>
              <a:t>Leidi</a:t>
            </a:r>
            <a:r>
              <a:rPr lang="es-ES" sz="1100" dirty="0" smtClean="0"/>
              <a:t> </a:t>
            </a:r>
            <a:r>
              <a:rPr lang="es-ES" sz="1100" dirty="0"/>
              <a:t>Herrera</a:t>
            </a:r>
          </a:p>
          <a:p>
            <a:pPr algn="just"/>
            <a:r>
              <a:rPr lang="es-ES" sz="1100" dirty="0"/>
              <a:t>Mirna </a:t>
            </a:r>
            <a:r>
              <a:rPr lang="es-ES" sz="1100" dirty="0" err="1" smtClean="0"/>
              <a:t>Medina,Elisabetta</a:t>
            </a:r>
            <a:r>
              <a:rPr lang="es-ES" sz="1100" dirty="0" smtClean="0"/>
              <a:t> Tome, Jaime </a:t>
            </a:r>
            <a:r>
              <a:rPr lang="es-ES" sz="1100" dirty="0"/>
              <a:t>Valls</a:t>
            </a:r>
          </a:p>
          <a:p>
            <a:pPr algn="just"/>
            <a:r>
              <a:rPr lang="es-ES" sz="1100" dirty="0"/>
              <a:t>Rosa V. Díaz De </a:t>
            </a:r>
            <a:r>
              <a:rPr lang="es-ES" sz="1100" dirty="0" err="1" smtClean="0"/>
              <a:t>T,Unai</a:t>
            </a:r>
            <a:r>
              <a:rPr lang="es-ES" sz="1100" dirty="0" smtClean="0"/>
              <a:t> </a:t>
            </a:r>
            <a:r>
              <a:rPr lang="es-ES" sz="1100" dirty="0" err="1" smtClean="0"/>
              <a:t>Emaldi</a:t>
            </a:r>
            <a:r>
              <a:rPr lang="es-ES" sz="1100" dirty="0" smtClean="0"/>
              <a:t>, </a:t>
            </a:r>
            <a:r>
              <a:rPr lang="es-ES" sz="1100" dirty="0" err="1" smtClean="0"/>
              <a:t>Zurima</a:t>
            </a:r>
            <a:r>
              <a:rPr lang="es-ES" sz="1100" dirty="0" smtClean="0"/>
              <a:t> González, </a:t>
            </a:r>
            <a:r>
              <a:rPr lang="es-ES" sz="1100" dirty="0" err="1" smtClean="0"/>
              <a:t>Marinela</a:t>
            </a:r>
            <a:r>
              <a:rPr lang="es-ES" sz="1100" dirty="0" smtClean="0"/>
              <a:t> Barrero, </a:t>
            </a:r>
            <a:r>
              <a:rPr lang="es-ES" sz="1100" dirty="0" err="1" smtClean="0"/>
              <a:t>Maria</a:t>
            </a:r>
            <a:r>
              <a:rPr lang="es-ES" sz="1100" dirty="0" smtClean="0"/>
              <a:t> </a:t>
            </a:r>
            <a:r>
              <a:rPr lang="es-ES" sz="1100" dirty="0"/>
              <a:t>E. Matos</a:t>
            </a:r>
          </a:p>
          <a:p>
            <a:pPr algn="just"/>
            <a:r>
              <a:rPr lang="es-ES" sz="1100" dirty="0"/>
              <a:t>Rosa </a:t>
            </a:r>
            <a:r>
              <a:rPr lang="es-ES" sz="1100" dirty="0" err="1" smtClean="0"/>
              <a:t>Raybaudi</a:t>
            </a:r>
            <a:r>
              <a:rPr lang="es-ES" sz="1100" dirty="0" smtClean="0"/>
              <a:t>, </a:t>
            </a:r>
            <a:r>
              <a:rPr lang="es-ES" sz="1100" dirty="0" err="1" smtClean="0"/>
              <a:t>Leymaya</a:t>
            </a:r>
            <a:r>
              <a:rPr lang="es-ES" sz="1100" dirty="0" smtClean="0"/>
              <a:t> Guevara,  Carolina Palomino, Adriana </a:t>
            </a:r>
            <a:r>
              <a:rPr lang="es-ES" sz="1100" dirty="0" err="1" smtClean="0"/>
              <a:t>Izquier</a:t>
            </a:r>
            <a:r>
              <a:rPr lang="es-ES" sz="1100" dirty="0" smtClean="0"/>
              <a:t>,  Blas </a:t>
            </a:r>
            <a:r>
              <a:rPr lang="es-ES" sz="1100" dirty="0" err="1" smtClean="0"/>
              <a:t>Dorta</a:t>
            </a:r>
            <a:r>
              <a:rPr lang="es-ES" sz="1100" dirty="0" smtClean="0"/>
              <a:t>, Guillermina Alonso, Palmira Guevara, María </a:t>
            </a:r>
            <a:r>
              <a:rPr lang="es-ES" sz="1100" dirty="0"/>
              <a:t>V. </a:t>
            </a:r>
            <a:r>
              <a:rPr lang="es-ES" sz="1100" dirty="0" smtClean="0"/>
              <a:t>Salas, Alexander Laurentin, </a:t>
            </a:r>
            <a:r>
              <a:rPr lang="es-ES" sz="1100" dirty="0" err="1" smtClean="0"/>
              <a:t>Mighay</a:t>
            </a:r>
            <a:r>
              <a:rPr lang="es-ES" sz="1100" dirty="0" smtClean="0"/>
              <a:t> Lovera.</a:t>
            </a:r>
            <a:endParaRPr lang="es-ES" sz="1100" dirty="0"/>
          </a:p>
          <a:p>
            <a:pPr algn="just"/>
            <a:r>
              <a:rPr lang="es-ES" sz="1100" dirty="0"/>
              <a:t>Concepción </a:t>
            </a:r>
            <a:r>
              <a:rPr lang="es-ES" sz="1100" dirty="0" smtClean="0"/>
              <a:t>Hernández, Elizabeth </a:t>
            </a:r>
            <a:r>
              <a:rPr lang="es-ES" sz="1100" dirty="0"/>
              <a:t>Valdivieso</a:t>
            </a:r>
          </a:p>
          <a:p>
            <a:pPr algn="just"/>
            <a:r>
              <a:rPr lang="es-ES" sz="1100" dirty="0"/>
              <a:t>Vicenza </a:t>
            </a:r>
            <a:r>
              <a:rPr lang="es-ES" sz="1100" dirty="0" smtClean="0"/>
              <a:t>Cervino, Ana Gómez, Roxana Gajardo, Carolina Cortes, </a:t>
            </a:r>
            <a:r>
              <a:rPr lang="es-ES" sz="1100" dirty="0" err="1" smtClean="0"/>
              <a:t>Angeles</a:t>
            </a:r>
            <a:r>
              <a:rPr lang="es-ES" sz="1100" dirty="0" smtClean="0"/>
              <a:t> Zambrano, </a:t>
            </a:r>
            <a:r>
              <a:rPr lang="es-ES" sz="1100" dirty="0" err="1" smtClean="0"/>
              <a:t>Annamil</a:t>
            </a:r>
            <a:r>
              <a:rPr lang="es-ES" sz="1100" dirty="0" smtClean="0"/>
              <a:t> </a:t>
            </a:r>
            <a:r>
              <a:rPr lang="es-ES" sz="1100" dirty="0" err="1" smtClean="0"/>
              <a:t>Alvarez</a:t>
            </a:r>
            <a:r>
              <a:rPr lang="es-ES" sz="1100" dirty="0" smtClean="0"/>
              <a:t>, María </a:t>
            </a:r>
            <a:r>
              <a:rPr lang="es-ES" sz="1100" dirty="0"/>
              <a:t>Carolina </a:t>
            </a:r>
            <a:r>
              <a:rPr lang="es-ES" sz="1100" dirty="0" smtClean="0"/>
              <a:t>Pérez,  Ana </a:t>
            </a:r>
            <a:r>
              <a:rPr lang="es-ES" sz="1100" dirty="0"/>
              <a:t>Karina </a:t>
            </a:r>
            <a:r>
              <a:rPr lang="es-ES" sz="1100" dirty="0" smtClean="0"/>
              <a:t>Marcano,  José </a:t>
            </a:r>
            <a:r>
              <a:rPr lang="es-ES" sz="1100" dirty="0" err="1"/>
              <a:t>Mejias</a:t>
            </a:r>
            <a:endParaRPr lang="es-ES" sz="1100" dirty="0"/>
          </a:p>
          <a:p>
            <a:pPr algn="just"/>
            <a:r>
              <a:rPr lang="es-ES" sz="1100" dirty="0"/>
              <a:t>Santiago </a:t>
            </a:r>
            <a:r>
              <a:rPr lang="es-ES" sz="1100" dirty="0" smtClean="0"/>
              <a:t>Gómez, Aníbal Castillo, </a:t>
            </a:r>
            <a:r>
              <a:rPr lang="es-ES" sz="1100" dirty="0" err="1" smtClean="0"/>
              <a:t>Gunta</a:t>
            </a:r>
            <a:r>
              <a:rPr lang="es-ES" sz="1100" dirty="0" smtClean="0"/>
              <a:t> </a:t>
            </a:r>
            <a:r>
              <a:rPr lang="es-ES" sz="1100" dirty="0" err="1" smtClean="0"/>
              <a:t>Smits</a:t>
            </a:r>
            <a:r>
              <a:rPr lang="es-ES" sz="1100" dirty="0" smtClean="0"/>
              <a:t>, María </a:t>
            </a:r>
            <a:r>
              <a:rPr lang="es-ES" sz="1100" dirty="0" err="1" smtClean="0"/>
              <a:t>Raymúndez</a:t>
            </a:r>
            <a:r>
              <a:rPr lang="es-ES" sz="1100" dirty="0" smtClean="0"/>
              <a:t>, Alicia Cáceres </a:t>
            </a:r>
            <a:r>
              <a:rPr lang="es-ES" sz="1100" dirty="0" err="1" smtClean="0"/>
              <a:t>Maria</a:t>
            </a:r>
            <a:r>
              <a:rPr lang="es-ES" sz="1100" dirty="0" smtClean="0"/>
              <a:t>  </a:t>
            </a:r>
            <a:r>
              <a:rPr lang="es-ES" sz="1100" dirty="0"/>
              <a:t>A. </a:t>
            </a:r>
            <a:r>
              <a:rPr lang="es-ES" sz="1100" dirty="0" err="1" smtClean="0"/>
              <a:t>Taisma</a:t>
            </a:r>
            <a:r>
              <a:rPr lang="es-ES" sz="1100" dirty="0" smtClean="0"/>
              <a:t>, Maira Oropeza, Beatriz Vera, Wilmer </a:t>
            </a:r>
            <a:r>
              <a:rPr lang="es-ES" sz="1100" dirty="0" err="1" smtClean="0"/>
              <a:t>Tezara</a:t>
            </a:r>
            <a:r>
              <a:rPr lang="es-ES" sz="1100" dirty="0" smtClean="0"/>
              <a:t>, María </a:t>
            </a:r>
            <a:r>
              <a:rPr lang="es-ES" sz="1100" dirty="0"/>
              <a:t>D. Fernández</a:t>
            </a:r>
          </a:p>
          <a:p>
            <a:pPr algn="just"/>
            <a:r>
              <a:rPr lang="es-ES" sz="1100" dirty="0"/>
              <a:t>Octavio </a:t>
            </a:r>
            <a:r>
              <a:rPr lang="es-ES" sz="1100" dirty="0" smtClean="0"/>
              <a:t>Carballo,  Carolina </a:t>
            </a:r>
            <a:r>
              <a:rPr lang="es-ES" sz="1100" dirty="0" err="1" smtClean="0"/>
              <a:t>Kalinhoff</a:t>
            </a:r>
            <a:r>
              <a:rPr lang="es-ES" sz="1100" dirty="0" smtClean="0"/>
              <a:t> , Claudia </a:t>
            </a:r>
            <a:r>
              <a:rPr lang="es-ES" sz="1100" dirty="0" err="1" smtClean="0"/>
              <a:t>Cressa</a:t>
            </a:r>
            <a:r>
              <a:rPr lang="es-ES" sz="1100" dirty="0" smtClean="0"/>
              <a:t>,  Ernesto González, Zaida </a:t>
            </a:r>
            <a:r>
              <a:rPr lang="es-ES" sz="1100" dirty="0" err="1" smtClean="0"/>
              <a:t>Tárano</a:t>
            </a:r>
            <a:r>
              <a:rPr lang="es-ES" sz="1100" dirty="0" smtClean="0"/>
              <a:t>,  Gilberto Payares,  Elizabeth </a:t>
            </a:r>
            <a:r>
              <a:rPr lang="es-ES" sz="1100" dirty="0" err="1" smtClean="0"/>
              <a:t>Merentes</a:t>
            </a:r>
            <a:r>
              <a:rPr lang="es-ES" sz="1100" dirty="0" smtClean="0"/>
              <a:t>, Fernando González, Cristina </a:t>
            </a:r>
            <a:r>
              <a:rPr lang="es-ES" sz="1100" dirty="0" err="1" smtClean="0"/>
              <a:t>Sanoja</a:t>
            </a:r>
            <a:r>
              <a:rPr lang="es-ES" sz="1100" dirty="0" smtClean="0"/>
              <a:t> Lorena Márquez.</a:t>
            </a:r>
            <a:endParaRPr lang="es-ES" sz="1100" dirty="0"/>
          </a:p>
          <a:p>
            <a:pPr algn="just"/>
            <a:r>
              <a:rPr lang="es-ES" sz="1100" dirty="0"/>
              <a:t>Christian </a:t>
            </a:r>
            <a:r>
              <a:rPr lang="es-ES" sz="1100" dirty="0" err="1" smtClean="0"/>
              <a:t>Calderon</a:t>
            </a:r>
            <a:r>
              <a:rPr lang="es-ES" sz="1100" dirty="0" smtClean="0"/>
              <a:t>, Carlos </a:t>
            </a:r>
            <a:r>
              <a:rPr lang="es-ES" sz="1100" dirty="0" err="1" smtClean="0"/>
              <a:t>Ayesta</a:t>
            </a:r>
            <a:r>
              <a:rPr lang="es-ES" sz="1100" dirty="0" smtClean="0"/>
              <a:t>, José </a:t>
            </a:r>
            <a:r>
              <a:rPr lang="es-ES" sz="1100" dirty="0"/>
              <a:t>R. </a:t>
            </a:r>
            <a:r>
              <a:rPr lang="es-ES" sz="1100" dirty="0" err="1" smtClean="0"/>
              <a:t>Bonyorno</a:t>
            </a:r>
            <a:r>
              <a:rPr lang="es-ES" sz="1100" dirty="0" smtClean="0"/>
              <a:t>, </a:t>
            </a:r>
            <a:r>
              <a:rPr lang="es-ES" sz="1100" dirty="0" err="1" smtClean="0"/>
              <a:t>Meris</a:t>
            </a:r>
            <a:r>
              <a:rPr lang="es-ES" sz="1100" dirty="0" smtClean="0"/>
              <a:t> </a:t>
            </a:r>
            <a:r>
              <a:rPr lang="es-ES" sz="1100" dirty="0" err="1" smtClean="0"/>
              <a:t>Casotto</a:t>
            </a:r>
            <a:r>
              <a:rPr lang="es-ES" sz="1100" dirty="0" smtClean="0"/>
              <a:t>, Antonio </a:t>
            </a:r>
            <a:r>
              <a:rPr lang="es-ES" sz="1100" dirty="0" err="1"/>
              <a:t>Gutierrez</a:t>
            </a:r>
            <a:endParaRPr lang="es-ES" sz="1100" dirty="0"/>
          </a:p>
          <a:p>
            <a:pPr algn="just"/>
            <a:r>
              <a:rPr lang="es-ES" sz="1100" dirty="0"/>
              <a:t>Teresa E. </a:t>
            </a:r>
            <a:r>
              <a:rPr lang="es-ES" sz="1100" dirty="0" smtClean="0"/>
              <a:t>Vargas,  </a:t>
            </a:r>
            <a:r>
              <a:rPr lang="es-ES" sz="1100" dirty="0" err="1" smtClean="0"/>
              <a:t>Caribay</a:t>
            </a:r>
            <a:r>
              <a:rPr lang="es-ES" sz="1100" dirty="0" smtClean="0"/>
              <a:t> Urbina, Sheila Marques,  Paula Tonino,  Pedro </a:t>
            </a:r>
            <a:r>
              <a:rPr lang="es-ES" sz="1100" dirty="0"/>
              <a:t>Rodríguez</a:t>
            </a:r>
          </a:p>
          <a:p>
            <a:pPr algn="just"/>
            <a:r>
              <a:rPr lang="es-ES" sz="1100" dirty="0" err="1"/>
              <a:t>Roschman</a:t>
            </a:r>
            <a:r>
              <a:rPr lang="es-ES" sz="1100" dirty="0"/>
              <a:t> </a:t>
            </a:r>
            <a:r>
              <a:rPr lang="es-ES" sz="1100" dirty="0" smtClean="0"/>
              <a:t>González, </a:t>
            </a:r>
            <a:r>
              <a:rPr lang="es-ES" sz="1100" dirty="0" err="1" smtClean="0"/>
              <a:t>Izaskum</a:t>
            </a:r>
            <a:r>
              <a:rPr lang="es-ES" sz="1100" dirty="0" smtClean="0"/>
              <a:t> </a:t>
            </a:r>
            <a:r>
              <a:rPr lang="es-ES" sz="1100" dirty="0" err="1" smtClean="0"/>
              <a:t>Petralanda</a:t>
            </a:r>
            <a:r>
              <a:rPr lang="es-ES" sz="1100" dirty="0" smtClean="0"/>
              <a:t>,</a:t>
            </a:r>
            <a:endParaRPr lang="es-ES" sz="1100" dirty="0"/>
          </a:p>
          <a:p>
            <a:pPr algn="just"/>
            <a:r>
              <a:rPr lang="es-ES" sz="1100" dirty="0" err="1" smtClean="0"/>
              <a:t>Myloa</a:t>
            </a:r>
            <a:r>
              <a:rPr lang="es-ES" sz="1100" dirty="0" smtClean="0"/>
              <a:t> </a:t>
            </a:r>
            <a:r>
              <a:rPr lang="es-ES" sz="1100" dirty="0"/>
              <a:t>M Morgado </a:t>
            </a:r>
            <a:r>
              <a:rPr lang="es-ES" sz="1100" dirty="0" smtClean="0"/>
              <a:t>V,  Natalia </a:t>
            </a:r>
            <a:r>
              <a:rPr lang="es-ES" sz="1100" dirty="0"/>
              <a:t>Ortega </a:t>
            </a:r>
            <a:r>
              <a:rPr lang="es-ES" sz="1100" dirty="0" smtClean="0"/>
              <a:t>A.</a:t>
            </a:r>
            <a:endParaRPr lang="es-ES" sz="1100" dirty="0"/>
          </a:p>
          <a:p>
            <a:pPr algn="just"/>
            <a:endParaRPr lang="es-ES" sz="1100" dirty="0"/>
          </a:p>
        </p:txBody>
      </p:sp>
    </p:spTree>
    <p:extLst>
      <p:ext uri="{BB962C8B-B14F-4D97-AF65-F5344CB8AC3E}">
        <p14:creationId xmlns:p14="http://schemas.microsoft.com/office/powerpoint/2010/main" val="156553756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a:t>
            </a:r>
            <a:endParaRPr lang="es-VE" sz="2000" dirty="0">
              <a:latin typeface="Kozuka Gothic Pro M" pitchFamily="34" charset="-128"/>
              <a:ea typeface="Kozuka Gothic Pro M" pitchFamily="34" charset="-128"/>
            </a:endParaRPr>
          </a:p>
        </p:txBody>
      </p:sp>
      <p:graphicFrame>
        <p:nvGraphicFramePr>
          <p:cNvPr id="29" name="28 Tabla"/>
          <p:cNvGraphicFramePr>
            <a:graphicFrameLocks noGrp="1"/>
          </p:cNvGraphicFramePr>
          <p:nvPr>
            <p:extLst>
              <p:ext uri="{D42A27DB-BD31-4B8C-83A1-F6EECF244321}">
                <p14:modId xmlns:p14="http://schemas.microsoft.com/office/powerpoint/2010/main" val="2377747737"/>
              </p:ext>
            </p:extLst>
          </p:nvPr>
        </p:nvGraphicFramePr>
        <p:xfrm>
          <a:off x="512675" y="2727029"/>
          <a:ext cx="5832648" cy="4880610"/>
        </p:xfrm>
        <a:graphic>
          <a:graphicData uri="http://schemas.openxmlformats.org/drawingml/2006/table">
            <a:tbl>
              <a:tblPr>
                <a:tableStyleId>{5C22544A-7EE6-4342-B048-85BDC9FD1C3A}</a:tableStyleId>
              </a:tblPr>
              <a:tblGrid>
                <a:gridCol w="2025640"/>
                <a:gridCol w="2025640"/>
                <a:gridCol w="1781368"/>
              </a:tblGrid>
              <a:tr h="0">
                <a:tc>
                  <a:txBody>
                    <a:bodyPr/>
                    <a:lstStyle/>
                    <a:p>
                      <a:pPr algn="ctr">
                        <a:lnSpc>
                          <a:spcPct val="115000"/>
                        </a:lnSpc>
                        <a:spcAft>
                          <a:spcPts val="1000"/>
                        </a:spcAft>
                      </a:pPr>
                      <a:r>
                        <a:rPr lang="es-VE" sz="1100" b="1" dirty="0">
                          <a:effectLst/>
                        </a:rPr>
                        <a:t>Primer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Segundo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Tercer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Matemáticas General I</a:t>
                      </a:r>
                    </a:p>
                    <a:p>
                      <a:pPr marL="171450" lvl="0" indent="-171450">
                        <a:buFont typeface="Arial" pitchFamily="34" charset="0"/>
                        <a:buChar char="•"/>
                      </a:pPr>
                      <a:r>
                        <a:rPr lang="es-VE" sz="1000" kern="1200" dirty="0" smtClean="0">
                          <a:solidFill>
                            <a:schemeClr val="dk1"/>
                          </a:solidFill>
                          <a:effectLst/>
                          <a:latin typeface="+mn-lt"/>
                          <a:ea typeface="+mn-ea"/>
                          <a:cs typeface="+mn-cs"/>
                        </a:rPr>
                        <a:t>Física General I</a:t>
                      </a:r>
                    </a:p>
                    <a:p>
                      <a:pPr marL="171450" indent="-171450">
                        <a:buFont typeface="Arial" pitchFamily="34" charset="0"/>
                        <a:buChar char="•"/>
                      </a:pPr>
                      <a:r>
                        <a:rPr lang="es-VE" sz="1000" kern="1200" dirty="0" smtClean="0">
                          <a:solidFill>
                            <a:schemeClr val="dk1"/>
                          </a:solidFill>
                          <a:effectLst/>
                          <a:latin typeface="+mn-lt"/>
                          <a:ea typeface="+mn-ea"/>
                          <a:cs typeface="+mn-cs"/>
                        </a:rPr>
                        <a:t>Principios de Química I</a:t>
                      </a:r>
                      <a:endParaRPr lang="es-VE" sz="1000" dirty="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Matemáticas General II</a:t>
                      </a:r>
                    </a:p>
                    <a:p>
                      <a:pPr marL="171450" lvl="0" indent="-171450">
                        <a:buFont typeface="Arial" pitchFamily="34" charset="0"/>
                        <a:buChar char="•"/>
                      </a:pPr>
                      <a:r>
                        <a:rPr lang="es-VE" sz="1000" kern="1200" dirty="0" smtClean="0">
                          <a:solidFill>
                            <a:schemeClr val="dk1"/>
                          </a:solidFill>
                          <a:effectLst/>
                          <a:latin typeface="+mn-lt"/>
                          <a:ea typeface="+mn-ea"/>
                          <a:cs typeface="+mn-cs"/>
                        </a:rPr>
                        <a:t>Física General II</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Principios de Química</a:t>
                      </a:r>
                    </a:p>
                    <a:p>
                      <a:pPr marL="171450" lvl="0" indent="-171450">
                        <a:buFont typeface="Arial" pitchFamily="34" charset="0"/>
                        <a:buChar char="•"/>
                      </a:pPr>
                      <a:r>
                        <a:rPr lang="es-VE" sz="1000" kern="1200" dirty="0" smtClean="0">
                          <a:solidFill>
                            <a:schemeClr val="dk1"/>
                          </a:solidFill>
                          <a:effectLst/>
                          <a:latin typeface="+mn-lt"/>
                          <a:ea typeface="+mn-ea"/>
                          <a:cs typeface="+mn-cs"/>
                        </a:rPr>
                        <a:t>Principios de Química II</a:t>
                      </a:r>
                    </a:p>
                    <a:p>
                      <a:pPr marL="171450" indent="-171450">
                        <a:buFont typeface="Arial" pitchFamily="34" charset="0"/>
                        <a:buChar char="•"/>
                      </a:pPr>
                      <a:r>
                        <a:rPr lang="es-VE" sz="1000" kern="1200" dirty="0" smtClean="0">
                          <a:solidFill>
                            <a:schemeClr val="dk1"/>
                          </a:solidFill>
                          <a:effectLst/>
                          <a:latin typeface="+mn-lt"/>
                          <a:ea typeface="+mn-ea"/>
                          <a:cs typeface="+mn-cs"/>
                        </a:rPr>
                        <a:t>Principios de Biología</a:t>
                      </a:r>
                      <a:endParaRPr lang="es-VE" sz="1000" dirty="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100" kern="1200" dirty="0" smtClean="0">
                          <a:solidFill>
                            <a:schemeClr val="dk1"/>
                          </a:solidFill>
                          <a:effectLst/>
                          <a:latin typeface="+mn-lt"/>
                          <a:ea typeface="+mn-ea"/>
                          <a:cs typeface="+mn-cs"/>
                        </a:rPr>
                        <a:t>Matemáticas General III</a:t>
                      </a:r>
                    </a:p>
                    <a:p>
                      <a:pPr marL="171450" lvl="0" indent="-171450">
                        <a:buFont typeface="Arial" pitchFamily="34" charset="0"/>
                        <a:buChar char="•"/>
                      </a:pPr>
                      <a:r>
                        <a:rPr lang="es-VE" sz="1100" kern="1200" dirty="0" smtClean="0">
                          <a:solidFill>
                            <a:schemeClr val="dk1"/>
                          </a:solidFill>
                          <a:effectLst/>
                          <a:latin typeface="+mn-lt"/>
                          <a:ea typeface="+mn-ea"/>
                          <a:cs typeface="+mn-cs"/>
                        </a:rPr>
                        <a:t>Principios de Fisicoquímica </a:t>
                      </a:r>
                    </a:p>
                    <a:p>
                      <a:pPr marL="171450" lvl="0" indent="-171450">
                        <a:buFont typeface="Arial" pitchFamily="34" charset="0"/>
                        <a:buChar char="•"/>
                      </a:pPr>
                      <a:r>
                        <a:rPr lang="es-VE" sz="1100" kern="1200" dirty="0" smtClean="0">
                          <a:solidFill>
                            <a:schemeClr val="dk1"/>
                          </a:solidFill>
                          <a:effectLst/>
                          <a:latin typeface="+mn-lt"/>
                          <a:ea typeface="+mn-ea"/>
                          <a:cs typeface="+mn-cs"/>
                        </a:rPr>
                        <a:t>Biología Vegetal</a:t>
                      </a:r>
                    </a:p>
                    <a:p>
                      <a:pPr marL="171450" indent="-171450">
                        <a:buFont typeface="Arial" pitchFamily="34" charset="0"/>
                        <a:buChar char="•"/>
                      </a:pPr>
                      <a:r>
                        <a:rPr lang="es-VE" sz="1100" kern="1200" dirty="0" smtClean="0">
                          <a:solidFill>
                            <a:schemeClr val="dk1"/>
                          </a:solidFill>
                          <a:effectLst/>
                          <a:latin typeface="+mn-lt"/>
                          <a:ea typeface="+mn-ea"/>
                          <a:cs typeface="+mn-cs"/>
                        </a:rPr>
                        <a:t>Laboratorio de Biología Vegetal</a:t>
                      </a:r>
                      <a:endParaRPr lang="es-VE" sz="1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lnSpc>
                          <a:spcPct val="115000"/>
                        </a:lnSpc>
                        <a:spcAft>
                          <a:spcPts val="1000"/>
                        </a:spcAft>
                      </a:pPr>
                      <a:r>
                        <a:rPr lang="es-VE" sz="1000" b="1" dirty="0">
                          <a:solidFill>
                            <a:srgbClr val="00000A"/>
                          </a:solidFill>
                          <a:effectLst/>
                          <a:latin typeface="Calibri"/>
                          <a:ea typeface="DejaVu Sans"/>
                          <a:cs typeface="Calibri"/>
                        </a:rPr>
                        <a:t>Cuarto Semestre</a:t>
                      </a:r>
                      <a:endParaRPr lang="es-VE" sz="10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Quinto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solidFill>
                            <a:srgbClr val="00000A"/>
                          </a:solidFill>
                          <a:effectLst/>
                          <a:latin typeface="Calibri"/>
                          <a:ea typeface="DejaVu Sans"/>
                          <a:cs typeface="Calibri"/>
                        </a:rPr>
                        <a:t>Sexto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Bioestadística</a:t>
                      </a:r>
                    </a:p>
                    <a:p>
                      <a:pPr marL="171450" lvl="0" indent="-171450">
                        <a:buFont typeface="Arial" pitchFamily="34" charset="0"/>
                        <a:buChar char="•"/>
                      </a:pPr>
                      <a:r>
                        <a:rPr lang="es-VE" sz="1000" kern="1200" dirty="0" smtClean="0">
                          <a:solidFill>
                            <a:schemeClr val="dk1"/>
                          </a:solidFill>
                          <a:effectLst/>
                          <a:latin typeface="+mn-lt"/>
                          <a:ea typeface="+mn-ea"/>
                          <a:cs typeface="+mn-cs"/>
                        </a:rPr>
                        <a:t>Química Orgánica</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Química Orgánica</a:t>
                      </a:r>
                    </a:p>
                    <a:p>
                      <a:pPr marL="171450" lvl="0" indent="-171450">
                        <a:buFont typeface="Arial" pitchFamily="34" charset="0"/>
                        <a:buChar char="•"/>
                      </a:pPr>
                      <a:r>
                        <a:rPr lang="es-VE" sz="1000" kern="1200" dirty="0" smtClean="0">
                          <a:solidFill>
                            <a:schemeClr val="dk1"/>
                          </a:solidFill>
                          <a:effectLst/>
                          <a:latin typeface="+mn-lt"/>
                          <a:ea typeface="+mn-ea"/>
                          <a:cs typeface="+mn-cs"/>
                        </a:rPr>
                        <a:t>Biología Animal</a:t>
                      </a:r>
                    </a:p>
                    <a:p>
                      <a:pPr marL="171450" indent="-171450">
                        <a:buFont typeface="Arial" pitchFamily="34" charset="0"/>
                        <a:buChar char="•"/>
                      </a:pPr>
                      <a:r>
                        <a:rPr lang="es-VE" sz="1000" kern="1200" dirty="0" smtClean="0">
                          <a:solidFill>
                            <a:schemeClr val="dk1"/>
                          </a:solidFill>
                          <a:effectLst/>
                          <a:latin typeface="+mn-lt"/>
                          <a:ea typeface="+mn-ea"/>
                          <a:cs typeface="+mn-cs"/>
                        </a:rPr>
                        <a:t>Laboratorio de Biología Animal</a:t>
                      </a:r>
                      <a:endParaRPr lang="es-VE" sz="10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Bioquímica General</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Bioquímica General</a:t>
                      </a:r>
                    </a:p>
                    <a:p>
                      <a:pPr marL="171450" lvl="0" indent="-171450">
                        <a:buFont typeface="Arial" pitchFamily="34" charset="0"/>
                        <a:buChar char="•"/>
                      </a:pPr>
                      <a:r>
                        <a:rPr lang="es-VE" sz="1000" kern="1200" dirty="0" smtClean="0">
                          <a:solidFill>
                            <a:schemeClr val="dk1"/>
                          </a:solidFill>
                          <a:effectLst/>
                          <a:latin typeface="+mn-lt"/>
                          <a:ea typeface="+mn-ea"/>
                          <a:cs typeface="+mn-cs"/>
                        </a:rPr>
                        <a:t>Física General III</a:t>
                      </a:r>
                    </a:p>
                    <a:p>
                      <a:pPr marL="171450" lvl="0" indent="-171450">
                        <a:buFont typeface="Arial" pitchFamily="34" charset="0"/>
                        <a:buChar char="•"/>
                      </a:pPr>
                      <a:r>
                        <a:rPr lang="es-VE" sz="1000" kern="1200" dirty="0" smtClean="0">
                          <a:solidFill>
                            <a:schemeClr val="dk1"/>
                          </a:solidFill>
                          <a:effectLst/>
                          <a:latin typeface="+mn-lt"/>
                          <a:ea typeface="+mn-ea"/>
                          <a:cs typeface="+mn-cs"/>
                        </a:rPr>
                        <a:t>Genética General</a:t>
                      </a:r>
                    </a:p>
                    <a:p>
                      <a:pPr marL="171450" indent="-171450">
                        <a:buFont typeface="Arial" pitchFamily="34" charset="0"/>
                        <a:buChar char="•"/>
                      </a:pPr>
                      <a:r>
                        <a:rPr lang="es-VE" sz="1000" kern="1200" dirty="0" smtClean="0">
                          <a:solidFill>
                            <a:schemeClr val="dk1"/>
                          </a:solidFill>
                          <a:effectLst/>
                          <a:latin typeface="+mn-lt"/>
                          <a:ea typeface="+mn-ea"/>
                          <a:cs typeface="+mn-cs"/>
                        </a:rPr>
                        <a:t>Laboratorio de Genética Genera</a:t>
                      </a:r>
                      <a:r>
                        <a:rPr lang="es-VE" sz="1100" kern="1200" dirty="0" smtClean="0">
                          <a:solidFill>
                            <a:schemeClr val="dk1"/>
                          </a:solidFill>
                          <a:effectLst/>
                          <a:latin typeface="+mn-lt"/>
                          <a:ea typeface="+mn-ea"/>
                          <a:cs typeface="+mn-cs"/>
                        </a:rPr>
                        <a:t>l</a:t>
                      </a:r>
                      <a:endParaRPr lang="es-VE" sz="1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c>
                  <a:txBody>
                    <a:bodyPr/>
                    <a:lstStyle/>
                    <a:p>
                      <a:pPr lvl="0"/>
                      <a:r>
                        <a:rPr lang="es-VE" sz="1000" kern="1200" dirty="0" smtClean="0">
                          <a:solidFill>
                            <a:schemeClr val="dk1"/>
                          </a:solidFill>
                          <a:effectLst/>
                          <a:latin typeface="+mn-lt"/>
                          <a:ea typeface="+mn-ea"/>
                          <a:cs typeface="+mn-cs"/>
                        </a:rPr>
                        <a:t>Fisiología I (Vegetal)</a:t>
                      </a:r>
                    </a:p>
                    <a:p>
                      <a:pPr lvl="0"/>
                      <a:r>
                        <a:rPr lang="es-VE" sz="1000" kern="1200" dirty="0" smtClean="0">
                          <a:solidFill>
                            <a:schemeClr val="dk1"/>
                          </a:solidFill>
                          <a:effectLst/>
                          <a:latin typeface="+mn-lt"/>
                          <a:ea typeface="+mn-ea"/>
                          <a:cs typeface="+mn-cs"/>
                        </a:rPr>
                        <a:t>Laboratorio de Fisiología I</a:t>
                      </a:r>
                    </a:p>
                    <a:p>
                      <a:pPr lvl="0"/>
                      <a:r>
                        <a:rPr lang="es-VE" sz="1000" kern="1200" dirty="0" smtClean="0">
                          <a:solidFill>
                            <a:schemeClr val="dk1"/>
                          </a:solidFill>
                          <a:effectLst/>
                          <a:latin typeface="+mn-lt"/>
                          <a:ea typeface="+mn-ea"/>
                          <a:cs typeface="+mn-cs"/>
                        </a:rPr>
                        <a:t>Biología Celular</a:t>
                      </a:r>
                    </a:p>
                    <a:p>
                      <a:pPr lvl="0"/>
                      <a:r>
                        <a:rPr lang="es-VE" sz="1000" kern="1200" dirty="0" smtClean="0">
                          <a:solidFill>
                            <a:schemeClr val="dk1"/>
                          </a:solidFill>
                          <a:effectLst/>
                          <a:latin typeface="+mn-lt"/>
                          <a:ea typeface="+mn-ea"/>
                          <a:cs typeface="+mn-cs"/>
                        </a:rPr>
                        <a:t>Laboratorio de Biología Celular</a:t>
                      </a:r>
                    </a:p>
                    <a:p>
                      <a:pPr lvl="0"/>
                      <a:r>
                        <a:rPr lang="es-VE" sz="1000" kern="1200" dirty="0" smtClean="0">
                          <a:solidFill>
                            <a:schemeClr val="dk1"/>
                          </a:solidFill>
                          <a:effectLst/>
                          <a:latin typeface="+mn-lt"/>
                          <a:ea typeface="+mn-ea"/>
                          <a:cs typeface="+mn-cs"/>
                        </a:rPr>
                        <a:t>Ecología General I</a:t>
                      </a:r>
                    </a:p>
                    <a:p>
                      <a:r>
                        <a:rPr lang="es-VE" sz="1000" kern="1200" dirty="0" smtClean="0">
                          <a:solidFill>
                            <a:schemeClr val="dk1"/>
                          </a:solidFill>
                          <a:effectLst/>
                          <a:latin typeface="+mn-lt"/>
                          <a:ea typeface="+mn-ea"/>
                          <a:cs typeface="+mn-cs"/>
                        </a:rPr>
                        <a:t>Laboratorio de Ecología Vegetal I</a:t>
                      </a:r>
                      <a:endParaRPr lang="es-VE" sz="10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r>
                        <a:rPr lang="es-VE" sz="1100" b="1" dirty="0" smtClean="0"/>
                        <a:t>Séptimo</a:t>
                      </a:r>
                      <a:r>
                        <a:rPr lang="es-VE" sz="1100" b="1" baseline="0" dirty="0" smtClean="0"/>
                        <a:t> Semestre</a:t>
                      </a:r>
                      <a:endParaRPr lang="es-VE" sz="1100" b="1" dirty="0"/>
                    </a:p>
                  </a:txBody>
                  <a:tcPr marL="68580" marR="68580" marT="0" marB="0">
                    <a:solidFill>
                      <a:schemeClr val="accent3">
                        <a:lumMod val="75000"/>
                      </a:schemeClr>
                    </a:solidFill>
                  </a:tcPr>
                </a:tc>
                <a:tc>
                  <a:txBody>
                    <a:bodyPr/>
                    <a:lstStyle/>
                    <a:p>
                      <a:pPr algn="ctr">
                        <a:lnSpc>
                          <a:spcPct val="115000"/>
                        </a:lnSpc>
                        <a:spcAft>
                          <a:spcPts val="1000"/>
                        </a:spcAft>
                      </a:pPr>
                      <a:r>
                        <a:rPr lang="es-VE" sz="1100" b="1" baseline="0" dirty="0" smtClean="0">
                          <a:solidFill>
                            <a:srgbClr val="00000A"/>
                          </a:solidFill>
                          <a:effectLst/>
                          <a:latin typeface="Calibri"/>
                          <a:ea typeface="DejaVu Sans"/>
                          <a:cs typeface="Calibri"/>
                        </a:rPr>
                        <a:t>Octavo Semestre </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Noveno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Fisiología II (Animal)</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Fisiología (Animal)</a:t>
                      </a:r>
                    </a:p>
                    <a:p>
                      <a:pPr marL="171450" lvl="0" indent="-171450">
                        <a:buFont typeface="Arial" pitchFamily="34" charset="0"/>
                        <a:buChar char="•"/>
                      </a:pPr>
                      <a:r>
                        <a:rPr lang="es-VE" sz="1000" kern="1200" dirty="0" smtClean="0">
                          <a:solidFill>
                            <a:schemeClr val="dk1"/>
                          </a:solidFill>
                          <a:effectLst/>
                          <a:latin typeface="+mn-lt"/>
                          <a:ea typeface="+mn-ea"/>
                          <a:cs typeface="+mn-cs"/>
                        </a:rPr>
                        <a:t>Evolución</a:t>
                      </a:r>
                    </a:p>
                    <a:p>
                      <a:pPr marL="171450" lvl="0" indent="-171450">
                        <a:buFont typeface="Arial" pitchFamily="34" charset="0"/>
                        <a:buChar char="•"/>
                      </a:pPr>
                      <a:r>
                        <a:rPr lang="es-VE" sz="1000" kern="1200" dirty="0" smtClean="0">
                          <a:solidFill>
                            <a:schemeClr val="dk1"/>
                          </a:solidFill>
                          <a:effectLst/>
                          <a:latin typeface="+mn-lt"/>
                          <a:ea typeface="+mn-ea"/>
                          <a:cs typeface="+mn-cs"/>
                        </a:rPr>
                        <a:t>Ecología II (Animal)</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Ecología II (Animal)</a:t>
                      </a:r>
                    </a:p>
                    <a:p>
                      <a:pPr marL="171450" indent="-171450">
                        <a:buFont typeface="Arial" pitchFamily="34" charset="0"/>
                        <a:buChar char="•"/>
                      </a:pPr>
                      <a:r>
                        <a:rPr lang="es-VE" sz="1000" kern="1200" dirty="0" smtClean="0">
                          <a:solidFill>
                            <a:schemeClr val="dk1"/>
                          </a:solidFill>
                          <a:effectLst/>
                          <a:latin typeface="+mn-lt"/>
                          <a:ea typeface="+mn-ea"/>
                          <a:cs typeface="+mn-cs"/>
                        </a:rPr>
                        <a:t>Filosofía de la Ciencia</a:t>
                      </a:r>
                      <a:endParaRPr lang="es-VE" sz="1000" dirty="0"/>
                    </a:p>
                  </a:txBody>
                  <a:tcPr marL="68580" marR="68580" marT="0" marB="0">
                    <a:solidFill>
                      <a:schemeClr val="accent3">
                        <a:lumMod val="40000"/>
                        <a:lumOff val="60000"/>
                      </a:schemeClr>
                    </a:solidFill>
                  </a:tcPr>
                </a:tc>
                <a:tc>
                  <a:txBody>
                    <a:bodyPr/>
                    <a:lstStyle/>
                    <a:p>
                      <a:pPr marL="0" lvl="0" indent="0" algn="just">
                        <a:lnSpc>
                          <a:spcPct val="100000"/>
                        </a:lnSpc>
                        <a:spcAft>
                          <a:spcPts val="0"/>
                        </a:spcAft>
                        <a:buFont typeface="Symbol"/>
                        <a:buNone/>
                      </a:pPr>
                      <a:r>
                        <a:rPr lang="es-VE" sz="1000" kern="1200" dirty="0" smtClean="0">
                          <a:solidFill>
                            <a:schemeClr val="dk1"/>
                          </a:solidFill>
                          <a:effectLst/>
                          <a:latin typeface="+mn-lt"/>
                          <a:ea typeface="+mn-ea"/>
                          <a:cs typeface="+mn-cs"/>
                        </a:rPr>
                        <a:t>Se dispone de un total de tres semestres con 60 unidades para la realización de las asignaturas correspondientes a las opciones de Biología Celular, Botánica, Ecología, Tecnología de Alimentos y Zoología. Estas 60 unidades de crédito se distribuyen de la siguiente manera: </a:t>
                      </a:r>
                    </a:p>
                  </a:txBody>
                  <a:tcPr marL="68580" marR="68580" marT="0" marB="0">
                    <a:solidFill>
                      <a:schemeClr val="accent3">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 typeface="Symbol"/>
                        <a:buNone/>
                        <a:tabLst/>
                        <a:defRPr/>
                      </a:pPr>
                      <a:r>
                        <a:rPr lang="es-VE" sz="1000" kern="1200" dirty="0" smtClean="0">
                          <a:solidFill>
                            <a:schemeClr val="dk1"/>
                          </a:solidFill>
                          <a:effectLst/>
                          <a:latin typeface="+mn-lt"/>
                          <a:ea typeface="+mn-ea"/>
                          <a:cs typeface="+mn-cs"/>
                        </a:rPr>
                        <a:t>25 unidades crédito del Trabajo Especial de Grado (Seminario I, Seminario II y TEG) y 35 Unidades crédito en materias electivas. Además el alumno deberá cursar Inglés I o presentar un examen de suficiencia con un valor de 4 unidades crédito, adicionales a las 60 señaladas anteriormente.</a:t>
                      </a:r>
                      <a:endParaRPr lang="es-VE" sz="1000" dirty="0" smtClean="0">
                        <a:solidFill>
                          <a:srgbClr val="00000A"/>
                        </a:solidFill>
                        <a:effectLst/>
                        <a:latin typeface="+mn-lt"/>
                        <a:ea typeface="DejaVu Sans"/>
                        <a:cs typeface="Symbol"/>
                      </a:endParaRPr>
                    </a:p>
                    <a:p>
                      <a:pPr marL="0" lvl="0" indent="0" algn="just">
                        <a:lnSpc>
                          <a:spcPct val="100000"/>
                        </a:lnSpc>
                        <a:spcAft>
                          <a:spcPts val="0"/>
                        </a:spcAft>
                        <a:buFont typeface="Symbol"/>
                        <a:buNone/>
                      </a:pPr>
                      <a:endParaRPr lang="es-VE" sz="1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gridSpan="3">
                  <a:txBody>
                    <a:bodyPr/>
                    <a:lstStyle/>
                    <a:p>
                      <a:pPr algn="ctr">
                        <a:lnSpc>
                          <a:spcPct val="115000"/>
                        </a:lnSpc>
                        <a:spcAft>
                          <a:spcPts val="1000"/>
                        </a:spcAft>
                      </a:pPr>
                      <a:r>
                        <a:rPr lang="es-VE" sz="1100" b="1" dirty="0">
                          <a:solidFill>
                            <a:srgbClr val="00000A"/>
                          </a:solidFill>
                          <a:effectLst/>
                          <a:latin typeface="Calibri"/>
                          <a:ea typeface="DejaVu Sans"/>
                          <a:cs typeface="Calibri"/>
                        </a:rPr>
                        <a:t>Décimo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hMerge="1">
                  <a:txBody>
                    <a:bodyPr/>
                    <a:lstStyle/>
                    <a:p>
                      <a:endParaRPr lang="es-VE"/>
                    </a:p>
                  </a:txBody>
                  <a:tcPr/>
                </a:tc>
                <a:tc hMerge="1">
                  <a:txBody>
                    <a:bodyPr/>
                    <a:lstStyle/>
                    <a:p>
                      <a:endParaRPr lang="es-VE"/>
                    </a:p>
                  </a:txBody>
                  <a:tcPr/>
                </a:tc>
              </a:tr>
              <a:tr h="0">
                <a:tc gridSpan="3">
                  <a:txBody>
                    <a:bodyPr/>
                    <a:lstStyle/>
                    <a:p>
                      <a:pPr marL="342900" lvl="0" indent="-342900" algn="ctr">
                        <a:lnSpc>
                          <a:spcPct val="115000"/>
                        </a:lnSpc>
                        <a:spcAft>
                          <a:spcPts val="1000"/>
                        </a:spcAft>
                        <a:buFont typeface="Symbol"/>
                        <a:buChar char=""/>
                      </a:pPr>
                      <a:r>
                        <a:rPr lang="es-VE" sz="1100" dirty="0">
                          <a:solidFill>
                            <a:srgbClr val="00000A"/>
                          </a:solidFill>
                          <a:effectLst/>
                          <a:latin typeface="Calibri"/>
                          <a:ea typeface="DejaVu Sans"/>
                          <a:cs typeface="Symbol"/>
                        </a:rPr>
                        <a:t>Trabajo Especial de Grado</a:t>
                      </a:r>
                    </a:p>
                  </a:txBody>
                  <a:tcPr marL="68580" marR="68580" marT="0" marB="0">
                    <a:solidFill>
                      <a:schemeClr val="accent3">
                        <a:lumMod val="40000"/>
                        <a:lumOff val="60000"/>
                      </a:schemeClr>
                    </a:solidFill>
                  </a:tcPr>
                </a:tc>
                <a:tc hMerge="1">
                  <a:txBody>
                    <a:bodyPr/>
                    <a:lstStyle/>
                    <a:p>
                      <a:endParaRPr lang="es-VE"/>
                    </a:p>
                  </a:txBody>
                  <a:tcPr/>
                </a:tc>
                <a:tc hMerge="1">
                  <a:txBody>
                    <a:bodyPr/>
                    <a:lstStyle/>
                    <a:p>
                      <a:endParaRPr lang="es-VE"/>
                    </a:p>
                  </a:txBody>
                  <a:tcPr/>
                </a:tc>
              </a:tr>
            </a:tbl>
          </a:graphicData>
        </a:graphic>
      </p:graphicFrame>
      <p:sp>
        <p:nvSpPr>
          <p:cNvPr id="30" name="29 CuadroTexto"/>
          <p:cNvSpPr txBox="1"/>
          <p:nvPr/>
        </p:nvSpPr>
        <p:spPr>
          <a:xfrm>
            <a:off x="416818" y="2393411"/>
            <a:ext cx="1180131" cy="261610"/>
          </a:xfrm>
          <a:prstGeom prst="rect">
            <a:avLst/>
          </a:prstGeom>
          <a:noFill/>
        </p:spPr>
        <p:txBody>
          <a:bodyPr wrap="none" rtlCol="0">
            <a:spAutoFit/>
          </a:bodyPr>
          <a:lstStyle/>
          <a:p>
            <a:r>
              <a:rPr lang="es-VE" sz="1100" b="1" dirty="0" smtClean="0"/>
              <a:t>Plan de Estudios:</a:t>
            </a:r>
            <a:endParaRPr lang="es-VE" sz="1100" b="1" dirty="0"/>
          </a:p>
        </p:txBody>
      </p:sp>
    </p:spTree>
    <p:extLst>
      <p:ext uri="{BB962C8B-B14F-4D97-AF65-F5344CB8AC3E}">
        <p14:creationId xmlns:p14="http://schemas.microsoft.com/office/powerpoint/2010/main" val="170411587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36" name="35 CuadroTexto"/>
          <p:cNvSpPr txBox="1"/>
          <p:nvPr/>
        </p:nvSpPr>
        <p:spPr>
          <a:xfrm>
            <a:off x="548681" y="2195736"/>
            <a:ext cx="2866628" cy="6017032"/>
          </a:xfrm>
          <a:prstGeom prst="rect">
            <a:avLst/>
          </a:prstGeom>
          <a:noFill/>
        </p:spPr>
        <p:txBody>
          <a:bodyPr wrap="square" rtlCol="0">
            <a:spAutoFit/>
          </a:bodyPr>
          <a:lstStyle/>
          <a:p>
            <a:pPr algn="just"/>
            <a:r>
              <a:rPr lang="es-VE" sz="1100" b="1" dirty="0" smtClean="0"/>
              <a:t>NOMBRE DE LA LICENCIATURA: </a:t>
            </a:r>
          </a:p>
          <a:p>
            <a:pPr marL="171450" indent="-171450" algn="just">
              <a:buFont typeface="Arial" pitchFamily="34" charset="0"/>
              <a:buChar char="•"/>
            </a:pPr>
            <a:r>
              <a:rPr lang="es-VE" sz="1100" dirty="0" smtClean="0"/>
              <a:t>Licenciatura </a:t>
            </a:r>
            <a:r>
              <a:rPr lang="es-VE" sz="1100" dirty="0"/>
              <a:t>en </a:t>
            </a:r>
            <a:r>
              <a:rPr lang="es-VE" sz="1100" dirty="0" smtClean="0"/>
              <a:t>Computación </a:t>
            </a:r>
          </a:p>
          <a:p>
            <a:pPr algn="just"/>
            <a:r>
              <a:rPr lang="es-VE" sz="1100" b="1" dirty="0" smtClean="0"/>
              <a:t>FECHA DE CREACIÓN: </a:t>
            </a:r>
          </a:p>
          <a:p>
            <a:pPr marL="171450" indent="-171450" algn="just">
              <a:buFont typeface="Arial" pitchFamily="34" charset="0"/>
              <a:buChar char="•"/>
            </a:pPr>
            <a:r>
              <a:rPr lang="es-ES" sz="1100" dirty="0" smtClean="0"/>
              <a:t>1975</a:t>
            </a:r>
            <a:endParaRPr lang="es-VE" sz="1100" dirty="0" smtClean="0"/>
          </a:p>
          <a:p>
            <a:pPr algn="just"/>
            <a:r>
              <a:rPr lang="es-VE" sz="1100" b="1" dirty="0" smtClean="0"/>
              <a:t>REQUISITOS DE INGRESO: </a:t>
            </a:r>
          </a:p>
          <a:p>
            <a:pPr marL="171450" indent="-171450" algn="just">
              <a:buFont typeface="Arial" pitchFamily="34" charset="0"/>
              <a:buChar char="•"/>
            </a:pPr>
            <a:r>
              <a:rPr lang="es-VE" sz="1100" dirty="0" smtClean="0"/>
              <a:t>Bachiller </a:t>
            </a:r>
            <a:r>
              <a:rPr lang="es-VE" sz="1100" dirty="0"/>
              <a:t>en </a:t>
            </a:r>
            <a:r>
              <a:rPr lang="es-VE" sz="1100" dirty="0" smtClean="0"/>
              <a:t>Ciencias</a:t>
            </a:r>
            <a:endParaRPr lang="es-VE" sz="1100" b="1" dirty="0" smtClean="0"/>
          </a:p>
          <a:p>
            <a:pPr algn="just"/>
            <a:r>
              <a:rPr lang="es-VE" sz="1100" b="1" dirty="0" smtClean="0"/>
              <a:t>PERFIL PROFESIONAL DEL EGRESADO:</a:t>
            </a:r>
            <a:endParaRPr lang="es-ES" sz="1100" dirty="0"/>
          </a:p>
          <a:p>
            <a:pPr marL="171450" indent="-171450" algn="just">
              <a:buFont typeface="Arial" pitchFamily="34" charset="0"/>
              <a:buChar char="•"/>
            </a:pPr>
            <a:r>
              <a:rPr lang="es-ES" sz="1100" dirty="0"/>
              <a:t>El Egresado de la Escuela de Computación de la Facultad de Ciencias de la Universidad Central de Venezuela adquiere durante la carrera conocimientos y capacidades para analizar, diseñar y desarrollar proyectos donde se involucren bases de datos, aplicaciones de computación gráfica, aplicaciones y tecnologías Internet, redes de computadoras, sistemas operativos, sistemas de seguridad informática, tecnologías de información y comunicación, modelos matemáticos, tecnologías educativas, toma de decisiones gerenciales, inteligencia artificial, entre otras áreas.</a:t>
            </a:r>
          </a:p>
          <a:p>
            <a:pPr marL="171450" indent="-171450" algn="just">
              <a:buFont typeface="Arial" pitchFamily="34" charset="0"/>
              <a:buChar char="•"/>
            </a:pPr>
            <a:r>
              <a:rPr lang="es-ES" sz="1100" dirty="0"/>
              <a:t>Es formado para adquirir capacidades y habilidades que le permitan:</a:t>
            </a:r>
          </a:p>
          <a:p>
            <a:pPr marL="171450" indent="-171450" algn="just">
              <a:buFont typeface="Arial" pitchFamily="34" charset="0"/>
              <a:buChar char="•"/>
            </a:pPr>
            <a:r>
              <a:rPr lang="es-ES" sz="1100" dirty="0"/>
              <a:t>Desarrollar sistemas y aplicaciones computacionales con lenguajes y metodologías actuales.</a:t>
            </a:r>
          </a:p>
          <a:p>
            <a:pPr marL="171450" indent="-171450" algn="just">
              <a:buFont typeface="Arial" pitchFamily="34" charset="0"/>
              <a:buChar char="•"/>
            </a:pPr>
            <a:r>
              <a:rPr lang="es-ES" sz="1100" dirty="0"/>
              <a:t>Aplicar tecnologías computacionales en los procesos productivos, comerciales, de manufactura y servicios.</a:t>
            </a:r>
          </a:p>
          <a:p>
            <a:pPr marL="171450" indent="-171450" algn="just">
              <a:buFont typeface="Arial" pitchFamily="34" charset="0"/>
              <a:buChar char="•"/>
            </a:pPr>
            <a:r>
              <a:rPr lang="es-ES" sz="1100" dirty="0"/>
              <a:t>Evaluar y seleccionar la tecnología computacional que mejor responde a las necesidades del cliente.</a:t>
            </a:r>
          </a:p>
          <a:p>
            <a:pPr marL="171450" indent="-171450" algn="just">
              <a:buFont typeface="Arial" pitchFamily="34" charset="0"/>
              <a:buChar char="•"/>
            </a:pPr>
            <a:r>
              <a:rPr lang="es-ES" sz="1100" dirty="0"/>
              <a:t>Mantener y evolucionar aplicaciones </a:t>
            </a:r>
            <a:r>
              <a:rPr lang="es-ES" sz="1100" dirty="0" smtClean="0"/>
              <a:t>existentes.</a:t>
            </a:r>
          </a:p>
          <a:p>
            <a:pPr algn="just"/>
            <a:endParaRPr lang="es-ES" sz="1100" dirty="0" smtClean="0"/>
          </a:p>
        </p:txBody>
      </p:sp>
      <p:sp>
        <p:nvSpPr>
          <p:cNvPr id="38" name="37 CuadroTexto"/>
          <p:cNvSpPr txBox="1"/>
          <p:nvPr/>
        </p:nvSpPr>
        <p:spPr>
          <a:xfrm>
            <a:off x="3479202" y="5364088"/>
            <a:ext cx="2749996" cy="3985706"/>
          </a:xfrm>
          <a:prstGeom prst="rect">
            <a:avLst/>
          </a:prstGeom>
          <a:noFill/>
        </p:spPr>
        <p:txBody>
          <a:bodyPr wrap="square" rtlCol="0">
            <a:spAutoFit/>
          </a:bodyPr>
          <a:lstStyle/>
          <a:p>
            <a:pPr algn="just"/>
            <a:r>
              <a:rPr lang="es-VE" sz="1100" b="1" dirty="0"/>
              <a:t>ÁREAS DE ACCIÓN PROFESIONAL</a:t>
            </a:r>
            <a:r>
              <a:rPr lang="es-VE" sz="1100" b="1" dirty="0" smtClean="0"/>
              <a:t>:</a:t>
            </a:r>
            <a:endParaRPr lang="es-ES" sz="1100" b="1" dirty="0"/>
          </a:p>
          <a:p>
            <a:pPr algn="just"/>
            <a:r>
              <a:rPr lang="es-ES" sz="1100" dirty="0"/>
              <a:t>En la reforma de 2005, se actualizaron las Opciones Profesionales, </a:t>
            </a:r>
            <a:r>
              <a:rPr lang="es-ES" sz="1100" dirty="0" smtClean="0"/>
              <a:t>que </a:t>
            </a:r>
            <a:r>
              <a:rPr lang="es-ES" sz="1100" dirty="0"/>
              <a:t>permiten formar estudiantes en las siguientes áreas</a:t>
            </a:r>
            <a:r>
              <a:rPr lang="es-ES" sz="1100" dirty="0" smtClean="0"/>
              <a:t>:</a:t>
            </a:r>
            <a:endParaRPr lang="es-ES" sz="1100" dirty="0"/>
          </a:p>
          <a:p>
            <a:pPr marL="171450" indent="-171450" algn="just">
              <a:buFont typeface="Arial" pitchFamily="34" charset="0"/>
              <a:buChar char="•"/>
            </a:pPr>
            <a:r>
              <a:rPr lang="es-ES" sz="1100" dirty="0"/>
              <a:t>Sistemas de Información</a:t>
            </a:r>
          </a:p>
          <a:p>
            <a:pPr marL="171450" indent="-171450" algn="just">
              <a:buFont typeface="Arial" pitchFamily="34" charset="0"/>
              <a:buChar char="•"/>
            </a:pPr>
            <a:r>
              <a:rPr lang="es-ES" sz="1100" dirty="0"/>
              <a:t>Bases de Datos</a:t>
            </a:r>
          </a:p>
          <a:p>
            <a:pPr marL="171450" indent="-171450" algn="just">
              <a:buFont typeface="Arial" pitchFamily="34" charset="0"/>
              <a:buChar char="•"/>
            </a:pPr>
            <a:r>
              <a:rPr lang="es-ES" sz="1100" dirty="0"/>
              <a:t>Inteligencia Artificial</a:t>
            </a:r>
          </a:p>
          <a:p>
            <a:pPr marL="171450" indent="-171450" algn="just">
              <a:buFont typeface="Arial" pitchFamily="34" charset="0"/>
              <a:buChar char="•"/>
            </a:pPr>
            <a:r>
              <a:rPr lang="es-ES" sz="1100" dirty="0"/>
              <a:t>Sistemas Distribuidos y Paralelos</a:t>
            </a:r>
          </a:p>
          <a:p>
            <a:pPr marL="171450" indent="-171450" algn="just">
              <a:buFont typeface="Arial" pitchFamily="34" charset="0"/>
              <a:buChar char="•"/>
            </a:pPr>
            <a:r>
              <a:rPr lang="es-ES" sz="1100" dirty="0"/>
              <a:t>Ingeniería de Software e Interacción Humano-Computador</a:t>
            </a:r>
          </a:p>
          <a:p>
            <a:pPr marL="171450" indent="-171450" algn="just">
              <a:buFont typeface="Arial" pitchFamily="34" charset="0"/>
              <a:buChar char="•"/>
            </a:pPr>
            <a:r>
              <a:rPr lang="es-ES" sz="1100" dirty="0"/>
              <a:t>Tecnologías Educativas</a:t>
            </a:r>
          </a:p>
          <a:p>
            <a:pPr marL="171450" indent="-171450" algn="just">
              <a:buFont typeface="Arial" pitchFamily="34" charset="0"/>
              <a:buChar char="•"/>
            </a:pPr>
            <a:r>
              <a:rPr lang="es-ES" sz="1100" dirty="0"/>
              <a:t>Aplicaciones en Internet</a:t>
            </a:r>
          </a:p>
          <a:p>
            <a:pPr marL="171450" indent="-171450" algn="just">
              <a:buFont typeface="Arial" pitchFamily="34" charset="0"/>
              <a:buChar char="•"/>
            </a:pPr>
            <a:r>
              <a:rPr lang="es-ES" sz="1100" dirty="0"/>
              <a:t>Computación Gráfica</a:t>
            </a:r>
          </a:p>
          <a:p>
            <a:pPr marL="171450" indent="-171450" algn="just">
              <a:buFont typeface="Arial" pitchFamily="34" charset="0"/>
              <a:buChar char="•"/>
            </a:pPr>
            <a:r>
              <a:rPr lang="es-ES" sz="1100" dirty="0"/>
              <a:t>Tecnologías de Comunicación y Redes</a:t>
            </a:r>
          </a:p>
          <a:p>
            <a:pPr marL="171450" indent="-171450" algn="just">
              <a:buFont typeface="Arial" pitchFamily="34" charset="0"/>
              <a:buChar char="•"/>
            </a:pPr>
            <a:r>
              <a:rPr lang="es-ES" sz="1100" dirty="0"/>
              <a:t>Modelos y Programación Matemática</a:t>
            </a:r>
          </a:p>
          <a:p>
            <a:pPr marL="171450" indent="-171450" algn="just">
              <a:buFont typeface="Arial" pitchFamily="34" charset="0"/>
              <a:buChar char="•"/>
            </a:pPr>
            <a:r>
              <a:rPr lang="es-ES" sz="1100" dirty="0"/>
              <a:t>Cálculo Científico</a:t>
            </a:r>
          </a:p>
          <a:p>
            <a:pPr algn="just"/>
            <a:r>
              <a:rPr lang="es-VE" sz="1100" b="1" dirty="0" smtClean="0"/>
              <a:t> </a:t>
            </a:r>
            <a:endParaRPr lang="es-VE" sz="1100" b="1" dirty="0"/>
          </a:p>
          <a:p>
            <a:pPr algn="just"/>
            <a:endParaRPr lang="es-VE" sz="1100" b="1" dirty="0" smtClean="0"/>
          </a:p>
          <a:p>
            <a:pPr algn="just"/>
            <a:endParaRPr lang="es-VE" sz="1100" b="1" dirty="0"/>
          </a:p>
          <a:p>
            <a:pPr algn="just"/>
            <a:endParaRPr lang="es-VE" sz="1100" b="1" dirty="0" smtClean="0"/>
          </a:p>
          <a:p>
            <a:pPr algn="just"/>
            <a:endParaRPr lang="es-VE" sz="1100" b="1" dirty="0"/>
          </a:p>
          <a:p>
            <a:pPr algn="just"/>
            <a:endParaRPr lang="es-VE" sz="1100" b="1" dirty="0" smtClean="0"/>
          </a:p>
          <a:p>
            <a:pPr algn="just"/>
            <a:endParaRPr lang="es-VE" sz="1100" b="1" dirty="0"/>
          </a:p>
        </p:txBody>
      </p:sp>
    </p:spTree>
    <p:extLst>
      <p:ext uri="{BB962C8B-B14F-4D97-AF65-F5344CB8AC3E}">
        <p14:creationId xmlns:p14="http://schemas.microsoft.com/office/powerpoint/2010/main" val="1347401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Estadísticas </a:t>
            </a:r>
            <a:endParaRPr lang="es-VE" sz="2000" dirty="0">
              <a:latin typeface="Kozuka Gothic Pro M" pitchFamily="34" charset="-128"/>
              <a:ea typeface="Kozuka Gothic Pro M" pitchFamily="34" charset="-128"/>
            </a:endParaRPr>
          </a:p>
        </p:txBody>
      </p:sp>
      <p:graphicFrame>
        <p:nvGraphicFramePr>
          <p:cNvPr id="21" name="20 Tabla"/>
          <p:cNvGraphicFramePr>
            <a:graphicFrameLocks noGrp="1"/>
          </p:cNvGraphicFramePr>
          <p:nvPr>
            <p:extLst>
              <p:ext uri="{D42A27DB-BD31-4B8C-83A1-F6EECF244321}">
                <p14:modId xmlns:p14="http://schemas.microsoft.com/office/powerpoint/2010/main" val="144743438"/>
              </p:ext>
            </p:extLst>
          </p:nvPr>
        </p:nvGraphicFramePr>
        <p:xfrm>
          <a:off x="1412775" y="2270480"/>
          <a:ext cx="4032447" cy="1797464"/>
        </p:xfrm>
        <a:graphic>
          <a:graphicData uri="http://schemas.openxmlformats.org/drawingml/2006/table">
            <a:tbl>
              <a:tblPr firstRow="1" bandRow="1">
                <a:tableStyleId>{5C22544A-7EE6-4342-B048-85BDC9FD1C3A}</a:tableStyleId>
              </a:tblPr>
              <a:tblGrid>
                <a:gridCol w="1344149"/>
                <a:gridCol w="1344149"/>
                <a:gridCol w="1344149"/>
              </a:tblGrid>
              <a:tr h="224683">
                <a:tc>
                  <a:txBody>
                    <a:bodyPr/>
                    <a:lstStyle/>
                    <a:p>
                      <a:pPr algn="ctr"/>
                      <a:r>
                        <a:rPr lang="es-VE" sz="900" dirty="0" smtClean="0"/>
                        <a:t>Escuela</a:t>
                      </a:r>
                      <a:endParaRPr lang="es-VE" sz="900" dirty="0"/>
                    </a:p>
                  </a:txBody>
                  <a:tcPr marL="74895" marR="74895" marT="37447" marB="37447"/>
                </a:tc>
                <a:tc>
                  <a:txBody>
                    <a:bodyPr/>
                    <a:lstStyle/>
                    <a:p>
                      <a:pPr algn="ctr"/>
                      <a:r>
                        <a:rPr lang="es-VE" sz="900" dirty="0" smtClean="0"/>
                        <a:t>Estudiantes</a:t>
                      </a:r>
                      <a:r>
                        <a:rPr lang="es-VE" sz="900" baseline="0" dirty="0" smtClean="0"/>
                        <a:t> Nuevos</a:t>
                      </a:r>
                      <a:endParaRPr lang="es-VE" sz="900" dirty="0"/>
                    </a:p>
                  </a:txBody>
                  <a:tcPr marL="74895" marR="74895" marT="37447" marB="37447"/>
                </a:tc>
                <a:tc>
                  <a:txBody>
                    <a:bodyPr/>
                    <a:lstStyle/>
                    <a:p>
                      <a:pPr algn="ctr"/>
                      <a:r>
                        <a:rPr lang="es-VE" sz="900" dirty="0" smtClean="0"/>
                        <a:t>Estudiantes Regulares</a:t>
                      </a:r>
                      <a:endParaRPr lang="es-VE" sz="900" dirty="0"/>
                    </a:p>
                  </a:txBody>
                  <a:tcPr marL="74895" marR="74895" marT="37447" marB="37447"/>
                </a:tc>
              </a:tr>
              <a:tr h="224683">
                <a:tc>
                  <a:txBody>
                    <a:bodyPr/>
                    <a:lstStyle/>
                    <a:p>
                      <a:r>
                        <a:rPr lang="es-VE" sz="900" dirty="0" smtClean="0"/>
                        <a:t>Biología</a:t>
                      </a:r>
                      <a:endParaRPr lang="es-VE" sz="900" dirty="0"/>
                    </a:p>
                  </a:txBody>
                  <a:tcPr marL="74895" marR="74895" marT="37447" marB="37447"/>
                </a:tc>
                <a:tc>
                  <a:txBody>
                    <a:bodyPr/>
                    <a:lstStyle/>
                    <a:p>
                      <a:pPr algn="ctr"/>
                      <a:r>
                        <a:rPr lang="es-VE" sz="900" dirty="0" smtClean="0"/>
                        <a:t>150</a:t>
                      </a:r>
                      <a:endParaRPr lang="es-VE" sz="900" dirty="0"/>
                    </a:p>
                  </a:txBody>
                  <a:tcPr marL="74895" marR="74895" marT="37447" marB="37447"/>
                </a:tc>
                <a:tc>
                  <a:txBody>
                    <a:bodyPr/>
                    <a:lstStyle/>
                    <a:p>
                      <a:pPr algn="ctr"/>
                      <a:r>
                        <a:rPr lang="es-VE" sz="900" dirty="0" smtClean="0"/>
                        <a:t>599</a:t>
                      </a:r>
                      <a:endParaRPr lang="es-VE" sz="900" dirty="0"/>
                    </a:p>
                  </a:txBody>
                  <a:tcPr marL="74895" marR="74895" marT="37447" marB="37447"/>
                </a:tc>
              </a:tr>
              <a:tr h="224683">
                <a:tc>
                  <a:txBody>
                    <a:bodyPr/>
                    <a:lstStyle/>
                    <a:p>
                      <a:r>
                        <a:rPr lang="es-VE" sz="900" dirty="0" smtClean="0"/>
                        <a:t>Computación</a:t>
                      </a:r>
                      <a:endParaRPr lang="es-VE" sz="900" dirty="0"/>
                    </a:p>
                  </a:txBody>
                  <a:tcPr marL="74895" marR="74895" marT="37447" marB="37447"/>
                </a:tc>
                <a:tc>
                  <a:txBody>
                    <a:bodyPr/>
                    <a:lstStyle/>
                    <a:p>
                      <a:pPr algn="ctr"/>
                      <a:r>
                        <a:rPr lang="es-VE" sz="900" dirty="0" smtClean="0"/>
                        <a:t>195</a:t>
                      </a:r>
                      <a:endParaRPr lang="es-VE" sz="900" dirty="0"/>
                    </a:p>
                  </a:txBody>
                  <a:tcPr marL="74895" marR="74895" marT="37447" marB="37447"/>
                </a:tc>
                <a:tc>
                  <a:txBody>
                    <a:bodyPr/>
                    <a:lstStyle/>
                    <a:p>
                      <a:pPr algn="ctr"/>
                      <a:r>
                        <a:rPr lang="es-VE" sz="900" dirty="0" smtClean="0"/>
                        <a:t>1153</a:t>
                      </a:r>
                      <a:endParaRPr lang="es-VE" sz="900" dirty="0"/>
                    </a:p>
                  </a:txBody>
                  <a:tcPr marL="74895" marR="74895" marT="37447" marB="37447"/>
                </a:tc>
              </a:tr>
              <a:tr h="224683">
                <a:tc>
                  <a:txBody>
                    <a:bodyPr/>
                    <a:lstStyle/>
                    <a:p>
                      <a:r>
                        <a:rPr lang="es-VE" sz="900" dirty="0" smtClean="0"/>
                        <a:t>Física</a:t>
                      </a:r>
                      <a:endParaRPr lang="es-VE" sz="900" dirty="0"/>
                    </a:p>
                  </a:txBody>
                  <a:tcPr marL="74895" marR="74895" marT="37447" marB="37447"/>
                </a:tc>
                <a:tc>
                  <a:txBody>
                    <a:bodyPr/>
                    <a:lstStyle/>
                    <a:p>
                      <a:pPr algn="ctr"/>
                      <a:r>
                        <a:rPr lang="es-VE" sz="900" dirty="0" smtClean="0"/>
                        <a:t>152</a:t>
                      </a:r>
                      <a:endParaRPr lang="es-VE" sz="900" dirty="0"/>
                    </a:p>
                  </a:txBody>
                  <a:tcPr marL="74895" marR="74895" marT="37447" marB="37447"/>
                </a:tc>
                <a:tc>
                  <a:txBody>
                    <a:bodyPr/>
                    <a:lstStyle/>
                    <a:p>
                      <a:pPr algn="ctr"/>
                      <a:r>
                        <a:rPr lang="es-VE" sz="900" dirty="0" smtClean="0"/>
                        <a:t>408</a:t>
                      </a:r>
                      <a:endParaRPr lang="es-VE" sz="900" dirty="0"/>
                    </a:p>
                  </a:txBody>
                  <a:tcPr marL="74895" marR="74895" marT="37447" marB="37447"/>
                </a:tc>
              </a:tr>
              <a:tr h="224683">
                <a:tc>
                  <a:txBody>
                    <a:bodyPr/>
                    <a:lstStyle/>
                    <a:p>
                      <a:r>
                        <a:rPr lang="es-VE" sz="900" dirty="0" smtClean="0"/>
                        <a:t>Geoquímica</a:t>
                      </a:r>
                      <a:endParaRPr lang="es-VE" sz="900" dirty="0"/>
                    </a:p>
                  </a:txBody>
                  <a:tcPr marL="74895" marR="74895" marT="37447" marB="37447"/>
                </a:tc>
                <a:tc>
                  <a:txBody>
                    <a:bodyPr/>
                    <a:lstStyle/>
                    <a:p>
                      <a:pPr algn="ctr"/>
                      <a:r>
                        <a:rPr lang="es-VE" sz="900" dirty="0" smtClean="0"/>
                        <a:t>81</a:t>
                      </a:r>
                      <a:endParaRPr lang="es-VE" sz="900" dirty="0"/>
                    </a:p>
                  </a:txBody>
                  <a:tcPr marL="74895" marR="74895" marT="37447" marB="37447"/>
                </a:tc>
                <a:tc>
                  <a:txBody>
                    <a:bodyPr/>
                    <a:lstStyle/>
                    <a:p>
                      <a:pPr algn="ctr"/>
                      <a:r>
                        <a:rPr lang="es-VE" sz="900" dirty="0" smtClean="0"/>
                        <a:t>255</a:t>
                      </a:r>
                      <a:endParaRPr lang="es-VE" sz="900" dirty="0"/>
                    </a:p>
                  </a:txBody>
                  <a:tcPr marL="74895" marR="74895" marT="37447" marB="37447"/>
                </a:tc>
              </a:tr>
              <a:tr h="224683">
                <a:tc>
                  <a:txBody>
                    <a:bodyPr/>
                    <a:lstStyle/>
                    <a:p>
                      <a:r>
                        <a:rPr lang="es-VE" sz="900" dirty="0" smtClean="0"/>
                        <a:t>Matemática</a:t>
                      </a:r>
                      <a:endParaRPr lang="es-VE" sz="900" dirty="0"/>
                    </a:p>
                  </a:txBody>
                  <a:tcPr marL="74895" marR="74895" marT="37447" marB="37447"/>
                </a:tc>
                <a:tc>
                  <a:txBody>
                    <a:bodyPr/>
                    <a:lstStyle/>
                    <a:p>
                      <a:pPr algn="ctr"/>
                      <a:r>
                        <a:rPr lang="es-VE" sz="900" dirty="0" smtClean="0"/>
                        <a:t>101</a:t>
                      </a:r>
                      <a:endParaRPr lang="es-VE" sz="900" dirty="0"/>
                    </a:p>
                  </a:txBody>
                  <a:tcPr marL="74895" marR="74895" marT="37447" marB="37447"/>
                </a:tc>
                <a:tc>
                  <a:txBody>
                    <a:bodyPr/>
                    <a:lstStyle/>
                    <a:p>
                      <a:pPr algn="ctr"/>
                      <a:r>
                        <a:rPr lang="es-VE" sz="900" dirty="0" smtClean="0"/>
                        <a:t>293</a:t>
                      </a:r>
                      <a:endParaRPr lang="es-VE" sz="900" dirty="0"/>
                    </a:p>
                  </a:txBody>
                  <a:tcPr marL="74895" marR="74895" marT="37447" marB="37447"/>
                </a:tc>
              </a:tr>
              <a:tr h="224683">
                <a:tc>
                  <a:txBody>
                    <a:bodyPr/>
                    <a:lstStyle/>
                    <a:p>
                      <a:r>
                        <a:rPr lang="es-VE" sz="900" dirty="0" smtClean="0"/>
                        <a:t>Química</a:t>
                      </a:r>
                      <a:endParaRPr lang="es-VE" sz="900" dirty="0"/>
                    </a:p>
                  </a:txBody>
                  <a:tcPr marL="74895" marR="74895" marT="37447" marB="37447"/>
                </a:tc>
                <a:tc>
                  <a:txBody>
                    <a:bodyPr/>
                    <a:lstStyle/>
                    <a:p>
                      <a:pPr algn="ctr"/>
                      <a:r>
                        <a:rPr lang="es-VE" sz="900" dirty="0" smtClean="0"/>
                        <a:t>134</a:t>
                      </a:r>
                      <a:endParaRPr lang="es-VE" sz="900" dirty="0"/>
                    </a:p>
                  </a:txBody>
                  <a:tcPr marL="74895" marR="74895" marT="37447" marB="37447"/>
                </a:tc>
                <a:tc>
                  <a:txBody>
                    <a:bodyPr/>
                    <a:lstStyle/>
                    <a:p>
                      <a:pPr algn="ctr"/>
                      <a:r>
                        <a:rPr lang="es-VE" sz="900" dirty="0" smtClean="0"/>
                        <a:t>682</a:t>
                      </a:r>
                      <a:endParaRPr lang="es-VE" sz="900" dirty="0"/>
                    </a:p>
                  </a:txBody>
                  <a:tcPr marL="74895" marR="74895" marT="37447" marB="37447"/>
                </a:tc>
              </a:tr>
              <a:tr h="224683">
                <a:tc>
                  <a:txBody>
                    <a:bodyPr/>
                    <a:lstStyle/>
                    <a:p>
                      <a:r>
                        <a:rPr lang="es-VE" sz="900" b="1" dirty="0" smtClean="0"/>
                        <a:t>Total</a:t>
                      </a:r>
                      <a:endParaRPr lang="es-VE" sz="900" b="1" dirty="0"/>
                    </a:p>
                  </a:txBody>
                  <a:tcPr marL="74895" marR="74895" marT="37447" marB="37447">
                    <a:solidFill>
                      <a:schemeClr val="tx2">
                        <a:lumMod val="40000"/>
                        <a:lumOff val="60000"/>
                      </a:schemeClr>
                    </a:solidFill>
                  </a:tcPr>
                </a:tc>
                <a:tc>
                  <a:txBody>
                    <a:bodyPr/>
                    <a:lstStyle/>
                    <a:p>
                      <a:pPr algn="ctr"/>
                      <a:r>
                        <a:rPr lang="es-VE" sz="900" b="1" dirty="0" smtClean="0"/>
                        <a:t>813</a:t>
                      </a:r>
                      <a:endParaRPr lang="es-VE" sz="900" b="1" dirty="0"/>
                    </a:p>
                  </a:txBody>
                  <a:tcPr marL="74895" marR="74895" marT="37447" marB="37447">
                    <a:solidFill>
                      <a:schemeClr val="tx2">
                        <a:lumMod val="40000"/>
                        <a:lumOff val="60000"/>
                      </a:schemeClr>
                    </a:solidFill>
                  </a:tcPr>
                </a:tc>
                <a:tc>
                  <a:txBody>
                    <a:bodyPr/>
                    <a:lstStyle/>
                    <a:p>
                      <a:pPr algn="ctr"/>
                      <a:r>
                        <a:rPr lang="es-VE" sz="900" b="1" dirty="0" smtClean="0"/>
                        <a:t>3390</a:t>
                      </a:r>
                      <a:endParaRPr lang="es-VE" sz="900" b="1" dirty="0"/>
                    </a:p>
                  </a:txBody>
                  <a:tcPr marL="74895" marR="74895" marT="37447" marB="37447">
                    <a:solidFill>
                      <a:schemeClr val="tx2">
                        <a:lumMod val="40000"/>
                        <a:lumOff val="60000"/>
                      </a:schemeClr>
                    </a:solidFill>
                  </a:tcPr>
                </a:tc>
              </a:tr>
            </a:tbl>
          </a:graphicData>
        </a:graphic>
      </p:graphicFrame>
      <p:graphicFrame>
        <p:nvGraphicFramePr>
          <p:cNvPr id="25" name="3 Gráfico"/>
          <p:cNvGraphicFramePr>
            <a:graphicFrameLocks/>
          </p:cNvGraphicFramePr>
          <p:nvPr>
            <p:extLst>
              <p:ext uri="{D42A27DB-BD31-4B8C-83A1-F6EECF244321}">
                <p14:modId xmlns:p14="http://schemas.microsoft.com/office/powerpoint/2010/main" val="3354976315"/>
              </p:ext>
            </p:extLst>
          </p:nvPr>
        </p:nvGraphicFramePr>
        <p:xfrm>
          <a:off x="1851151" y="4211960"/>
          <a:ext cx="3256101" cy="21232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4 Gráfico"/>
          <p:cNvGraphicFramePr>
            <a:graphicFrameLocks/>
          </p:cNvGraphicFramePr>
          <p:nvPr>
            <p:extLst>
              <p:ext uri="{D42A27DB-BD31-4B8C-83A1-F6EECF244321}">
                <p14:modId xmlns:p14="http://schemas.microsoft.com/office/powerpoint/2010/main" val="1574063361"/>
              </p:ext>
            </p:extLst>
          </p:nvPr>
        </p:nvGraphicFramePr>
        <p:xfrm>
          <a:off x="1680356" y="6230066"/>
          <a:ext cx="3597691" cy="21288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0546893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38" name="37 CuadroTexto"/>
          <p:cNvSpPr txBox="1"/>
          <p:nvPr/>
        </p:nvSpPr>
        <p:spPr>
          <a:xfrm>
            <a:off x="548680" y="2274123"/>
            <a:ext cx="2749996" cy="6186309"/>
          </a:xfrm>
          <a:prstGeom prst="rect">
            <a:avLst/>
          </a:prstGeom>
          <a:noFill/>
        </p:spPr>
        <p:txBody>
          <a:bodyPr wrap="square" rtlCol="0">
            <a:spAutoFit/>
          </a:bodyPr>
          <a:lstStyle/>
          <a:p>
            <a:pPr algn="just"/>
            <a:r>
              <a:rPr lang="es-ES" sz="1100" b="1" dirty="0" smtClean="0"/>
              <a:t>AREAS DE ACCIÓN PROFESIONAL </a:t>
            </a:r>
            <a:endParaRPr lang="es-ES" sz="1100" dirty="0"/>
          </a:p>
          <a:p>
            <a:pPr marL="171450" indent="-171450" algn="just">
              <a:buFont typeface="Arial" pitchFamily="34" charset="0"/>
              <a:buChar char="•"/>
            </a:pPr>
            <a:r>
              <a:rPr lang="es-ES" sz="1100" dirty="0"/>
              <a:t>Puede desempeñarse en diversos cargos relacionados con el desarrollo de software, </a:t>
            </a:r>
            <a:r>
              <a:rPr lang="es-ES" sz="1100" dirty="0" smtClean="0"/>
              <a:t>asesoría </a:t>
            </a:r>
            <a:r>
              <a:rPr lang="es-ES" sz="1100" dirty="0"/>
              <a:t>en tecnologías informáticas, plataformas de hardware, sistemas de telecomunicaciones y redes, </a:t>
            </a:r>
            <a:r>
              <a:rPr lang="es-ES" sz="1100" dirty="0" smtClean="0"/>
              <a:t>gestión </a:t>
            </a:r>
            <a:r>
              <a:rPr lang="es-ES" sz="1100" dirty="0"/>
              <a:t>o coordinación de proyectos IT, así  como investigación, docencia y capacitación </a:t>
            </a:r>
            <a:r>
              <a:rPr lang="es-ES" sz="1100" dirty="0" smtClean="0"/>
              <a:t>de </a:t>
            </a:r>
            <a:r>
              <a:rPr lang="es-ES" sz="1100" dirty="0"/>
              <a:t>Recursos Humanos en Computación.</a:t>
            </a:r>
          </a:p>
          <a:p>
            <a:pPr marL="171450" indent="-171450" algn="just">
              <a:buFont typeface="Arial" pitchFamily="34" charset="0"/>
              <a:buChar char="•"/>
            </a:pPr>
            <a:r>
              <a:rPr lang="es-ES" sz="1100" dirty="0" smtClean="0"/>
              <a:t>Desarrollo </a:t>
            </a:r>
            <a:r>
              <a:rPr lang="es-ES" sz="1100" dirty="0"/>
              <a:t>de Sistemas y Aplicaciones Computacionales, </a:t>
            </a:r>
            <a:r>
              <a:rPr lang="es-ES" sz="1100" dirty="0" smtClean="0"/>
              <a:t>donde </a:t>
            </a:r>
            <a:r>
              <a:rPr lang="es-ES" sz="1100" dirty="0"/>
              <a:t>debe estar preparado para resolver problemas que se presentan en las grandes, </a:t>
            </a:r>
            <a:r>
              <a:rPr lang="es-ES" sz="1100" dirty="0" smtClean="0"/>
              <a:t>medianas</a:t>
            </a:r>
            <a:r>
              <a:rPr lang="es-ES" sz="1100" dirty="0"/>
              <a:t>, pequeñas organizaciones y a los individuos, </a:t>
            </a:r>
            <a:r>
              <a:rPr lang="es-ES" sz="1100" dirty="0" smtClean="0"/>
              <a:t>proporcionando soluciones computacionales</a:t>
            </a:r>
            <a:r>
              <a:rPr lang="es-ES" sz="1100" dirty="0"/>
              <a:t>, </a:t>
            </a:r>
            <a:r>
              <a:rPr lang="es-ES" sz="1100" dirty="0" smtClean="0"/>
              <a:t>desarrollando </a:t>
            </a:r>
            <a:r>
              <a:rPr lang="es-ES" sz="1100" dirty="0"/>
              <a:t>aplicaciones computacionales y en general sistemas que integren elementos computacionales.</a:t>
            </a:r>
          </a:p>
          <a:p>
            <a:pPr marL="171450" indent="-171450" algn="just">
              <a:buFont typeface="Arial" pitchFamily="34" charset="0"/>
              <a:buChar char="•"/>
            </a:pPr>
            <a:r>
              <a:rPr lang="es-ES" sz="1100" dirty="0"/>
              <a:t>Funciones de Gestión de Plataforma Computacionales y Servicios Informáticos, a través de esta función </a:t>
            </a:r>
            <a:r>
              <a:rPr lang="es-ES" sz="1100" dirty="0" smtClean="0"/>
              <a:t>ejerce </a:t>
            </a:r>
            <a:r>
              <a:rPr lang="es-ES" sz="1100" dirty="0"/>
              <a:t>su rol de facilitador de la tecnología computacional. Este puesto de trabajo implica gestionar </a:t>
            </a:r>
            <a:r>
              <a:rPr lang="es-ES" sz="1100" dirty="0" smtClean="0"/>
              <a:t>y </a:t>
            </a:r>
            <a:r>
              <a:rPr lang="es-ES" sz="1100" dirty="0"/>
              <a:t>administrar recursos informáticos para facilitar y soportar procesos y actividades en organizaciones, </a:t>
            </a:r>
            <a:r>
              <a:rPr lang="es-ES" sz="1100" dirty="0" smtClean="0"/>
              <a:t>instituciones </a:t>
            </a:r>
            <a:r>
              <a:rPr lang="es-ES" sz="1100" dirty="0"/>
              <a:t>y directamente por usuarios finales. </a:t>
            </a:r>
          </a:p>
          <a:p>
            <a:pPr marL="171450" indent="-171450" algn="just">
              <a:buFont typeface="Arial" pitchFamily="34" charset="0"/>
              <a:buChar char="•"/>
            </a:pPr>
            <a:r>
              <a:rPr lang="es-ES" sz="1100" dirty="0"/>
              <a:t>Investigación e </a:t>
            </a:r>
            <a:r>
              <a:rPr lang="es-ES" sz="1100" dirty="0" smtClean="0"/>
              <a:t>Innovación, búsqueda </a:t>
            </a:r>
            <a:r>
              <a:rPr lang="es-ES" sz="1100" dirty="0"/>
              <a:t>innovadora y participación en la investigación </a:t>
            </a:r>
            <a:r>
              <a:rPr lang="es-ES" sz="1100" dirty="0" smtClean="0"/>
              <a:t>pura </a:t>
            </a:r>
            <a:r>
              <a:rPr lang="es-ES" sz="1100" dirty="0"/>
              <a:t>y aplicada, la misma es profundizada, a partir de los estudios de cuarto nivel</a:t>
            </a:r>
            <a:r>
              <a:rPr lang="es-ES" sz="1100" dirty="0" smtClean="0"/>
              <a:t>.</a:t>
            </a:r>
            <a:endParaRPr lang="es-ES" sz="1100" dirty="0"/>
          </a:p>
        </p:txBody>
      </p:sp>
      <p:sp>
        <p:nvSpPr>
          <p:cNvPr id="22" name="21 CuadroTexto"/>
          <p:cNvSpPr txBox="1"/>
          <p:nvPr/>
        </p:nvSpPr>
        <p:spPr>
          <a:xfrm>
            <a:off x="3415308" y="2267744"/>
            <a:ext cx="2749996" cy="2970044"/>
          </a:xfrm>
          <a:prstGeom prst="rect">
            <a:avLst/>
          </a:prstGeom>
          <a:noFill/>
        </p:spPr>
        <p:txBody>
          <a:bodyPr wrap="square" rtlCol="0">
            <a:spAutoFit/>
          </a:bodyPr>
          <a:lstStyle/>
          <a:p>
            <a:pPr algn="just"/>
            <a:r>
              <a:rPr lang="es-ES" sz="1100" b="1" dirty="0" smtClean="0"/>
              <a:t>CAMPO DE TRABAJO </a:t>
            </a:r>
            <a:r>
              <a:rPr lang="es-ES" sz="1100" b="1" dirty="0"/>
              <a:t>	</a:t>
            </a:r>
          </a:p>
          <a:p>
            <a:pPr marL="171450" indent="-171450" algn="just">
              <a:buFont typeface="Arial" pitchFamily="34" charset="0"/>
              <a:buChar char="•"/>
            </a:pPr>
            <a:r>
              <a:rPr lang="es-ES" sz="1100" dirty="0" smtClean="0"/>
              <a:t>Empresas </a:t>
            </a:r>
            <a:r>
              <a:rPr lang="es-ES" sz="1100" dirty="0"/>
              <a:t>manufactureras y distribuidoras de equipos de computación; </a:t>
            </a:r>
          </a:p>
          <a:p>
            <a:pPr marL="171450" indent="-171450" algn="just">
              <a:buFont typeface="Arial" pitchFamily="34" charset="0"/>
              <a:buChar char="•"/>
            </a:pPr>
            <a:r>
              <a:rPr lang="es-ES" sz="1100" dirty="0"/>
              <a:t>compañías petroleras, petroquímicas y de materias primas; ministerios; </a:t>
            </a:r>
          </a:p>
          <a:p>
            <a:pPr marL="171450" indent="-171450" algn="just">
              <a:buFont typeface="Arial" pitchFamily="34" charset="0"/>
              <a:buChar char="•"/>
            </a:pPr>
            <a:r>
              <a:rPr lang="es-ES" sz="1100" dirty="0"/>
              <a:t>banca; organismos financieros; toda empresa u organización que utilice </a:t>
            </a:r>
          </a:p>
          <a:p>
            <a:pPr marL="171450" indent="-171450" algn="just">
              <a:buFont typeface="Arial" pitchFamily="34" charset="0"/>
              <a:buChar char="•"/>
            </a:pPr>
            <a:r>
              <a:rPr lang="es-ES" sz="1100" dirty="0"/>
              <a:t>equipos y sistemas de computación</a:t>
            </a:r>
            <a:r>
              <a:rPr lang="es-ES" sz="1100" b="1" dirty="0"/>
              <a:t>.</a:t>
            </a:r>
          </a:p>
          <a:p>
            <a:pPr algn="just"/>
            <a:r>
              <a:rPr lang="es-ES" sz="1100" b="1" dirty="0" smtClean="0"/>
              <a:t>HABILIDADES </a:t>
            </a:r>
            <a:endParaRPr lang="es-ES" sz="1100" b="1" dirty="0"/>
          </a:p>
          <a:p>
            <a:pPr marL="171450" indent="-171450" algn="just">
              <a:buFont typeface="Arial" pitchFamily="34" charset="0"/>
              <a:buChar char="•"/>
            </a:pPr>
            <a:r>
              <a:rPr lang="es-ES" sz="1100" dirty="0"/>
              <a:t>Habilidad numérica, Pensamiento lógico, abstracto y crítico,</a:t>
            </a:r>
          </a:p>
          <a:p>
            <a:pPr marL="171450" indent="-171450" algn="just">
              <a:buFont typeface="Arial" pitchFamily="34" charset="0"/>
              <a:buChar char="•"/>
            </a:pPr>
            <a:r>
              <a:rPr lang="es-ES" sz="1100" dirty="0"/>
              <a:t>Capacidad de análisis y síntesis, Pensamiento abstracto, </a:t>
            </a:r>
          </a:p>
          <a:p>
            <a:pPr marL="171450" indent="-171450" algn="just">
              <a:buFont typeface="Arial" pitchFamily="34" charset="0"/>
              <a:buChar char="•"/>
            </a:pPr>
            <a:r>
              <a:rPr lang="es-ES" sz="1100" dirty="0"/>
              <a:t>Capacidad para trabajar en equipo e interactuar con otras personas,</a:t>
            </a:r>
          </a:p>
          <a:p>
            <a:pPr marL="171450" indent="-171450" algn="just">
              <a:buFont typeface="Arial" pitchFamily="34" charset="0"/>
              <a:buChar char="•"/>
            </a:pPr>
            <a:r>
              <a:rPr lang="es-ES" sz="1100" dirty="0"/>
              <a:t>Comprensión verbal.</a:t>
            </a:r>
          </a:p>
          <a:p>
            <a:pPr algn="just"/>
            <a:endParaRPr lang="es-ES" sz="1100" b="1" dirty="0" smtClean="0"/>
          </a:p>
        </p:txBody>
      </p:sp>
    </p:spTree>
    <p:extLst>
      <p:ext uri="{BB962C8B-B14F-4D97-AF65-F5344CB8AC3E}">
        <p14:creationId xmlns:p14="http://schemas.microsoft.com/office/powerpoint/2010/main" val="425404993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38" name="37 CuadroTexto"/>
          <p:cNvSpPr txBox="1"/>
          <p:nvPr/>
        </p:nvSpPr>
        <p:spPr>
          <a:xfrm>
            <a:off x="548680" y="2274123"/>
            <a:ext cx="2749996" cy="6524863"/>
          </a:xfrm>
          <a:prstGeom prst="rect">
            <a:avLst/>
          </a:prstGeom>
          <a:noFill/>
        </p:spPr>
        <p:txBody>
          <a:bodyPr wrap="square" rtlCol="0">
            <a:spAutoFit/>
          </a:bodyPr>
          <a:lstStyle/>
          <a:p>
            <a:pPr algn="just"/>
            <a:r>
              <a:rPr lang="es-ES" sz="1100" b="1" dirty="0" smtClean="0"/>
              <a:t>HABILIDADES ESPECÍFICAS </a:t>
            </a:r>
          </a:p>
          <a:p>
            <a:pPr marL="171450" indent="-171450" algn="just">
              <a:buFont typeface="Arial" pitchFamily="34" charset="0"/>
              <a:buChar char="•"/>
            </a:pPr>
            <a:r>
              <a:rPr lang="es-ES" sz="1100" dirty="0"/>
              <a:t>Pasar de lenguaje verbal al lenguaje algebraico y gráfico, </a:t>
            </a:r>
          </a:p>
          <a:p>
            <a:pPr marL="171450" indent="-171450" algn="just">
              <a:buFont typeface="Arial" pitchFamily="34" charset="0"/>
              <a:buChar char="•"/>
            </a:pPr>
            <a:r>
              <a:rPr lang="es-ES" sz="1100" dirty="0"/>
              <a:t>Manejo de funciones y </a:t>
            </a:r>
            <a:r>
              <a:rPr lang="es-ES" sz="1100" dirty="0" smtClean="0"/>
              <a:t>gráficos, </a:t>
            </a:r>
          </a:p>
          <a:p>
            <a:pPr marL="171450" indent="-171450" algn="just">
              <a:buFont typeface="Arial" pitchFamily="34" charset="0"/>
              <a:buChar char="•"/>
            </a:pPr>
            <a:r>
              <a:rPr lang="es-ES" sz="1100" dirty="0" smtClean="0"/>
              <a:t>Disposición </a:t>
            </a:r>
            <a:r>
              <a:rPr lang="es-ES" sz="1100" dirty="0"/>
              <a:t>para el trabajo sistemático y ordenado, </a:t>
            </a:r>
          </a:p>
          <a:p>
            <a:pPr marL="171450" indent="-171450" algn="just">
              <a:buFont typeface="Arial" pitchFamily="34" charset="0"/>
              <a:buChar char="•"/>
            </a:pPr>
            <a:r>
              <a:rPr lang="es-ES" sz="1100" dirty="0"/>
              <a:t>Precisión y exactitud en los datos.</a:t>
            </a:r>
          </a:p>
          <a:p>
            <a:pPr algn="just"/>
            <a:r>
              <a:rPr lang="es-ES" sz="1100" b="1" dirty="0" smtClean="0"/>
              <a:t>INTERESES </a:t>
            </a:r>
            <a:endParaRPr lang="es-ES" sz="1100" b="1" dirty="0"/>
          </a:p>
          <a:p>
            <a:pPr marL="171450" indent="-171450" algn="just">
              <a:buFont typeface="Arial" pitchFamily="34" charset="0"/>
              <a:buChar char="•"/>
            </a:pPr>
            <a:r>
              <a:rPr lang="es-ES" sz="1100" dirty="0"/>
              <a:t>Curiosidad por la tecnología e innovación, </a:t>
            </a:r>
          </a:p>
          <a:p>
            <a:pPr marL="171450" indent="-171450" algn="just">
              <a:buFont typeface="Arial" pitchFamily="34" charset="0"/>
              <a:buChar char="•"/>
            </a:pPr>
            <a:r>
              <a:rPr lang="es-ES" sz="1100" dirty="0"/>
              <a:t>Interés por la resolución de problemas complejos, </a:t>
            </a:r>
          </a:p>
          <a:p>
            <a:pPr marL="171450" indent="-171450" algn="just">
              <a:buFont typeface="Arial" pitchFamily="34" charset="0"/>
              <a:buChar char="•"/>
            </a:pPr>
            <a:r>
              <a:rPr lang="es-ES" sz="1100" dirty="0"/>
              <a:t>Agrado por la investigación científica, Interés por el manejo de equipos</a:t>
            </a:r>
            <a:r>
              <a:rPr lang="es-ES" sz="1100" dirty="0" smtClean="0"/>
              <a:t>.</a:t>
            </a:r>
          </a:p>
          <a:p>
            <a:pPr algn="just"/>
            <a:r>
              <a:rPr lang="es-ES" sz="1100" b="1" dirty="0" smtClean="0"/>
              <a:t>VALORES</a:t>
            </a:r>
            <a:r>
              <a:rPr lang="es-ES" sz="1100" dirty="0" smtClean="0"/>
              <a:t> </a:t>
            </a:r>
          </a:p>
          <a:p>
            <a:pPr marL="171450" indent="-171450">
              <a:buFont typeface="Arial" pitchFamily="34" charset="0"/>
              <a:buChar char="•"/>
            </a:pPr>
            <a:r>
              <a:rPr lang="es-ES" sz="1100" dirty="0" smtClean="0"/>
              <a:t>Indagador, Objetivo</a:t>
            </a:r>
            <a:r>
              <a:rPr lang="es-ES" sz="1100" dirty="0"/>
              <a:t>, </a:t>
            </a:r>
            <a:r>
              <a:rPr lang="es-ES" sz="1100" dirty="0" smtClean="0"/>
              <a:t>Comunicativo, Creativo, Motivado </a:t>
            </a:r>
            <a:r>
              <a:rPr lang="es-ES" sz="1100" dirty="0"/>
              <a:t>al logro, </a:t>
            </a:r>
          </a:p>
          <a:p>
            <a:pPr marL="171450" indent="-171450" algn="just">
              <a:buFont typeface="Arial" pitchFamily="34" charset="0"/>
              <a:buChar char="•"/>
            </a:pPr>
            <a:r>
              <a:rPr lang="es-ES" sz="1100" dirty="0"/>
              <a:t>Sistemático, Innovador, Reflexivo, Líder</a:t>
            </a:r>
            <a:r>
              <a:rPr lang="es-ES" sz="1100" dirty="0" smtClean="0"/>
              <a:t>.</a:t>
            </a:r>
          </a:p>
          <a:p>
            <a:pPr algn="just"/>
            <a:r>
              <a:rPr lang="es-ES" sz="1100" b="1" dirty="0" smtClean="0"/>
              <a:t>VALORES ETICO-MORALES</a:t>
            </a:r>
            <a:endParaRPr lang="es-ES" sz="1100" b="1" dirty="0"/>
          </a:p>
          <a:p>
            <a:pPr marL="171450" indent="-171450" algn="just">
              <a:buFont typeface="Arial" pitchFamily="34" charset="0"/>
              <a:buChar char="•"/>
            </a:pPr>
            <a:r>
              <a:rPr lang="es-ES" sz="1100" dirty="0"/>
              <a:t>Ético, </a:t>
            </a:r>
            <a:r>
              <a:rPr lang="es-ES" sz="1100" dirty="0" smtClean="0"/>
              <a:t>Responsable</a:t>
            </a:r>
            <a:r>
              <a:rPr lang="es-ES" sz="1100" dirty="0"/>
              <a:t>, </a:t>
            </a:r>
            <a:endParaRPr lang="es-ES" sz="1100" dirty="0" smtClean="0"/>
          </a:p>
          <a:p>
            <a:pPr marL="171450" indent="-171450" algn="just">
              <a:buFont typeface="Arial" pitchFamily="34" charset="0"/>
              <a:buChar char="•"/>
            </a:pPr>
            <a:r>
              <a:rPr lang="es-ES" sz="1100" dirty="0" smtClean="0"/>
              <a:t>Honesto</a:t>
            </a:r>
            <a:r>
              <a:rPr lang="es-ES" sz="1100" dirty="0"/>
              <a:t>, Perseverante, </a:t>
            </a:r>
          </a:p>
          <a:p>
            <a:pPr marL="171450" indent="-171450" algn="just">
              <a:buFont typeface="Arial" pitchFamily="34" charset="0"/>
              <a:buChar char="•"/>
            </a:pPr>
            <a:r>
              <a:rPr lang="es-ES" sz="1100" dirty="0"/>
              <a:t>Proactivo, Sensibilidad social.</a:t>
            </a:r>
            <a:endParaRPr lang="es-ES" sz="1100" dirty="0" smtClean="0"/>
          </a:p>
          <a:p>
            <a:pPr algn="just"/>
            <a:r>
              <a:rPr lang="es-ES" sz="1100" b="1" dirty="0" smtClean="0"/>
              <a:t>CONOCIMIENTOS BÁSICOS </a:t>
            </a:r>
            <a:endParaRPr lang="es-ES" sz="1100" b="1" dirty="0"/>
          </a:p>
          <a:p>
            <a:pPr marL="171450" indent="-171450" algn="just">
              <a:buFont typeface="Arial" pitchFamily="34" charset="0"/>
              <a:buChar char="•"/>
            </a:pPr>
            <a:r>
              <a:rPr lang="es-ES" sz="1100" dirty="0"/>
              <a:t>Conocimientos de matemática</a:t>
            </a:r>
          </a:p>
          <a:p>
            <a:pPr marL="171450" indent="-171450" algn="just">
              <a:buFont typeface="Arial" pitchFamily="34" charset="0"/>
              <a:buChar char="•"/>
            </a:pPr>
            <a:r>
              <a:rPr lang="es-ES" sz="1100" dirty="0"/>
              <a:t>Nociones  de lógica</a:t>
            </a:r>
          </a:p>
          <a:p>
            <a:pPr marL="171450" indent="-171450" algn="just">
              <a:buFont typeface="Arial" pitchFamily="34" charset="0"/>
              <a:buChar char="•"/>
            </a:pPr>
            <a:r>
              <a:rPr lang="es-ES" sz="1100" dirty="0"/>
              <a:t>Manejo del  computador</a:t>
            </a:r>
          </a:p>
          <a:p>
            <a:pPr marL="171450" indent="-171450" algn="just">
              <a:buFont typeface="Arial" pitchFamily="34" charset="0"/>
              <a:buChar char="•"/>
            </a:pPr>
            <a:r>
              <a:rPr lang="es-ES" sz="1100" dirty="0"/>
              <a:t>Dominio del idioma inglés</a:t>
            </a:r>
          </a:p>
          <a:p>
            <a:pPr marL="171450" indent="-171450" algn="just">
              <a:buFont typeface="Arial" pitchFamily="34" charset="0"/>
              <a:buChar char="•"/>
            </a:pPr>
            <a:r>
              <a:rPr lang="es-ES" sz="1100" dirty="0"/>
              <a:t>Manejo de la expresión oral y escrita</a:t>
            </a:r>
          </a:p>
          <a:p>
            <a:pPr marL="171450" indent="-171450" algn="just">
              <a:buFont typeface="Arial" pitchFamily="34" charset="0"/>
              <a:buChar char="•"/>
            </a:pPr>
            <a:r>
              <a:rPr lang="es-ES" sz="1100" dirty="0"/>
              <a:t>Conocimientos en redacción y ortografía</a:t>
            </a:r>
          </a:p>
          <a:p>
            <a:pPr marL="171450" indent="-171450" algn="just">
              <a:buFont typeface="Arial" pitchFamily="34" charset="0"/>
              <a:buChar char="•"/>
            </a:pPr>
            <a:r>
              <a:rPr lang="es-ES" sz="1100" dirty="0"/>
              <a:t>Cultura </a:t>
            </a:r>
            <a:r>
              <a:rPr lang="es-ES" sz="1100" dirty="0" smtClean="0"/>
              <a:t>general</a:t>
            </a:r>
          </a:p>
          <a:p>
            <a:pPr algn="just"/>
            <a:r>
              <a:rPr lang="es-ES" sz="1100" b="1" dirty="0" smtClean="0"/>
              <a:t>PLAN DE ESTUDIOS </a:t>
            </a:r>
          </a:p>
          <a:p>
            <a:pPr marL="171450" indent="-171450" algn="just">
              <a:buFont typeface="Arial" pitchFamily="34" charset="0"/>
              <a:buChar char="•"/>
            </a:pPr>
            <a:r>
              <a:rPr lang="es-ES" sz="1100" dirty="0" smtClean="0"/>
              <a:t>Cinco </a:t>
            </a:r>
            <a:r>
              <a:rPr lang="es-ES" sz="1100" dirty="0"/>
              <a:t>(05) años</a:t>
            </a:r>
          </a:p>
          <a:p>
            <a:pPr marL="171450" indent="-171450" algn="just">
              <a:buFont typeface="Arial" pitchFamily="34" charset="0"/>
              <a:buChar char="•"/>
            </a:pPr>
            <a:r>
              <a:rPr lang="es-ES" sz="1100" dirty="0" smtClean="0"/>
              <a:t>Período de Diez (10) semestres</a:t>
            </a:r>
          </a:p>
          <a:p>
            <a:pPr marL="171450" indent="-171450" algn="just">
              <a:buFont typeface="Arial" pitchFamily="34" charset="0"/>
              <a:buChar char="•"/>
            </a:pPr>
            <a:r>
              <a:rPr lang="es-ES" sz="1100" dirty="0"/>
              <a:t>Semestral de Dieciséis (16) </a:t>
            </a:r>
            <a:r>
              <a:rPr lang="es-ES" sz="1100" dirty="0" smtClean="0"/>
              <a:t>semanas</a:t>
            </a:r>
          </a:p>
          <a:p>
            <a:pPr marL="171450" indent="-171450" algn="just">
              <a:buFont typeface="Arial" pitchFamily="34" charset="0"/>
              <a:buChar char="•"/>
            </a:pPr>
            <a:r>
              <a:rPr lang="es-ES" sz="1100" dirty="0" smtClean="0"/>
              <a:t>Turno: Diurno</a:t>
            </a:r>
            <a:endParaRPr lang="es-ES" sz="1100" dirty="0"/>
          </a:p>
          <a:p>
            <a:pPr algn="just"/>
            <a:r>
              <a:rPr lang="es-ES" sz="1100" b="1" dirty="0" smtClean="0"/>
              <a:t>TÍTULO QUE SE OTORGA: </a:t>
            </a:r>
          </a:p>
          <a:p>
            <a:pPr marL="171450" indent="-171450" algn="just">
              <a:buFont typeface="Arial" pitchFamily="34" charset="0"/>
              <a:buChar char="•"/>
            </a:pPr>
            <a:r>
              <a:rPr lang="es-ES" sz="1100" dirty="0" smtClean="0"/>
              <a:t>Licenciado </a:t>
            </a:r>
            <a:r>
              <a:rPr lang="es-ES" sz="1100" dirty="0"/>
              <a:t>(a) en Computación</a:t>
            </a:r>
          </a:p>
          <a:p>
            <a:pPr algn="just"/>
            <a:endParaRPr lang="es-ES" sz="1100" b="1" dirty="0"/>
          </a:p>
          <a:p>
            <a:pPr algn="just"/>
            <a:endParaRPr lang="es-ES" sz="1100" b="1" dirty="0"/>
          </a:p>
        </p:txBody>
      </p:sp>
      <p:sp>
        <p:nvSpPr>
          <p:cNvPr id="22" name="21 CuadroTexto"/>
          <p:cNvSpPr txBox="1"/>
          <p:nvPr/>
        </p:nvSpPr>
        <p:spPr>
          <a:xfrm>
            <a:off x="3415308" y="4765812"/>
            <a:ext cx="2749996" cy="3647152"/>
          </a:xfrm>
          <a:prstGeom prst="rect">
            <a:avLst/>
          </a:prstGeom>
          <a:noFill/>
        </p:spPr>
        <p:txBody>
          <a:bodyPr wrap="square" rtlCol="0">
            <a:spAutoFit/>
          </a:bodyPr>
          <a:lstStyle/>
          <a:p>
            <a:pPr algn="just"/>
            <a:r>
              <a:rPr lang="es-ES" sz="1100" b="1" dirty="0" smtClean="0"/>
              <a:t>PLANTA PROFESORAL</a:t>
            </a:r>
          </a:p>
          <a:p>
            <a:pPr marL="171450" indent="-171450" algn="just">
              <a:buFont typeface="Arial" pitchFamily="34" charset="0"/>
              <a:buChar char="•"/>
            </a:pPr>
            <a:r>
              <a:rPr lang="es-ES" sz="1100" dirty="0" smtClean="0"/>
              <a:t>Carlos  Acosta  León .PhD (CCPD)</a:t>
            </a:r>
            <a:endParaRPr lang="es-ES" sz="1100" dirty="0"/>
          </a:p>
          <a:p>
            <a:pPr marL="171450" indent="-171450" algn="just">
              <a:buFont typeface="Arial" pitchFamily="34" charset="0"/>
              <a:buChar char="•"/>
            </a:pPr>
            <a:r>
              <a:rPr lang="es-ES" sz="1100" dirty="0"/>
              <a:t>Dra. </a:t>
            </a:r>
            <a:r>
              <a:rPr lang="es-ES" sz="1100" dirty="0" err="1"/>
              <a:t>Alecia</a:t>
            </a:r>
            <a:r>
              <a:rPr lang="es-ES" sz="1100" dirty="0"/>
              <a:t> </a:t>
            </a:r>
            <a:r>
              <a:rPr lang="es-ES" sz="1100" dirty="0" smtClean="0"/>
              <a:t> Acosta   Freites  (ISYS)</a:t>
            </a:r>
            <a:endParaRPr lang="es-ES" sz="1100" dirty="0"/>
          </a:p>
          <a:p>
            <a:pPr marL="171450" indent="-171450" algn="just">
              <a:buFont typeface="Arial" pitchFamily="34" charset="0"/>
              <a:buChar char="•"/>
            </a:pPr>
            <a:r>
              <a:rPr lang="es-ES" sz="1100" dirty="0" smtClean="0"/>
              <a:t>Lic</a:t>
            </a:r>
            <a:r>
              <a:rPr lang="es-ES" sz="1100" dirty="0"/>
              <a:t>. Francisco </a:t>
            </a:r>
            <a:r>
              <a:rPr lang="es-ES" sz="1100" dirty="0" smtClean="0"/>
              <a:t> Alonso </a:t>
            </a:r>
            <a:r>
              <a:rPr lang="es-ES" sz="1100" dirty="0" err="1" smtClean="0"/>
              <a:t>Sequera</a:t>
            </a:r>
            <a:endParaRPr lang="es-ES" sz="1100" dirty="0" smtClean="0"/>
          </a:p>
          <a:p>
            <a:pPr marL="171450" indent="-171450" algn="just">
              <a:buFont typeface="Arial" pitchFamily="34" charset="0"/>
              <a:buChar char="•"/>
            </a:pPr>
            <a:r>
              <a:rPr lang="es-ES" sz="1100" dirty="0" smtClean="0"/>
              <a:t>Ing. Richard  Arellano Ramírez</a:t>
            </a:r>
          </a:p>
          <a:p>
            <a:pPr marL="171450" indent="-171450" algn="just">
              <a:buFont typeface="Arial" pitchFamily="34" charset="0"/>
              <a:buChar char="•"/>
            </a:pPr>
            <a:r>
              <a:rPr lang="es-ES" sz="1100" dirty="0" smtClean="0"/>
              <a:t>Lic</a:t>
            </a:r>
            <a:r>
              <a:rPr lang="es-ES" sz="1100" dirty="0"/>
              <a:t>. </a:t>
            </a:r>
            <a:r>
              <a:rPr lang="es-ES" sz="1100" dirty="0" smtClean="0"/>
              <a:t> </a:t>
            </a:r>
            <a:r>
              <a:rPr lang="es-ES" sz="1100" dirty="0"/>
              <a:t>Miguel </a:t>
            </a:r>
            <a:r>
              <a:rPr lang="es-ES" sz="1100" dirty="0" smtClean="0"/>
              <a:t> Astor Romero</a:t>
            </a:r>
            <a:r>
              <a:rPr lang="es-ES" sz="1100" dirty="0"/>
              <a:t>	</a:t>
            </a:r>
          </a:p>
          <a:p>
            <a:pPr marL="171450" indent="-171450" algn="just">
              <a:buFont typeface="Arial" pitchFamily="34" charset="0"/>
              <a:buChar char="•"/>
            </a:pPr>
            <a:r>
              <a:rPr lang="es-ES" sz="1100" dirty="0"/>
              <a:t>Lic. Reinaldo </a:t>
            </a:r>
            <a:r>
              <a:rPr lang="es-ES" sz="1100" dirty="0" smtClean="0"/>
              <a:t>  Astudillo Rengifo  (CCCT)</a:t>
            </a:r>
            <a:endParaRPr lang="es-ES" sz="1100" dirty="0"/>
          </a:p>
          <a:p>
            <a:pPr marL="171450" indent="-171450" algn="just">
              <a:buFont typeface="Arial" pitchFamily="34" charset="0"/>
              <a:buChar char="•"/>
            </a:pPr>
            <a:r>
              <a:rPr lang="es-ES" sz="1100" dirty="0" err="1" smtClean="0"/>
              <a:t>MSc</a:t>
            </a:r>
            <a:r>
              <a:rPr lang="es-ES" sz="1100" dirty="0"/>
              <a:t>. </a:t>
            </a:r>
            <a:r>
              <a:rPr lang="es-ES" sz="1100" dirty="0" smtClean="0"/>
              <a:t>Roger  Bello Otero</a:t>
            </a:r>
            <a:r>
              <a:rPr lang="es-ES" sz="1100" dirty="0"/>
              <a:t>	</a:t>
            </a:r>
            <a:endParaRPr lang="es-ES" sz="1100" dirty="0" smtClean="0"/>
          </a:p>
          <a:p>
            <a:pPr marL="171450" indent="-171450" algn="just">
              <a:buFont typeface="Arial" pitchFamily="34" charset="0"/>
              <a:buChar char="•"/>
            </a:pPr>
            <a:r>
              <a:rPr lang="es-ES" sz="1100" dirty="0" smtClean="0"/>
              <a:t>Edgar Bernal Oropeza </a:t>
            </a:r>
            <a:r>
              <a:rPr lang="es-ES" sz="1100" dirty="0"/>
              <a:t>	</a:t>
            </a:r>
            <a:endParaRPr lang="es-ES" sz="1100" dirty="0" smtClean="0"/>
          </a:p>
          <a:p>
            <a:pPr marL="171450" indent="-171450" algn="just">
              <a:buFont typeface="Arial" pitchFamily="34" charset="0"/>
              <a:buChar char="•"/>
            </a:pPr>
            <a:r>
              <a:rPr lang="es-ES" sz="1100" dirty="0" err="1" smtClean="0"/>
              <a:t>MSc</a:t>
            </a:r>
            <a:r>
              <a:rPr lang="es-ES" sz="1100" dirty="0"/>
              <a:t>. </a:t>
            </a:r>
            <a:r>
              <a:rPr lang="es-ES" sz="1100" dirty="0" smtClean="0"/>
              <a:t>Jaime  Blanco López (CIOMMA)</a:t>
            </a:r>
            <a:endParaRPr lang="es-ES" sz="1100" dirty="0"/>
          </a:p>
          <a:p>
            <a:pPr marL="171450" indent="-171450" algn="just">
              <a:buFont typeface="Arial" pitchFamily="34" charset="0"/>
              <a:buChar char="•"/>
            </a:pPr>
            <a:r>
              <a:rPr lang="es-ES" sz="1100" dirty="0" err="1"/>
              <a:t>MSc</a:t>
            </a:r>
            <a:r>
              <a:rPr lang="es-ES" sz="1100" dirty="0"/>
              <a:t>. </a:t>
            </a:r>
            <a:r>
              <a:rPr lang="es-ES" sz="1100" dirty="0" smtClean="0"/>
              <a:t>Adrián   </a:t>
            </a:r>
            <a:r>
              <a:rPr lang="es-ES" sz="1100" dirty="0" err="1" smtClean="0"/>
              <a:t>Bottini</a:t>
            </a:r>
            <a:r>
              <a:rPr lang="es-ES" sz="1100" dirty="0" smtClean="0"/>
              <a:t> Gabriele  (CIOMMA)</a:t>
            </a:r>
            <a:endParaRPr lang="es-ES" sz="1100" dirty="0"/>
          </a:p>
          <a:p>
            <a:pPr marL="171450" indent="-171450" algn="just">
              <a:buFont typeface="Arial" pitchFamily="34" charset="0"/>
              <a:buChar char="•"/>
            </a:pPr>
            <a:r>
              <a:rPr lang="es-ES" sz="1100" dirty="0"/>
              <a:t>Dra. </a:t>
            </a:r>
            <a:r>
              <a:rPr lang="es-ES" sz="1100" dirty="0" err="1"/>
              <a:t>Yusneyi</a:t>
            </a:r>
            <a:r>
              <a:rPr lang="es-ES" sz="1100" dirty="0"/>
              <a:t> </a:t>
            </a:r>
            <a:r>
              <a:rPr lang="es-ES" sz="1100" dirty="0" smtClean="0"/>
              <a:t> Carballo Barrera (CENEAC)</a:t>
            </a:r>
            <a:endParaRPr lang="es-ES" sz="1100" dirty="0"/>
          </a:p>
          <a:p>
            <a:pPr marL="171450" indent="-171450" algn="just">
              <a:buFont typeface="Arial" pitchFamily="34" charset="0"/>
              <a:buChar char="•"/>
            </a:pPr>
            <a:r>
              <a:rPr lang="es-ES" sz="1100" dirty="0"/>
              <a:t>Dr. </a:t>
            </a:r>
            <a:r>
              <a:rPr lang="es-ES" sz="1100" dirty="0" smtClean="0"/>
              <a:t> </a:t>
            </a:r>
            <a:r>
              <a:rPr lang="es-ES" sz="1100" dirty="0" err="1"/>
              <a:t>Rhadamés</a:t>
            </a:r>
            <a:r>
              <a:rPr lang="es-ES" sz="1100" dirty="0"/>
              <a:t> </a:t>
            </a:r>
            <a:r>
              <a:rPr lang="es-ES" sz="1100" dirty="0" smtClean="0"/>
              <a:t> Carmona </a:t>
            </a:r>
            <a:r>
              <a:rPr lang="es-ES" sz="1100" dirty="0" err="1" smtClean="0"/>
              <a:t>Sujú</a:t>
            </a:r>
            <a:r>
              <a:rPr lang="es-ES" sz="1100" dirty="0" smtClean="0"/>
              <a:t> (CCG)</a:t>
            </a:r>
            <a:endParaRPr lang="es-ES" sz="1100" dirty="0"/>
          </a:p>
          <a:p>
            <a:pPr marL="171450" indent="-171450" algn="just">
              <a:buFont typeface="Arial" pitchFamily="34" charset="0"/>
              <a:buChar char="•"/>
            </a:pPr>
            <a:r>
              <a:rPr lang="es-ES" sz="1100" dirty="0"/>
              <a:t>Lic. </a:t>
            </a:r>
            <a:r>
              <a:rPr lang="es-ES" sz="1100" dirty="0" err="1"/>
              <a:t>Eliézer</a:t>
            </a:r>
            <a:r>
              <a:rPr lang="es-ES" sz="1100" dirty="0"/>
              <a:t> </a:t>
            </a:r>
            <a:r>
              <a:rPr lang="es-ES" sz="1100" dirty="0" smtClean="0"/>
              <a:t>Correa Guzmán </a:t>
            </a:r>
            <a:r>
              <a:rPr lang="es-ES" sz="1100" dirty="0"/>
              <a:t> </a:t>
            </a:r>
            <a:r>
              <a:rPr lang="es-ES" sz="1100" dirty="0" smtClean="0"/>
              <a:t>(CIOMMA)</a:t>
            </a:r>
            <a:endParaRPr lang="es-ES" sz="1100" dirty="0"/>
          </a:p>
          <a:p>
            <a:pPr marL="171450" indent="-171450" algn="just">
              <a:buFont typeface="Arial" pitchFamily="34" charset="0"/>
              <a:buChar char="•"/>
            </a:pPr>
            <a:r>
              <a:rPr lang="es-ES" sz="1100" dirty="0"/>
              <a:t>Lic. </a:t>
            </a:r>
            <a:r>
              <a:rPr lang="es-ES" sz="1100" dirty="0" smtClean="0"/>
              <a:t> Fernando  Crema García (CICORE)</a:t>
            </a:r>
            <a:endParaRPr lang="es-ES" sz="1100" dirty="0"/>
          </a:p>
          <a:p>
            <a:pPr marL="171450" indent="-171450">
              <a:buFont typeface="Arial" pitchFamily="34" charset="0"/>
              <a:buChar char="•"/>
            </a:pPr>
            <a:r>
              <a:rPr lang="es-ES" sz="1100" dirty="0" smtClean="0"/>
              <a:t>Dra. </a:t>
            </a:r>
            <a:r>
              <a:rPr lang="es-ES" sz="1100" dirty="0" err="1" smtClean="0"/>
              <a:t>Concettina</a:t>
            </a:r>
            <a:r>
              <a:rPr lang="es-ES" sz="1100" dirty="0" smtClean="0"/>
              <a:t> Di Vasta Valente (CISI)</a:t>
            </a:r>
            <a:endParaRPr lang="es-ES" sz="1100" dirty="0"/>
          </a:p>
          <a:p>
            <a:pPr marL="171450" indent="-171450">
              <a:buFont typeface="Arial" pitchFamily="34" charset="0"/>
              <a:buChar char="•"/>
            </a:pPr>
            <a:r>
              <a:rPr lang="es-ES" sz="1100" dirty="0"/>
              <a:t>Lic. Olga </a:t>
            </a:r>
            <a:r>
              <a:rPr lang="es-ES" sz="1100" dirty="0" smtClean="0"/>
              <a:t>Domínguez Rivero</a:t>
            </a:r>
            <a:r>
              <a:rPr lang="es-ES" sz="1100" dirty="0"/>
              <a:t>	</a:t>
            </a:r>
            <a:endParaRPr lang="es-ES" sz="1100" b="1" dirty="0" smtClean="0"/>
          </a:p>
          <a:p>
            <a:pPr marL="171450" indent="-171450">
              <a:buFont typeface="Arial" pitchFamily="34" charset="0"/>
              <a:buChar char="•"/>
            </a:pPr>
            <a:r>
              <a:rPr lang="es-ES" sz="1100" dirty="0" smtClean="0"/>
              <a:t>Víctor Felipe Navarro</a:t>
            </a:r>
            <a:r>
              <a:rPr lang="es-ES" sz="1100" dirty="0"/>
              <a:t>	</a:t>
            </a:r>
            <a:r>
              <a:rPr lang="es-ES" sz="1100" b="1" dirty="0"/>
              <a:t> </a:t>
            </a:r>
            <a:endParaRPr lang="es-ES" sz="1100" b="1" dirty="0" smtClean="0"/>
          </a:p>
          <a:p>
            <a:pPr marL="171450" indent="-171450">
              <a:buFont typeface="Arial" pitchFamily="34" charset="0"/>
              <a:buChar char="•"/>
            </a:pPr>
            <a:r>
              <a:rPr lang="es-ES" sz="1100" dirty="0" err="1"/>
              <a:t>MSc</a:t>
            </a:r>
            <a:r>
              <a:rPr lang="es-ES" sz="1100" dirty="0"/>
              <a:t>. </a:t>
            </a:r>
            <a:r>
              <a:rPr lang="es-ES" sz="1100" dirty="0" smtClean="0"/>
              <a:t>Iván  Flores </a:t>
            </a:r>
            <a:r>
              <a:rPr lang="es-ES" sz="1100" dirty="0" err="1" smtClean="0"/>
              <a:t>Vitelli</a:t>
            </a:r>
            <a:r>
              <a:rPr lang="es-ES" sz="1100" dirty="0" smtClean="0"/>
              <a:t>  (ISYS)</a:t>
            </a:r>
            <a:endParaRPr lang="es-ES" sz="1100" dirty="0"/>
          </a:p>
          <a:p>
            <a:pPr marL="171450" indent="-171450" algn="just">
              <a:buFont typeface="Arial" pitchFamily="34" charset="0"/>
              <a:buChar char="•"/>
            </a:pPr>
            <a:r>
              <a:rPr lang="es-ES" sz="1100" dirty="0"/>
              <a:t>Dr. Eric </a:t>
            </a:r>
            <a:r>
              <a:rPr lang="es-ES" sz="1100" dirty="0" smtClean="0"/>
              <a:t> </a:t>
            </a:r>
            <a:r>
              <a:rPr lang="es-ES" sz="1100" dirty="0" err="1" smtClean="0"/>
              <a:t>Gamess</a:t>
            </a:r>
            <a:r>
              <a:rPr lang="es-ES" sz="1100" dirty="0" smtClean="0"/>
              <a:t>  (CICORE)</a:t>
            </a:r>
            <a:endParaRPr lang="es-ES" sz="1100" dirty="0"/>
          </a:p>
          <a:p>
            <a:pPr marL="171450" indent="-171450" algn="just">
              <a:buFont typeface="Arial" pitchFamily="34" charset="0"/>
              <a:buChar char="•"/>
            </a:pPr>
            <a:r>
              <a:rPr lang="es-ES" sz="1100" dirty="0"/>
              <a:t>Dr. Walter </a:t>
            </a:r>
            <a:r>
              <a:rPr lang="es-ES" sz="1100" dirty="0" smtClean="0"/>
              <a:t>Hernández  Bolívar  (CCG)</a:t>
            </a:r>
            <a:endParaRPr lang="es-ES" sz="1100" dirty="0"/>
          </a:p>
        </p:txBody>
      </p:sp>
    </p:spTree>
    <p:extLst>
      <p:ext uri="{BB962C8B-B14F-4D97-AF65-F5344CB8AC3E}">
        <p14:creationId xmlns:p14="http://schemas.microsoft.com/office/powerpoint/2010/main" val="101667591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25" name="24 CuadroTexto"/>
          <p:cNvSpPr txBox="1"/>
          <p:nvPr/>
        </p:nvSpPr>
        <p:spPr>
          <a:xfrm>
            <a:off x="548680" y="2248862"/>
            <a:ext cx="2749996" cy="6355586"/>
          </a:xfrm>
          <a:prstGeom prst="rect">
            <a:avLst/>
          </a:prstGeom>
          <a:noFill/>
        </p:spPr>
        <p:txBody>
          <a:bodyPr wrap="square" rtlCol="0">
            <a:spAutoFit/>
          </a:bodyPr>
          <a:lstStyle/>
          <a:p>
            <a:pPr algn="just"/>
            <a:r>
              <a:rPr lang="es-ES" sz="1100" b="1" dirty="0" smtClean="0"/>
              <a:t>PLANTA PROFESORAL (CONT.)</a:t>
            </a:r>
          </a:p>
          <a:p>
            <a:pPr marL="171450" indent="-171450">
              <a:buFont typeface="Arial" pitchFamily="34" charset="0"/>
              <a:buChar char="•"/>
            </a:pPr>
            <a:r>
              <a:rPr lang="es-ES" sz="1100" dirty="0" err="1" smtClean="0"/>
              <a:t>MSc</a:t>
            </a:r>
            <a:r>
              <a:rPr lang="es-ES" sz="1100" dirty="0" smtClean="0"/>
              <a:t>. </a:t>
            </a:r>
            <a:r>
              <a:rPr lang="es-ES" sz="1100" dirty="0" err="1" smtClean="0"/>
              <a:t>Yosly</a:t>
            </a:r>
            <a:r>
              <a:rPr lang="es-ES" sz="1100" dirty="0" smtClean="0"/>
              <a:t> Hernández </a:t>
            </a:r>
            <a:r>
              <a:rPr lang="es-ES" sz="1100" dirty="0" err="1" smtClean="0"/>
              <a:t>Bieliukas</a:t>
            </a:r>
            <a:r>
              <a:rPr lang="es-ES" sz="1100" dirty="0" smtClean="0"/>
              <a:t> (EXT.) </a:t>
            </a:r>
          </a:p>
          <a:p>
            <a:pPr marL="171450" indent="-171450">
              <a:buFont typeface="Arial" pitchFamily="34" charset="0"/>
              <a:buChar char="•"/>
            </a:pPr>
            <a:r>
              <a:rPr lang="es-ES" sz="1100" dirty="0" smtClean="0"/>
              <a:t>Dr. Luis  Hernández Ramos (CCCT)</a:t>
            </a:r>
          </a:p>
          <a:p>
            <a:pPr marL="171450" indent="-171450">
              <a:buFont typeface="Arial" pitchFamily="34" charset="0"/>
              <a:buChar char="•"/>
            </a:pPr>
            <a:r>
              <a:rPr lang="es-ES" sz="1100" dirty="0" smtClean="0"/>
              <a:t>Lic.  María  Herrero	</a:t>
            </a:r>
          </a:p>
          <a:p>
            <a:pPr marL="171450" indent="-171450">
              <a:buFont typeface="Arial" pitchFamily="34" charset="0"/>
              <a:buChar char="•"/>
            </a:pPr>
            <a:r>
              <a:rPr lang="es-ES" sz="1100" dirty="0" smtClean="0"/>
              <a:t>Ana </a:t>
            </a:r>
            <a:r>
              <a:rPr lang="es-ES" sz="1100" dirty="0" err="1" smtClean="0"/>
              <a:t>Leguízamo</a:t>
            </a:r>
            <a:r>
              <a:rPr lang="es-ES" sz="1100" dirty="0" smtClean="0"/>
              <a:t> León .PhD (CENEAC)</a:t>
            </a:r>
          </a:p>
          <a:p>
            <a:pPr marL="171450" indent="-171450" algn="just">
              <a:buFont typeface="Arial" pitchFamily="34" charset="0"/>
              <a:buChar char="•"/>
            </a:pPr>
            <a:r>
              <a:rPr lang="es-ES" sz="1100" dirty="0" smtClean="0"/>
              <a:t>Claudia León Luna .PhD (CCPD)</a:t>
            </a:r>
          </a:p>
          <a:p>
            <a:pPr marL="171450" indent="-171450">
              <a:buFont typeface="Arial" pitchFamily="34" charset="0"/>
              <a:buChar char="•"/>
            </a:pPr>
            <a:r>
              <a:rPr lang="es-ES" sz="1100" dirty="0" err="1" smtClean="0"/>
              <a:t>MSc</a:t>
            </a:r>
            <a:r>
              <a:rPr lang="es-ES" sz="1100" dirty="0" smtClean="0"/>
              <a:t>. </a:t>
            </a:r>
            <a:r>
              <a:rPr lang="es-ES" sz="1100" dirty="0" err="1" smtClean="0"/>
              <a:t>Illiana</a:t>
            </a:r>
            <a:r>
              <a:rPr lang="es-ES" sz="1100" dirty="0" smtClean="0"/>
              <a:t> </a:t>
            </a:r>
            <a:r>
              <a:rPr lang="es-ES" sz="1100" dirty="0" err="1" smtClean="0"/>
              <a:t>Mannarino</a:t>
            </a:r>
            <a:r>
              <a:rPr lang="es-ES" sz="1100" dirty="0" smtClean="0"/>
              <a:t> </a:t>
            </a:r>
            <a:r>
              <a:rPr lang="es-ES" sz="1100" dirty="0" err="1" smtClean="0"/>
              <a:t>Signorelli</a:t>
            </a:r>
            <a:r>
              <a:rPr lang="es-ES" sz="1100" dirty="0" smtClean="0"/>
              <a:t> (CCCT) Alejandro </a:t>
            </a:r>
            <a:r>
              <a:rPr lang="es-ES" sz="1100" dirty="0" err="1" smtClean="0"/>
              <a:t>Monascal</a:t>
            </a:r>
            <a:r>
              <a:rPr lang="es-ES" sz="1100" dirty="0" smtClean="0"/>
              <a:t> Caso	</a:t>
            </a:r>
          </a:p>
          <a:p>
            <a:pPr marL="171450" indent="-171450">
              <a:buFont typeface="Arial" pitchFamily="34" charset="0"/>
              <a:buChar char="•"/>
            </a:pPr>
            <a:r>
              <a:rPr lang="es-ES" sz="1100" dirty="0" smtClean="0"/>
              <a:t>Dra. </a:t>
            </a:r>
            <a:r>
              <a:rPr lang="es-ES" sz="1100" dirty="0" err="1" smtClean="0"/>
              <a:t>Marlliny</a:t>
            </a:r>
            <a:r>
              <a:rPr lang="es-ES" sz="1100" dirty="0" smtClean="0"/>
              <a:t>  Monsalve Leal (CCCT)</a:t>
            </a:r>
          </a:p>
          <a:p>
            <a:pPr marL="171450" indent="-171450" algn="just">
              <a:buFont typeface="Arial" pitchFamily="34" charset="0"/>
              <a:buChar char="•"/>
            </a:pPr>
            <a:r>
              <a:rPr lang="es-ES" sz="1100" dirty="0" smtClean="0"/>
              <a:t>Dra. Nora  Montaño  Fermín (ISYS)</a:t>
            </a:r>
          </a:p>
          <a:p>
            <a:pPr marL="171450" indent="-171450" algn="just">
              <a:buFont typeface="Arial" pitchFamily="34" charset="0"/>
              <a:buChar char="•"/>
            </a:pPr>
            <a:r>
              <a:rPr lang="es-ES" sz="1100" dirty="0" err="1" smtClean="0"/>
              <a:t>MSc</a:t>
            </a:r>
            <a:r>
              <a:rPr lang="es-ES" sz="1100" dirty="0" smtClean="0"/>
              <a:t>. Ana  Morales </a:t>
            </a:r>
            <a:r>
              <a:rPr lang="es-ES" sz="1100" dirty="0" err="1" smtClean="0"/>
              <a:t>Bezeira</a:t>
            </a:r>
            <a:r>
              <a:rPr lang="es-ES" sz="1100" dirty="0" smtClean="0"/>
              <a:t> (CICORE)</a:t>
            </a:r>
          </a:p>
          <a:p>
            <a:pPr marL="171450" indent="-171450" algn="just">
              <a:buFont typeface="Arial" pitchFamily="34" charset="0"/>
              <a:buChar char="•"/>
            </a:pPr>
            <a:r>
              <a:rPr lang="es-ES" sz="1100" dirty="0" smtClean="0"/>
              <a:t>Lic. Francisco Moreno Álvarez</a:t>
            </a:r>
          </a:p>
          <a:p>
            <a:pPr marL="171450" indent="-171450" algn="just">
              <a:buFont typeface="Arial" pitchFamily="34" charset="0"/>
              <a:buChar char="•"/>
            </a:pPr>
            <a:r>
              <a:rPr lang="es-ES" sz="1100" dirty="0" smtClean="0"/>
              <a:t>Dra. </a:t>
            </a:r>
            <a:r>
              <a:rPr lang="es-ES" sz="1100" dirty="0" err="1" smtClean="0"/>
              <a:t>Joali</a:t>
            </a:r>
            <a:r>
              <a:rPr lang="es-ES" sz="1100" dirty="0" smtClean="0"/>
              <a:t>  Moreno  Pinto  (CCCT)</a:t>
            </a:r>
          </a:p>
          <a:p>
            <a:pPr marL="171450" indent="-171450" algn="just">
              <a:buFont typeface="Arial" pitchFamily="34" charset="0"/>
              <a:buChar char="•"/>
            </a:pPr>
            <a:r>
              <a:rPr lang="es-ES" sz="1100" dirty="0" err="1" smtClean="0"/>
              <a:t>MSc</a:t>
            </a:r>
            <a:r>
              <a:rPr lang="es-ES" sz="1100" dirty="0" smtClean="0"/>
              <a:t>. Héctor Navarro Urbina (CCG)</a:t>
            </a:r>
          </a:p>
          <a:p>
            <a:pPr marL="171450" indent="-171450" algn="just">
              <a:buFont typeface="Arial" pitchFamily="34" charset="0"/>
              <a:buChar char="•"/>
            </a:pPr>
            <a:r>
              <a:rPr lang="es-ES" sz="1100" dirty="0" smtClean="0"/>
              <a:t>Lic.  </a:t>
            </a:r>
            <a:r>
              <a:rPr lang="es-ES" sz="1100" dirty="0" err="1" smtClean="0"/>
              <a:t>Adelis</a:t>
            </a:r>
            <a:r>
              <a:rPr lang="es-ES" sz="1100" dirty="0" smtClean="0"/>
              <a:t>  Nieves </a:t>
            </a:r>
            <a:r>
              <a:rPr lang="es-ES" sz="1100" dirty="0" err="1" smtClean="0"/>
              <a:t>Cordeiro</a:t>
            </a:r>
            <a:r>
              <a:rPr lang="es-ES" sz="1100" dirty="0" smtClean="0"/>
              <a:t> (CIOMMA)</a:t>
            </a:r>
          </a:p>
          <a:p>
            <a:pPr marL="171450" indent="-171450" algn="just">
              <a:buFont typeface="Arial" pitchFamily="34" charset="0"/>
              <a:buChar char="•"/>
            </a:pPr>
            <a:r>
              <a:rPr lang="es-ES" sz="1100" dirty="0" err="1" smtClean="0"/>
              <a:t>Norelva</a:t>
            </a:r>
            <a:r>
              <a:rPr lang="es-ES" sz="1100" dirty="0" smtClean="0"/>
              <a:t>  Niño Quintero (ISYS)</a:t>
            </a:r>
          </a:p>
          <a:p>
            <a:pPr marL="171450" indent="-171450" algn="just">
              <a:buFont typeface="Arial" pitchFamily="34" charset="0"/>
              <a:buChar char="•"/>
            </a:pPr>
            <a:r>
              <a:rPr lang="es-ES" sz="1100" dirty="0" err="1" smtClean="0"/>
              <a:t>Haydemar</a:t>
            </a:r>
            <a:r>
              <a:rPr lang="es-ES" sz="1100" dirty="0" smtClean="0"/>
              <a:t>  Núñez Castro . PhD (ISYS)</a:t>
            </a:r>
          </a:p>
          <a:p>
            <a:pPr marL="171450" indent="-171450" algn="just">
              <a:buFont typeface="Arial" pitchFamily="34" charset="0"/>
              <a:buChar char="•"/>
            </a:pPr>
            <a:r>
              <a:rPr lang="es-ES" sz="1100" dirty="0" smtClean="0"/>
              <a:t>Lic. </a:t>
            </a:r>
            <a:r>
              <a:rPr lang="es-ES" sz="1100" dirty="0" err="1" smtClean="0"/>
              <a:t>Mercy</a:t>
            </a:r>
            <a:r>
              <a:rPr lang="es-ES" sz="1100" dirty="0" smtClean="0"/>
              <a:t> Ospina Torres  (CISI)</a:t>
            </a:r>
          </a:p>
          <a:p>
            <a:pPr marL="171450" indent="-171450" algn="just">
              <a:buFont typeface="Arial" pitchFamily="34" charset="0"/>
              <a:buChar char="•"/>
            </a:pPr>
            <a:r>
              <a:rPr lang="es-ES" sz="1100" dirty="0" err="1" smtClean="0"/>
              <a:t>MSc</a:t>
            </a:r>
            <a:r>
              <a:rPr lang="es-ES" sz="1100" dirty="0" smtClean="0"/>
              <a:t>.  Jaime Parada Delgado (CCPD)</a:t>
            </a:r>
          </a:p>
          <a:p>
            <a:pPr marL="171450" indent="-171450" algn="just">
              <a:buFont typeface="Arial" pitchFamily="34" charset="0"/>
              <a:buChar char="•"/>
            </a:pPr>
            <a:r>
              <a:rPr lang="es-ES" sz="1100" dirty="0" err="1" smtClean="0"/>
              <a:t>MSc</a:t>
            </a:r>
            <a:r>
              <a:rPr lang="es-ES" sz="1100" dirty="0" smtClean="0"/>
              <a:t>. David Pérez  Abreu  (CICORE)</a:t>
            </a:r>
          </a:p>
          <a:p>
            <a:pPr marL="171450" indent="-171450" algn="just">
              <a:buFont typeface="Arial" pitchFamily="34" charset="0"/>
              <a:buChar char="•"/>
            </a:pPr>
            <a:r>
              <a:rPr lang="es-ES" sz="1100" dirty="0" err="1" smtClean="0"/>
              <a:t>MSc</a:t>
            </a:r>
            <a:r>
              <a:rPr lang="es-ES" sz="1100" dirty="0" smtClean="0"/>
              <a:t>. </a:t>
            </a:r>
            <a:r>
              <a:rPr lang="es-ES" sz="1100" dirty="0" err="1" smtClean="0"/>
              <a:t>Esmitt</a:t>
            </a:r>
            <a:r>
              <a:rPr lang="es-ES" sz="1100" dirty="0" smtClean="0"/>
              <a:t>  Ramírez Jacobo (CCG)</a:t>
            </a:r>
          </a:p>
          <a:p>
            <a:pPr marL="171450" indent="-171450" algn="just">
              <a:buFont typeface="Arial" pitchFamily="34" charset="0"/>
              <a:buChar char="•"/>
            </a:pPr>
            <a:r>
              <a:rPr lang="es-ES" sz="1100" dirty="0" smtClean="0"/>
              <a:t>Dra. Esmeralda Ramos De </a:t>
            </a:r>
            <a:r>
              <a:rPr lang="es-ES" sz="1100" dirty="0" err="1" smtClean="0"/>
              <a:t>Cova</a:t>
            </a:r>
            <a:r>
              <a:rPr lang="es-ES" sz="1100" dirty="0" smtClean="0"/>
              <a:t>  (ISYS)</a:t>
            </a:r>
          </a:p>
          <a:p>
            <a:pPr marL="171450" indent="-171450" algn="just">
              <a:buFont typeface="Arial" pitchFamily="34" charset="0"/>
              <a:buChar char="•"/>
            </a:pPr>
            <a:r>
              <a:rPr lang="es-ES" sz="1100" dirty="0" err="1" smtClean="0"/>
              <a:t>MSc</a:t>
            </a:r>
            <a:r>
              <a:rPr lang="es-ES" sz="1100" dirty="0" smtClean="0"/>
              <a:t>. </a:t>
            </a:r>
            <a:r>
              <a:rPr lang="es-ES" sz="1100" dirty="0" err="1" smtClean="0"/>
              <a:t>Wuilfredo</a:t>
            </a:r>
            <a:r>
              <a:rPr lang="es-ES" sz="1100" dirty="0" smtClean="0"/>
              <a:t> Rangel Azuaje (CISI)</a:t>
            </a:r>
          </a:p>
          <a:p>
            <a:pPr marL="171450" indent="-171450" algn="just">
              <a:buFont typeface="Arial" pitchFamily="34" charset="0"/>
              <a:buChar char="•"/>
            </a:pPr>
            <a:r>
              <a:rPr lang="es-ES" sz="1100" dirty="0" err="1" smtClean="0"/>
              <a:t>MSc</a:t>
            </a:r>
            <a:r>
              <a:rPr lang="es-ES" sz="1100" dirty="0" smtClean="0"/>
              <a:t>.  Robinson Rivas Suarez (CCPD)</a:t>
            </a:r>
          </a:p>
          <a:p>
            <a:pPr marL="171450" indent="-171450" algn="just">
              <a:buFont typeface="Arial" pitchFamily="34" charset="0"/>
              <a:buChar char="•"/>
            </a:pPr>
            <a:r>
              <a:rPr lang="es-ES" sz="1100" dirty="0" err="1" smtClean="0"/>
              <a:t>MSc</a:t>
            </a:r>
            <a:r>
              <a:rPr lang="es-ES" sz="1100" dirty="0" smtClean="0"/>
              <a:t>.  Sergio Rivas </a:t>
            </a:r>
            <a:r>
              <a:rPr lang="es-ES" sz="1100" dirty="0" err="1" smtClean="0"/>
              <a:t>Atanacio</a:t>
            </a:r>
            <a:r>
              <a:rPr lang="es-ES" sz="1100" dirty="0" smtClean="0"/>
              <a:t> (ISYS)</a:t>
            </a:r>
          </a:p>
          <a:p>
            <a:pPr marL="171450" indent="-171450" algn="just">
              <a:buFont typeface="Arial" pitchFamily="34" charset="0"/>
              <a:buChar char="•"/>
            </a:pPr>
            <a:r>
              <a:rPr lang="es-ES" sz="1100" dirty="0" smtClean="0"/>
              <a:t>Otilio Rojas </a:t>
            </a:r>
            <a:r>
              <a:rPr lang="es-ES" sz="1100" dirty="0" err="1" smtClean="0"/>
              <a:t>Ulacio</a:t>
            </a:r>
            <a:r>
              <a:rPr lang="es-ES" sz="1100" dirty="0" smtClean="0"/>
              <a:t> . PhD   (CIOMMA)</a:t>
            </a:r>
          </a:p>
          <a:p>
            <a:pPr marL="171450" indent="-171450">
              <a:buFont typeface="Arial" pitchFamily="34" charset="0"/>
              <a:buChar char="•"/>
            </a:pPr>
            <a:r>
              <a:rPr lang="es-ES" sz="1100" dirty="0" smtClean="0"/>
              <a:t>Ing. Antonio </a:t>
            </a:r>
            <a:r>
              <a:rPr lang="es-ES" sz="1100" dirty="0" err="1" smtClean="0"/>
              <a:t>Russoniello</a:t>
            </a:r>
            <a:r>
              <a:rPr lang="es-ES" sz="1100" dirty="0" smtClean="0"/>
              <a:t>  (CICORE)</a:t>
            </a:r>
          </a:p>
          <a:p>
            <a:pPr marL="171450" indent="-171450" algn="just">
              <a:buFont typeface="Arial" pitchFamily="34" charset="0"/>
              <a:buChar char="•"/>
            </a:pPr>
            <a:r>
              <a:rPr lang="es-ES" sz="1100" dirty="0" smtClean="0"/>
              <a:t>Dr. Franklin Sandoval Sucre (CISI)</a:t>
            </a:r>
          </a:p>
          <a:p>
            <a:pPr marL="171450" indent="-171450" algn="just">
              <a:buFont typeface="Arial" pitchFamily="34" charset="0"/>
              <a:buChar char="•"/>
            </a:pPr>
            <a:r>
              <a:rPr lang="es-ES" sz="1100" dirty="0" smtClean="0"/>
              <a:t>Dr.  Andrés  </a:t>
            </a:r>
            <a:r>
              <a:rPr lang="es-ES" sz="1100" dirty="0" err="1" smtClean="0"/>
              <a:t>Sanoja</a:t>
            </a:r>
            <a:r>
              <a:rPr lang="es-ES" sz="1100" dirty="0" smtClean="0"/>
              <a:t> Vargas  (CCPD)</a:t>
            </a:r>
          </a:p>
          <a:p>
            <a:pPr marL="171450" indent="-171450" algn="just">
              <a:buFont typeface="Arial" pitchFamily="34" charset="0"/>
              <a:buChar char="•"/>
            </a:pPr>
            <a:r>
              <a:rPr lang="es-ES" sz="1100" dirty="0" smtClean="0"/>
              <a:t>Lic.  Francisco  Sans  Palacios (CICORE)</a:t>
            </a:r>
          </a:p>
          <a:p>
            <a:pPr marL="171450" indent="-171450" algn="just">
              <a:buFont typeface="Arial" pitchFamily="34" charset="0"/>
              <a:buChar char="•"/>
            </a:pPr>
            <a:r>
              <a:rPr lang="es-ES" sz="1100" dirty="0" smtClean="0"/>
              <a:t>Dr. Eugenio </a:t>
            </a:r>
            <a:r>
              <a:rPr lang="es-ES" sz="1100" dirty="0" err="1" smtClean="0"/>
              <a:t>Scalise</a:t>
            </a:r>
            <a:r>
              <a:rPr lang="es-ES" sz="1100" dirty="0" smtClean="0"/>
              <a:t> </a:t>
            </a:r>
            <a:r>
              <a:rPr lang="es-ES" sz="1100" dirty="0" err="1" smtClean="0"/>
              <a:t>Paletta</a:t>
            </a:r>
            <a:r>
              <a:rPr lang="es-ES" sz="1100" dirty="0" smtClean="0"/>
              <a:t>  (ISYS) </a:t>
            </a:r>
          </a:p>
          <a:p>
            <a:pPr marL="171450" indent="-171450" algn="just">
              <a:buFont typeface="Arial" pitchFamily="34" charset="0"/>
              <a:buChar char="•"/>
            </a:pPr>
            <a:r>
              <a:rPr lang="es-ES" sz="1100" dirty="0" smtClean="0"/>
              <a:t>Dr. Antonio Silva  </a:t>
            </a:r>
            <a:r>
              <a:rPr lang="es-ES" sz="1100" dirty="0" err="1" smtClean="0"/>
              <a:t>Sprock</a:t>
            </a:r>
            <a:r>
              <a:rPr lang="es-ES" sz="1100" dirty="0" smtClean="0"/>
              <a:t>   (CISI)</a:t>
            </a:r>
          </a:p>
          <a:p>
            <a:pPr marL="171450" indent="-171450" algn="just">
              <a:buFont typeface="Arial" pitchFamily="34" charset="0"/>
              <a:buChar char="•"/>
            </a:pPr>
            <a:r>
              <a:rPr lang="es-ES" sz="1100" dirty="0" smtClean="0"/>
              <a:t>Lic. José Sosa Briceño   (DPTO)</a:t>
            </a:r>
          </a:p>
          <a:p>
            <a:pPr marL="171450" indent="-171450" algn="just">
              <a:buFont typeface="Arial" pitchFamily="34" charset="0"/>
              <a:buChar char="•"/>
            </a:pPr>
            <a:r>
              <a:rPr lang="es-ES" sz="1100" dirty="0" err="1" smtClean="0"/>
              <a:t>MSc</a:t>
            </a:r>
            <a:r>
              <a:rPr lang="es-ES" sz="1100" dirty="0" smtClean="0"/>
              <a:t>. </a:t>
            </a:r>
            <a:r>
              <a:rPr lang="es-ES" sz="1100" dirty="0" err="1" smtClean="0"/>
              <a:t>Karima</a:t>
            </a:r>
            <a:r>
              <a:rPr lang="es-ES" sz="1100" dirty="0" smtClean="0"/>
              <a:t> Velásquez Castro (CICORE)</a:t>
            </a:r>
          </a:p>
          <a:p>
            <a:pPr marL="171450" indent="-171450" algn="just">
              <a:buFont typeface="Arial" pitchFamily="34" charset="0"/>
              <a:buChar char="•"/>
            </a:pPr>
            <a:r>
              <a:rPr lang="es-ES" sz="1100" dirty="0" err="1"/>
              <a:t>MSc</a:t>
            </a:r>
            <a:r>
              <a:rPr lang="es-ES" sz="1100" dirty="0"/>
              <a:t>. </a:t>
            </a:r>
            <a:r>
              <a:rPr lang="es-ES" sz="1100" dirty="0" err="1" smtClean="0"/>
              <a:t>Guy</a:t>
            </a:r>
            <a:r>
              <a:rPr lang="es-ES" sz="1100" dirty="0" smtClean="0"/>
              <a:t>  </a:t>
            </a:r>
            <a:r>
              <a:rPr lang="es-ES" sz="1100" dirty="0" err="1" smtClean="0"/>
              <a:t>Vernáez</a:t>
            </a:r>
            <a:r>
              <a:rPr lang="es-ES" sz="1100" dirty="0"/>
              <a:t> </a:t>
            </a:r>
            <a:r>
              <a:rPr lang="es-ES" sz="1100" dirty="0" smtClean="0"/>
              <a:t>Hernández  (CCPD) </a:t>
            </a:r>
          </a:p>
          <a:p>
            <a:pPr marL="171450" indent="-171450" algn="just">
              <a:buFont typeface="Arial" pitchFamily="34" charset="0"/>
              <a:buChar char="•"/>
            </a:pPr>
            <a:r>
              <a:rPr lang="es-ES" sz="1100" dirty="0" err="1" smtClean="0"/>
              <a:t>MSc</a:t>
            </a:r>
            <a:r>
              <a:rPr lang="es-ES" sz="1100" dirty="0"/>
              <a:t>. </a:t>
            </a:r>
            <a:r>
              <a:rPr lang="es-ES" sz="1100" dirty="0" smtClean="0"/>
              <a:t>Bertha  Villegas  Trejo	</a:t>
            </a:r>
          </a:p>
        </p:txBody>
      </p:sp>
      <p:sp>
        <p:nvSpPr>
          <p:cNvPr id="26" name="25 CuadroTexto"/>
          <p:cNvSpPr txBox="1"/>
          <p:nvPr/>
        </p:nvSpPr>
        <p:spPr>
          <a:xfrm>
            <a:off x="3457746" y="2250028"/>
            <a:ext cx="2749996" cy="2970044"/>
          </a:xfrm>
          <a:prstGeom prst="rect">
            <a:avLst/>
          </a:prstGeom>
          <a:noFill/>
        </p:spPr>
        <p:txBody>
          <a:bodyPr wrap="square" rtlCol="0">
            <a:spAutoFit/>
          </a:bodyPr>
          <a:lstStyle/>
          <a:p>
            <a:r>
              <a:rPr lang="es-ES" sz="1100" b="1" dirty="0" smtClean="0"/>
              <a:t>DOCENTES CONVENCIONALES</a:t>
            </a:r>
            <a:endParaRPr lang="es-ES" sz="1100" b="1" dirty="0"/>
          </a:p>
          <a:p>
            <a:pPr marL="171450" indent="-171450">
              <a:buFont typeface="Arial" pitchFamily="34" charset="0"/>
              <a:buChar char="•"/>
            </a:pPr>
            <a:r>
              <a:rPr lang="es-ES" sz="1100" dirty="0"/>
              <a:t>Lic. Rafael Angulo </a:t>
            </a:r>
            <a:r>
              <a:rPr lang="es-ES" sz="1100" dirty="0" err="1"/>
              <a:t>Ronzulli</a:t>
            </a:r>
            <a:r>
              <a:rPr lang="es-ES" sz="1100" dirty="0"/>
              <a:t> (</a:t>
            </a:r>
            <a:r>
              <a:rPr lang="es-ES" sz="1100" dirty="0" err="1"/>
              <a:t>Dpto</a:t>
            </a:r>
            <a:r>
              <a:rPr lang="es-ES" sz="1100" dirty="0"/>
              <a:t>)</a:t>
            </a:r>
          </a:p>
          <a:p>
            <a:pPr marL="171450" indent="-171450">
              <a:buFont typeface="Arial" pitchFamily="34" charset="0"/>
              <a:buChar char="•"/>
            </a:pPr>
            <a:r>
              <a:rPr lang="es-ES" sz="1100" dirty="0"/>
              <a:t>Livia  Bernal </a:t>
            </a:r>
            <a:r>
              <a:rPr lang="es-ES" sz="1100" dirty="0" err="1"/>
              <a:t>Schmelzer</a:t>
            </a:r>
            <a:r>
              <a:rPr lang="es-ES" sz="1100" dirty="0"/>
              <a:t> (</a:t>
            </a:r>
            <a:r>
              <a:rPr lang="es-ES" sz="1100" dirty="0" err="1"/>
              <a:t>Dpto</a:t>
            </a:r>
            <a:r>
              <a:rPr lang="es-ES" sz="1100" dirty="0"/>
              <a:t>)</a:t>
            </a:r>
          </a:p>
          <a:p>
            <a:pPr marL="171450" indent="-171450">
              <a:buFont typeface="Arial" pitchFamily="34" charset="0"/>
              <a:buChar char="•"/>
            </a:pPr>
            <a:r>
              <a:rPr lang="es-ES" sz="1100" dirty="0"/>
              <a:t>Lic. Pedro Bonillo Ramos (</a:t>
            </a:r>
            <a:r>
              <a:rPr lang="es-ES" sz="1100" dirty="0" err="1" smtClean="0"/>
              <a:t>Dpto</a:t>
            </a:r>
            <a:endParaRPr lang="es-ES" sz="1100" dirty="0" smtClean="0"/>
          </a:p>
          <a:p>
            <a:pPr marL="171450" indent="-171450">
              <a:buFont typeface="Arial" pitchFamily="34" charset="0"/>
              <a:buChar char="•"/>
            </a:pPr>
            <a:r>
              <a:rPr lang="es-ES" sz="1100" dirty="0" smtClean="0"/>
              <a:t>Lic</a:t>
            </a:r>
            <a:r>
              <a:rPr lang="es-ES" sz="1100" dirty="0"/>
              <a:t>. </a:t>
            </a:r>
            <a:r>
              <a:rPr lang="es-ES" sz="1100" dirty="0" err="1"/>
              <a:t>Eudes</a:t>
            </a:r>
            <a:r>
              <a:rPr lang="es-ES" sz="1100" dirty="0"/>
              <a:t> Carrero Moreno (</a:t>
            </a:r>
            <a:r>
              <a:rPr lang="es-ES" sz="1100" dirty="0" err="1"/>
              <a:t>Dpto</a:t>
            </a:r>
            <a:r>
              <a:rPr lang="es-ES" sz="1100" dirty="0" smtClean="0"/>
              <a:t>) </a:t>
            </a:r>
            <a:endParaRPr lang="es-ES" sz="1100" dirty="0"/>
          </a:p>
          <a:p>
            <a:pPr marL="171450" indent="-171450">
              <a:buFont typeface="Arial" pitchFamily="34" charset="0"/>
              <a:buChar char="•"/>
            </a:pPr>
            <a:r>
              <a:rPr lang="es-ES" sz="1100" dirty="0"/>
              <a:t>Lic. </a:t>
            </a:r>
            <a:r>
              <a:rPr lang="es-ES" sz="1100" dirty="0" smtClean="0"/>
              <a:t>Marcel </a:t>
            </a:r>
            <a:r>
              <a:rPr lang="es-ES" sz="1100" dirty="0"/>
              <a:t>Castro González (</a:t>
            </a:r>
            <a:r>
              <a:rPr lang="es-ES" sz="1100" dirty="0" err="1" smtClean="0"/>
              <a:t>Dpto</a:t>
            </a:r>
            <a:r>
              <a:rPr lang="es-ES" sz="1100" dirty="0" smtClean="0"/>
              <a:t>)</a:t>
            </a:r>
          </a:p>
          <a:p>
            <a:pPr marL="171450" indent="-171450">
              <a:buFont typeface="Arial" pitchFamily="34" charset="0"/>
              <a:buChar char="•"/>
            </a:pPr>
            <a:r>
              <a:rPr lang="es-ES" sz="1100" dirty="0" smtClean="0"/>
              <a:t>Lic</a:t>
            </a:r>
            <a:r>
              <a:rPr lang="es-ES" sz="1100" dirty="0"/>
              <a:t>. Leonardo Chacón González (</a:t>
            </a:r>
            <a:r>
              <a:rPr lang="es-ES" sz="1100" dirty="0" err="1"/>
              <a:t>Dpto</a:t>
            </a:r>
            <a:r>
              <a:rPr lang="es-ES" sz="1100" dirty="0"/>
              <a:t>)</a:t>
            </a:r>
          </a:p>
          <a:p>
            <a:pPr marL="171450" indent="-171450">
              <a:buFont typeface="Arial" pitchFamily="34" charset="0"/>
              <a:buChar char="•"/>
            </a:pPr>
            <a:r>
              <a:rPr lang="es-ES" sz="1100" dirty="0"/>
              <a:t>Lic. Rossana Díaz Salguero (</a:t>
            </a:r>
            <a:r>
              <a:rPr lang="es-ES" sz="1100" dirty="0" err="1"/>
              <a:t>Dpto</a:t>
            </a:r>
            <a:r>
              <a:rPr lang="es-ES" sz="1100" dirty="0"/>
              <a:t>)</a:t>
            </a:r>
          </a:p>
          <a:p>
            <a:pPr marL="171450" indent="-171450">
              <a:buFont typeface="Arial" pitchFamily="34" charset="0"/>
              <a:buChar char="•"/>
            </a:pPr>
            <a:r>
              <a:rPr lang="es-ES" sz="1100" dirty="0"/>
              <a:t>Lic. Jesús Gómez Ortiz (</a:t>
            </a:r>
            <a:r>
              <a:rPr lang="es-ES" sz="1100" dirty="0" err="1"/>
              <a:t>Dpto</a:t>
            </a:r>
            <a:r>
              <a:rPr lang="es-ES" sz="1100" dirty="0"/>
              <a:t>)</a:t>
            </a:r>
          </a:p>
          <a:p>
            <a:pPr marL="171450" indent="-171450">
              <a:buFont typeface="Arial" pitchFamily="34" charset="0"/>
              <a:buChar char="•"/>
            </a:pPr>
            <a:r>
              <a:rPr lang="es-ES" sz="1100" dirty="0" err="1"/>
              <a:t>MSc</a:t>
            </a:r>
            <a:r>
              <a:rPr lang="es-ES" sz="1100" dirty="0"/>
              <a:t>. Pedro Guzmán González (</a:t>
            </a:r>
            <a:r>
              <a:rPr lang="es-ES" sz="1100" dirty="0" err="1"/>
              <a:t>Dpto</a:t>
            </a:r>
            <a:r>
              <a:rPr lang="es-ES" sz="1100" dirty="0"/>
              <a:t>)</a:t>
            </a:r>
          </a:p>
          <a:p>
            <a:pPr marL="171450" indent="-171450">
              <a:buFont typeface="Arial" pitchFamily="34" charset="0"/>
              <a:buChar char="•"/>
            </a:pPr>
            <a:r>
              <a:rPr lang="es-ES" sz="1100" dirty="0"/>
              <a:t>Lic. Silvestre </a:t>
            </a:r>
            <a:r>
              <a:rPr lang="es-ES" sz="1100" dirty="0" err="1" smtClean="0"/>
              <a:t>JiménezRodríguez</a:t>
            </a:r>
            <a:r>
              <a:rPr lang="es-ES" sz="1100" dirty="0" smtClean="0"/>
              <a:t> </a:t>
            </a:r>
            <a:r>
              <a:rPr lang="es-ES" sz="1100" dirty="0"/>
              <a:t>(</a:t>
            </a:r>
            <a:r>
              <a:rPr lang="es-ES" sz="1100" dirty="0" err="1"/>
              <a:t>Dpto</a:t>
            </a:r>
            <a:r>
              <a:rPr lang="es-ES" sz="1100" dirty="0"/>
              <a:t>)</a:t>
            </a:r>
          </a:p>
          <a:p>
            <a:pPr marL="171450" indent="-171450">
              <a:buFont typeface="Arial" pitchFamily="34" charset="0"/>
              <a:buChar char="•"/>
            </a:pPr>
            <a:r>
              <a:rPr lang="es-ES" sz="1100" dirty="0" err="1" smtClean="0"/>
              <a:t>Darwing</a:t>
            </a:r>
            <a:r>
              <a:rPr lang="es-ES" sz="1100" dirty="0" smtClean="0"/>
              <a:t> Hernández </a:t>
            </a:r>
            <a:r>
              <a:rPr lang="es-ES" sz="1100" dirty="0"/>
              <a:t>González</a:t>
            </a:r>
          </a:p>
          <a:p>
            <a:pPr marL="171450" indent="-171450">
              <a:buFont typeface="Arial" pitchFamily="34" charset="0"/>
              <a:buChar char="•"/>
            </a:pPr>
            <a:r>
              <a:rPr lang="es-ES" sz="1100" dirty="0"/>
              <a:t>José Herrera Carreño</a:t>
            </a:r>
          </a:p>
          <a:p>
            <a:pPr marL="171450" indent="-171450">
              <a:buFont typeface="Arial" pitchFamily="34" charset="0"/>
              <a:buChar char="•"/>
            </a:pPr>
            <a:r>
              <a:rPr lang="es-ES" sz="1100" dirty="0"/>
              <a:t>Lic. Jesús Lares </a:t>
            </a:r>
            <a:r>
              <a:rPr lang="es-ES" sz="1100" dirty="0" smtClean="0"/>
              <a:t>López (</a:t>
            </a:r>
            <a:r>
              <a:rPr lang="es-ES" sz="1100" dirty="0" err="1" smtClean="0"/>
              <a:t>Dpto</a:t>
            </a:r>
            <a:r>
              <a:rPr lang="es-ES" sz="1100" dirty="0"/>
              <a:t>)	</a:t>
            </a:r>
          </a:p>
          <a:p>
            <a:pPr marL="171450" indent="-171450">
              <a:buFont typeface="Arial" pitchFamily="34" charset="0"/>
              <a:buChar char="•"/>
            </a:pPr>
            <a:r>
              <a:rPr lang="es-ES" sz="1100" dirty="0"/>
              <a:t>Lic. Antonio Leal Batista (Dpto.)</a:t>
            </a:r>
          </a:p>
          <a:p>
            <a:pPr marL="171450" indent="-171450">
              <a:buFont typeface="Arial" pitchFamily="34" charset="0"/>
              <a:buChar char="•"/>
            </a:pPr>
            <a:r>
              <a:rPr lang="es-ES" sz="1100" dirty="0"/>
              <a:t>Esp. Adriana Liendo Sánchez (</a:t>
            </a:r>
            <a:r>
              <a:rPr lang="es-ES" sz="1100" dirty="0" err="1" smtClean="0"/>
              <a:t>Dpto</a:t>
            </a:r>
            <a:r>
              <a:rPr lang="es-ES" sz="1100" dirty="0" smtClean="0"/>
              <a:t>)</a:t>
            </a:r>
            <a:endParaRPr lang="es-ES" sz="1100" dirty="0"/>
          </a:p>
          <a:p>
            <a:pPr marL="171450" indent="-171450">
              <a:buFont typeface="Arial" pitchFamily="34" charset="0"/>
              <a:buChar char="•"/>
            </a:pPr>
            <a:r>
              <a:rPr lang="es-ES" sz="1100" dirty="0" smtClean="0"/>
              <a:t>Lic</a:t>
            </a:r>
            <a:r>
              <a:rPr lang="es-ES" sz="1100" dirty="0"/>
              <a:t>. Brenda López Ibarra (Dpto</a:t>
            </a:r>
            <a:r>
              <a:rPr lang="es-ES" sz="1100" dirty="0" smtClean="0"/>
              <a:t>.)</a:t>
            </a:r>
          </a:p>
        </p:txBody>
      </p:sp>
    </p:spTree>
    <p:extLst>
      <p:ext uri="{BB962C8B-B14F-4D97-AF65-F5344CB8AC3E}">
        <p14:creationId xmlns:p14="http://schemas.microsoft.com/office/powerpoint/2010/main" val="213785985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26" name="25 CuadroTexto"/>
          <p:cNvSpPr txBox="1"/>
          <p:nvPr/>
        </p:nvSpPr>
        <p:spPr>
          <a:xfrm>
            <a:off x="476672" y="2195736"/>
            <a:ext cx="2749996" cy="4493538"/>
          </a:xfrm>
          <a:prstGeom prst="rect">
            <a:avLst/>
          </a:prstGeom>
          <a:noFill/>
        </p:spPr>
        <p:txBody>
          <a:bodyPr wrap="square" rtlCol="0">
            <a:spAutoFit/>
          </a:bodyPr>
          <a:lstStyle/>
          <a:p>
            <a:r>
              <a:rPr lang="es-ES" sz="1100" b="1" dirty="0" smtClean="0"/>
              <a:t>DOCENTES CONVENCIONALES  (CONT.)</a:t>
            </a:r>
          </a:p>
          <a:p>
            <a:pPr marL="171450" indent="-171450">
              <a:buFont typeface="Arial" pitchFamily="34" charset="0"/>
              <a:buChar char="•"/>
            </a:pPr>
            <a:r>
              <a:rPr lang="es-ES" sz="1100" dirty="0" err="1"/>
              <a:t>Kijam</a:t>
            </a:r>
            <a:r>
              <a:rPr lang="es-ES" sz="1100" dirty="0"/>
              <a:t> López Berrocal	</a:t>
            </a:r>
          </a:p>
          <a:p>
            <a:pPr marL="171450" indent="-171450">
              <a:buFont typeface="Arial" pitchFamily="34" charset="0"/>
              <a:buChar char="•"/>
            </a:pPr>
            <a:r>
              <a:rPr lang="es-ES" sz="1100" dirty="0" smtClean="0"/>
              <a:t>Antonio Machado </a:t>
            </a:r>
            <a:r>
              <a:rPr lang="es-ES" sz="1100" dirty="0" err="1"/>
              <a:t>Echarry</a:t>
            </a:r>
            <a:r>
              <a:rPr lang="es-ES" sz="1100" dirty="0"/>
              <a:t> (Dpto.)</a:t>
            </a:r>
          </a:p>
          <a:p>
            <a:pPr marL="171450" indent="-171450">
              <a:buFont typeface="Arial" pitchFamily="34" charset="0"/>
              <a:buChar char="•"/>
            </a:pPr>
            <a:r>
              <a:rPr lang="es-ES" sz="1100" dirty="0"/>
              <a:t>Javier Machado Sánchez	</a:t>
            </a:r>
          </a:p>
          <a:p>
            <a:pPr marL="171450" indent="-171450">
              <a:buFont typeface="Arial" pitchFamily="34" charset="0"/>
              <a:buChar char="•"/>
            </a:pPr>
            <a:r>
              <a:rPr lang="es-ES" sz="1100" dirty="0"/>
              <a:t>Rut Martínez Ramírez	</a:t>
            </a:r>
          </a:p>
          <a:p>
            <a:pPr marL="171450" indent="-171450">
              <a:buFont typeface="Arial" pitchFamily="34" charset="0"/>
              <a:buChar char="•"/>
            </a:pPr>
            <a:r>
              <a:rPr lang="es-ES" sz="1100" dirty="0"/>
              <a:t>Lic. Néstor Méndez </a:t>
            </a:r>
            <a:r>
              <a:rPr lang="es-ES" sz="1100" dirty="0" err="1"/>
              <a:t>Darias</a:t>
            </a:r>
            <a:r>
              <a:rPr lang="es-ES" sz="1100" dirty="0"/>
              <a:t> (Dpto.)</a:t>
            </a:r>
          </a:p>
          <a:p>
            <a:pPr marL="171450" indent="-171450">
              <a:buFont typeface="Arial" pitchFamily="34" charset="0"/>
              <a:buChar char="•"/>
            </a:pPr>
            <a:r>
              <a:rPr lang="es-ES" sz="1100" dirty="0"/>
              <a:t>Lic. José Mirabal González (Dpto.)</a:t>
            </a:r>
          </a:p>
          <a:p>
            <a:pPr marL="171450" indent="-171450">
              <a:buFont typeface="Arial" pitchFamily="34" charset="0"/>
              <a:buChar char="•"/>
            </a:pPr>
            <a:r>
              <a:rPr lang="es-ES" sz="1100" dirty="0"/>
              <a:t>Luis Mora Romero</a:t>
            </a:r>
          </a:p>
          <a:p>
            <a:pPr marL="171450" indent="-171450">
              <a:buFont typeface="Arial" pitchFamily="34" charset="0"/>
              <a:buChar char="•"/>
            </a:pPr>
            <a:r>
              <a:rPr lang="es-ES" sz="1100" dirty="0"/>
              <a:t>Francisco Moreno Álvarez</a:t>
            </a:r>
          </a:p>
          <a:p>
            <a:pPr marL="171450" indent="-171450">
              <a:buFont typeface="Arial" pitchFamily="34" charset="0"/>
              <a:buChar char="•"/>
            </a:pPr>
            <a:r>
              <a:rPr lang="es-ES" sz="1100" dirty="0"/>
              <a:t>Lic. Augusto </a:t>
            </a:r>
            <a:r>
              <a:rPr lang="es-ES" sz="1100" dirty="0" err="1"/>
              <a:t>Nichols</a:t>
            </a:r>
            <a:r>
              <a:rPr lang="es-ES" sz="1100" dirty="0"/>
              <a:t> (Dpto.)</a:t>
            </a:r>
          </a:p>
          <a:p>
            <a:pPr marL="171450" indent="-171450">
              <a:buFont typeface="Arial" pitchFamily="34" charset="0"/>
              <a:buChar char="•"/>
            </a:pPr>
            <a:r>
              <a:rPr lang="es-ES" sz="1100" dirty="0"/>
              <a:t>Lic. Lucía Ojeda Morales (Dpto.)</a:t>
            </a:r>
          </a:p>
          <a:p>
            <a:pPr marL="171450" indent="-171450">
              <a:buFont typeface="Arial" pitchFamily="34" charset="0"/>
              <a:buChar char="•"/>
            </a:pPr>
            <a:r>
              <a:rPr lang="es-ES" sz="1100" dirty="0"/>
              <a:t>Lic. Aparicio Peña  Sánchez (Dpto.)</a:t>
            </a:r>
          </a:p>
          <a:p>
            <a:pPr marL="171450" indent="-171450">
              <a:buFont typeface="Arial" pitchFamily="34" charset="0"/>
              <a:buChar char="•"/>
            </a:pPr>
            <a:r>
              <a:rPr lang="es-ES" sz="1100" dirty="0"/>
              <a:t>Paulo Pérez </a:t>
            </a:r>
            <a:r>
              <a:rPr lang="es-ES" sz="1100" dirty="0" smtClean="0"/>
              <a:t>Daza</a:t>
            </a:r>
            <a:r>
              <a:rPr lang="es-ES" sz="1100" dirty="0"/>
              <a:t>	</a:t>
            </a:r>
          </a:p>
          <a:p>
            <a:pPr marL="171450" indent="-171450">
              <a:buFont typeface="Arial" pitchFamily="34" charset="0"/>
              <a:buChar char="•"/>
            </a:pPr>
            <a:r>
              <a:rPr lang="es-ES" sz="1100" dirty="0" err="1"/>
              <a:t>Lic.Jhonattan</a:t>
            </a:r>
            <a:r>
              <a:rPr lang="es-ES" sz="1100" dirty="0"/>
              <a:t> Piña Molina (CCCT)</a:t>
            </a:r>
          </a:p>
          <a:p>
            <a:pPr marL="171450" indent="-171450">
              <a:buFont typeface="Arial" pitchFamily="34" charset="0"/>
              <a:buChar char="•"/>
            </a:pPr>
            <a:r>
              <a:rPr lang="es-ES" sz="1100" dirty="0"/>
              <a:t>Lic. Irene </a:t>
            </a:r>
            <a:r>
              <a:rPr lang="es-ES" sz="1100" dirty="0" err="1" smtClean="0"/>
              <a:t>Plaz</a:t>
            </a:r>
            <a:r>
              <a:rPr lang="es-ES" sz="1100" dirty="0" smtClean="0"/>
              <a:t> </a:t>
            </a:r>
            <a:r>
              <a:rPr lang="es-ES" sz="1100" dirty="0" err="1" smtClean="0"/>
              <a:t>Powern</a:t>
            </a:r>
            <a:r>
              <a:rPr lang="es-ES" sz="1100" dirty="0" smtClean="0"/>
              <a:t> </a:t>
            </a:r>
            <a:r>
              <a:rPr lang="es-ES" sz="1100" dirty="0"/>
              <a:t>(Dpto.)</a:t>
            </a:r>
          </a:p>
          <a:p>
            <a:pPr marL="171450" indent="-171450">
              <a:buFont typeface="Arial" pitchFamily="34" charset="0"/>
              <a:buChar char="•"/>
            </a:pPr>
            <a:r>
              <a:rPr lang="es-ES" sz="1100" dirty="0"/>
              <a:t>Lic. Keyla Rivas </a:t>
            </a:r>
            <a:r>
              <a:rPr lang="es-ES" sz="1100" dirty="0" err="1"/>
              <a:t>Essis</a:t>
            </a:r>
            <a:r>
              <a:rPr lang="es-ES" sz="1100" dirty="0"/>
              <a:t> (Dpto.)</a:t>
            </a:r>
          </a:p>
          <a:p>
            <a:pPr marL="171450" indent="-171450">
              <a:buFont typeface="Arial" pitchFamily="34" charset="0"/>
              <a:buChar char="•"/>
            </a:pPr>
            <a:r>
              <a:rPr lang="es-ES" sz="1100" dirty="0"/>
              <a:t>Rafael Rodríguez Gómez	 </a:t>
            </a:r>
          </a:p>
          <a:p>
            <a:pPr marL="171450" indent="-171450">
              <a:buFont typeface="Arial" pitchFamily="34" charset="0"/>
              <a:buChar char="•"/>
            </a:pPr>
            <a:r>
              <a:rPr lang="es-ES" sz="1100" dirty="0"/>
              <a:t>Lic. Ruth Rosario Fernández (Dpto.)</a:t>
            </a:r>
          </a:p>
          <a:p>
            <a:pPr marL="171450" indent="-171450">
              <a:buFont typeface="Arial" pitchFamily="34" charset="0"/>
              <a:buChar char="•"/>
            </a:pPr>
            <a:r>
              <a:rPr lang="es-ES" sz="1100" dirty="0"/>
              <a:t>José Sánchez Ponte	</a:t>
            </a:r>
          </a:p>
          <a:p>
            <a:pPr marL="171450" indent="-171450">
              <a:buFont typeface="Arial" pitchFamily="34" charset="0"/>
              <a:buChar char="•"/>
            </a:pPr>
            <a:r>
              <a:rPr lang="es-ES" sz="1100" dirty="0"/>
              <a:t>Lic. Iván Soto </a:t>
            </a:r>
            <a:r>
              <a:rPr lang="es-ES" sz="1100" dirty="0" err="1" smtClean="0"/>
              <a:t>Zacchino</a:t>
            </a:r>
            <a:r>
              <a:rPr lang="es-ES" sz="1100" dirty="0" smtClean="0"/>
              <a:t> (Dpto</a:t>
            </a:r>
            <a:r>
              <a:rPr lang="es-ES" sz="1100" dirty="0"/>
              <a:t>.)</a:t>
            </a:r>
          </a:p>
          <a:p>
            <a:pPr marL="171450" indent="-171450">
              <a:buFont typeface="Arial" pitchFamily="34" charset="0"/>
              <a:buChar char="•"/>
            </a:pPr>
            <a:r>
              <a:rPr lang="es-ES" sz="1100" dirty="0"/>
              <a:t>Tony Torrealba Molina	</a:t>
            </a:r>
          </a:p>
          <a:p>
            <a:pPr marL="171450" indent="-171450">
              <a:buFont typeface="Arial" pitchFamily="34" charset="0"/>
              <a:buChar char="•"/>
            </a:pPr>
            <a:r>
              <a:rPr lang="es-ES" sz="1100" dirty="0"/>
              <a:t>Lic. Gustavo Torres </a:t>
            </a:r>
            <a:r>
              <a:rPr lang="es-ES" sz="1100" dirty="0" err="1"/>
              <a:t>Frisneda</a:t>
            </a:r>
            <a:r>
              <a:rPr lang="es-ES" sz="1100" dirty="0"/>
              <a:t> (Dpto</a:t>
            </a:r>
            <a:r>
              <a:rPr lang="es-ES" sz="1100" dirty="0" smtClean="0"/>
              <a:t>.)</a:t>
            </a:r>
            <a:endParaRPr lang="es-ES" sz="1100" dirty="0"/>
          </a:p>
          <a:p>
            <a:pPr marL="171450" indent="-171450">
              <a:buFont typeface="Arial" pitchFamily="34" charset="0"/>
              <a:buChar char="•"/>
            </a:pPr>
            <a:r>
              <a:rPr lang="es-ES" sz="1100" dirty="0"/>
              <a:t>Lic. </a:t>
            </a:r>
            <a:r>
              <a:rPr lang="es-ES" sz="1100" dirty="0" err="1"/>
              <a:t>Dedaniel</a:t>
            </a:r>
            <a:r>
              <a:rPr lang="es-ES" sz="1100" dirty="0"/>
              <a:t> </a:t>
            </a:r>
            <a:r>
              <a:rPr lang="es-ES" sz="1100" dirty="0" err="1" smtClean="0"/>
              <a:t>Urribarri</a:t>
            </a:r>
            <a:r>
              <a:rPr lang="es-ES" sz="1100" dirty="0" smtClean="0"/>
              <a:t>  (Dpto.)</a:t>
            </a:r>
            <a:endParaRPr lang="es-ES" sz="1100" dirty="0"/>
          </a:p>
          <a:p>
            <a:pPr marL="171450" indent="-171450">
              <a:buFont typeface="Arial" pitchFamily="34" charset="0"/>
              <a:buChar char="•"/>
            </a:pPr>
            <a:r>
              <a:rPr lang="es-ES" sz="1100" dirty="0"/>
              <a:t>Lic. David  </a:t>
            </a:r>
            <a:r>
              <a:rPr lang="es-ES" sz="1100" dirty="0" err="1"/>
              <a:t>Uzcátegui</a:t>
            </a:r>
            <a:r>
              <a:rPr lang="es-ES" sz="1100" dirty="0"/>
              <a:t> D Lima (</a:t>
            </a:r>
            <a:r>
              <a:rPr lang="es-ES" sz="1100" dirty="0" smtClean="0"/>
              <a:t>Dpto.)</a:t>
            </a:r>
          </a:p>
          <a:p>
            <a:pPr marL="171450" indent="-171450">
              <a:buFont typeface="Arial" pitchFamily="34" charset="0"/>
              <a:buChar char="•"/>
            </a:pPr>
            <a:r>
              <a:rPr lang="es-ES" sz="1100" dirty="0" smtClean="0"/>
              <a:t>Lic</a:t>
            </a:r>
            <a:r>
              <a:rPr lang="es-ES" sz="1100" dirty="0"/>
              <a:t>. </a:t>
            </a:r>
            <a:r>
              <a:rPr lang="es-ES" sz="1100" dirty="0" err="1"/>
              <a:t>Franky</a:t>
            </a:r>
            <a:r>
              <a:rPr lang="es-ES" sz="1100" dirty="0"/>
              <a:t> </a:t>
            </a:r>
            <a:r>
              <a:rPr lang="es-ES" sz="1100" dirty="0" err="1"/>
              <a:t>Uzcátegui</a:t>
            </a:r>
            <a:r>
              <a:rPr lang="es-ES" sz="1100" dirty="0"/>
              <a:t> Polo </a:t>
            </a:r>
            <a:r>
              <a:rPr lang="es-ES" sz="1100" dirty="0" smtClean="0"/>
              <a:t>(</a:t>
            </a:r>
            <a:r>
              <a:rPr lang="es-ES" sz="1100" dirty="0"/>
              <a:t>Dpto</a:t>
            </a:r>
            <a:r>
              <a:rPr lang="es-ES" sz="1100" dirty="0" smtClean="0"/>
              <a:t>.)</a:t>
            </a:r>
          </a:p>
          <a:p>
            <a:pPr marL="171450" indent="-171450">
              <a:buFont typeface="Arial" pitchFamily="34" charset="0"/>
              <a:buChar char="•"/>
            </a:pPr>
            <a:r>
              <a:rPr lang="es-ES" sz="1100" dirty="0" err="1" smtClean="0"/>
              <a:t>Lic.José</a:t>
            </a:r>
            <a:r>
              <a:rPr lang="es-ES" sz="1100" dirty="0" smtClean="0"/>
              <a:t> </a:t>
            </a:r>
            <a:r>
              <a:rPr lang="es-ES" sz="1100" dirty="0"/>
              <a:t>Velásquez (Dpto</a:t>
            </a:r>
            <a:r>
              <a:rPr lang="es-ES" sz="1100" dirty="0" smtClean="0"/>
              <a:t>.)</a:t>
            </a:r>
            <a:r>
              <a:rPr lang="es-ES" sz="1100" b="1" dirty="0"/>
              <a:t>	</a:t>
            </a:r>
          </a:p>
        </p:txBody>
      </p:sp>
      <p:sp>
        <p:nvSpPr>
          <p:cNvPr id="21" name="20 CuadroTexto"/>
          <p:cNvSpPr txBox="1"/>
          <p:nvPr/>
        </p:nvSpPr>
        <p:spPr>
          <a:xfrm>
            <a:off x="476672" y="6675328"/>
            <a:ext cx="2749996" cy="1785104"/>
          </a:xfrm>
          <a:prstGeom prst="rect">
            <a:avLst/>
          </a:prstGeom>
          <a:noFill/>
        </p:spPr>
        <p:txBody>
          <a:bodyPr wrap="square" rtlCol="0">
            <a:spAutoFit/>
          </a:bodyPr>
          <a:lstStyle/>
          <a:p>
            <a:r>
              <a:rPr lang="es-ES" sz="1100" b="1" dirty="0" smtClean="0"/>
              <a:t>AUXILIARES DOCENTES </a:t>
            </a:r>
          </a:p>
          <a:p>
            <a:pPr marL="171450" indent="-171450">
              <a:buFont typeface="Arial" pitchFamily="34" charset="0"/>
              <a:buChar char="•"/>
            </a:pPr>
            <a:r>
              <a:rPr lang="es-ES" sz="1100" dirty="0"/>
              <a:t>Luis </a:t>
            </a:r>
            <a:r>
              <a:rPr lang="es-ES" sz="1100" dirty="0" err="1"/>
              <a:t>Aguiar</a:t>
            </a:r>
            <a:r>
              <a:rPr lang="es-ES" sz="1100" dirty="0"/>
              <a:t> Castro	</a:t>
            </a:r>
          </a:p>
          <a:p>
            <a:pPr marL="171450" indent="-171450">
              <a:buFont typeface="Arial" pitchFamily="34" charset="0"/>
              <a:buChar char="•"/>
            </a:pPr>
            <a:r>
              <a:rPr lang="es-ES" sz="1100" dirty="0"/>
              <a:t>Andrés Álvarez Sordo (Dpto.)</a:t>
            </a:r>
          </a:p>
          <a:p>
            <a:pPr marL="171450" indent="-171450">
              <a:buFont typeface="Arial" pitchFamily="34" charset="0"/>
              <a:buChar char="•"/>
            </a:pPr>
            <a:r>
              <a:rPr lang="es-ES" sz="1100" dirty="0" err="1"/>
              <a:t>Yeremy</a:t>
            </a:r>
            <a:r>
              <a:rPr lang="es-ES" sz="1100" dirty="0"/>
              <a:t> Alonzo </a:t>
            </a:r>
            <a:r>
              <a:rPr lang="es-ES" sz="1100" dirty="0" err="1" smtClean="0"/>
              <a:t>Tavio</a:t>
            </a:r>
            <a:r>
              <a:rPr lang="es-ES" sz="1100" dirty="0" smtClean="0"/>
              <a:t>	</a:t>
            </a:r>
            <a:endParaRPr lang="es-ES" sz="1100" dirty="0"/>
          </a:p>
          <a:p>
            <a:pPr marL="171450" indent="-171450">
              <a:buFont typeface="Arial" pitchFamily="34" charset="0"/>
              <a:buChar char="•"/>
            </a:pPr>
            <a:r>
              <a:rPr lang="es-ES" sz="1100" dirty="0"/>
              <a:t>Andreina Gil </a:t>
            </a:r>
            <a:r>
              <a:rPr lang="es-ES" sz="1100" dirty="0" smtClean="0"/>
              <a:t>Sanabria</a:t>
            </a:r>
            <a:r>
              <a:rPr lang="es-ES" sz="1100" dirty="0"/>
              <a:t>	</a:t>
            </a:r>
          </a:p>
          <a:p>
            <a:pPr marL="171450" indent="-171450">
              <a:buFont typeface="Arial" pitchFamily="34" charset="0"/>
              <a:buChar char="•"/>
            </a:pPr>
            <a:r>
              <a:rPr lang="es-ES" sz="1100" dirty="0"/>
              <a:t>José Gómez Barreto  (LADO)</a:t>
            </a:r>
          </a:p>
          <a:p>
            <a:pPr marL="171450" indent="-171450">
              <a:buFont typeface="Arial" pitchFamily="34" charset="0"/>
              <a:buChar char="•"/>
            </a:pPr>
            <a:r>
              <a:rPr lang="es-ES" sz="1100" dirty="0" err="1"/>
              <a:t>Deyban</a:t>
            </a:r>
            <a:r>
              <a:rPr lang="es-ES" sz="1100" dirty="0"/>
              <a:t> Pérez </a:t>
            </a:r>
            <a:r>
              <a:rPr lang="es-ES" sz="1100" dirty="0" smtClean="0"/>
              <a:t>Abreu</a:t>
            </a:r>
            <a:r>
              <a:rPr lang="es-ES" sz="1100" dirty="0"/>
              <a:t>	</a:t>
            </a:r>
          </a:p>
          <a:p>
            <a:pPr marL="171450" indent="-171450">
              <a:buFont typeface="Arial" pitchFamily="34" charset="0"/>
              <a:buChar char="•"/>
            </a:pPr>
            <a:r>
              <a:rPr lang="es-ES" sz="1100" dirty="0"/>
              <a:t>Carlos Rodríguez Marín</a:t>
            </a:r>
          </a:p>
          <a:p>
            <a:pPr marL="171450" indent="-171450">
              <a:buFont typeface="Arial" pitchFamily="34" charset="0"/>
              <a:buChar char="•"/>
            </a:pPr>
            <a:r>
              <a:rPr lang="es-ES" sz="1100" dirty="0" err="1"/>
              <a:t>Halena</a:t>
            </a:r>
            <a:r>
              <a:rPr lang="es-ES" sz="1100" dirty="0"/>
              <a:t> Rojas </a:t>
            </a:r>
            <a:r>
              <a:rPr lang="es-ES" sz="1100" dirty="0" err="1"/>
              <a:t>Valducel</a:t>
            </a:r>
            <a:r>
              <a:rPr lang="es-ES" sz="1100" dirty="0"/>
              <a:t>	</a:t>
            </a:r>
          </a:p>
          <a:p>
            <a:pPr marL="171450" indent="-171450">
              <a:buFont typeface="Arial" pitchFamily="34" charset="0"/>
              <a:buChar char="•"/>
            </a:pPr>
            <a:r>
              <a:rPr lang="es-ES" sz="1100" dirty="0" smtClean="0"/>
              <a:t>Andrés Hevia </a:t>
            </a:r>
            <a:r>
              <a:rPr lang="es-ES" sz="1100" dirty="0" err="1"/>
              <a:t>Galea</a:t>
            </a:r>
            <a:r>
              <a:rPr lang="es-ES" sz="1100" b="1" dirty="0"/>
              <a:t>	</a:t>
            </a:r>
          </a:p>
        </p:txBody>
      </p:sp>
    </p:spTree>
    <p:extLst>
      <p:ext uri="{BB962C8B-B14F-4D97-AF65-F5344CB8AC3E}">
        <p14:creationId xmlns:p14="http://schemas.microsoft.com/office/powerpoint/2010/main" val="117126571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graphicFrame>
        <p:nvGraphicFramePr>
          <p:cNvPr id="29" name="28 Tabla"/>
          <p:cNvGraphicFramePr>
            <a:graphicFrameLocks noGrp="1"/>
          </p:cNvGraphicFramePr>
          <p:nvPr>
            <p:extLst>
              <p:ext uri="{D42A27DB-BD31-4B8C-83A1-F6EECF244321}">
                <p14:modId xmlns:p14="http://schemas.microsoft.com/office/powerpoint/2010/main" val="1352711686"/>
              </p:ext>
            </p:extLst>
          </p:nvPr>
        </p:nvGraphicFramePr>
        <p:xfrm>
          <a:off x="512675" y="3135848"/>
          <a:ext cx="5832648" cy="3569970"/>
        </p:xfrm>
        <a:graphic>
          <a:graphicData uri="http://schemas.openxmlformats.org/drawingml/2006/table">
            <a:tbl>
              <a:tblPr>
                <a:tableStyleId>{5C22544A-7EE6-4342-B048-85BDC9FD1C3A}</a:tableStyleId>
              </a:tblPr>
              <a:tblGrid>
                <a:gridCol w="2025640"/>
                <a:gridCol w="2025640"/>
                <a:gridCol w="1781368"/>
              </a:tblGrid>
              <a:tr h="0">
                <a:tc>
                  <a:txBody>
                    <a:bodyPr/>
                    <a:lstStyle/>
                    <a:p>
                      <a:pPr algn="ctr">
                        <a:lnSpc>
                          <a:spcPct val="115000"/>
                        </a:lnSpc>
                        <a:spcAft>
                          <a:spcPts val="1000"/>
                        </a:spcAft>
                      </a:pPr>
                      <a:r>
                        <a:rPr lang="es-VE" sz="1100" b="1" dirty="0">
                          <a:effectLst/>
                        </a:rPr>
                        <a:t>Primer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Segundo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Tercer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ES" sz="1000" dirty="0" smtClean="0">
                          <a:effectLst/>
                        </a:rPr>
                        <a:t>Algoritmos y Programación</a:t>
                      </a:r>
                    </a:p>
                    <a:p>
                      <a:pPr marL="171450" lvl="0" indent="-171450">
                        <a:buFont typeface="Arial" pitchFamily="34" charset="0"/>
                        <a:buChar char="•"/>
                      </a:pPr>
                      <a:r>
                        <a:rPr lang="es-ES" sz="1000" dirty="0" smtClean="0">
                          <a:effectLst/>
                        </a:rPr>
                        <a:t>Introducción a la Informática</a:t>
                      </a:r>
                    </a:p>
                    <a:p>
                      <a:pPr marL="171450" lvl="0" indent="-171450">
                        <a:buFont typeface="Arial" pitchFamily="34" charset="0"/>
                        <a:buChar char="•"/>
                      </a:pPr>
                      <a:r>
                        <a:rPr lang="es-ES" sz="1000" dirty="0" smtClean="0">
                          <a:effectLst/>
                        </a:rPr>
                        <a:t>Matemáticas I</a:t>
                      </a:r>
                    </a:p>
                    <a:p>
                      <a:pPr marL="171450" lvl="0" indent="-171450">
                        <a:buFont typeface="Arial" pitchFamily="34" charset="0"/>
                        <a:buChar char="•"/>
                      </a:pPr>
                      <a:r>
                        <a:rPr lang="es-ES" sz="1000" dirty="0" smtClean="0">
                          <a:effectLst/>
                        </a:rPr>
                        <a:t>Matemáticas Discretas I</a:t>
                      </a:r>
                    </a:p>
                    <a:p>
                      <a:pPr marL="171450" lvl="0" indent="-171450">
                        <a:buFont typeface="Arial" pitchFamily="34" charset="0"/>
                        <a:buChar char="•"/>
                      </a:pPr>
                      <a:endParaRPr lang="es-VE" sz="1000" dirty="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ES" sz="1000" dirty="0" smtClean="0">
                          <a:effectLst/>
                        </a:rPr>
                        <a:t>Algoritmos y Estructuras de Datos</a:t>
                      </a:r>
                    </a:p>
                    <a:p>
                      <a:pPr marL="171450" lvl="0" indent="-171450">
                        <a:buFont typeface="Arial" pitchFamily="34" charset="0"/>
                        <a:buChar char="•"/>
                      </a:pPr>
                      <a:r>
                        <a:rPr lang="es-ES" sz="1000" dirty="0" smtClean="0">
                          <a:effectLst/>
                        </a:rPr>
                        <a:t>Organización y Estructura del Computador I</a:t>
                      </a:r>
                    </a:p>
                    <a:p>
                      <a:pPr marL="171450" lvl="0" indent="-171450">
                        <a:buFont typeface="Arial" pitchFamily="34" charset="0"/>
                        <a:buChar char="•"/>
                      </a:pPr>
                      <a:r>
                        <a:rPr lang="es-ES" sz="1000" dirty="0" smtClean="0">
                          <a:effectLst/>
                        </a:rPr>
                        <a:t>Matemáticas II</a:t>
                      </a:r>
                    </a:p>
                    <a:p>
                      <a:pPr marL="171450" lvl="0" indent="-171450">
                        <a:buFont typeface="Arial" pitchFamily="34" charset="0"/>
                        <a:buChar char="•"/>
                      </a:pPr>
                      <a:r>
                        <a:rPr lang="es-ES" sz="1000" dirty="0" smtClean="0">
                          <a:effectLst/>
                        </a:rPr>
                        <a:t>Matemáticas Discretas II</a:t>
                      </a:r>
                    </a:p>
                    <a:p>
                      <a:pPr marL="171450" lvl="0" indent="-171450">
                        <a:buFont typeface="Arial" pitchFamily="34" charset="0"/>
                        <a:buChar char="•"/>
                      </a:pPr>
                      <a:endParaRPr lang="es-VE" sz="1000" dirty="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ES" sz="1000" dirty="0" smtClean="0">
                          <a:solidFill>
                            <a:srgbClr val="00000A"/>
                          </a:solidFill>
                          <a:effectLst/>
                          <a:latin typeface="+mn-lt"/>
                          <a:ea typeface="DejaVu Sans"/>
                          <a:cs typeface="Symbol"/>
                        </a:rPr>
                        <a:t>Ingeniería del Software</a:t>
                      </a:r>
                    </a:p>
                    <a:p>
                      <a:pPr marL="171450" lvl="0" indent="-171450">
                        <a:buFont typeface="Arial" pitchFamily="34" charset="0"/>
                        <a:buChar char="•"/>
                      </a:pPr>
                      <a:r>
                        <a:rPr lang="es-ES" sz="1000" dirty="0" smtClean="0">
                          <a:solidFill>
                            <a:srgbClr val="00000A"/>
                          </a:solidFill>
                          <a:effectLst/>
                          <a:latin typeface="+mn-lt"/>
                          <a:ea typeface="DejaVu Sans"/>
                          <a:cs typeface="Symbol"/>
                        </a:rPr>
                        <a:t>Organización y Estructura del Computador II</a:t>
                      </a:r>
                    </a:p>
                    <a:p>
                      <a:pPr marL="171450" lvl="0" indent="-171450">
                        <a:buFont typeface="Arial" pitchFamily="34" charset="0"/>
                        <a:buChar char="•"/>
                      </a:pPr>
                      <a:r>
                        <a:rPr lang="es-ES" sz="1000" dirty="0" smtClean="0">
                          <a:solidFill>
                            <a:srgbClr val="00000A"/>
                          </a:solidFill>
                          <a:effectLst/>
                          <a:latin typeface="+mn-lt"/>
                          <a:ea typeface="DejaVu Sans"/>
                          <a:cs typeface="Symbol"/>
                        </a:rPr>
                        <a:t>Matemáticas III</a:t>
                      </a:r>
                    </a:p>
                    <a:p>
                      <a:pPr marL="171450" lvl="0" indent="-171450">
                        <a:buFont typeface="Arial" pitchFamily="34" charset="0"/>
                        <a:buChar char="•"/>
                      </a:pPr>
                      <a:r>
                        <a:rPr lang="es-ES" sz="1000" dirty="0" smtClean="0">
                          <a:solidFill>
                            <a:srgbClr val="00000A"/>
                          </a:solidFill>
                          <a:effectLst/>
                          <a:latin typeface="+mn-lt"/>
                          <a:ea typeface="DejaVu Sans"/>
                          <a:cs typeface="Symbol"/>
                        </a:rPr>
                        <a:t>Inglés I</a:t>
                      </a:r>
                    </a:p>
                    <a:p>
                      <a:pPr marL="171450" lvl="0" indent="-171450">
                        <a:buFont typeface="Arial" pitchFamily="34" charset="0"/>
                        <a:buChar char="•"/>
                      </a:pPr>
                      <a:endParaRPr lang="es-VE" sz="1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lnSpc>
                          <a:spcPct val="115000"/>
                        </a:lnSpc>
                        <a:spcAft>
                          <a:spcPts val="1000"/>
                        </a:spcAft>
                      </a:pPr>
                      <a:r>
                        <a:rPr lang="es-VE" sz="1000" b="1" dirty="0">
                          <a:solidFill>
                            <a:srgbClr val="00000A"/>
                          </a:solidFill>
                          <a:effectLst/>
                          <a:latin typeface="Calibri"/>
                          <a:ea typeface="DejaVu Sans"/>
                          <a:cs typeface="Calibri"/>
                        </a:rPr>
                        <a:t>Cuarto Semestre</a:t>
                      </a:r>
                      <a:endParaRPr lang="es-VE" sz="10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Quinto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solidFill>
                            <a:srgbClr val="00000A"/>
                          </a:solidFill>
                          <a:effectLst/>
                          <a:latin typeface="Calibri"/>
                          <a:ea typeface="DejaVu Sans"/>
                          <a:cs typeface="Calibri"/>
                        </a:rPr>
                        <a:t>Sexto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dirty="0" smtClean="0">
                          <a:solidFill>
                            <a:srgbClr val="00000A"/>
                          </a:solidFill>
                          <a:effectLst/>
                          <a:latin typeface="+mn-lt"/>
                          <a:ea typeface="DejaVu Sans"/>
                          <a:cs typeface="Symbol"/>
                        </a:rPr>
                        <a:t>Sistemas Operativos</a:t>
                      </a:r>
                    </a:p>
                    <a:p>
                      <a:pPr marL="171450" lvl="0" indent="-171450">
                        <a:buFont typeface="Arial" pitchFamily="34" charset="0"/>
                        <a:buChar char="•"/>
                      </a:pPr>
                      <a:r>
                        <a:rPr lang="es-VE" sz="1000" dirty="0" smtClean="0">
                          <a:solidFill>
                            <a:srgbClr val="00000A"/>
                          </a:solidFill>
                          <a:effectLst/>
                          <a:latin typeface="+mn-lt"/>
                          <a:ea typeface="DejaVu Sans"/>
                          <a:cs typeface="Symbol"/>
                        </a:rPr>
                        <a:t>Bases de Datos</a:t>
                      </a:r>
                    </a:p>
                    <a:p>
                      <a:pPr marL="171450" lvl="0" indent="-171450">
                        <a:buFont typeface="Arial" pitchFamily="34" charset="0"/>
                        <a:buChar char="•"/>
                      </a:pPr>
                      <a:r>
                        <a:rPr lang="es-VE" sz="1000" dirty="0" smtClean="0">
                          <a:solidFill>
                            <a:srgbClr val="00000A"/>
                          </a:solidFill>
                          <a:effectLst/>
                          <a:latin typeface="+mn-lt"/>
                          <a:ea typeface="DejaVu Sans"/>
                          <a:cs typeface="Symbol"/>
                        </a:rPr>
                        <a:t>Probabilidad y Estadística</a:t>
                      </a:r>
                    </a:p>
                    <a:p>
                      <a:pPr marL="171450" lvl="0" indent="-171450">
                        <a:buFont typeface="Arial" pitchFamily="34" charset="0"/>
                        <a:buChar char="•"/>
                      </a:pPr>
                      <a:r>
                        <a:rPr lang="es-VE" sz="1000" dirty="0" smtClean="0">
                          <a:solidFill>
                            <a:srgbClr val="00000A"/>
                          </a:solidFill>
                          <a:effectLst/>
                          <a:latin typeface="+mn-lt"/>
                          <a:ea typeface="DejaVu Sans"/>
                          <a:cs typeface="Symbol"/>
                        </a:rPr>
                        <a:t>Matemáticas Discretas III</a:t>
                      </a:r>
                    </a:p>
                    <a:p>
                      <a:pPr marL="171450" lvl="0" indent="-171450">
                        <a:buFont typeface="Arial" pitchFamily="34" charset="0"/>
                        <a:buChar char="•"/>
                      </a:pPr>
                      <a:r>
                        <a:rPr lang="es-VE" sz="1000" dirty="0" smtClean="0">
                          <a:solidFill>
                            <a:srgbClr val="00000A"/>
                          </a:solidFill>
                          <a:effectLst/>
                          <a:latin typeface="+mn-lt"/>
                          <a:ea typeface="DejaVu Sans"/>
                          <a:cs typeface="Symbol"/>
                        </a:rPr>
                        <a:t>Inglés II</a:t>
                      </a: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ES" sz="1000" dirty="0" smtClean="0">
                          <a:solidFill>
                            <a:srgbClr val="00000A"/>
                          </a:solidFill>
                          <a:effectLst/>
                          <a:latin typeface="+mn-lt"/>
                          <a:ea typeface="DejaVu Sans"/>
                          <a:cs typeface="Symbol"/>
                        </a:rPr>
                        <a:t>Lenguajes de Programación</a:t>
                      </a:r>
                    </a:p>
                    <a:p>
                      <a:pPr marL="171450" lvl="0" indent="-171450">
                        <a:buFont typeface="Arial" pitchFamily="34" charset="0"/>
                        <a:buChar char="•"/>
                      </a:pPr>
                      <a:r>
                        <a:rPr lang="es-ES" sz="1000" dirty="0" smtClean="0">
                          <a:solidFill>
                            <a:srgbClr val="00000A"/>
                          </a:solidFill>
                          <a:effectLst/>
                          <a:latin typeface="+mn-lt"/>
                          <a:ea typeface="DejaVu Sans"/>
                          <a:cs typeface="Symbol"/>
                        </a:rPr>
                        <a:t>Sistemas de Información</a:t>
                      </a:r>
                    </a:p>
                    <a:p>
                      <a:pPr marL="171450" lvl="0" indent="-171450">
                        <a:buFont typeface="Arial" pitchFamily="34" charset="0"/>
                        <a:buChar char="•"/>
                      </a:pPr>
                      <a:r>
                        <a:rPr lang="es-ES" sz="1000" dirty="0" smtClean="0">
                          <a:solidFill>
                            <a:srgbClr val="00000A"/>
                          </a:solidFill>
                          <a:effectLst/>
                          <a:latin typeface="+mn-lt"/>
                          <a:ea typeface="DejaVu Sans"/>
                          <a:cs typeface="Symbol"/>
                        </a:rPr>
                        <a:t>Comunicación de Datos</a:t>
                      </a:r>
                    </a:p>
                    <a:p>
                      <a:pPr marL="171450" lvl="0" indent="-171450">
                        <a:buFont typeface="Arial" pitchFamily="34" charset="0"/>
                        <a:buChar char="•"/>
                      </a:pPr>
                      <a:r>
                        <a:rPr lang="es-ES" sz="1000" dirty="0" smtClean="0">
                          <a:solidFill>
                            <a:srgbClr val="00000A"/>
                          </a:solidFill>
                          <a:effectLst/>
                          <a:latin typeface="+mn-lt"/>
                          <a:ea typeface="DejaVu Sans"/>
                          <a:cs typeface="Symbol"/>
                        </a:rPr>
                        <a:t>Cálculo Científico</a:t>
                      </a:r>
                    </a:p>
                    <a:p>
                      <a:pPr marL="171450" lvl="0" indent="-171450">
                        <a:buFont typeface="Arial" pitchFamily="34" charset="0"/>
                        <a:buChar char="•"/>
                      </a:pPr>
                      <a:endParaRPr lang="es-VE" sz="1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dirty="0" smtClean="0">
                          <a:solidFill>
                            <a:srgbClr val="00000A"/>
                          </a:solidFill>
                          <a:effectLst/>
                          <a:latin typeface="+mn-lt"/>
                          <a:ea typeface="DejaVu Sans"/>
                          <a:cs typeface="Symbol"/>
                        </a:rPr>
                        <a:t>Obligatoria Optativa</a:t>
                      </a:r>
                    </a:p>
                    <a:p>
                      <a:pPr marL="171450" lvl="0" indent="-171450">
                        <a:buFont typeface="Arial" pitchFamily="34" charset="0"/>
                        <a:buChar char="•"/>
                      </a:pPr>
                      <a:r>
                        <a:rPr lang="es-VE" sz="1000" dirty="0" smtClean="0">
                          <a:solidFill>
                            <a:srgbClr val="00000A"/>
                          </a:solidFill>
                          <a:effectLst/>
                          <a:latin typeface="+mn-lt"/>
                          <a:ea typeface="DejaVu Sans"/>
                          <a:cs typeface="Symbol"/>
                        </a:rPr>
                        <a:t>Obligatoria Optativa</a:t>
                      </a:r>
                    </a:p>
                    <a:p>
                      <a:pPr marL="171450" lvl="0" indent="-171450">
                        <a:buFont typeface="Arial" pitchFamily="34" charset="0"/>
                        <a:buChar char="•"/>
                      </a:pPr>
                      <a:r>
                        <a:rPr lang="es-VE" sz="1000" dirty="0" smtClean="0">
                          <a:solidFill>
                            <a:srgbClr val="00000A"/>
                          </a:solidFill>
                          <a:effectLst/>
                          <a:latin typeface="+mn-lt"/>
                          <a:ea typeface="DejaVu Sans"/>
                          <a:cs typeface="Symbol"/>
                        </a:rPr>
                        <a:t>Complementaria</a:t>
                      </a:r>
                    </a:p>
                    <a:p>
                      <a:pPr marL="171450" lvl="0" indent="-171450">
                        <a:buFont typeface="Arial" pitchFamily="34" charset="0"/>
                        <a:buChar char="•"/>
                      </a:pPr>
                      <a:r>
                        <a:rPr lang="es-VE" sz="1000" dirty="0" smtClean="0">
                          <a:solidFill>
                            <a:srgbClr val="00000A"/>
                          </a:solidFill>
                          <a:effectLst/>
                          <a:latin typeface="+mn-lt"/>
                          <a:ea typeface="DejaVu Sans"/>
                          <a:cs typeface="Symbol"/>
                        </a:rPr>
                        <a:t>Optativa (Opción 1)</a:t>
                      </a:r>
                    </a:p>
                    <a:p>
                      <a:pPr lvl="0"/>
                      <a:endParaRPr lang="es-VE" sz="10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r>
                        <a:rPr lang="es-VE" sz="1100" b="1" dirty="0" smtClean="0"/>
                        <a:t>Séptimo</a:t>
                      </a:r>
                      <a:r>
                        <a:rPr lang="es-VE" sz="1100" b="1" baseline="0" dirty="0" smtClean="0"/>
                        <a:t> Semestre</a:t>
                      </a:r>
                      <a:endParaRPr lang="es-VE" sz="1100" b="1" dirty="0"/>
                    </a:p>
                  </a:txBody>
                  <a:tcPr marL="68580" marR="68580" marT="0" marB="0">
                    <a:solidFill>
                      <a:schemeClr val="accent3">
                        <a:lumMod val="75000"/>
                      </a:schemeClr>
                    </a:solidFill>
                  </a:tcPr>
                </a:tc>
                <a:tc>
                  <a:txBody>
                    <a:bodyPr/>
                    <a:lstStyle/>
                    <a:p>
                      <a:pPr algn="ctr">
                        <a:lnSpc>
                          <a:spcPct val="115000"/>
                        </a:lnSpc>
                        <a:spcAft>
                          <a:spcPts val="1000"/>
                        </a:spcAft>
                      </a:pPr>
                      <a:r>
                        <a:rPr lang="es-VE" sz="1100" b="1" baseline="0" dirty="0" smtClean="0">
                          <a:solidFill>
                            <a:srgbClr val="00000A"/>
                          </a:solidFill>
                          <a:effectLst/>
                          <a:latin typeface="Calibri"/>
                          <a:ea typeface="DejaVu Sans"/>
                          <a:cs typeface="Calibri"/>
                        </a:rPr>
                        <a:t>Octavo Semestre </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Noveno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ES" sz="1000" dirty="0" smtClean="0"/>
                        <a:t>Optativa (Opción 1)</a:t>
                      </a:r>
                    </a:p>
                    <a:p>
                      <a:pPr marL="171450" lvl="0" indent="-171450">
                        <a:buFont typeface="Arial" pitchFamily="34" charset="0"/>
                        <a:buChar char="•"/>
                      </a:pPr>
                      <a:r>
                        <a:rPr lang="es-ES" sz="1000" dirty="0" smtClean="0"/>
                        <a:t>Optativa (Opción 2)</a:t>
                      </a:r>
                    </a:p>
                    <a:p>
                      <a:pPr marL="171450" lvl="0" indent="-171450">
                        <a:buFont typeface="Arial" pitchFamily="34" charset="0"/>
                        <a:buChar char="•"/>
                      </a:pPr>
                      <a:r>
                        <a:rPr lang="es-ES" sz="1000" dirty="0" smtClean="0"/>
                        <a:t>Electiva</a:t>
                      </a:r>
                    </a:p>
                    <a:p>
                      <a:pPr marL="171450" lvl="0" indent="-171450">
                        <a:buFont typeface="Arial" pitchFamily="34" charset="0"/>
                        <a:buChar char="•"/>
                      </a:pPr>
                      <a:r>
                        <a:rPr lang="es-ES" sz="1000" dirty="0" smtClean="0"/>
                        <a:t>Laboratorio</a:t>
                      </a:r>
                    </a:p>
                    <a:p>
                      <a:pPr marL="0" lvl="0" indent="0">
                        <a:buFont typeface="Arial" pitchFamily="34" charset="0"/>
                        <a:buNone/>
                      </a:pPr>
                      <a:endParaRPr lang="es-VE" sz="1000" dirty="0"/>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Optativa (Opción 1)</a:t>
                      </a:r>
                    </a:p>
                    <a:p>
                      <a:pPr marL="171450" lvl="0" indent="-171450">
                        <a:buFont typeface="Arial" pitchFamily="34" charset="0"/>
                        <a:buChar char="•"/>
                      </a:pPr>
                      <a:r>
                        <a:rPr lang="es-VE" sz="1000" kern="1200" dirty="0" smtClean="0">
                          <a:solidFill>
                            <a:schemeClr val="dk1"/>
                          </a:solidFill>
                          <a:effectLst/>
                          <a:latin typeface="+mn-lt"/>
                          <a:ea typeface="+mn-ea"/>
                          <a:cs typeface="+mn-cs"/>
                        </a:rPr>
                        <a:t>Optativa (Opción 2)</a:t>
                      </a:r>
                    </a:p>
                    <a:p>
                      <a:pPr marL="171450" lvl="0" indent="-171450">
                        <a:buFont typeface="Arial" pitchFamily="34" charset="0"/>
                        <a:buChar char="•"/>
                      </a:pPr>
                      <a:r>
                        <a:rPr lang="es-VE" sz="1000" kern="1200" dirty="0" smtClean="0">
                          <a:solidFill>
                            <a:schemeClr val="dk1"/>
                          </a:solidFill>
                          <a:effectLst/>
                          <a:latin typeface="+mn-lt"/>
                          <a:ea typeface="+mn-ea"/>
                          <a:cs typeface="+mn-cs"/>
                        </a:rPr>
                        <a:t>Pasantía</a:t>
                      </a:r>
                    </a:p>
                    <a:p>
                      <a:pPr marL="171450" indent="-171450">
                        <a:buFont typeface="Arial" pitchFamily="34" charset="0"/>
                        <a:buChar char="•"/>
                      </a:pPr>
                      <a:r>
                        <a:rPr lang="es-VE" sz="1000" kern="1200" dirty="0" smtClean="0">
                          <a:solidFill>
                            <a:schemeClr val="dk1"/>
                          </a:solidFill>
                          <a:effectLst/>
                          <a:latin typeface="+mn-lt"/>
                          <a:ea typeface="+mn-ea"/>
                          <a:cs typeface="+mn-cs"/>
                        </a:rPr>
                        <a:t>Complementaria </a:t>
                      </a: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Optativa (Opción 2)</a:t>
                      </a:r>
                    </a:p>
                    <a:p>
                      <a:pPr marL="171450" lvl="0" indent="-171450">
                        <a:buFont typeface="Arial" pitchFamily="34" charset="0"/>
                        <a:buChar char="•"/>
                      </a:pPr>
                      <a:r>
                        <a:rPr lang="es-VE" sz="1000" kern="1200" dirty="0" smtClean="0">
                          <a:solidFill>
                            <a:schemeClr val="dk1"/>
                          </a:solidFill>
                          <a:effectLst/>
                          <a:latin typeface="+mn-lt"/>
                          <a:ea typeface="+mn-ea"/>
                          <a:cs typeface="+mn-cs"/>
                        </a:rPr>
                        <a:t>Electiva</a:t>
                      </a:r>
                    </a:p>
                    <a:p>
                      <a:pPr marL="171450" lvl="0" indent="-171450">
                        <a:buFont typeface="Arial" pitchFamily="34" charset="0"/>
                        <a:buChar char="•"/>
                      </a:pPr>
                      <a:r>
                        <a:rPr lang="es-VE" sz="1000" kern="1200" dirty="0" smtClean="0">
                          <a:solidFill>
                            <a:schemeClr val="dk1"/>
                          </a:solidFill>
                          <a:effectLst/>
                          <a:latin typeface="+mn-lt"/>
                          <a:ea typeface="+mn-ea"/>
                          <a:cs typeface="+mn-cs"/>
                        </a:rPr>
                        <a:t>Complementaria</a:t>
                      </a:r>
                    </a:p>
                    <a:p>
                      <a:pPr marL="171450" indent="-171450">
                        <a:buFont typeface="Arial" pitchFamily="34" charset="0"/>
                        <a:buChar char="•"/>
                      </a:pPr>
                      <a:r>
                        <a:rPr lang="es-VE" sz="1000" kern="1200" dirty="0" smtClean="0">
                          <a:solidFill>
                            <a:schemeClr val="dk1"/>
                          </a:solidFill>
                          <a:effectLst/>
                          <a:latin typeface="+mn-lt"/>
                          <a:ea typeface="+mn-ea"/>
                          <a:cs typeface="+mn-cs"/>
                        </a:rPr>
                        <a:t>Seminario</a:t>
                      </a:r>
                      <a:endParaRPr lang="es-VE" sz="10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gridSpan="3">
                  <a:txBody>
                    <a:bodyPr/>
                    <a:lstStyle/>
                    <a:p>
                      <a:pPr algn="ctr">
                        <a:lnSpc>
                          <a:spcPct val="115000"/>
                        </a:lnSpc>
                        <a:spcAft>
                          <a:spcPts val="1000"/>
                        </a:spcAft>
                      </a:pPr>
                      <a:r>
                        <a:rPr lang="es-VE" sz="1100" b="1" dirty="0">
                          <a:solidFill>
                            <a:srgbClr val="00000A"/>
                          </a:solidFill>
                          <a:effectLst/>
                          <a:latin typeface="Calibri"/>
                          <a:ea typeface="DejaVu Sans"/>
                          <a:cs typeface="Calibri"/>
                        </a:rPr>
                        <a:t>Décimo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hMerge="1">
                  <a:txBody>
                    <a:bodyPr/>
                    <a:lstStyle/>
                    <a:p>
                      <a:endParaRPr lang="es-VE"/>
                    </a:p>
                  </a:txBody>
                  <a:tcPr/>
                </a:tc>
                <a:tc hMerge="1">
                  <a:txBody>
                    <a:bodyPr/>
                    <a:lstStyle/>
                    <a:p>
                      <a:endParaRPr lang="es-VE"/>
                    </a:p>
                  </a:txBody>
                  <a:tcPr/>
                </a:tc>
              </a:tr>
              <a:tr h="0">
                <a:tc gridSpan="3">
                  <a:txBody>
                    <a:bodyPr/>
                    <a:lstStyle/>
                    <a:p>
                      <a:pPr marL="342900" lvl="0" indent="-342900" algn="ctr">
                        <a:lnSpc>
                          <a:spcPct val="115000"/>
                        </a:lnSpc>
                        <a:spcAft>
                          <a:spcPts val="1000"/>
                        </a:spcAft>
                        <a:buFont typeface="Symbol"/>
                        <a:buChar char=""/>
                      </a:pPr>
                      <a:r>
                        <a:rPr lang="es-VE" sz="1100" dirty="0">
                          <a:solidFill>
                            <a:srgbClr val="00000A"/>
                          </a:solidFill>
                          <a:effectLst/>
                          <a:latin typeface="Calibri"/>
                          <a:ea typeface="DejaVu Sans"/>
                          <a:cs typeface="Symbol"/>
                        </a:rPr>
                        <a:t>Trabajo Especial de Grado</a:t>
                      </a:r>
                    </a:p>
                  </a:txBody>
                  <a:tcPr marL="68580" marR="68580" marT="0" marB="0">
                    <a:solidFill>
                      <a:schemeClr val="accent3">
                        <a:lumMod val="40000"/>
                        <a:lumOff val="60000"/>
                      </a:schemeClr>
                    </a:solidFill>
                  </a:tcPr>
                </a:tc>
                <a:tc hMerge="1">
                  <a:txBody>
                    <a:bodyPr/>
                    <a:lstStyle/>
                    <a:p>
                      <a:endParaRPr lang="es-VE"/>
                    </a:p>
                  </a:txBody>
                  <a:tcPr/>
                </a:tc>
                <a:tc hMerge="1">
                  <a:txBody>
                    <a:bodyPr/>
                    <a:lstStyle/>
                    <a:p>
                      <a:endParaRPr lang="es-VE"/>
                    </a:p>
                  </a:txBody>
                  <a:tcPr/>
                </a:tc>
              </a:tr>
            </a:tbl>
          </a:graphicData>
        </a:graphic>
      </p:graphicFrame>
      <p:sp>
        <p:nvSpPr>
          <p:cNvPr id="30" name="29 CuadroTexto"/>
          <p:cNvSpPr txBox="1"/>
          <p:nvPr/>
        </p:nvSpPr>
        <p:spPr>
          <a:xfrm>
            <a:off x="520677" y="2771800"/>
            <a:ext cx="1180131" cy="261610"/>
          </a:xfrm>
          <a:prstGeom prst="rect">
            <a:avLst/>
          </a:prstGeom>
          <a:noFill/>
        </p:spPr>
        <p:txBody>
          <a:bodyPr wrap="none" rtlCol="0">
            <a:spAutoFit/>
          </a:bodyPr>
          <a:lstStyle/>
          <a:p>
            <a:r>
              <a:rPr lang="es-VE" sz="1100" b="1" dirty="0" smtClean="0"/>
              <a:t>Plan de Estudios:</a:t>
            </a:r>
            <a:endParaRPr lang="es-VE" sz="1100" b="1" dirty="0"/>
          </a:p>
        </p:txBody>
      </p:sp>
    </p:spTree>
    <p:extLst>
      <p:ext uri="{BB962C8B-B14F-4D97-AF65-F5344CB8AC3E}">
        <p14:creationId xmlns:p14="http://schemas.microsoft.com/office/powerpoint/2010/main" val="36421552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sp>
        <p:nvSpPr>
          <p:cNvPr id="36" name="35 CuadroTexto"/>
          <p:cNvSpPr txBox="1"/>
          <p:nvPr/>
        </p:nvSpPr>
        <p:spPr>
          <a:xfrm>
            <a:off x="548681" y="2195736"/>
            <a:ext cx="2866628" cy="6186309"/>
          </a:xfrm>
          <a:prstGeom prst="rect">
            <a:avLst/>
          </a:prstGeom>
          <a:noFill/>
        </p:spPr>
        <p:txBody>
          <a:bodyPr wrap="square" rtlCol="0">
            <a:spAutoFit/>
          </a:bodyPr>
          <a:lstStyle/>
          <a:p>
            <a:pPr algn="just"/>
            <a:r>
              <a:rPr lang="es-VE" sz="1100" b="1" dirty="0" smtClean="0"/>
              <a:t>NOMBRE DE LA LICENCIATURA: </a:t>
            </a:r>
          </a:p>
          <a:p>
            <a:pPr marL="171450" indent="-171450" algn="just">
              <a:buFont typeface="Arial" pitchFamily="34" charset="0"/>
              <a:buChar char="•"/>
            </a:pPr>
            <a:r>
              <a:rPr lang="es-VE" sz="1100" dirty="0" smtClean="0"/>
              <a:t>Licenciatura </a:t>
            </a:r>
            <a:r>
              <a:rPr lang="es-VE" sz="1100" dirty="0"/>
              <a:t>en </a:t>
            </a:r>
            <a:r>
              <a:rPr lang="es-VE" sz="1100" dirty="0" smtClean="0"/>
              <a:t>Física </a:t>
            </a:r>
          </a:p>
          <a:p>
            <a:pPr algn="just"/>
            <a:r>
              <a:rPr lang="es-VE" sz="1100" b="1" dirty="0" smtClean="0"/>
              <a:t>FECHA DE CREACIÓN: </a:t>
            </a:r>
          </a:p>
          <a:p>
            <a:pPr marL="171450" indent="-171450" algn="just">
              <a:buFont typeface="Arial" pitchFamily="34" charset="0"/>
              <a:buChar char="•"/>
            </a:pPr>
            <a:r>
              <a:rPr lang="es-ES" sz="1100" dirty="0"/>
              <a:t>20 de julio de 1955 (Acuerdo Nº 28 del Consejo Académico </a:t>
            </a:r>
            <a:r>
              <a:rPr lang="es-ES" sz="1100" dirty="0" smtClean="0"/>
              <a:t>de </a:t>
            </a:r>
            <a:r>
              <a:rPr lang="es-ES" sz="1100" dirty="0"/>
              <a:t>la Universidad Central de Venezuela)</a:t>
            </a:r>
            <a:endParaRPr lang="es-VE" sz="1100" dirty="0" smtClean="0"/>
          </a:p>
          <a:p>
            <a:pPr algn="just"/>
            <a:r>
              <a:rPr lang="es-VE" sz="1100" b="1" dirty="0" smtClean="0"/>
              <a:t>REQUISITOS DE INGRESO: </a:t>
            </a:r>
          </a:p>
          <a:p>
            <a:pPr marL="171450" indent="-171450" algn="just">
              <a:buFont typeface="Arial" pitchFamily="34" charset="0"/>
              <a:buChar char="•"/>
            </a:pPr>
            <a:r>
              <a:rPr lang="es-VE" sz="1100" dirty="0" smtClean="0"/>
              <a:t>Bachiller </a:t>
            </a:r>
            <a:r>
              <a:rPr lang="es-VE" sz="1100" dirty="0"/>
              <a:t>en </a:t>
            </a:r>
            <a:r>
              <a:rPr lang="es-VE" sz="1100" dirty="0" smtClean="0"/>
              <a:t>Ciencias</a:t>
            </a:r>
            <a:endParaRPr lang="es-VE" sz="1100" b="1" dirty="0" smtClean="0"/>
          </a:p>
          <a:p>
            <a:pPr algn="just"/>
            <a:r>
              <a:rPr lang="es-VE" sz="1100" b="1" dirty="0" smtClean="0"/>
              <a:t>PERFIL PROFESIONAL DEL EGRESADO:</a:t>
            </a:r>
            <a:endParaRPr lang="es-ES" sz="1100" dirty="0"/>
          </a:p>
          <a:p>
            <a:pPr marL="171450" indent="-171450" algn="just">
              <a:buFont typeface="Arial" pitchFamily="34" charset="0"/>
              <a:buChar char="•"/>
            </a:pPr>
            <a:r>
              <a:rPr lang="es-ES" sz="1100" dirty="0"/>
              <a:t>El Físico en cualquier área de actuación, le corresponde ser un profesional </a:t>
            </a:r>
            <a:r>
              <a:rPr lang="es-ES" sz="1100" dirty="0" smtClean="0"/>
              <a:t>que </a:t>
            </a:r>
            <a:r>
              <a:rPr lang="es-ES" sz="1100" dirty="0"/>
              <a:t>apoyado en conocimientos sólidos y actualizados de la física, debe ser capaz </a:t>
            </a:r>
            <a:r>
              <a:rPr lang="es-ES" sz="1100" dirty="0" smtClean="0"/>
              <a:t>de </a:t>
            </a:r>
            <a:r>
              <a:rPr lang="es-ES" sz="1100" dirty="0"/>
              <a:t>tratar problemas nuevos y tradicionales, preocupándose por la búsqueda de nuevas formas </a:t>
            </a:r>
            <a:r>
              <a:rPr lang="es-ES" sz="1100" dirty="0" smtClean="0"/>
              <a:t>del </a:t>
            </a:r>
            <a:r>
              <a:rPr lang="es-ES" sz="1100" dirty="0"/>
              <a:t>saber y del hacer científico y/ o tecnológico. </a:t>
            </a:r>
          </a:p>
          <a:p>
            <a:pPr marL="171450" indent="-171450" algn="just">
              <a:buFont typeface="Arial" pitchFamily="34" charset="0"/>
              <a:buChar char="•"/>
            </a:pPr>
            <a:r>
              <a:rPr lang="es-ES" sz="1100" dirty="0"/>
              <a:t>El Físico estudia fenómenos de la naturaleza, como la energía en todas sus formas, </a:t>
            </a:r>
            <a:r>
              <a:rPr lang="es-ES" sz="1100" dirty="0" smtClean="0"/>
              <a:t>la </a:t>
            </a:r>
            <a:r>
              <a:rPr lang="es-ES" sz="1100" dirty="0"/>
              <a:t>estructura de la materia, las leyes que rigen, los movimientos de los </a:t>
            </a:r>
            <a:r>
              <a:rPr lang="es-ES" sz="1100" dirty="0" err="1" smtClean="0"/>
              <a:t>cuerposy</a:t>
            </a:r>
            <a:r>
              <a:rPr lang="es-ES" sz="1100" dirty="0" smtClean="0"/>
              <a:t> </a:t>
            </a:r>
            <a:r>
              <a:rPr lang="es-ES" sz="1100" dirty="0"/>
              <a:t>la interacción entre ellos.</a:t>
            </a:r>
          </a:p>
          <a:p>
            <a:pPr marL="171450" indent="-171450" algn="just">
              <a:buFont typeface="Arial" pitchFamily="34" charset="0"/>
              <a:buChar char="•"/>
            </a:pPr>
            <a:r>
              <a:rPr lang="es-ES" sz="1100" dirty="0" smtClean="0"/>
              <a:t>Trabaja </a:t>
            </a:r>
            <a:r>
              <a:rPr lang="es-ES" sz="1100" dirty="0"/>
              <a:t>en programas multidisciplinarios relacionados con la metalurgia, </a:t>
            </a:r>
            <a:r>
              <a:rPr lang="es-ES" sz="1100" dirty="0" smtClean="0"/>
              <a:t>geofísica</a:t>
            </a:r>
            <a:r>
              <a:rPr lang="es-ES" sz="1100" dirty="0"/>
              <a:t>, astrofísica,  oceanografía, química, electrónica y medicina. </a:t>
            </a:r>
          </a:p>
          <a:p>
            <a:pPr marL="171450" indent="-171450" algn="just">
              <a:buFont typeface="Arial" pitchFamily="34" charset="0"/>
              <a:buChar char="•"/>
            </a:pPr>
            <a:r>
              <a:rPr lang="es-ES" sz="1100" dirty="0"/>
              <a:t>Se encarga de laboratorios de control de calidad de productos que se relaciona </a:t>
            </a:r>
            <a:r>
              <a:rPr lang="es-ES" sz="1100" dirty="0" smtClean="0"/>
              <a:t>con </a:t>
            </a:r>
            <a:r>
              <a:rPr lang="es-ES" sz="1100" dirty="0"/>
              <a:t>sistemas de comunicación, medidas de precisión, etc.</a:t>
            </a:r>
          </a:p>
          <a:p>
            <a:pPr marL="171450" indent="-171450" algn="just">
              <a:buFont typeface="Arial" pitchFamily="34" charset="0"/>
              <a:buChar char="•"/>
            </a:pPr>
            <a:r>
              <a:rPr lang="es-ES" sz="1100" dirty="0"/>
              <a:t>A través de la investigación pura  y aplicada  comprueba y propone nuevas leyes</a:t>
            </a:r>
            <a:r>
              <a:rPr lang="es-ES" sz="1100" dirty="0" smtClean="0"/>
              <a:t>.</a:t>
            </a:r>
          </a:p>
          <a:p>
            <a:pPr algn="just"/>
            <a:r>
              <a:rPr lang="es-ES" sz="1100" b="1" dirty="0" smtClean="0"/>
              <a:t>AREAS DE ACCIÓN PROFESIONAL </a:t>
            </a:r>
          </a:p>
          <a:p>
            <a:pPr marL="171450" indent="-171450" algn="just">
              <a:buFont typeface="Arial" pitchFamily="34" charset="0"/>
              <a:buChar char="•"/>
            </a:pPr>
            <a:r>
              <a:rPr lang="es-ES" sz="1100" dirty="0"/>
              <a:t>Astrofísica, Física Computacional, Física </a:t>
            </a:r>
            <a:r>
              <a:rPr lang="es-ES" sz="1100" dirty="0" smtClean="0"/>
              <a:t>Experimental, Geofísica</a:t>
            </a:r>
            <a:r>
              <a:rPr lang="es-ES" sz="1100" dirty="0"/>
              <a:t>, Instrumentación, Física Médica y Física Teórica</a:t>
            </a:r>
            <a:r>
              <a:rPr lang="es-ES" sz="1100" dirty="0" smtClean="0"/>
              <a:t>.</a:t>
            </a:r>
            <a:endParaRPr lang="es-ES" sz="1100" dirty="0"/>
          </a:p>
        </p:txBody>
      </p:sp>
      <p:sp>
        <p:nvSpPr>
          <p:cNvPr id="38" name="37 CuadroTexto"/>
          <p:cNvSpPr txBox="1"/>
          <p:nvPr/>
        </p:nvSpPr>
        <p:spPr>
          <a:xfrm>
            <a:off x="3479202" y="5364088"/>
            <a:ext cx="2749996" cy="2970044"/>
          </a:xfrm>
          <a:prstGeom prst="rect">
            <a:avLst/>
          </a:prstGeom>
          <a:noFill/>
        </p:spPr>
        <p:txBody>
          <a:bodyPr wrap="square" rtlCol="0">
            <a:spAutoFit/>
          </a:bodyPr>
          <a:lstStyle/>
          <a:p>
            <a:pPr algn="just"/>
            <a:r>
              <a:rPr lang="es-VE" sz="1100" b="1" dirty="0" smtClean="0"/>
              <a:t>CAMPO DE TRABAJO:</a:t>
            </a:r>
            <a:endParaRPr lang="es-ES" sz="1100" b="1" dirty="0"/>
          </a:p>
          <a:p>
            <a:pPr marL="171450" indent="-171450" algn="just">
              <a:buFont typeface="Arial" pitchFamily="34" charset="0"/>
              <a:buChar char="•"/>
            </a:pPr>
            <a:r>
              <a:rPr lang="es-ES" sz="1100" dirty="0"/>
              <a:t>Los físicos desempeñan funciones en las universidades e institutos universitarios </a:t>
            </a:r>
            <a:r>
              <a:rPr lang="es-ES" sz="1100" dirty="0" smtClean="0"/>
              <a:t>realizando </a:t>
            </a:r>
            <a:r>
              <a:rPr lang="es-ES" sz="1100" dirty="0"/>
              <a:t>docencia, investigación básica y aplicada. </a:t>
            </a:r>
            <a:endParaRPr lang="es-ES" sz="1100" dirty="0" smtClean="0"/>
          </a:p>
          <a:p>
            <a:pPr marL="171450" indent="-171450" algn="just">
              <a:buFont typeface="Arial" pitchFamily="34" charset="0"/>
              <a:buChar char="•"/>
            </a:pPr>
            <a:r>
              <a:rPr lang="es-ES" sz="1100" dirty="0" smtClean="0"/>
              <a:t>También </a:t>
            </a:r>
            <a:r>
              <a:rPr lang="es-ES" sz="1100" dirty="0"/>
              <a:t>ejerce funciones de educador </a:t>
            </a:r>
            <a:r>
              <a:rPr lang="es-ES" sz="1100" dirty="0" smtClean="0"/>
              <a:t>en </a:t>
            </a:r>
            <a:r>
              <a:rPr lang="es-ES" sz="1100" dirty="0"/>
              <a:t>la difusión y formación del saber científico a nivel formal tanto en liceos, colegios </a:t>
            </a:r>
            <a:r>
              <a:rPr lang="es-ES" sz="1100" dirty="0" smtClean="0"/>
              <a:t>y </a:t>
            </a:r>
            <a:r>
              <a:rPr lang="es-ES" sz="1100" dirty="0"/>
              <a:t>en la enseñanza no formal en museos, medios de comunicación y centros de ciencias.</a:t>
            </a:r>
          </a:p>
          <a:p>
            <a:pPr marL="171450" indent="-171450" algn="just">
              <a:buFont typeface="Arial" pitchFamily="34" charset="0"/>
              <a:buChar char="•"/>
            </a:pPr>
            <a:r>
              <a:rPr lang="es-ES" sz="1100" dirty="0"/>
              <a:t>Se desenvuelve en </a:t>
            </a:r>
            <a:r>
              <a:rPr lang="es-ES" sz="1100" dirty="0" err="1" smtClean="0"/>
              <a:t>institucionesdedicadas</a:t>
            </a:r>
            <a:r>
              <a:rPr lang="es-ES" sz="1100" dirty="0" smtClean="0"/>
              <a:t> </a:t>
            </a:r>
            <a:r>
              <a:rPr lang="es-ES" sz="1100" dirty="0"/>
              <a:t>a la investigación y desarrollo tecnológico, </a:t>
            </a:r>
            <a:r>
              <a:rPr lang="es-ES" sz="1100" dirty="0" smtClean="0"/>
              <a:t>dedicados </a:t>
            </a:r>
            <a:r>
              <a:rPr lang="es-ES" sz="1100" dirty="0"/>
              <a:t>al desarrollo de equipos y procesos, como en el área </a:t>
            </a:r>
            <a:r>
              <a:rPr lang="es-ES" sz="1100" dirty="0" smtClean="0"/>
              <a:t>de computación, instrumentación y en el campo de la  electrónica</a:t>
            </a:r>
            <a:r>
              <a:rPr lang="es-ES" sz="1100" dirty="0"/>
              <a:t>. </a:t>
            </a:r>
            <a:endParaRPr lang="es-VE" sz="1100" b="1" dirty="0" smtClean="0"/>
          </a:p>
        </p:txBody>
      </p:sp>
    </p:spTree>
    <p:extLst>
      <p:ext uri="{BB962C8B-B14F-4D97-AF65-F5344CB8AC3E}">
        <p14:creationId xmlns:p14="http://schemas.microsoft.com/office/powerpoint/2010/main" val="38315511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sp>
        <p:nvSpPr>
          <p:cNvPr id="38" name="37 CuadroTexto"/>
          <p:cNvSpPr txBox="1"/>
          <p:nvPr/>
        </p:nvSpPr>
        <p:spPr>
          <a:xfrm>
            <a:off x="548680" y="2267744"/>
            <a:ext cx="2749996" cy="5847755"/>
          </a:xfrm>
          <a:prstGeom prst="rect">
            <a:avLst/>
          </a:prstGeom>
          <a:noFill/>
        </p:spPr>
        <p:txBody>
          <a:bodyPr wrap="square" rtlCol="0">
            <a:spAutoFit/>
          </a:bodyPr>
          <a:lstStyle/>
          <a:p>
            <a:pPr algn="just"/>
            <a:r>
              <a:rPr lang="es-VE" sz="1100" b="1" dirty="0" smtClean="0"/>
              <a:t>CAMPO DE TRABAJO (CONT.):</a:t>
            </a:r>
            <a:endParaRPr lang="es-ES" sz="1100" b="1" dirty="0"/>
          </a:p>
          <a:p>
            <a:pPr marL="171450" indent="-171450" algn="just">
              <a:buFont typeface="Arial" pitchFamily="34" charset="0"/>
              <a:buChar char="•"/>
            </a:pPr>
            <a:r>
              <a:rPr lang="es-ES" sz="1100" dirty="0"/>
              <a:t>Trabaja en equipos interdisciplinarios con ingenieros, </a:t>
            </a:r>
            <a:r>
              <a:rPr lang="es-ES" sz="1100" dirty="0" smtClean="0"/>
              <a:t>geógrafos, oceanógrafo</a:t>
            </a:r>
            <a:r>
              <a:rPr lang="es-ES" sz="1100" dirty="0"/>
              <a:t>, médicos, investigadores, e industriales. Puede desempeñarse </a:t>
            </a:r>
            <a:r>
              <a:rPr lang="es-ES" sz="1100" dirty="0" smtClean="0"/>
              <a:t>en </a:t>
            </a:r>
            <a:r>
              <a:rPr lang="es-ES" sz="1100" dirty="0"/>
              <a:t>instituciones públicas o privadas tales como: Centros médicos, </a:t>
            </a:r>
            <a:r>
              <a:rPr lang="es-ES" sz="1100" dirty="0" smtClean="0"/>
              <a:t>Fundación </a:t>
            </a:r>
            <a:r>
              <a:rPr lang="es-ES" sz="1100" dirty="0"/>
              <a:t>Venezolana de Investigaciones Sismológicas, </a:t>
            </a:r>
            <a:r>
              <a:rPr lang="es-ES" sz="1100" dirty="0" smtClean="0"/>
              <a:t>Instituto </a:t>
            </a:r>
            <a:r>
              <a:rPr lang="es-ES" sz="1100" dirty="0"/>
              <a:t>Venezolano de Investigaciones Científicas; </a:t>
            </a:r>
            <a:endParaRPr lang="es-ES" sz="1100" dirty="0" smtClean="0"/>
          </a:p>
          <a:p>
            <a:pPr marL="171450" indent="-171450" algn="just">
              <a:buFont typeface="Arial" pitchFamily="34" charset="0"/>
              <a:buChar char="•"/>
            </a:pPr>
            <a:r>
              <a:rPr lang="es-ES" sz="1100" dirty="0" smtClean="0"/>
              <a:t>El </a:t>
            </a:r>
            <a:r>
              <a:rPr lang="es-ES" sz="1100" dirty="0"/>
              <a:t>Centro de Investigación Astrofísicas. </a:t>
            </a:r>
          </a:p>
          <a:p>
            <a:pPr marL="171450" indent="-171450" algn="just">
              <a:buFont typeface="Arial" pitchFamily="34" charset="0"/>
              <a:buChar char="•"/>
            </a:pPr>
            <a:r>
              <a:rPr lang="es-ES" sz="1100" dirty="0"/>
              <a:t>Así mismo presta asesoría en el sector de la Industria Petrolera </a:t>
            </a:r>
            <a:r>
              <a:rPr lang="es-ES" sz="1100" dirty="0" smtClean="0"/>
              <a:t>y </a:t>
            </a:r>
            <a:r>
              <a:rPr lang="es-ES" sz="1100" dirty="0"/>
              <a:t>Petroquímica como INTEVEP, Industria Minera, </a:t>
            </a:r>
          </a:p>
          <a:p>
            <a:pPr marL="171450" indent="-171450" algn="just">
              <a:buFont typeface="Arial" pitchFamily="34" charset="0"/>
              <a:buChar char="•"/>
            </a:pPr>
            <a:r>
              <a:rPr lang="es-ES" sz="1100" dirty="0"/>
              <a:t>Metalúrgica como en </a:t>
            </a:r>
            <a:r>
              <a:rPr lang="es-ES" sz="1100" dirty="0" err="1"/>
              <a:t>Sidor</a:t>
            </a:r>
            <a:r>
              <a:rPr lang="es-ES" sz="1100" dirty="0"/>
              <a:t> y Metrología Legal.</a:t>
            </a:r>
          </a:p>
          <a:p>
            <a:pPr algn="just"/>
            <a:r>
              <a:rPr lang="es-ES" sz="1100" b="1" dirty="0" smtClean="0"/>
              <a:t>PERFIL DEL ESTUDIANTE </a:t>
            </a:r>
            <a:endParaRPr lang="es-ES" sz="1100" b="1" dirty="0"/>
          </a:p>
          <a:p>
            <a:pPr marL="171450" indent="-171450" algn="just">
              <a:buFont typeface="Arial" pitchFamily="34" charset="0"/>
              <a:buChar char="•"/>
            </a:pPr>
            <a:r>
              <a:rPr lang="es-ES" sz="1100" dirty="0"/>
              <a:t>Habilidad numérica, </a:t>
            </a:r>
            <a:endParaRPr lang="es-ES" sz="1100" dirty="0" smtClean="0"/>
          </a:p>
          <a:p>
            <a:pPr marL="171450" indent="-171450" algn="just">
              <a:buFont typeface="Arial" pitchFamily="34" charset="0"/>
              <a:buChar char="•"/>
            </a:pPr>
            <a:r>
              <a:rPr lang="es-ES" sz="1100" dirty="0" smtClean="0"/>
              <a:t>Razonamiento </a:t>
            </a:r>
            <a:r>
              <a:rPr lang="es-ES" sz="1100" dirty="0"/>
              <a:t>espacial, </a:t>
            </a:r>
            <a:endParaRPr lang="es-ES" sz="1100" dirty="0" smtClean="0"/>
          </a:p>
          <a:p>
            <a:pPr marL="171450" indent="-171450" algn="just">
              <a:buFont typeface="Arial" pitchFamily="34" charset="0"/>
              <a:buChar char="•"/>
            </a:pPr>
            <a:r>
              <a:rPr lang="es-ES" sz="1100" dirty="0" smtClean="0"/>
              <a:t>Capacidad </a:t>
            </a:r>
            <a:r>
              <a:rPr lang="es-ES" sz="1100" dirty="0"/>
              <a:t>de abstracción, </a:t>
            </a:r>
          </a:p>
          <a:p>
            <a:pPr marL="171450" indent="-171450" algn="just">
              <a:buFont typeface="Arial" pitchFamily="34" charset="0"/>
              <a:buChar char="•"/>
            </a:pPr>
            <a:r>
              <a:rPr lang="es-ES" sz="1100" dirty="0"/>
              <a:t>Razonamiento lógico, </a:t>
            </a:r>
            <a:endParaRPr lang="es-ES" sz="1100" dirty="0" smtClean="0"/>
          </a:p>
          <a:p>
            <a:pPr marL="171450" indent="-171450" algn="just">
              <a:buFont typeface="Arial" pitchFamily="34" charset="0"/>
              <a:buChar char="•"/>
            </a:pPr>
            <a:r>
              <a:rPr lang="es-ES" sz="1100" dirty="0" smtClean="0"/>
              <a:t>Capacidad </a:t>
            </a:r>
            <a:r>
              <a:rPr lang="es-ES" sz="1100" dirty="0"/>
              <a:t>de análisis y síntesis, </a:t>
            </a:r>
          </a:p>
          <a:p>
            <a:pPr marL="171450" indent="-171450" algn="just">
              <a:buFont typeface="Arial" pitchFamily="34" charset="0"/>
              <a:buChar char="•"/>
            </a:pPr>
            <a:r>
              <a:rPr lang="es-ES" sz="1100" dirty="0"/>
              <a:t>Resolución de problemas, </a:t>
            </a:r>
          </a:p>
          <a:p>
            <a:pPr marL="171450" indent="-171450" algn="just">
              <a:buFont typeface="Arial" pitchFamily="34" charset="0"/>
              <a:buChar char="•"/>
            </a:pPr>
            <a:r>
              <a:rPr lang="es-ES" sz="1100" dirty="0"/>
              <a:t>Habilidad para inducir y deducir, </a:t>
            </a:r>
          </a:p>
          <a:p>
            <a:pPr marL="171450" indent="-171450" algn="just">
              <a:buFont typeface="Arial" pitchFamily="34" charset="0"/>
              <a:buChar char="•"/>
            </a:pPr>
            <a:r>
              <a:rPr lang="es-ES" sz="1100" dirty="0"/>
              <a:t>Predicción y exactitud, </a:t>
            </a:r>
            <a:endParaRPr lang="es-ES" sz="1100" dirty="0" smtClean="0"/>
          </a:p>
          <a:p>
            <a:pPr marL="171450" indent="-171450" algn="just">
              <a:buFont typeface="Arial" pitchFamily="34" charset="0"/>
              <a:buChar char="•"/>
            </a:pPr>
            <a:r>
              <a:rPr lang="es-ES" sz="1100" dirty="0" smtClean="0"/>
              <a:t>Capacidad </a:t>
            </a:r>
            <a:r>
              <a:rPr lang="es-ES" sz="1100" dirty="0"/>
              <a:t>de observación</a:t>
            </a:r>
            <a:r>
              <a:rPr lang="es-ES" sz="1100" dirty="0" smtClean="0"/>
              <a:t>.</a:t>
            </a:r>
          </a:p>
          <a:p>
            <a:pPr algn="just"/>
            <a:r>
              <a:rPr lang="es-ES" sz="1100" b="1" dirty="0" smtClean="0"/>
              <a:t>HABILIDADES ESPECÍFICAS </a:t>
            </a:r>
            <a:endParaRPr lang="es-ES" sz="1100" b="1" dirty="0"/>
          </a:p>
          <a:p>
            <a:pPr marL="171450" indent="-171450" algn="just">
              <a:buFont typeface="Arial" pitchFamily="34" charset="0"/>
              <a:buChar char="•"/>
            </a:pPr>
            <a:r>
              <a:rPr lang="es-ES" sz="1100" dirty="0"/>
              <a:t>Comprensión lectora, </a:t>
            </a:r>
            <a:endParaRPr lang="es-ES" sz="1100" dirty="0" smtClean="0"/>
          </a:p>
          <a:p>
            <a:pPr marL="171450" indent="-171450" algn="just">
              <a:buFont typeface="Arial" pitchFamily="34" charset="0"/>
              <a:buChar char="•"/>
            </a:pPr>
            <a:r>
              <a:rPr lang="es-ES" sz="1100" dirty="0" smtClean="0"/>
              <a:t>Pasar </a:t>
            </a:r>
            <a:r>
              <a:rPr lang="es-ES" sz="1100" dirty="0"/>
              <a:t>de lenguaje verbal al lenguaje algebraico y gráfico, </a:t>
            </a:r>
          </a:p>
          <a:p>
            <a:pPr marL="171450" indent="-171450" algn="just">
              <a:buFont typeface="Arial" pitchFamily="34" charset="0"/>
              <a:buChar char="•"/>
            </a:pPr>
            <a:r>
              <a:rPr lang="es-ES" sz="1100" dirty="0"/>
              <a:t>Manejo de funciones y gráficos, </a:t>
            </a:r>
            <a:endParaRPr lang="es-ES" sz="1100" dirty="0" smtClean="0"/>
          </a:p>
          <a:p>
            <a:pPr marL="171450" indent="-171450" algn="just">
              <a:buFont typeface="Arial" pitchFamily="34" charset="0"/>
              <a:buChar char="•"/>
            </a:pPr>
            <a:r>
              <a:rPr lang="es-ES" sz="1100" dirty="0" smtClean="0"/>
              <a:t>Extraer </a:t>
            </a:r>
            <a:r>
              <a:rPr lang="es-ES" sz="1100" dirty="0"/>
              <a:t>información a partir de datos experimentales,</a:t>
            </a:r>
          </a:p>
          <a:p>
            <a:pPr marL="171450" indent="-171450" algn="just">
              <a:buFont typeface="Arial" pitchFamily="34" charset="0"/>
              <a:buChar char="•"/>
            </a:pPr>
            <a:r>
              <a:rPr lang="es-ES" sz="1100" dirty="0" smtClean="0"/>
              <a:t>Disposición </a:t>
            </a:r>
            <a:r>
              <a:rPr lang="es-ES" sz="1100" dirty="0"/>
              <a:t>para el trabajo sistemático y ordenado.</a:t>
            </a:r>
            <a:endParaRPr lang="es-VE" sz="1100" dirty="0" smtClean="0"/>
          </a:p>
        </p:txBody>
      </p:sp>
      <p:sp>
        <p:nvSpPr>
          <p:cNvPr id="22" name="21 CuadroTexto"/>
          <p:cNvSpPr txBox="1"/>
          <p:nvPr/>
        </p:nvSpPr>
        <p:spPr>
          <a:xfrm>
            <a:off x="3429000" y="2280864"/>
            <a:ext cx="2749996" cy="2631490"/>
          </a:xfrm>
          <a:prstGeom prst="rect">
            <a:avLst/>
          </a:prstGeom>
          <a:noFill/>
        </p:spPr>
        <p:txBody>
          <a:bodyPr wrap="square" rtlCol="0">
            <a:spAutoFit/>
          </a:bodyPr>
          <a:lstStyle/>
          <a:p>
            <a:pPr algn="just"/>
            <a:r>
              <a:rPr lang="es-ES" sz="1100" b="1" dirty="0" smtClean="0"/>
              <a:t>INTERESES </a:t>
            </a:r>
          </a:p>
          <a:p>
            <a:pPr marL="171450" indent="-171450" algn="just">
              <a:buFont typeface="Arial" pitchFamily="34" charset="0"/>
              <a:buChar char="•"/>
            </a:pPr>
            <a:r>
              <a:rPr lang="es-ES" sz="1100" dirty="0"/>
              <a:t>Agrado por las matemáticas, Motivado por el trabajo en laboratorio, </a:t>
            </a:r>
            <a:endParaRPr lang="es-ES" sz="1100" dirty="0" smtClean="0"/>
          </a:p>
          <a:p>
            <a:pPr marL="171450" indent="-171450" algn="just">
              <a:buFont typeface="Arial" pitchFamily="34" charset="0"/>
              <a:buChar char="•"/>
            </a:pPr>
            <a:r>
              <a:rPr lang="es-ES" sz="1100" dirty="0" smtClean="0"/>
              <a:t>Gusto </a:t>
            </a:r>
            <a:r>
              <a:rPr lang="es-ES" sz="1100" dirty="0"/>
              <a:t>por la lectura científica, </a:t>
            </a:r>
            <a:endParaRPr lang="es-ES" sz="1100" dirty="0" smtClean="0"/>
          </a:p>
          <a:p>
            <a:pPr marL="171450" indent="-171450" algn="just">
              <a:buFont typeface="Arial" pitchFamily="34" charset="0"/>
              <a:buChar char="•"/>
            </a:pPr>
            <a:r>
              <a:rPr lang="es-ES" sz="1100" dirty="0" smtClean="0"/>
              <a:t>Motivado </a:t>
            </a:r>
            <a:r>
              <a:rPr lang="es-ES" sz="1100" dirty="0"/>
              <a:t>por el trabajo </a:t>
            </a:r>
            <a:r>
              <a:rPr lang="es-ES" sz="1100" dirty="0" smtClean="0"/>
              <a:t>con </a:t>
            </a:r>
            <a:r>
              <a:rPr lang="es-ES" sz="1100" dirty="0"/>
              <a:t>instrumentos de precisión y medición,</a:t>
            </a:r>
          </a:p>
          <a:p>
            <a:pPr marL="171450" indent="-171450" algn="just">
              <a:buFont typeface="Arial" pitchFamily="34" charset="0"/>
              <a:buChar char="•"/>
            </a:pPr>
            <a:r>
              <a:rPr lang="es-ES" sz="1100" dirty="0"/>
              <a:t>Agrado por la documentación, </a:t>
            </a:r>
          </a:p>
          <a:p>
            <a:pPr marL="171450" indent="-171450" algn="just">
              <a:buFont typeface="Arial" pitchFamily="34" charset="0"/>
              <a:buChar char="•"/>
            </a:pPr>
            <a:r>
              <a:rPr lang="es-ES" sz="1100" dirty="0"/>
              <a:t>Interés por la investigación científica</a:t>
            </a:r>
            <a:r>
              <a:rPr lang="es-ES" sz="1100" dirty="0" smtClean="0"/>
              <a:t>.</a:t>
            </a:r>
          </a:p>
          <a:p>
            <a:pPr algn="just"/>
            <a:r>
              <a:rPr lang="es-ES" sz="1100" b="1" dirty="0" smtClean="0"/>
              <a:t>ACTITUDES </a:t>
            </a:r>
          </a:p>
          <a:p>
            <a:pPr marL="171450" indent="-171450" algn="just">
              <a:buFont typeface="Arial" pitchFamily="34" charset="0"/>
              <a:buChar char="•"/>
            </a:pPr>
            <a:r>
              <a:rPr lang="es-VE" sz="1100" dirty="0"/>
              <a:t>Indagador, Objetivo, Comunicativo, Creativo, Motivado al logro, Sistemático, Innovador, Reflexivo, Líder</a:t>
            </a:r>
            <a:r>
              <a:rPr lang="es-VE" sz="1100" dirty="0" smtClean="0"/>
              <a:t>.</a:t>
            </a:r>
          </a:p>
          <a:p>
            <a:pPr algn="just"/>
            <a:r>
              <a:rPr lang="es-ES" sz="1100" b="1" dirty="0" smtClean="0"/>
              <a:t>VALORES </a:t>
            </a:r>
          </a:p>
          <a:p>
            <a:pPr marL="171450" indent="-171450" algn="just">
              <a:buFont typeface="Arial" pitchFamily="34" charset="0"/>
              <a:buChar char="•"/>
            </a:pPr>
            <a:r>
              <a:rPr lang="es-VE" sz="1100" dirty="0"/>
              <a:t>Ético, Moral, </a:t>
            </a:r>
            <a:r>
              <a:rPr lang="es-VE" sz="1100" dirty="0" smtClean="0"/>
              <a:t>Responsable</a:t>
            </a:r>
            <a:r>
              <a:rPr lang="es-VE" sz="1100" dirty="0"/>
              <a:t>, Honesto, </a:t>
            </a:r>
            <a:r>
              <a:rPr lang="es-VE" sz="1100" dirty="0" smtClean="0"/>
              <a:t>Perseverante</a:t>
            </a:r>
            <a:r>
              <a:rPr lang="es-VE" sz="1100" dirty="0"/>
              <a:t>, Integro.</a:t>
            </a:r>
            <a:endParaRPr lang="es-ES" sz="1100" b="1" dirty="0" smtClean="0"/>
          </a:p>
        </p:txBody>
      </p:sp>
    </p:spTree>
    <p:extLst>
      <p:ext uri="{BB962C8B-B14F-4D97-AF65-F5344CB8AC3E}">
        <p14:creationId xmlns:p14="http://schemas.microsoft.com/office/powerpoint/2010/main" val="200674827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sp>
        <p:nvSpPr>
          <p:cNvPr id="22" name="21 CuadroTexto"/>
          <p:cNvSpPr txBox="1"/>
          <p:nvPr/>
        </p:nvSpPr>
        <p:spPr>
          <a:xfrm>
            <a:off x="620688" y="2195736"/>
            <a:ext cx="2749996" cy="6355586"/>
          </a:xfrm>
          <a:prstGeom prst="rect">
            <a:avLst/>
          </a:prstGeom>
          <a:noFill/>
        </p:spPr>
        <p:txBody>
          <a:bodyPr wrap="square" rtlCol="0">
            <a:spAutoFit/>
          </a:bodyPr>
          <a:lstStyle/>
          <a:p>
            <a:pPr algn="just"/>
            <a:r>
              <a:rPr lang="es-ES" sz="1100" b="1" dirty="0" smtClean="0"/>
              <a:t>CONOCIMIENTOS  BÁSICOS</a:t>
            </a:r>
            <a:endParaRPr lang="es-ES" sz="1100" b="1" dirty="0"/>
          </a:p>
          <a:p>
            <a:pPr marL="171450" indent="-171450" algn="just">
              <a:buFont typeface="Arial" pitchFamily="34" charset="0"/>
              <a:buChar char="•"/>
            </a:pPr>
            <a:r>
              <a:rPr lang="es-ES" sz="1100" dirty="0"/>
              <a:t>Conocimientos de física, matemática </a:t>
            </a:r>
            <a:endParaRPr lang="es-ES" sz="1100" dirty="0" smtClean="0"/>
          </a:p>
          <a:p>
            <a:pPr algn="just"/>
            <a:r>
              <a:rPr lang="es-ES" sz="1100" dirty="0"/>
              <a:t> </a:t>
            </a:r>
            <a:r>
              <a:rPr lang="es-ES" sz="1100" dirty="0" smtClean="0"/>
              <a:t>     y </a:t>
            </a:r>
            <a:r>
              <a:rPr lang="es-ES" sz="1100" dirty="0"/>
              <a:t>química</a:t>
            </a:r>
          </a:p>
          <a:p>
            <a:pPr marL="171450" indent="-171450" algn="just">
              <a:buFont typeface="Arial" pitchFamily="34" charset="0"/>
              <a:buChar char="•"/>
            </a:pPr>
            <a:r>
              <a:rPr lang="es-ES" sz="1100" dirty="0"/>
              <a:t>Cultura general</a:t>
            </a:r>
          </a:p>
          <a:p>
            <a:pPr marL="171450" indent="-171450" algn="just">
              <a:buFont typeface="Arial" pitchFamily="34" charset="0"/>
              <a:buChar char="•"/>
            </a:pPr>
            <a:r>
              <a:rPr lang="es-ES" sz="1100" dirty="0"/>
              <a:t>Conocimiento del idioma inglés</a:t>
            </a:r>
          </a:p>
          <a:p>
            <a:pPr marL="171450" indent="-171450" algn="just">
              <a:buFont typeface="Arial" pitchFamily="34" charset="0"/>
              <a:buChar char="•"/>
            </a:pPr>
            <a:r>
              <a:rPr lang="es-ES" sz="1100" dirty="0"/>
              <a:t>Manejo del  computador</a:t>
            </a:r>
          </a:p>
          <a:p>
            <a:pPr marL="171450" indent="-171450" algn="just">
              <a:buFont typeface="Arial" pitchFamily="34" charset="0"/>
              <a:buChar char="•"/>
            </a:pPr>
            <a:r>
              <a:rPr lang="es-ES" sz="1100" dirty="0"/>
              <a:t>Dominio del idioma inglés </a:t>
            </a:r>
          </a:p>
          <a:p>
            <a:pPr marL="171450" indent="-171450" algn="just">
              <a:buFont typeface="Arial" pitchFamily="34" charset="0"/>
              <a:buChar char="•"/>
            </a:pPr>
            <a:r>
              <a:rPr lang="es-ES" sz="1100" dirty="0"/>
              <a:t>Manejo de la expresión oral y escrita</a:t>
            </a:r>
          </a:p>
          <a:p>
            <a:pPr marL="171450" indent="-171450" algn="just">
              <a:buFont typeface="Arial" pitchFamily="34" charset="0"/>
              <a:buChar char="•"/>
            </a:pPr>
            <a:r>
              <a:rPr lang="es-ES" sz="1100" dirty="0"/>
              <a:t>Conocimientos en redacción y </a:t>
            </a:r>
            <a:r>
              <a:rPr lang="es-ES" sz="1100" dirty="0" smtClean="0"/>
              <a:t>ortografía</a:t>
            </a:r>
            <a:endParaRPr lang="es-ES" sz="1100" b="1" dirty="0"/>
          </a:p>
          <a:p>
            <a:pPr algn="just"/>
            <a:r>
              <a:rPr lang="es-ES" sz="1100" b="1" dirty="0" smtClean="0"/>
              <a:t>PLAN DE ESTUDIOS </a:t>
            </a:r>
          </a:p>
          <a:p>
            <a:pPr algn="just"/>
            <a:r>
              <a:rPr lang="es-ES" sz="1100" b="1" dirty="0" smtClean="0"/>
              <a:t>Duración: </a:t>
            </a:r>
            <a:r>
              <a:rPr lang="es-ES" sz="1100" dirty="0" smtClean="0"/>
              <a:t>Cinco </a:t>
            </a:r>
            <a:r>
              <a:rPr lang="es-ES" sz="1100" dirty="0"/>
              <a:t>(05) </a:t>
            </a:r>
            <a:r>
              <a:rPr lang="es-ES" sz="1100" dirty="0" smtClean="0"/>
              <a:t>años</a:t>
            </a:r>
            <a:endParaRPr lang="pt-BR" sz="1100" b="1" dirty="0"/>
          </a:p>
          <a:p>
            <a:pPr algn="just"/>
            <a:r>
              <a:rPr lang="pt-BR" sz="1100" b="1" dirty="0"/>
              <a:t>Título que se </a:t>
            </a:r>
            <a:r>
              <a:rPr lang="pt-BR" sz="1100" b="1" dirty="0" err="1"/>
              <a:t>otorga</a:t>
            </a:r>
            <a:r>
              <a:rPr lang="pt-BR" sz="1100" b="1" dirty="0"/>
              <a:t>	</a:t>
            </a:r>
          </a:p>
          <a:p>
            <a:pPr algn="just"/>
            <a:r>
              <a:rPr lang="pt-BR" sz="1100" dirty="0" smtClean="0"/>
              <a:t>Licenciado </a:t>
            </a:r>
            <a:r>
              <a:rPr lang="pt-BR" sz="1100" dirty="0" err="1" smtClean="0"/>
              <a:t>en</a:t>
            </a:r>
            <a:r>
              <a:rPr lang="pt-BR" sz="1100" dirty="0" smtClean="0"/>
              <a:t> </a:t>
            </a:r>
            <a:r>
              <a:rPr lang="pt-BR" sz="1100" dirty="0" err="1" smtClean="0"/>
              <a:t>Fisica</a:t>
            </a:r>
            <a:endParaRPr lang="pt-BR" sz="1100" dirty="0" smtClean="0"/>
          </a:p>
          <a:p>
            <a:pPr algn="just"/>
            <a:r>
              <a:rPr lang="pt-BR" sz="1100" b="1" dirty="0" err="1"/>
              <a:t>Horario</a:t>
            </a:r>
            <a:r>
              <a:rPr lang="pt-BR" sz="1100" b="1" dirty="0"/>
              <a:t>: </a:t>
            </a:r>
            <a:r>
              <a:rPr lang="pt-BR" sz="1100" dirty="0" smtClean="0"/>
              <a:t> Diurno</a:t>
            </a:r>
            <a:endParaRPr lang="es-ES" sz="1100" dirty="0"/>
          </a:p>
          <a:p>
            <a:pPr algn="just"/>
            <a:r>
              <a:rPr lang="es-ES" sz="1100" b="1" dirty="0"/>
              <a:t>Opciones de </a:t>
            </a:r>
            <a:r>
              <a:rPr lang="es-ES" sz="1100" b="1" dirty="0" smtClean="0"/>
              <a:t>especialización:</a:t>
            </a:r>
            <a:r>
              <a:rPr lang="es-ES" sz="1100" b="1" dirty="0"/>
              <a:t>	</a:t>
            </a:r>
          </a:p>
          <a:p>
            <a:pPr marL="171450" indent="-171450" algn="just">
              <a:buFont typeface="Arial" pitchFamily="34" charset="0"/>
              <a:buChar char="•"/>
            </a:pPr>
            <a:r>
              <a:rPr lang="es-ES" sz="1100" dirty="0"/>
              <a:t>Física  Básica,  Geofísica, Instrumentación, </a:t>
            </a:r>
          </a:p>
          <a:p>
            <a:pPr marL="171450" indent="-171450" algn="just">
              <a:buFont typeface="Arial" pitchFamily="34" charset="0"/>
              <a:buChar char="•"/>
            </a:pPr>
            <a:r>
              <a:rPr lang="es-ES" sz="1100" dirty="0"/>
              <a:t>Oceanografía, Ciencia de los Materiales, </a:t>
            </a:r>
          </a:p>
          <a:p>
            <a:pPr marL="171450" indent="-171450" algn="just">
              <a:buFont typeface="Arial" pitchFamily="34" charset="0"/>
              <a:buChar char="•"/>
            </a:pPr>
            <a:r>
              <a:rPr lang="es-ES" sz="1100" dirty="0"/>
              <a:t>Astrofísica, Física Computacional </a:t>
            </a:r>
            <a:r>
              <a:rPr lang="es-ES" sz="1100" dirty="0" smtClean="0"/>
              <a:t>y </a:t>
            </a:r>
            <a:r>
              <a:rPr lang="es-ES" sz="1100" dirty="0"/>
              <a:t>Física Médica</a:t>
            </a:r>
            <a:r>
              <a:rPr lang="es-ES" sz="1100" dirty="0" smtClean="0"/>
              <a:t>.</a:t>
            </a:r>
            <a:endParaRPr lang="es-ES" sz="1100" dirty="0"/>
          </a:p>
          <a:p>
            <a:pPr algn="just"/>
            <a:r>
              <a:rPr lang="es-ES" sz="1100" b="1" dirty="0" smtClean="0"/>
              <a:t>PLANTA PROFESORAL </a:t>
            </a:r>
          </a:p>
          <a:p>
            <a:pPr marL="171450" indent="-171450" algn="just">
              <a:buFont typeface="Arial" pitchFamily="34" charset="0"/>
              <a:buChar char="•"/>
            </a:pPr>
            <a:r>
              <a:rPr lang="es-ES" sz="1100" dirty="0"/>
              <a:t>Prof. Abraham Lozada </a:t>
            </a:r>
            <a:r>
              <a:rPr lang="es-ES" sz="1100" dirty="0" err="1"/>
              <a:t>Gutierrez</a:t>
            </a:r>
            <a:endParaRPr lang="es-ES" sz="1100" dirty="0"/>
          </a:p>
          <a:p>
            <a:pPr marL="171450" indent="-171450" algn="just">
              <a:buFont typeface="Arial" pitchFamily="34" charset="0"/>
              <a:buChar char="•"/>
            </a:pPr>
            <a:r>
              <a:rPr lang="es-ES" sz="1100" dirty="0"/>
              <a:t>Profa. </a:t>
            </a:r>
            <a:r>
              <a:rPr lang="es-ES" sz="1100" dirty="0" err="1"/>
              <a:t>Anamaria</a:t>
            </a:r>
            <a:r>
              <a:rPr lang="es-ES" sz="1100" dirty="0"/>
              <a:t> Font Villarroel</a:t>
            </a:r>
          </a:p>
          <a:p>
            <a:pPr marL="171450" indent="-171450" algn="just">
              <a:buFont typeface="Arial" pitchFamily="34" charset="0"/>
              <a:buChar char="•"/>
            </a:pPr>
            <a:r>
              <a:rPr lang="es-ES" sz="1100" dirty="0"/>
              <a:t>Prof. Carlos Eduardo Rojas Gutiérrez</a:t>
            </a:r>
          </a:p>
          <a:p>
            <a:pPr marL="171450" indent="-171450" algn="just">
              <a:buFont typeface="Arial" pitchFamily="34" charset="0"/>
              <a:buChar char="•"/>
            </a:pPr>
            <a:r>
              <a:rPr lang="es-ES" sz="1100" dirty="0"/>
              <a:t>Prof. David Tony </a:t>
            </a:r>
            <a:r>
              <a:rPr lang="es-ES" sz="1100" dirty="0" err="1"/>
              <a:t>Verrilli</a:t>
            </a:r>
            <a:endParaRPr lang="es-ES" sz="1100" dirty="0"/>
          </a:p>
          <a:p>
            <a:pPr marL="171450" indent="-171450" algn="just">
              <a:buFont typeface="Arial" pitchFamily="34" charset="0"/>
              <a:buChar char="•"/>
            </a:pPr>
            <a:r>
              <a:rPr lang="es-ES" sz="1100" dirty="0"/>
              <a:t>Prof. Ernesto Contreras</a:t>
            </a:r>
          </a:p>
          <a:p>
            <a:pPr marL="171450" indent="-171450" algn="just">
              <a:buFont typeface="Arial" pitchFamily="34" charset="0"/>
              <a:buChar char="•"/>
            </a:pPr>
            <a:r>
              <a:rPr lang="es-ES" sz="1100" dirty="0"/>
              <a:t>Prof. Ernesto  Fuenmayor Di Prisco</a:t>
            </a:r>
          </a:p>
          <a:p>
            <a:pPr marL="171450" indent="-171450" algn="just">
              <a:buFont typeface="Arial" pitchFamily="34" charset="0"/>
              <a:buChar char="•"/>
            </a:pPr>
            <a:r>
              <a:rPr lang="es-ES" sz="1100" dirty="0"/>
              <a:t>Prof. Esteban </a:t>
            </a:r>
            <a:r>
              <a:rPr lang="es-ES" sz="1100" dirty="0" err="1"/>
              <a:t>Alvarez</a:t>
            </a:r>
            <a:endParaRPr lang="es-ES" sz="1100" dirty="0"/>
          </a:p>
          <a:p>
            <a:pPr marL="171450" indent="-171450" algn="just">
              <a:buFont typeface="Arial" pitchFamily="34" charset="0"/>
              <a:buChar char="•"/>
            </a:pPr>
            <a:r>
              <a:rPr lang="es-ES" sz="1100" dirty="0"/>
              <a:t>Prof. </a:t>
            </a:r>
            <a:r>
              <a:rPr lang="es-ES" sz="1100" dirty="0" err="1"/>
              <a:t>Fermin</a:t>
            </a:r>
            <a:r>
              <a:rPr lang="es-ES" sz="1100" dirty="0"/>
              <a:t> Arturo </a:t>
            </a:r>
            <a:r>
              <a:rPr lang="es-ES" sz="1100" dirty="0" err="1"/>
              <a:t>Dalmagro</a:t>
            </a:r>
            <a:r>
              <a:rPr lang="es-ES" sz="1100" dirty="0"/>
              <a:t> Alonso, </a:t>
            </a:r>
          </a:p>
          <a:p>
            <a:pPr marL="171450" indent="-171450" algn="just">
              <a:buFont typeface="Arial" pitchFamily="34" charset="0"/>
              <a:buChar char="•"/>
            </a:pPr>
            <a:r>
              <a:rPr lang="es-ES" sz="1100" dirty="0" err="1"/>
              <a:t>Profa.Heidi</a:t>
            </a:r>
            <a:r>
              <a:rPr lang="es-ES" sz="1100" dirty="0"/>
              <a:t> Esperanza </a:t>
            </a:r>
            <a:r>
              <a:rPr lang="es-ES" sz="1100" dirty="0" err="1"/>
              <a:t>Martinez</a:t>
            </a:r>
            <a:r>
              <a:rPr lang="es-ES" sz="1100" dirty="0"/>
              <a:t> Granado</a:t>
            </a:r>
          </a:p>
          <a:p>
            <a:pPr marL="171450" indent="-171450" algn="just">
              <a:buFont typeface="Arial" pitchFamily="34" charset="0"/>
              <a:buChar char="•"/>
            </a:pPr>
            <a:r>
              <a:rPr lang="es-ES" sz="1100" dirty="0"/>
              <a:t>Prof. </a:t>
            </a:r>
            <a:r>
              <a:rPr lang="es-ES" sz="1100" dirty="0" err="1"/>
              <a:t>Hely</a:t>
            </a:r>
            <a:r>
              <a:rPr lang="es-ES" sz="1100" dirty="0"/>
              <a:t> Arnal Cordero </a:t>
            </a:r>
            <a:r>
              <a:rPr lang="es-ES" sz="1100" dirty="0" err="1"/>
              <a:t>Leon</a:t>
            </a:r>
            <a:endParaRPr lang="es-ES" sz="1100" dirty="0"/>
          </a:p>
          <a:p>
            <a:pPr marL="171450" indent="-171450" algn="just">
              <a:buFont typeface="Arial" pitchFamily="34" charset="0"/>
              <a:buChar char="•"/>
            </a:pPr>
            <a:r>
              <a:rPr lang="es-ES" sz="1100" dirty="0"/>
              <a:t>Prof. Humberto Luis Rojas Mujica</a:t>
            </a:r>
          </a:p>
          <a:p>
            <a:pPr marL="171450" indent="-171450" algn="just">
              <a:buFont typeface="Arial" pitchFamily="34" charset="0"/>
              <a:buChar char="•"/>
            </a:pPr>
            <a:r>
              <a:rPr lang="es-ES" sz="1100" dirty="0"/>
              <a:t>Profa. </a:t>
            </a:r>
            <a:r>
              <a:rPr lang="es-ES" sz="1100" dirty="0" err="1"/>
              <a:t>Jackeline</a:t>
            </a:r>
            <a:r>
              <a:rPr lang="es-ES" sz="1100" dirty="0"/>
              <a:t> Quiñones</a:t>
            </a:r>
          </a:p>
          <a:p>
            <a:pPr marL="171450" indent="-171450" algn="just">
              <a:buFont typeface="Arial" pitchFamily="34" charset="0"/>
              <a:buChar char="•"/>
            </a:pPr>
            <a:r>
              <a:rPr lang="es-ES" sz="1100" dirty="0"/>
              <a:t>Prof. John Carlos Mantilla Ochoa</a:t>
            </a:r>
          </a:p>
          <a:p>
            <a:pPr marL="171450" indent="-171450" algn="just">
              <a:buFont typeface="Arial" pitchFamily="34" charset="0"/>
              <a:buChar char="•"/>
            </a:pPr>
            <a:r>
              <a:rPr lang="es-ES" sz="1100" dirty="0"/>
              <a:t>Prof. Jorge José </a:t>
            </a:r>
            <a:r>
              <a:rPr lang="es-ES" sz="1100" dirty="0" err="1"/>
              <a:t>Troconis</a:t>
            </a:r>
            <a:endParaRPr lang="es-ES" sz="1100" dirty="0"/>
          </a:p>
          <a:p>
            <a:pPr marL="171450" indent="-171450" algn="just">
              <a:buFont typeface="Arial" pitchFamily="34" charset="0"/>
              <a:buChar char="•"/>
            </a:pPr>
            <a:r>
              <a:rPr lang="es-ES" sz="1100" dirty="0"/>
              <a:t>Prof. </a:t>
            </a:r>
            <a:r>
              <a:rPr lang="es-ES" sz="1100" dirty="0" err="1"/>
              <a:t>Jose</a:t>
            </a:r>
            <a:r>
              <a:rPr lang="es-ES" sz="1100" dirty="0"/>
              <a:t>  Jorge </a:t>
            </a:r>
            <a:r>
              <a:rPr lang="es-ES" sz="1100" dirty="0" err="1"/>
              <a:t>Alviarez</a:t>
            </a:r>
            <a:endParaRPr lang="es-ES" sz="1100" dirty="0"/>
          </a:p>
          <a:p>
            <a:pPr marL="171450" indent="-171450" algn="just">
              <a:buFont typeface="Arial" pitchFamily="34" charset="0"/>
              <a:buChar char="•"/>
            </a:pPr>
            <a:r>
              <a:rPr lang="es-ES" sz="1100" dirty="0"/>
              <a:t>Prof. </a:t>
            </a:r>
            <a:r>
              <a:rPr lang="es-ES" sz="1100" dirty="0" err="1"/>
              <a:t>Jose</a:t>
            </a:r>
            <a:r>
              <a:rPr lang="es-ES" sz="1100" dirty="0"/>
              <a:t> Antonio </a:t>
            </a:r>
            <a:r>
              <a:rPr lang="es-ES" sz="1100" dirty="0" err="1"/>
              <a:t>Lopez</a:t>
            </a:r>
            <a:r>
              <a:rPr lang="es-ES" sz="1100" dirty="0"/>
              <a:t> </a:t>
            </a:r>
            <a:r>
              <a:rPr lang="es-ES" sz="1100" dirty="0" err="1" smtClean="0"/>
              <a:t>Rodriguez</a:t>
            </a:r>
            <a:endParaRPr lang="es-ES" sz="1100" dirty="0"/>
          </a:p>
        </p:txBody>
      </p:sp>
      <p:sp>
        <p:nvSpPr>
          <p:cNvPr id="25" name="24 CuadroTexto"/>
          <p:cNvSpPr txBox="1"/>
          <p:nvPr/>
        </p:nvSpPr>
        <p:spPr>
          <a:xfrm>
            <a:off x="3448475" y="2195736"/>
            <a:ext cx="2749996" cy="2970044"/>
          </a:xfrm>
          <a:prstGeom prst="rect">
            <a:avLst/>
          </a:prstGeom>
          <a:noFill/>
        </p:spPr>
        <p:txBody>
          <a:bodyPr wrap="square" rtlCol="0">
            <a:spAutoFit/>
          </a:bodyPr>
          <a:lstStyle/>
          <a:p>
            <a:pPr algn="just"/>
            <a:r>
              <a:rPr lang="es-ES" sz="1100" b="1" dirty="0" smtClean="0"/>
              <a:t>PLANTA PROFESORAL (CONT.)</a:t>
            </a:r>
          </a:p>
          <a:p>
            <a:pPr marL="171450" indent="-171450" algn="just">
              <a:buFont typeface="Arial" pitchFamily="34" charset="0"/>
              <a:buChar char="•"/>
            </a:pPr>
            <a:r>
              <a:rPr lang="es-ES" sz="1100" dirty="0" smtClean="0"/>
              <a:t>Profa</a:t>
            </a:r>
            <a:r>
              <a:rPr lang="es-ES" sz="1100" dirty="0"/>
              <a:t>. </a:t>
            </a:r>
            <a:r>
              <a:rPr lang="es-ES" sz="1100" dirty="0" err="1"/>
              <a:t>Joszaira</a:t>
            </a:r>
            <a:r>
              <a:rPr lang="es-ES" sz="1100" dirty="0"/>
              <a:t> del Valle </a:t>
            </a:r>
            <a:r>
              <a:rPr lang="es-ES" sz="1100" dirty="0" err="1"/>
              <a:t>Lárez</a:t>
            </a:r>
            <a:r>
              <a:rPr lang="es-ES" sz="1100" dirty="0"/>
              <a:t> Natera</a:t>
            </a:r>
          </a:p>
          <a:p>
            <a:pPr marL="171450" indent="-171450" algn="just">
              <a:buFont typeface="Arial" pitchFamily="34" charset="0"/>
              <a:buChar char="•"/>
            </a:pPr>
            <a:r>
              <a:rPr lang="es-ES" sz="1100" dirty="0"/>
              <a:t>Prof. Levi García Domínguez</a:t>
            </a:r>
          </a:p>
          <a:p>
            <a:pPr marL="171450" indent="-171450" algn="just">
              <a:buFont typeface="Arial" pitchFamily="34" charset="0"/>
              <a:buChar char="•"/>
            </a:pPr>
            <a:r>
              <a:rPr lang="es-ES" sz="1100" dirty="0"/>
              <a:t>Profa. </a:t>
            </a:r>
            <a:r>
              <a:rPr lang="es-ES" sz="1100" dirty="0" err="1"/>
              <a:t>Lisseta</a:t>
            </a:r>
            <a:r>
              <a:rPr lang="es-ES" sz="1100" dirty="0"/>
              <a:t> D'Onofrio</a:t>
            </a:r>
          </a:p>
          <a:p>
            <a:pPr marL="171450" indent="-171450" algn="just">
              <a:buFont typeface="Arial" pitchFamily="34" charset="0"/>
              <a:buChar char="•"/>
            </a:pPr>
            <a:r>
              <a:rPr lang="es-ES" sz="1100" dirty="0"/>
              <a:t>Prof. </a:t>
            </a:r>
            <a:r>
              <a:rPr lang="es-ES" sz="1100" dirty="0" err="1"/>
              <a:t>Ling</a:t>
            </a:r>
            <a:r>
              <a:rPr lang="es-ES" sz="1100" dirty="0"/>
              <a:t> Alfonso </a:t>
            </a:r>
            <a:r>
              <a:rPr lang="es-ES" sz="1100" dirty="0" err="1"/>
              <a:t>Sequera</a:t>
            </a:r>
            <a:r>
              <a:rPr lang="es-ES" sz="1100" dirty="0"/>
              <a:t> </a:t>
            </a:r>
            <a:r>
              <a:rPr lang="es-ES" sz="1100" dirty="0" err="1"/>
              <a:t>Marin</a:t>
            </a:r>
            <a:endParaRPr lang="es-ES" sz="1100" dirty="0"/>
          </a:p>
          <a:p>
            <a:pPr marL="171450" indent="-171450" algn="just">
              <a:buFont typeface="Arial" pitchFamily="34" charset="0"/>
              <a:buChar char="•"/>
            </a:pPr>
            <a:r>
              <a:rPr lang="es-ES" sz="1100" dirty="0"/>
              <a:t>Prof. Nelson Enrique </a:t>
            </a:r>
            <a:r>
              <a:rPr lang="es-ES" sz="1100" dirty="0" err="1"/>
              <a:t>Bolivar</a:t>
            </a:r>
            <a:r>
              <a:rPr lang="es-ES" sz="1100" dirty="0"/>
              <a:t> </a:t>
            </a:r>
            <a:r>
              <a:rPr lang="es-ES" sz="1100" dirty="0" err="1"/>
              <a:t>Cova</a:t>
            </a:r>
            <a:endParaRPr lang="es-ES" sz="1100" dirty="0"/>
          </a:p>
          <a:p>
            <a:pPr marL="171450" indent="-171450" algn="just">
              <a:buFont typeface="Arial" pitchFamily="34" charset="0"/>
              <a:buChar char="•"/>
            </a:pPr>
            <a:r>
              <a:rPr lang="es-ES" sz="1100" dirty="0"/>
              <a:t>Profa. </a:t>
            </a:r>
            <a:r>
              <a:rPr lang="es-ES" sz="1100" dirty="0" err="1"/>
              <a:t>Nuri</a:t>
            </a:r>
            <a:r>
              <a:rPr lang="es-ES" sz="1100" dirty="0"/>
              <a:t> Hurtado</a:t>
            </a:r>
          </a:p>
          <a:p>
            <a:pPr marL="171450" indent="-171450" algn="just">
              <a:buFont typeface="Arial" pitchFamily="34" charset="0"/>
              <a:buChar char="•"/>
            </a:pPr>
            <a:r>
              <a:rPr lang="es-ES" sz="1100" dirty="0"/>
              <a:t>Prof. Pierre </a:t>
            </a:r>
            <a:r>
              <a:rPr lang="es-ES" sz="1100" dirty="0" err="1"/>
              <a:t>Embaid</a:t>
            </a:r>
            <a:endParaRPr lang="es-ES" sz="1100" dirty="0"/>
          </a:p>
          <a:p>
            <a:pPr marL="171450" indent="-171450" algn="just">
              <a:buFont typeface="Arial" pitchFamily="34" charset="0"/>
              <a:buChar char="•"/>
            </a:pPr>
            <a:r>
              <a:rPr lang="es-ES" sz="1100" dirty="0"/>
              <a:t>Prof. Pío José Arias González</a:t>
            </a:r>
          </a:p>
          <a:p>
            <a:pPr marL="171450" indent="-171450" algn="just">
              <a:buFont typeface="Arial" pitchFamily="34" charset="0"/>
              <a:buChar char="•"/>
            </a:pPr>
            <a:r>
              <a:rPr lang="es-ES" sz="1100" dirty="0"/>
              <a:t>Profa. Rosa Elena Mujica Paredes</a:t>
            </a:r>
          </a:p>
          <a:p>
            <a:pPr marL="171450" indent="-171450" algn="just">
              <a:buFont typeface="Arial" pitchFamily="34" charset="0"/>
              <a:buChar char="•"/>
            </a:pPr>
            <a:r>
              <a:rPr lang="es-ES" sz="1100" dirty="0"/>
              <a:t>Prof. Salvatore De </a:t>
            </a:r>
            <a:r>
              <a:rPr lang="es-ES" sz="1100" dirty="0" err="1"/>
              <a:t>Vincenzo</a:t>
            </a:r>
            <a:endParaRPr lang="es-ES" sz="1100" dirty="0"/>
          </a:p>
          <a:p>
            <a:pPr marL="171450" indent="-171450" algn="just">
              <a:buFont typeface="Arial" pitchFamily="34" charset="0"/>
              <a:buChar char="•"/>
            </a:pPr>
            <a:r>
              <a:rPr lang="es-ES" sz="1100" dirty="0"/>
              <a:t>Profa. </a:t>
            </a:r>
            <a:r>
              <a:rPr lang="es-ES" sz="1100" dirty="0" err="1"/>
              <a:t>Solmar</a:t>
            </a:r>
            <a:r>
              <a:rPr lang="es-ES" sz="1100" dirty="0"/>
              <a:t> Alexandra Varela Salazar</a:t>
            </a:r>
          </a:p>
          <a:p>
            <a:pPr marL="171450" indent="-171450" algn="just">
              <a:buFont typeface="Arial" pitchFamily="34" charset="0"/>
              <a:buChar char="•"/>
            </a:pPr>
            <a:r>
              <a:rPr lang="es-ES" sz="1100" dirty="0"/>
              <a:t>Profa. </a:t>
            </a:r>
            <a:r>
              <a:rPr lang="es-ES" sz="1100" dirty="0" err="1"/>
              <a:t>Souad</a:t>
            </a:r>
            <a:r>
              <a:rPr lang="es-ES" sz="1100" dirty="0"/>
              <a:t> María </a:t>
            </a:r>
            <a:r>
              <a:rPr lang="es-ES" sz="1100" dirty="0" err="1"/>
              <a:t>Tabban</a:t>
            </a:r>
            <a:r>
              <a:rPr lang="es-ES" sz="1100" dirty="0"/>
              <a:t> </a:t>
            </a:r>
            <a:r>
              <a:rPr lang="es-ES" sz="1100" dirty="0" err="1"/>
              <a:t>Sabbagh</a:t>
            </a:r>
            <a:endParaRPr lang="es-ES" sz="1100" dirty="0"/>
          </a:p>
          <a:p>
            <a:pPr marL="171450" indent="-171450" algn="just">
              <a:buFont typeface="Arial" pitchFamily="34" charset="0"/>
              <a:buChar char="•"/>
            </a:pPr>
            <a:r>
              <a:rPr lang="es-ES" sz="1100" dirty="0"/>
              <a:t>Profa. </a:t>
            </a:r>
            <a:r>
              <a:rPr lang="es-ES" sz="1100" dirty="0" err="1"/>
              <a:t>Yisely</a:t>
            </a:r>
            <a:r>
              <a:rPr lang="es-ES" sz="1100" dirty="0"/>
              <a:t> De los </a:t>
            </a:r>
            <a:r>
              <a:rPr lang="es-ES" sz="1100" dirty="0" err="1"/>
              <a:t>Angeles</a:t>
            </a:r>
            <a:r>
              <a:rPr lang="es-ES" sz="1100" dirty="0"/>
              <a:t> </a:t>
            </a:r>
            <a:r>
              <a:rPr lang="es-ES" sz="1100" dirty="0" err="1"/>
              <a:t>Martinez</a:t>
            </a:r>
            <a:r>
              <a:rPr lang="es-ES" sz="1100" dirty="0"/>
              <a:t> </a:t>
            </a:r>
            <a:r>
              <a:rPr lang="es-ES" sz="1100" dirty="0" err="1"/>
              <a:t>Perez</a:t>
            </a:r>
            <a:endParaRPr lang="es-ES" sz="1100" dirty="0"/>
          </a:p>
          <a:p>
            <a:pPr marL="171450" indent="-171450" algn="just">
              <a:buFont typeface="Arial" pitchFamily="34" charset="0"/>
              <a:buChar char="•"/>
            </a:pPr>
            <a:r>
              <a:rPr lang="es-ES" sz="1100" dirty="0"/>
              <a:t>Profa. Zaida C Medina F</a:t>
            </a:r>
          </a:p>
          <a:p>
            <a:pPr algn="just"/>
            <a:endParaRPr lang="es-ES" sz="1100" dirty="0" smtClean="0"/>
          </a:p>
        </p:txBody>
      </p:sp>
    </p:spTree>
    <p:extLst>
      <p:ext uri="{BB962C8B-B14F-4D97-AF65-F5344CB8AC3E}">
        <p14:creationId xmlns:p14="http://schemas.microsoft.com/office/powerpoint/2010/main" val="304243508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graphicFrame>
        <p:nvGraphicFramePr>
          <p:cNvPr id="29" name="28 Tabla"/>
          <p:cNvGraphicFramePr>
            <a:graphicFrameLocks noGrp="1"/>
          </p:cNvGraphicFramePr>
          <p:nvPr>
            <p:extLst>
              <p:ext uri="{D42A27DB-BD31-4B8C-83A1-F6EECF244321}">
                <p14:modId xmlns:p14="http://schemas.microsoft.com/office/powerpoint/2010/main" val="3047552590"/>
              </p:ext>
            </p:extLst>
          </p:nvPr>
        </p:nvGraphicFramePr>
        <p:xfrm>
          <a:off x="498984" y="3437272"/>
          <a:ext cx="5832648" cy="3249930"/>
        </p:xfrm>
        <a:graphic>
          <a:graphicData uri="http://schemas.openxmlformats.org/drawingml/2006/table">
            <a:tbl>
              <a:tblPr>
                <a:tableStyleId>{5C22544A-7EE6-4342-B048-85BDC9FD1C3A}</a:tableStyleId>
              </a:tblPr>
              <a:tblGrid>
                <a:gridCol w="2025640"/>
                <a:gridCol w="2025640"/>
                <a:gridCol w="1781368"/>
              </a:tblGrid>
              <a:tr h="0">
                <a:tc>
                  <a:txBody>
                    <a:bodyPr/>
                    <a:lstStyle/>
                    <a:p>
                      <a:pPr algn="ctr">
                        <a:lnSpc>
                          <a:spcPct val="115000"/>
                        </a:lnSpc>
                        <a:spcAft>
                          <a:spcPts val="1000"/>
                        </a:spcAft>
                      </a:pPr>
                      <a:r>
                        <a:rPr lang="es-VE" sz="1100" b="1" dirty="0">
                          <a:effectLst/>
                        </a:rPr>
                        <a:t>Primer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Segundo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Tercer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pt-BR" sz="1000" dirty="0" smtClean="0">
                          <a:effectLst/>
                        </a:rPr>
                        <a:t>Matemáticas I</a:t>
                      </a:r>
                    </a:p>
                    <a:p>
                      <a:pPr marL="171450" lvl="0" indent="-171450">
                        <a:buFont typeface="Arial" pitchFamily="34" charset="0"/>
                        <a:buChar char="•"/>
                      </a:pPr>
                      <a:r>
                        <a:rPr lang="pt-BR" sz="1000" dirty="0" smtClean="0">
                          <a:effectLst/>
                        </a:rPr>
                        <a:t>Física General I</a:t>
                      </a:r>
                    </a:p>
                    <a:p>
                      <a:pPr marL="171450" lvl="0" indent="-171450">
                        <a:buFont typeface="Arial" pitchFamily="34" charset="0"/>
                        <a:buChar char="•"/>
                      </a:pPr>
                      <a:r>
                        <a:rPr lang="pt-BR" sz="1000" dirty="0" err="1" smtClean="0">
                          <a:effectLst/>
                        </a:rPr>
                        <a:t>Principios</a:t>
                      </a:r>
                      <a:r>
                        <a:rPr lang="pt-BR" sz="1000" dirty="0" smtClean="0">
                          <a:effectLst/>
                        </a:rPr>
                        <a:t> de Química I</a:t>
                      </a:r>
                    </a:p>
                    <a:p>
                      <a:pPr marL="171450" lvl="0" indent="-171450">
                        <a:buFont typeface="Arial" pitchFamily="34" charset="0"/>
                        <a:buChar char="•"/>
                      </a:pPr>
                      <a:endParaRPr lang="es-VE" sz="1000" dirty="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dirty="0" smtClean="0">
                          <a:effectLst/>
                        </a:rPr>
                        <a:t>Matemáticas II</a:t>
                      </a:r>
                    </a:p>
                    <a:p>
                      <a:pPr marL="171450" lvl="0" indent="-171450">
                        <a:buFont typeface="Arial" pitchFamily="34" charset="0"/>
                        <a:buChar char="•"/>
                      </a:pPr>
                      <a:r>
                        <a:rPr lang="es-VE" sz="1000" dirty="0" smtClean="0">
                          <a:effectLst/>
                        </a:rPr>
                        <a:t>Física General II</a:t>
                      </a:r>
                    </a:p>
                    <a:p>
                      <a:pPr marL="171450" lvl="0" indent="-171450">
                        <a:buFont typeface="Arial" pitchFamily="34" charset="0"/>
                        <a:buChar char="•"/>
                      </a:pPr>
                      <a:r>
                        <a:rPr lang="es-VE" sz="1000" dirty="0" smtClean="0">
                          <a:effectLst/>
                        </a:rPr>
                        <a:t>Principios de Biología (Electiva)</a:t>
                      </a:r>
                    </a:p>
                    <a:p>
                      <a:pPr marL="171450" lvl="0" indent="-171450">
                        <a:buFont typeface="Arial" pitchFamily="34" charset="0"/>
                        <a:buChar char="•"/>
                      </a:pPr>
                      <a:r>
                        <a:rPr lang="es-VE" sz="1000" dirty="0" smtClean="0">
                          <a:effectLst/>
                        </a:rPr>
                        <a:t>Principios de Química II</a:t>
                      </a:r>
                    </a:p>
                    <a:p>
                      <a:pPr marL="171450" lvl="0" indent="-171450">
                        <a:buFont typeface="Arial" pitchFamily="34" charset="0"/>
                        <a:buChar char="•"/>
                      </a:pPr>
                      <a:r>
                        <a:rPr lang="es-VE" sz="1000" dirty="0" smtClean="0">
                          <a:effectLst/>
                        </a:rPr>
                        <a:t>Laboratorio de Principios de Química</a:t>
                      </a: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100" dirty="0" smtClean="0">
                          <a:solidFill>
                            <a:srgbClr val="00000A"/>
                          </a:solidFill>
                          <a:effectLst/>
                          <a:latin typeface="+mn-lt"/>
                          <a:ea typeface="DejaVu Sans"/>
                          <a:cs typeface="Symbol"/>
                        </a:rPr>
                        <a:t>Matemáticas III</a:t>
                      </a:r>
                    </a:p>
                    <a:p>
                      <a:pPr marL="171450" lvl="0" indent="-171450">
                        <a:buFont typeface="Arial" pitchFamily="34" charset="0"/>
                        <a:buChar char="•"/>
                      </a:pPr>
                      <a:r>
                        <a:rPr lang="es-VE" sz="1100" dirty="0" smtClean="0">
                          <a:solidFill>
                            <a:srgbClr val="00000A"/>
                          </a:solidFill>
                          <a:effectLst/>
                          <a:latin typeface="+mn-lt"/>
                          <a:ea typeface="DejaVu Sans"/>
                          <a:cs typeface="Symbol"/>
                        </a:rPr>
                        <a:t>Mecánica</a:t>
                      </a:r>
                    </a:p>
                    <a:p>
                      <a:pPr marL="171450" lvl="0" indent="-171450">
                        <a:buFont typeface="Arial" pitchFamily="34" charset="0"/>
                        <a:buChar char="•"/>
                      </a:pPr>
                      <a:r>
                        <a:rPr lang="es-VE" sz="1100" dirty="0" smtClean="0">
                          <a:solidFill>
                            <a:srgbClr val="00000A"/>
                          </a:solidFill>
                          <a:effectLst/>
                          <a:latin typeface="+mn-lt"/>
                          <a:ea typeface="DejaVu Sans"/>
                          <a:cs typeface="Symbol"/>
                        </a:rPr>
                        <a:t>Laboratorio de Física I</a:t>
                      </a:r>
                    </a:p>
                    <a:p>
                      <a:pPr marL="0" lvl="0" indent="0">
                        <a:buFont typeface="Arial" pitchFamily="34" charset="0"/>
                        <a:buNone/>
                      </a:pPr>
                      <a:endParaRPr lang="es-VE" sz="1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lnSpc>
                          <a:spcPct val="115000"/>
                        </a:lnSpc>
                        <a:spcAft>
                          <a:spcPts val="1000"/>
                        </a:spcAft>
                      </a:pPr>
                      <a:r>
                        <a:rPr lang="es-VE" sz="1000" b="1" dirty="0">
                          <a:solidFill>
                            <a:srgbClr val="00000A"/>
                          </a:solidFill>
                          <a:effectLst/>
                          <a:latin typeface="Calibri"/>
                          <a:ea typeface="DejaVu Sans"/>
                          <a:cs typeface="Calibri"/>
                        </a:rPr>
                        <a:t>Cuarto Semestre</a:t>
                      </a:r>
                      <a:endParaRPr lang="es-VE" sz="10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Quinto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solidFill>
                            <a:srgbClr val="00000A"/>
                          </a:solidFill>
                          <a:effectLst/>
                          <a:latin typeface="Calibri"/>
                          <a:ea typeface="DejaVu Sans"/>
                          <a:cs typeface="Calibri"/>
                        </a:rPr>
                        <a:t>Sexto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ES" sz="1000" dirty="0" smtClean="0">
                          <a:solidFill>
                            <a:srgbClr val="00000A"/>
                          </a:solidFill>
                          <a:effectLst/>
                          <a:latin typeface="+mn-lt"/>
                          <a:ea typeface="DejaVu Sans"/>
                          <a:cs typeface="Symbol"/>
                        </a:rPr>
                        <a:t>Matemáticas IV</a:t>
                      </a:r>
                    </a:p>
                    <a:p>
                      <a:pPr marL="171450" lvl="0" indent="-171450">
                        <a:buFont typeface="Arial" pitchFamily="34" charset="0"/>
                        <a:buChar char="•"/>
                      </a:pPr>
                      <a:r>
                        <a:rPr lang="es-ES" sz="1000" dirty="0" smtClean="0">
                          <a:solidFill>
                            <a:srgbClr val="00000A"/>
                          </a:solidFill>
                          <a:effectLst/>
                          <a:latin typeface="+mn-lt"/>
                          <a:ea typeface="DejaVu Sans"/>
                          <a:cs typeface="Symbol"/>
                        </a:rPr>
                        <a:t>Elementos de Computación (Electiva)</a:t>
                      </a:r>
                    </a:p>
                    <a:p>
                      <a:pPr marL="171450" lvl="0" indent="-171450">
                        <a:buFont typeface="Arial" pitchFamily="34" charset="0"/>
                        <a:buChar char="•"/>
                      </a:pPr>
                      <a:r>
                        <a:rPr lang="es-ES" sz="1000" dirty="0" smtClean="0">
                          <a:solidFill>
                            <a:srgbClr val="00000A"/>
                          </a:solidFill>
                          <a:effectLst/>
                          <a:latin typeface="+mn-lt"/>
                          <a:ea typeface="DejaVu Sans"/>
                          <a:cs typeface="Symbol"/>
                        </a:rPr>
                        <a:t>Electricidad y Magnetismo</a:t>
                      </a:r>
                    </a:p>
                    <a:p>
                      <a:pPr marL="171450" lvl="0" indent="-171450">
                        <a:buFont typeface="Arial" pitchFamily="34" charset="0"/>
                        <a:buChar char="•"/>
                      </a:pPr>
                      <a:r>
                        <a:rPr lang="es-ES" sz="1000" dirty="0" smtClean="0">
                          <a:solidFill>
                            <a:srgbClr val="00000A"/>
                          </a:solidFill>
                          <a:effectLst/>
                          <a:latin typeface="+mn-lt"/>
                          <a:ea typeface="DejaVu Sans"/>
                          <a:cs typeface="Symbol"/>
                        </a:rPr>
                        <a:t>Laboratorio de Física II</a:t>
                      </a: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ES" sz="1100" dirty="0" smtClean="0">
                          <a:solidFill>
                            <a:srgbClr val="00000A"/>
                          </a:solidFill>
                          <a:effectLst/>
                          <a:latin typeface="+mn-lt"/>
                          <a:ea typeface="DejaVu Sans"/>
                          <a:cs typeface="Symbol"/>
                        </a:rPr>
                        <a:t>Métodos Matemáticos de la Física I</a:t>
                      </a:r>
                    </a:p>
                    <a:p>
                      <a:pPr marL="171450" lvl="0" indent="-171450">
                        <a:buFont typeface="Arial" pitchFamily="34" charset="0"/>
                        <a:buChar char="•"/>
                      </a:pPr>
                      <a:r>
                        <a:rPr lang="es-ES" sz="1100" dirty="0" smtClean="0">
                          <a:solidFill>
                            <a:srgbClr val="00000A"/>
                          </a:solidFill>
                          <a:effectLst/>
                          <a:latin typeface="+mn-lt"/>
                          <a:ea typeface="DejaVu Sans"/>
                          <a:cs typeface="Symbol"/>
                        </a:rPr>
                        <a:t>Ondas y Óptica</a:t>
                      </a:r>
                    </a:p>
                    <a:p>
                      <a:pPr marL="171450" lvl="0" indent="-171450">
                        <a:buFont typeface="Arial" pitchFamily="34" charset="0"/>
                        <a:buChar char="•"/>
                      </a:pPr>
                      <a:r>
                        <a:rPr lang="es-ES" sz="1100" dirty="0" smtClean="0">
                          <a:solidFill>
                            <a:srgbClr val="00000A"/>
                          </a:solidFill>
                          <a:effectLst/>
                          <a:latin typeface="+mn-lt"/>
                          <a:ea typeface="DejaVu Sans"/>
                          <a:cs typeface="Symbol"/>
                        </a:rPr>
                        <a:t>Electrónica</a:t>
                      </a: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dirty="0" smtClean="0">
                          <a:solidFill>
                            <a:srgbClr val="00000A"/>
                          </a:solidFill>
                          <a:effectLst/>
                          <a:latin typeface="+mn-lt"/>
                          <a:ea typeface="DejaVu Sans"/>
                          <a:cs typeface="Symbol"/>
                        </a:rPr>
                        <a:t>Física Estadística</a:t>
                      </a:r>
                    </a:p>
                    <a:p>
                      <a:pPr marL="171450" lvl="0" indent="-171450">
                        <a:buFont typeface="Arial" pitchFamily="34" charset="0"/>
                        <a:buChar char="•"/>
                      </a:pPr>
                      <a:r>
                        <a:rPr lang="es-VE" sz="1000" dirty="0" smtClean="0">
                          <a:solidFill>
                            <a:srgbClr val="00000A"/>
                          </a:solidFill>
                          <a:effectLst/>
                          <a:latin typeface="+mn-lt"/>
                          <a:ea typeface="DejaVu Sans"/>
                          <a:cs typeface="Symbol"/>
                        </a:rPr>
                        <a:t>Física Cuántica I</a:t>
                      </a:r>
                    </a:p>
                    <a:p>
                      <a:pPr marL="171450" lvl="0" indent="-171450">
                        <a:buFont typeface="Arial" pitchFamily="34" charset="0"/>
                        <a:buChar char="•"/>
                      </a:pPr>
                      <a:r>
                        <a:rPr lang="es-VE" sz="1000" dirty="0" smtClean="0">
                          <a:solidFill>
                            <a:srgbClr val="00000A"/>
                          </a:solidFill>
                          <a:effectLst/>
                          <a:latin typeface="+mn-lt"/>
                          <a:ea typeface="DejaVu Sans"/>
                          <a:cs typeface="Symbol"/>
                        </a:rPr>
                        <a:t>Laboratorio de Física III</a:t>
                      </a:r>
                    </a:p>
                    <a:p>
                      <a:pPr lvl="0"/>
                      <a:endParaRPr lang="es-VE" sz="10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r>
                        <a:rPr lang="es-VE" sz="1100" b="1" dirty="0" smtClean="0"/>
                        <a:t>Séptimo</a:t>
                      </a:r>
                      <a:r>
                        <a:rPr lang="es-VE" sz="1100" b="1" baseline="0" dirty="0" smtClean="0"/>
                        <a:t> Semestre</a:t>
                      </a:r>
                      <a:endParaRPr lang="es-VE" sz="1100" b="1" dirty="0"/>
                    </a:p>
                  </a:txBody>
                  <a:tcPr marL="68580" marR="68580" marT="0" marB="0">
                    <a:solidFill>
                      <a:schemeClr val="accent3">
                        <a:lumMod val="75000"/>
                      </a:schemeClr>
                    </a:solidFill>
                  </a:tcPr>
                </a:tc>
                <a:tc>
                  <a:txBody>
                    <a:bodyPr/>
                    <a:lstStyle/>
                    <a:p>
                      <a:pPr algn="ctr">
                        <a:lnSpc>
                          <a:spcPct val="115000"/>
                        </a:lnSpc>
                        <a:spcAft>
                          <a:spcPts val="1000"/>
                        </a:spcAft>
                      </a:pPr>
                      <a:r>
                        <a:rPr lang="es-VE" sz="1100" b="1" baseline="0" dirty="0" smtClean="0">
                          <a:solidFill>
                            <a:srgbClr val="00000A"/>
                          </a:solidFill>
                          <a:effectLst/>
                          <a:latin typeface="Calibri"/>
                          <a:ea typeface="DejaVu Sans"/>
                          <a:cs typeface="Calibri"/>
                        </a:rPr>
                        <a:t>Octavo Semestre </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Noveno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Métodos Matemáticos de la Física II</a:t>
                      </a:r>
                    </a:p>
                    <a:p>
                      <a:pPr marL="171450" lvl="0" indent="-171450">
                        <a:buFont typeface="Arial" pitchFamily="34" charset="0"/>
                        <a:buChar char="•"/>
                      </a:pPr>
                      <a:r>
                        <a:rPr lang="es-VE" sz="1000" kern="1200" dirty="0" smtClean="0">
                          <a:solidFill>
                            <a:schemeClr val="dk1"/>
                          </a:solidFill>
                          <a:effectLst/>
                          <a:latin typeface="+mn-lt"/>
                          <a:ea typeface="+mn-ea"/>
                          <a:cs typeface="+mn-cs"/>
                        </a:rPr>
                        <a:t>Física Cuántica II</a:t>
                      </a:r>
                    </a:p>
                    <a:p>
                      <a:pPr marL="171450" indent="-171450">
                        <a:buFont typeface="Arial" pitchFamily="34" charset="0"/>
                        <a:buChar char="•"/>
                      </a:pPr>
                      <a:r>
                        <a:rPr lang="es-VE" sz="1000" kern="1200" dirty="0" smtClean="0">
                          <a:solidFill>
                            <a:schemeClr val="dk1"/>
                          </a:solidFill>
                          <a:effectLst/>
                          <a:latin typeface="+mn-lt"/>
                          <a:ea typeface="+mn-ea"/>
                          <a:cs typeface="+mn-cs"/>
                        </a:rPr>
                        <a:t>Laboratorio de Física IV</a:t>
                      </a:r>
                      <a:endParaRPr lang="es-VE" sz="1000" dirty="0"/>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Historia de la Física</a:t>
                      </a:r>
                    </a:p>
                    <a:p>
                      <a:pPr marL="171450" lvl="0" indent="-171450">
                        <a:buFont typeface="Arial" pitchFamily="34" charset="0"/>
                        <a:buChar char="•"/>
                      </a:pPr>
                      <a:r>
                        <a:rPr lang="es-VE" sz="1000" kern="1200" dirty="0" smtClean="0">
                          <a:solidFill>
                            <a:schemeClr val="dk1"/>
                          </a:solidFill>
                          <a:effectLst/>
                          <a:latin typeface="+mn-lt"/>
                          <a:ea typeface="+mn-ea"/>
                          <a:cs typeface="+mn-cs"/>
                        </a:rPr>
                        <a:t>Electromagnetismo</a:t>
                      </a:r>
                    </a:p>
                    <a:p>
                      <a:pPr marL="171450" lvl="0" indent="-171450">
                        <a:buFont typeface="Arial" pitchFamily="34" charset="0"/>
                        <a:buChar char="•"/>
                      </a:pPr>
                      <a:r>
                        <a:rPr lang="es-VE" sz="1000" kern="1200" dirty="0" smtClean="0">
                          <a:solidFill>
                            <a:schemeClr val="dk1"/>
                          </a:solidFill>
                          <a:effectLst/>
                          <a:latin typeface="+mn-lt"/>
                          <a:ea typeface="+mn-ea"/>
                          <a:cs typeface="+mn-cs"/>
                        </a:rPr>
                        <a:t>Mecánica Clásica</a:t>
                      </a: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Mecánica Cuántica</a:t>
                      </a:r>
                      <a:endParaRPr lang="es-VE" sz="10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gridSpan="3">
                  <a:txBody>
                    <a:bodyPr/>
                    <a:lstStyle/>
                    <a:p>
                      <a:pPr algn="ctr">
                        <a:lnSpc>
                          <a:spcPct val="115000"/>
                        </a:lnSpc>
                        <a:spcAft>
                          <a:spcPts val="1000"/>
                        </a:spcAft>
                      </a:pPr>
                      <a:r>
                        <a:rPr lang="es-VE" sz="1100" b="1" dirty="0">
                          <a:solidFill>
                            <a:srgbClr val="00000A"/>
                          </a:solidFill>
                          <a:effectLst/>
                          <a:latin typeface="Calibri"/>
                          <a:ea typeface="DejaVu Sans"/>
                          <a:cs typeface="Calibri"/>
                        </a:rPr>
                        <a:t>Décimo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hMerge="1">
                  <a:txBody>
                    <a:bodyPr/>
                    <a:lstStyle/>
                    <a:p>
                      <a:endParaRPr lang="es-VE"/>
                    </a:p>
                  </a:txBody>
                  <a:tcPr/>
                </a:tc>
                <a:tc hMerge="1">
                  <a:txBody>
                    <a:bodyPr/>
                    <a:lstStyle/>
                    <a:p>
                      <a:endParaRPr lang="es-VE"/>
                    </a:p>
                  </a:txBody>
                  <a:tcPr/>
                </a:tc>
              </a:tr>
              <a:tr h="0">
                <a:tc gridSpan="3">
                  <a:txBody>
                    <a:bodyPr/>
                    <a:lstStyle/>
                    <a:p>
                      <a:pPr marL="342900" lvl="0" indent="-342900" algn="ctr">
                        <a:lnSpc>
                          <a:spcPct val="115000"/>
                        </a:lnSpc>
                        <a:spcAft>
                          <a:spcPts val="1000"/>
                        </a:spcAft>
                        <a:buFont typeface="Symbol"/>
                        <a:buChar char=""/>
                      </a:pPr>
                      <a:r>
                        <a:rPr lang="es-VE" sz="1100" dirty="0">
                          <a:solidFill>
                            <a:srgbClr val="00000A"/>
                          </a:solidFill>
                          <a:effectLst/>
                          <a:latin typeface="Calibri"/>
                          <a:ea typeface="DejaVu Sans"/>
                          <a:cs typeface="Symbol"/>
                        </a:rPr>
                        <a:t>Trabajo Especial de Grado</a:t>
                      </a:r>
                    </a:p>
                  </a:txBody>
                  <a:tcPr marL="68580" marR="68580" marT="0" marB="0">
                    <a:solidFill>
                      <a:schemeClr val="accent3">
                        <a:lumMod val="40000"/>
                        <a:lumOff val="60000"/>
                      </a:schemeClr>
                    </a:solidFill>
                  </a:tcPr>
                </a:tc>
                <a:tc hMerge="1">
                  <a:txBody>
                    <a:bodyPr/>
                    <a:lstStyle/>
                    <a:p>
                      <a:endParaRPr lang="es-VE"/>
                    </a:p>
                  </a:txBody>
                  <a:tcPr/>
                </a:tc>
                <a:tc hMerge="1">
                  <a:txBody>
                    <a:bodyPr/>
                    <a:lstStyle/>
                    <a:p>
                      <a:endParaRPr lang="es-VE"/>
                    </a:p>
                  </a:txBody>
                  <a:tcPr/>
                </a:tc>
              </a:tr>
            </a:tbl>
          </a:graphicData>
        </a:graphic>
      </p:graphicFrame>
      <p:sp>
        <p:nvSpPr>
          <p:cNvPr id="30" name="29 CuadroTexto"/>
          <p:cNvSpPr txBox="1"/>
          <p:nvPr/>
        </p:nvSpPr>
        <p:spPr>
          <a:xfrm>
            <a:off x="506986" y="3073224"/>
            <a:ext cx="1180131" cy="261610"/>
          </a:xfrm>
          <a:prstGeom prst="rect">
            <a:avLst/>
          </a:prstGeom>
          <a:noFill/>
        </p:spPr>
        <p:txBody>
          <a:bodyPr wrap="none" rtlCol="0">
            <a:spAutoFit/>
          </a:bodyPr>
          <a:lstStyle/>
          <a:p>
            <a:r>
              <a:rPr lang="es-VE" sz="1100" b="1" dirty="0" smtClean="0"/>
              <a:t>Plan de Estudios:</a:t>
            </a:r>
            <a:endParaRPr lang="es-VE" sz="1100" b="1" dirty="0"/>
          </a:p>
        </p:txBody>
      </p:sp>
    </p:spTree>
    <p:extLst>
      <p:ext uri="{BB962C8B-B14F-4D97-AF65-F5344CB8AC3E}">
        <p14:creationId xmlns:p14="http://schemas.microsoft.com/office/powerpoint/2010/main" val="378049031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sp>
        <p:nvSpPr>
          <p:cNvPr id="36" name="35 CuadroTexto"/>
          <p:cNvSpPr txBox="1"/>
          <p:nvPr/>
        </p:nvSpPr>
        <p:spPr>
          <a:xfrm>
            <a:off x="548681" y="2151593"/>
            <a:ext cx="2866628" cy="6524863"/>
          </a:xfrm>
          <a:prstGeom prst="rect">
            <a:avLst/>
          </a:prstGeom>
          <a:noFill/>
        </p:spPr>
        <p:txBody>
          <a:bodyPr wrap="square" rtlCol="0">
            <a:spAutoFit/>
          </a:bodyPr>
          <a:lstStyle/>
          <a:p>
            <a:pPr algn="just"/>
            <a:r>
              <a:rPr lang="es-VE" sz="1100" b="1" dirty="0" smtClean="0"/>
              <a:t>NOMBRE DE LA LICENCIATURA: </a:t>
            </a:r>
          </a:p>
          <a:p>
            <a:pPr marL="171450" indent="-171450" algn="just">
              <a:buFont typeface="Arial" pitchFamily="34" charset="0"/>
              <a:buChar char="•"/>
            </a:pPr>
            <a:r>
              <a:rPr lang="es-VE" sz="1100" dirty="0" smtClean="0"/>
              <a:t>Licenciatura </a:t>
            </a:r>
            <a:r>
              <a:rPr lang="es-VE" sz="1100" dirty="0"/>
              <a:t>en </a:t>
            </a:r>
            <a:r>
              <a:rPr lang="es-VE" sz="1100" dirty="0" smtClean="0"/>
              <a:t>Matemática </a:t>
            </a:r>
          </a:p>
          <a:p>
            <a:pPr algn="just"/>
            <a:r>
              <a:rPr lang="es-VE" sz="1100" b="1" dirty="0" smtClean="0"/>
              <a:t>FECHA DE CREACIÓN: </a:t>
            </a:r>
          </a:p>
          <a:p>
            <a:pPr marL="171450" indent="-171450" algn="just">
              <a:buFont typeface="Arial" pitchFamily="34" charset="0"/>
              <a:buChar char="•"/>
            </a:pPr>
            <a:r>
              <a:rPr lang="es-VE" sz="1100" dirty="0"/>
              <a:t>20 de julio de 1955. Acuerdo No. 28 suscrito por el Consejo Académico de la UCV donde se acuerda la creación de las Licenciaturas en Ciencias Físicas y Matemáticas dentro de la facultad de Ingeniería.</a:t>
            </a:r>
          </a:p>
          <a:p>
            <a:pPr marL="171450" indent="-171450" algn="just">
              <a:buFont typeface="Arial" pitchFamily="34" charset="0"/>
              <a:buChar char="•"/>
            </a:pPr>
            <a:r>
              <a:rPr lang="es-VE" sz="1100" dirty="0"/>
              <a:t>03 de marzo de 1958. Acuerdo No. 63 suscrito por el Consejo Académico de la UCV donde se declara integrada la facultad de Ciencias por las Escuelas de Biología, Ciencias Físicas y Matemáticas.</a:t>
            </a:r>
          </a:p>
          <a:p>
            <a:pPr marL="171450" indent="-171450" algn="just">
              <a:buFont typeface="Arial" pitchFamily="34" charset="0"/>
              <a:buChar char="•"/>
            </a:pPr>
            <a:r>
              <a:rPr lang="es-VE" sz="1100" dirty="0"/>
              <a:t>El 3 de febrero de 1998, el </a:t>
            </a:r>
            <a:r>
              <a:rPr lang="es-VE" sz="1100" dirty="0" smtClean="0"/>
              <a:t>Consejo Universitario </a:t>
            </a:r>
            <a:r>
              <a:rPr lang="es-VE" sz="1100" dirty="0"/>
              <a:t>aprobó la separación de las Escuelas de Físicas y Matemática. CU No. 364</a:t>
            </a:r>
            <a:endParaRPr lang="es-VE" sz="1100" b="1" dirty="0" smtClean="0"/>
          </a:p>
          <a:p>
            <a:pPr algn="just"/>
            <a:r>
              <a:rPr lang="es-VE" sz="1100" b="1" dirty="0" smtClean="0"/>
              <a:t>REQUISITOS DE INGRESO: </a:t>
            </a:r>
          </a:p>
          <a:p>
            <a:pPr marL="171450" indent="-171450" algn="just">
              <a:buFont typeface="Arial" pitchFamily="34" charset="0"/>
              <a:buChar char="•"/>
            </a:pPr>
            <a:r>
              <a:rPr lang="es-VE" sz="1100" dirty="0" smtClean="0"/>
              <a:t>Bachiller </a:t>
            </a:r>
            <a:r>
              <a:rPr lang="es-VE" sz="1100" dirty="0"/>
              <a:t>en </a:t>
            </a:r>
            <a:r>
              <a:rPr lang="es-VE" sz="1100" dirty="0" smtClean="0"/>
              <a:t>Ciencias</a:t>
            </a:r>
            <a:endParaRPr lang="es-VE" sz="1100" b="1" dirty="0" smtClean="0"/>
          </a:p>
          <a:p>
            <a:pPr algn="just"/>
            <a:r>
              <a:rPr lang="es-VE" sz="1100" b="1" dirty="0" smtClean="0"/>
              <a:t>PERFIL PROFESIONAL DEL EGRESADO:</a:t>
            </a:r>
            <a:endParaRPr lang="es-ES" sz="1100" dirty="0"/>
          </a:p>
          <a:p>
            <a:pPr marL="171450" indent="-171450" algn="just">
              <a:buFont typeface="Arial" pitchFamily="34" charset="0"/>
              <a:buChar char="•"/>
            </a:pPr>
            <a:r>
              <a:rPr lang="es-ES" sz="1100" dirty="0"/>
              <a:t>Los estudios de Licenciatura de Matemática capacitan a sus egresados </a:t>
            </a:r>
            <a:r>
              <a:rPr lang="es-ES" sz="1100" dirty="0" smtClean="0"/>
              <a:t>para </a:t>
            </a:r>
            <a:r>
              <a:rPr lang="es-ES" sz="1100" dirty="0"/>
              <a:t>comenzar a realizar labores de investigación y desarrollo de nuevas teorías; </a:t>
            </a:r>
            <a:r>
              <a:rPr lang="es-ES" sz="1100" dirty="0" smtClean="0"/>
              <a:t>conceptos </a:t>
            </a:r>
            <a:r>
              <a:rPr lang="es-ES" sz="1100" dirty="0"/>
              <a:t>que posteriormente pueden tener aplicación en la ciencia, la industria, </a:t>
            </a:r>
            <a:r>
              <a:rPr lang="es-ES" sz="1100" dirty="0" smtClean="0"/>
              <a:t>la </a:t>
            </a:r>
            <a:r>
              <a:rPr lang="es-ES" sz="1100" dirty="0"/>
              <a:t>computación, la estadística, etc. </a:t>
            </a:r>
            <a:r>
              <a:rPr lang="es-ES" sz="1100" dirty="0" smtClean="0"/>
              <a:t>Resuelve </a:t>
            </a:r>
            <a:r>
              <a:rPr lang="es-ES" sz="1100" dirty="0"/>
              <a:t>problemas matemáticos complejos </a:t>
            </a:r>
            <a:r>
              <a:rPr lang="es-ES" sz="1100" dirty="0" smtClean="0"/>
              <a:t>e </a:t>
            </a:r>
            <a:r>
              <a:rPr lang="es-ES" sz="1100" dirty="0"/>
              <a:t>incidentales en las investigaciones científicas y en las actividades económicas. </a:t>
            </a:r>
            <a:endParaRPr lang="es-ES" sz="1100" dirty="0" smtClean="0"/>
          </a:p>
          <a:p>
            <a:pPr marL="171450" indent="-171450" algn="just">
              <a:buFont typeface="Arial" pitchFamily="34" charset="0"/>
              <a:buChar char="•"/>
            </a:pPr>
            <a:r>
              <a:rPr lang="es-ES" sz="1100" dirty="0" smtClean="0"/>
              <a:t>Ejerce </a:t>
            </a:r>
            <a:r>
              <a:rPr lang="es-ES" sz="1100" dirty="0"/>
              <a:t>funciones de asesor sobre diversas aplicaciones del análisis matemático</a:t>
            </a:r>
            <a:r>
              <a:rPr lang="es-ES" sz="1100" dirty="0" smtClean="0"/>
              <a:t>.</a:t>
            </a:r>
            <a:endParaRPr lang="es-ES" sz="1100" b="1" dirty="0" smtClean="0"/>
          </a:p>
          <a:p>
            <a:pPr algn="just"/>
            <a:r>
              <a:rPr lang="es-ES" sz="1100" b="1" dirty="0" smtClean="0"/>
              <a:t>AREAS DE ACCIÓN PROFESIONAL </a:t>
            </a:r>
          </a:p>
          <a:p>
            <a:pPr marL="171450" indent="-171450" algn="just">
              <a:buFont typeface="Arial" pitchFamily="34" charset="0"/>
              <a:buChar char="•"/>
            </a:pPr>
            <a:r>
              <a:rPr lang="es-ES" sz="1100" dirty="0"/>
              <a:t>Análisis funcional, Álgebra, Geometría, Lógica, </a:t>
            </a:r>
            <a:r>
              <a:rPr lang="es-ES" sz="1100" dirty="0" smtClean="0"/>
              <a:t>Probabilidades </a:t>
            </a:r>
            <a:r>
              <a:rPr lang="es-ES" sz="1100" dirty="0"/>
              <a:t>y Estadística, Cálculo </a:t>
            </a:r>
            <a:r>
              <a:rPr lang="es-ES" sz="1100" dirty="0" smtClean="0"/>
              <a:t>Numérico, Ecuaciones </a:t>
            </a:r>
            <a:r>
              <a:rPr lang="es-ES" sz="1100" dirty="0"/>
              <a:t>Diferenciales, Topología y </a:t>
            </a:r>
            <a:r>
              <a:rPr lang="es-ES" sz="1100" dirty="0" smtClean="0"/>
              <a:t>Docencia.</a:t>
            </a:r>
          </a:p>
        </p:txBody>
      </p:sp>
      <p:sp>
        <p:nvSpPr>
          <p:cNvPr id="38" name="37 CuadroTexto"/>
          <p:cNvSpPr txBox="1"/>
          <p:nvPr/>
        </p:nvSpPr>
        <p:spPr>
          <a:xfrm>
            <a:off x="3479202" y="5076056"/>
            <a:ext cx="2749996" cy="3308598"/>
          </a:xfrm>
          <a:prstGeom prst="rect">
            <a:avLst/>
          </a:prstGeom>
          <a:noFill/>
        </p:spPr>
        <p:txBody>
          <a:bodyPr wrap="square" rtlCol="0">
            <a:spAutoFit/>
          </a:bodyPr>
          <a:lstStyle/>
          <a:p>
            <a:pPr algn="just"/>
            <a:r>
              <a:rPr lang="es-VE" sz="1100" b="1" dirty="0" smtClean="0"/>
              <a:t>CAMPO DE TRABAJO:</a:t>
            </a:r>
          </a:p>
          <a:p>
            <a:pPr marL="171450" indent="-171450" algn="just">
              <a:buFont typeface="Arial" pitchFamily="34" charset="0"/>
              <a:buChar char="•"/>
            </a:pPr>
            <a:r>
              <a:rPr lang="es-ES" sz="1100" dirty="0"/>
              <a:t>El profesional puede trabajar en áreas afines tales como ingeniería, </a:t>
            </a:r>
            <a:r>
              <a:rPr lang="es-ES" sz="1100" dirty="0" smtClean="0"/>
              <a:t>geofísica, economía</a:t>
            </a:r>
            <a:r>
              <a:rPr lang="es-ES" sz="1100" dirty="0"/>
              <a:t>, administración, donde requiere matemáticas avanzadas para resolver problemas prácticos. </a:t>
            </a:r>
          </a:p>
          <a:p>
            <a:pPr marL="171450" indent="-171450" algn="just">
              <a:buFont typeface="Arial" pitchFamily="34" charset="0"/>
              <a:buChar char="•"/>
            </a:pPr>
            <a:r>
              <a:rPr lang="es-ES" sz="1100" dirty="0"/>
              <a:t>Puede dedicarse a la enseñanza pública y privada en instituciones de educación superior; </a:t>
            </a:r>
            <a:r>
              <a:rPr lang="es-ES" sz="1100" dirty="0" smtClean="0"/>
              <a:t>y </a:t>
            </a:r>
            <a:r>
              <a:rPr lang="es-ES" sz="1100" dirty="0"/>
              <a:t>centros de </a:t>
            </a:r>
            <a:r>
              <a:rPr lang="es-ES" sz="1100" dirty="0" smtClean="0"/>
              <a:t>investigación. En </a:t>
            </a:r>
            <a:r>
              <a:rPr lang="es-ES" sz="1100" dirty="0"/>
              <a:t>el rubro de consultoría se destaca las áreas: de pensamiento estratégico </a:t>
            </a:r>
            <a:r>
              <a:rPr lang="es-ES" sz="1100" dirty="0" smtClean="0"/>
              <a:t>(</a:t>
            </a:r>
            <a:r>
              <a:rPr lang="es-ES" sz="1100" dirty="0"/>
              <a:t>planificación y resolución de problemas), gerencia (asesoría de negociación y estrategia), </a:t>
            </a:r>
            <a:r>
              <a:rPr lang="es-ES" sz="1100" dirty="0" smtClean="0"/>
              <a:t>política </a:t>
            </a:r>
            <a:r>
              <a:rPr lang="es-ES" sz="1100" dirty="0"/>
              <a:t>y economía  (muestreo y sondeo de opinión, asesorías de imagen).</a:t>
            </a:r>
          </a:p>
          <a:p>
            <a:pPr marL="171450" indent="-171450" algn="just">
              <a:buFont typeface="Arial" pitchFamily="34" charset="0"/>
              <a:buChar char="•"/>
            </a:pPr>
            <a:r>
              <a:rPr lang="es-ES" sz="1100" dirty="0"/>
              <a:t>En  tecnologías, se destacan servicios informáticos, logística, así </a:t>
            </a:r>
            <a:r>
              <a:rPr lang="es-ES" sz="1100" dirty="0" smtClean="0"/>
              <a:t>como empresas </a:t>
            </a:r>
            <a:r>
              <a:rPr lang="es-ES" sz="1100" dirty="0"/>
              <a:t>relacionadas con la banca y entidades financieras. </a:t>
            </a:r>
          </a:p>
        </p:txBody>
      </p:sp>
    </p:spTree>
    <p:extLst>
      <p:ext uri="{BB962C8B-B14F-4D97-AF65-F5344CB8AC3E}">
        <p14:creationId xmlns:p14="http://schemas.microsoft.com/office/powerpoint/2010/main" val="2647830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Estadísticas </a:t>
            </a:r>
            <a:endParaRPr lang="es-VE" sz="2000" dirty="0">
              <a:latin typeface="Kozuka Gothic Pro M" pitchFamily="34" charset="-128"/>
              <a:ea typeface="Kozuka Gothic Pro M" pitchFamily="34" charset="-128"/>
            </a:endParaRPr>
          </a:p>
        </p:txBody>
      </p:sp>
      <p:graphicFrame>
        <p:nvGraphicFramePr>
          <p:cNvPr id="22" name="21 Tabla"/>
          <p:cNvGraphicFramePr>
            <a:graphicFrameLocks noGrp="1"/>
          </p:cNvGraphicFramePr>
          <p:nvPr>
            <p:extLst>
              <p:ext uri="{D42A27DB-BD31-4B8C-83A1-F6EECF244321}">
                <p14:modId xmlns:p14="http://schemas.microsoft.com/office/powerpoint/2010/main" val="751444266"/>
              </p:ext>
            </p:extLst>
          </p:nvPr>
        </p:nvGraphicFramePr>
        <p:xfrm>
          <a:off x="638385" y="2773114"/>
          <a:ext cx="5598927" cy="2230934"/>
        </p:xfrm>
        <a:graphic>
          <a:graphicData uri="http://schemas.openxmlformats.org/drawingml/2006/table">
            <a:tbl>
              <a:tblPr firstRow="1" firstCol="1" bandRow="1">
                <a:tableStyleId>{5C22544A-7EE6-4342-B048-85BDC9FD1C3A}</a:tableStyleId>
              </a:tblPr>
              <a:tblGrid>
                <a:gridCol w="865122"/>
                <a:gridCol w="675965"/>
                <a:gridCol w="735818"/>
                <a:gridCol w="617342"/>
                <a:gridCol w="675965"/>
                <a:gridCol w="675965"/>
                <a:gridCol w="676375"/>
                <a:gridCol w="676375"/>
              </a:tblGrid>
              <a:tr h="195960">
                <a:tc>
                  <a:txBody>
                    <a:bodyPr/>
                    <a:lstStyle/>
                    <a:p>
                      <a:pPr algn="ctr">
                        <a:lnSpc>
                          <a:spcPct val="115000"/>
                        </a:lnSpc>
                        <a:spcAft>
                          <a:spcPts val="0"/>
                        </a:spcAft>
                      </a:pPr>
                      <a:r>
                        <a:rPr lang="es-ES" sz="700" dirty="0">
                          <a:effectLst/>
                        </a:rPr>
                        <a:t>SEMESTRE</a:t>
                      </a:r>
                      <a:endParaRPr lang="es-VE" sz="700" dirty="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BIOLOGÍA</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COMPUTACIÓN</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FÍSICA</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GEOQUÍMICA</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MATEMÁTICA</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QUÍMICA</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TOTAL</a:t>
                      </a:r>
                      <a:endParaRPr lang="es-VE" sz="700">
                        <a:effectLst/>
                        <a:latin typeface="Calibri"/>
                        <a:ea typeface="Calibri"/>
                        <a:cs typeface="Times New Roman"/>
                      </a:endParaRPr>
                    </a:p>
                  </a:txBody>
                  <a:tcPr marL="44218" marR="44218" marT="0" marB="0" anchor="ctr"/>
                </a:tc>
              </a:tr>
              <a:tr h="254371">
                <a:tc>
                  <a:txBody>
                    <a:bodyPr/>
                    <a:lstStyle/>
                    <a:p>
                      <a:pPr algn="ctr">
                        <a:lnSpc>
                          <a:spcPct val="115000"/>
                        </a:lnSpc>
                        <a:spcAft>
                          <a:spcPts val="0"/>
                        </a:spcAft>
                      </a:pPr>
                      <a:r>
                        <a:rPr lang="es-ES" sz="700">
                          <a:effectLst/>
                        </a:rPr>
                        <a:t>DESDE 1954 HASTA 1er. 2005</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2276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2457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365</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476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2048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7653</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2do. 2005</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66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5</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14</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5</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154</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1ero.2006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43</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5</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12</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138</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2do.2006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56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24</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13</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54</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204</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1ero.2007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56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9</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13</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54</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164</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2do.2007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44</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61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23</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187</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1ero.2008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67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58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174</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2do.2008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13</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25</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9</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162</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1ero.2009</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6</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15</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42</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99</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2do.2009</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44</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22</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35</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162</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1ero.2010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23</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9</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39</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98</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2do.2010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29</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20</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4</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13</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125</a:t>
                      </a:r>
                      <a:endParaRPr lang="es-VE" sz="700">
                        <a:effectLst/>
                        <a:latin typeface="Calibri"/>
                        <a:ea typeface="Calibri"/>
                        <a:cs typeface="Times New Roman"/>
                      </a:endParaRPr>
                    </a:p>
                  </a:txBody>
                  <a:tcPr marL="44218" marR="44218" marT="0" marB="0" anchor="ctr"/>
                </a:tc>
              </a:tr>
              <a:tr h="127186">
                <a:tc>
                  <a:txBody>
                    <a:bodyPr/>
                    <a:lstStyle/>
                    <a:p>
                      <a:pPr algn="ctr">
                        <a:lnSpc>
                          <a:spcPct val="115000"/>
                        </a:lnSpc>
                        <a:spcAft>
                          <a:spcPts val="0"/>
                        </a:spcAft>
                      </a:pPr>
                      <a:r>
                        <a:rPr lang="es-ES" sz="700">
                          <a:effectLst/>
                        </a:rPr>
                        <a:t>1ero.2011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27</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39</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18</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12</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13</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31</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a:effectLst/>
                        </a:rPr>
                        <a:t>140</a:t>
                      </a:r>
                      <a:endParaRPr lang="es-VE" sz="700">
                        <a:effectLst/>
                        <a:latin typeface="Calibri"/>
                        <a:ea typeface="Calibri"/>
                        <a:cs typeface="Times New Roman"/>
                      </a:endParaRPr>
                    </a:p>
                  </a:txBody>
                  <a:tcPr marL="44218" marR="44218" marT="0" marB="0" anchor="ctr"/>
                </a:tc>
              </a:tr>
              <a:tr h="254371">
                <a:tc>
                  <a:txBody>
                    <a:bodyPr/>
                    <a:lstStyle/>
                    <a:p>
                      <a:pPr algn="ctr">
                        <a:lnSpc>
                          <a:spcPct val="115000"/>
                        </a:lnSpc>
                        <a:spcAft>
                          <a:spcPts val="0"/>
                        </a:spcAft>
                      </a:pPr>
                      <a:r>
                        <a:rPr lang="es-ES" sz="700">
                          <a:effectLst/>
                        </a:rPr>
                        <a:t>TOTAL DE GRADUANDOS</a:t>
                      </a:r>
                      <a:endParaRPr lang="es-VE" sz="700">
                        <a:effectLst/>
                        <a:latin typeface="Calibri"/>
                        <a:ea typeface="Calibri"/>
                        <a:cs typeface="Times New Roman"/>
                      </a:endParaRPr>
                    </a:p>
                  </a:txBody>
                  <a:tcPr marL="44218" marR="44218" marT="0" marB="0" anchor="ctr"/>
                </a:tc>
                <a:tc>
                  <a:txBody>
                    <a:bodyPr/>
                    <a:lstStyle/>
                    <a:p>
                      <a:pPr algn="ctr">
                        <a:lnSpc>
                          <a:spcPct val="115000"/>
                        </a:lnSpc>
                        <a:spcAft>
                          <a:spcPts val="0"/>
                        </a:spcAft>
                      </a:pPr>
                      <a:r>
                        <a:rPr lang="es-ES" sz="700" b="1" dirty="0">
                          <a:effectLst/>
                        </a:rPr>
                        <a:t>2644</a:t>
                      </a:r>
                      <a:endParaRPr lang="es-VE" sz="700" b="1" dirty="0">
                        <a:effectLst/>
                        <a:latin typeface="Calibri"/>
                        <a:ea typeface="Calibri"/>
                        <a:cs typeface="Times New Roman"/>
                      </a:endParaRPr>
                    </a:p>
                  </a:txBody>
                  <a:tcPr marL="44218" marR="44218" marT="0" marB="0" anchor="ctr">
                    <a:solidFill>
                      <a:schemeClr val="tx2">
                        <a:lumMod val="40000"/>
                        <a:lumOff val="60000"/>
                      </a:schemeClr>
                    </a:solidFill>
                  </a:tcPr>
                </a:tc>
                <a:tc>
                  <a:txBody>
                    <a:bodyPr/>
                    <a:lstStyle/>
                    <a:p>
                      <a:pPr algn="ctr">
                        <a:lnSpc>
                          <a:spcPct val="115000"/>
                        </a:lnSpc>
                        <a:spcAft>
                          <a:spcPts val="0"/>
                        </a:spcAft>
                      </a:pPr>
                      <a:r>
                        <a:rPr lang="es-ES" sz="700" b="1" dirty="0">
                          <a:effectLst/>
                        </a:rPr>
                        <a:t>3003</a:t>
                      </a:r>
                      <a:endParaRPr lang="es-VE" sz="700" b="1" dirty="0">
                        <a:effectLst/>
                        <a:latin typeface="Calibri"/>
                        <a:ea typeface="Calibri"/>
                        <a:cs typeface="Times New Roman"/>
                      </a:endParaRPr>
                    </a:p>
                  </a:txBody>
                  <a:tcPr marL="44218" marR="44218" marT="0" marB="0" anchor="ctr">
                    <a:solidFill>
                      <a:schemeClr val="tx2">
                        <a:lumMod val="40000"/>
                        <a:lumOff val="60000"/>
                      </a:schemeClr>
                    </a:solidFill>
                  </a:tcPr>
                </a:tc>
                <a:tc>
                  <a:txBody>
                    <a:bodyPr/>
                    <a:lstStyle/>
                    <a:p>
                      <a:pPr algn="ctr">
                        <a:lnSpc>
                          <a:spcPct val="115000"/>
                        </a:lnSpc>
                        <a:spcAft>
                          <a:spcPts val="0"/>
                        </a:spcAft>
                      </a:pPr>
                      <a:r>
                        <a:rPr lang="es-ES" sz="700" b="1" dirty="0">
                          <a:effectLst/>
                        </a:rPr>
                        <a:t>492</a:t>
                      </a:r>
                      <a:endParaRPr lang="es-VE" sz="700" b="1" dirty="0">
                        <a:effectLst/>
                        <a:latin typeface="Calibri"/>
                        <a:ea typeface="Calibri"/>
                        <a:cs typeface="Times New Roman"/>
                      </a:endParaRPr>
                    </a:p>
                  </a:txBody>
                  <a:tcPr marL="44218" marR="44218" marT="0" marB="0" anchor="ctr">
                    <a:solidFill>
                      <a:schemeClr val="tx2">
                        <a:lumMod val="40000"/>
                        <a:lumOff val="60000"/>
                      </a:schemeClr>
                    </a:solidFill>
                  </a:tcPr>
                </a:tc>
                <a:tc>
                  <a:txBody>
                    <a:bodyPr/>
                    <a:lstStyle/>
                    <a:p>
                      <a:pPr algn="ctr">
                        <a:lnSpc>
                          <a:spcPct val="115000"/>
                        </a:lnSpc>
                        <a:spcAft>
                          <a:spcPts val="0"/>
                        </a:spcAft>
                      </a:pPr>
                      <a:r>
                        <a:rPr lang="es-ES" sz="700" b="1" dirty="0">
                          <a:effectLst/>
                        </a:rPr>
                        <a:t>171</a:t>
                      </a:r>
                      <a:endParaRPr lang="es-VE" sz="700" b="1" dirty="0">
                        <a:effectLst/>
                        <a:latin typeface="Calibri"/>
                        <a:ea typeface="Calibri"/>
                        <a:cs typeface="Times New Roman"/>
                      </a:endParaRPr>
                    </a:p>
                  </a:txBody>
                  <a:tcPr marL="44218" marR="44218" marT="0" marB="0" anchor="ctr">
                    <a:solidFill>
                      <a:schemeClr val="tx2">
                        <a:lumMod val="40000"/>
                        <a:lumOff val="60000"/>
                      </a:schemeClr>
                    </a:solidFill>
                  </a:tcPr>
                </a:tc>
                <a:tc>
                  <a:txBody>
                    <a:bodyPr/>
                    <a:lstStyle/>
                    <a:p>
                      <a:pPr algn="ctr">
                        <a:lnSpc>
                          <a:spcPct val="115000"/>
                        </a:lnSpc>
                        <a:spcAft>
                          <a:spcPts val="0"/>
                        </a:spcAft>
                      </a:pPr>
                      <a:r>
                        <a:rPr lang="es-ES" sz="700" b="1" dirty="0">
                          <a:effectLst/>
                        </a:rPr>
                        <a:t>600</a:t>
                      </a:r>
                      <a:endParaRPr lang="es-VE" sz="700" b="1" dirty="0">
                        <a:effectLst/>
                        <a:latin typeface="Calibri"/>
                        <a:ea typeface="Calibri"/>
                        <a:cs typeface="Times New Roman"/>
                      </a:endParaRPr>
                    </a:p>
                  </a:txBody>
                  <a:tcPr marL="44218" marR="44218" marT="0" marB="0" anchor="ctr">
                    <a:solidFill>
                      <a:schemeClr val="tx2">
                        <a:lumMod val="40000"/>
                        <a:lumOff val="60000"/>
                      </a:schemeClr>
                    </a:solidFill>
                  </a:tcPr>
                </a:tc>
                <a:tc>
                  <a:txBody>
                    <a:bodyPr/>
                    <a:lstStyle/>
                    <a:p>
                      <a:pPr algn="ctr">
                        <a:lnSpc>
                          <a:spcPct val="115000"/>
                        </a:lnSpc>
                        <a:spcAft>
                          <a:spcPts val="0"/>
                        </a:spcAft>
                      </a:pPr>
                      <a:r>
                        <a:rPr lang="es-ES" sz="700" b="1" dirty="0">
                          <a:effectLst/>
                        </a:rPr>
                        <a:t>2550</a:t>
                      </a:r>
                      <a:endParaRPr lang="es-VE" sz="700" b="1" dirty="0">
                        <a:effectLst/>
                        <a:latin typeface="Calibri"/>
                        <a:ea typeface="Calibri"/>
                        <a:cs typeface="Times New Roman"/>
                      </a:endParaRPr>
                    </a:p>
                  </a:txBody>
                  <a:tcPr marL="44218" marR="44218" marT="0" marB="0" anchor="ctr">
                    <a:solidFill>
                      <a:schemeClr val="tx2">
                        <a:lumMod val="40000"/>
                        <a:lumOff val="60000"/>
                      </a:schemeClr>
                    </a:solidFill>
                  </a:tcPr>
                </a:tc>
                <a:tc>
                  <a:txBody>
                    <a:bodyPr/>
                    <a:lstStyle/>
                    <a:p>
                      <a:pPr algn="ctr">
                        <a:lnSpc>
                          <a:spcPct val="115000"/>
                        </a:lnSpc>
                        <a:spcAft>
                          <a:spcPts val="0"/>
                        </a:spcAft>
                      </a:pPr>
                      <a:r>
                        <a:rPr lang="es-ES" sz="700" b="1" dirty="0">
                          <a:effectLst/>
                        </a:rPr>
                        <a:t>9460</a:t>
                      </a:r>
                      <a:endParaRPr lang="es-VE" sz="700" b="1" dirty="0">
                        <a:effectLst/>
                        <a:latin typeface="Calibri"/>
                        <a:ea typeface="Calibri"/>
                        <a:cs typeface="Times New Roman"/>
                      </a:endParaRPr>
                    </a:p>
                  </a:txBody>
                  <a:tcPr marL="44218" marR="44218" marT="0" marB="0" anchor="ctr">
                    <a:solidFill>
                      <a:schemeClr val="tx2">
                        <a:lumMod val="40000"/>
                        <a:lumOff val="60000"/>
                      </a:schemeClr>
                    </a:solidFill>
                  </a:tcPr>
                </a:tc>
              </a:tr>
            </a:tbl>
          </a:graphicData>
        </a:graphic>
      </p:graphicFrame>
      <p:sp>
        <p:nvSpPr>
          <p:cNvPr id="28" name="27 CuadroTexto"/>
          <p:cNvSpPr txBox="1"/>
          <p:nvPr/>
        </p:nvSpPr>
        <p:spPr>
          <a:xfrm>
            <a:off x="675542" y="2372424"/>
            <a:ext cx="2537434" cy="276999"/>
          </a:xfrm>
          <a:prstGeom prst="rect">
            <a:avLst/>
          </a:prstGeom>
          <a:noFill/>
        </p:spPr>
        <p:txBody>
          <a:bodyPr wrap="square" rtlCol="0">
            <a:spAutoFit/>
          </a:bodyPr>
          <a:lstStyle/>
          <a:p>
            <a:r>
              <a:rPr lang="es-VE" sz="1200" b="1" dirty="0" smtClean="0">
                <a:solidFill>
                  <a:srgbClr val="191919"/>
                </a:solidFill>
              </a:rPr>
              <a:t>Egresados / Pre-Grado (2011)</a:t>
            </a:r>
            <a:endParaRPr lang="es-VE" sz="1200" b="1" dirty="0">
              <a:solidFill>
                <a:srgbClr val="191919"/>
              </a:solidFill>
            </a:endParaRPr>
          </a:p>
        </p:txBody>
      </p:sp>
      <p:graphicFrame>
        <p:nvGraphicFramePr>
          <p:cNvPr id="29" name="2 Gráfico"/>
          <p:cNvGraphicFramePr>
            <a:graphicFrameLocks/>
          </p:cNvGraphicFramePr>
          <p:nvPr>
            <p:extLst>
              <p:ext uri="{D42A27DB-BD31-4B8C-83A1-F6EECF244321}">
                <p14:modId xmlns:p14="http://schemas.microsoft.com/office/powerpoint/2010/main" val="4151314063"/>
              </p:ext>
            </p:extLst>
          </p:nvPr>
        </p:nvGraphicFramePr>
        <p:xfrm>
          <a:off x="824918" y="5123274"/>
          <a:ext cx="5382344" cy="32438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4551579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sp>
        <p:nvSpPr>
          <p:cNvPr id="38" name="37 CuadroTexto"/>
          <p:cNvSpPr txBox="1"/>
          <p:nvPr/>
        </p:nvSpPr>
        <p:spPr>
          <a:xfrm>
            <a:off x="476672" y="2195736"/>
            <a:ext cx="2664296" cy="6355586"/>
          </a:xfrm>
          <a:prstGeom prst="rect">
            <a:avLst/>
          </a:prstGeom>
          <a:noFill/>
        </p:spPr>
        <p:txBody>
          <a:bodyPr wrap="square" rtlCol="0">
            <a:spAutoFit/>
          </a:bodyPr>
          <a:lstStyle/>
          <a:p>
            <a:pPr algn="just"/>
            <a:r>
              <a:rPr lang="es-VE" sz="1100" b="1" dirty="0" smtClean="0"/>
              <a:t>CAMPO DE TRABAJO  (CONT.):</a:t>
            </a:r>
            <a:endParaRPr lang="es-ES" sz="1100" dirty="0"/>
          </a:p>
          <a:p>
            <a:pPr marL="171450" indent="-171450" algn="just">
              <a:buFont typeface="Arial" pitchFamily="34" charset="0"/>
              <a:buChar char="•"/>
            </a:pPr>
            <a:r>
              <a:rPr lang="es-ES" sz="1100" dirty="0"/>
              <a:t>En la Administración Publica puede desempeñarse en puesto de responsabilidad relacionados </a:t>
            </a:r>
            <a:r>
              <a:rPr lang="es-ES" sz="1100" dirty="0" smtClean="0"/>
              <a:t>con </a:t>
            </a:r>
            <a:r>
              <a:rPr lang="es-ES" sz="1100" dirty="0"/>
              <a:t>el manejo de datos estadísticos; instituto de geología y meteorología, observatorios, </a:t>
            </a:r>
            <a:r>
              <a:rPr lang="es-ES" sz="1100" dirty="0" smtClean="0"/>
              <a:t>banca </a:t>
            </a:r>
            <a:r>
              <a:rPr lang="es-ES" sz="1100" dirty="0"/>
              <a:t>publica y privada, PDVSA, SENIAT, Fuerza Armadas, FUNVISIS, INTEVEP, MINEP.</a:t>
            </a:r>
          </a:p>
          <a:p>
            <a:pPr marL="171450" indent="-171450" algn="just">
              <a:buFont typeface="Arial" pitchFamily="34" charset="0"/>
              <a:buChar char="•"/>
            </a:pPr>
            <a:r>
              <a:rPr lang="es-ES" sz="1100" dirty="0"/>
              <a:t>Otros campos de acción son la </a:t>
            </a:r>
            <a:r>
              <a:rPr lang="es-ES" sz="1100" dirty="0" err="1"/>
              <a:t>biomatemática</a:t>
            </a:r>
            <a:r>
              <a:rPr lang="es-ES" sz="1100" dirty="0"/>
              <a:t> e  interacción con campos como la filosofía, </a:t>
            </a:r>
            <a:r>
              <a:rPr lang="es-ES" sz="1100" dirty="0" smtClean="0"/>
              <a:t>epistemología</a:t>
            </a:r>
            <a:r>
              <a:rPr lang="es-ES" sz="1100" dirty="0"/>
              <a:t>, política, sociología psicología, lingüística, semiótica y didáctica</a:t>
            </a:r>
            <a:r>
              <a:rPr lang="es-ES" sz="1100" dirty="0" smtClean="0"/>
              <a:t>.</a:t>
            </a:r>
          </a:p>
          <a:p>
            <a:pPr algn="just"/>
            <a:r>
              <a:rPr lang="es-ES" sz="1100" b="1" dirty="0" smtClean="0"/>
              <a:t>HABILIDADES </a:t>
            </a:r>
            <a:endParaRPr lang="es-ES" sz="1100" b="1" dirty="0"/>
          </a:p>
          <a:p>
            <a:pPr marL="171450" indent="-171450" algn="just">
              <a:buFont typeface="Arial" pitchFamily="34" charset="0"/>
              <a:buChar char="•"/>
            </a:pPr>
            <a:r>
              <a:rPr lang="es-ES" sz="1100" dirty="0"/>
              <a:t>Razonamiento Lógico, </a:t>
            </a:r>
            <a:endParaRPr lang="es-ES" sz="1100" dirty="0" smtClean="0"/>
          </a:p>
          <a:p>
            <a:pPr marL="171450" indent="-171450" algn="just">
              <a:buFont typeface="Arial" pitchFamily="34" charset="0"/>
              <a:buChar char="•"/>
            </a:pPr>
            <a:r>
              <a:rPr lang="es-ES" sz="1100" dirty="0" smtClean="0"/>
              <a:t>Razonamiento </a:t>
            </a:r>
            <a:r>
              <a:rPr lang="es-ES" sz="1100" dirty="0"/>
              <a:t>Abstracto, </a:t>
            </a:r>
          </a:p>
          <a:p>
            <a:pPr marL="171450" indent="-171450" algn="just">
              <a:buFont typeface="Arial" pitchFamily="34" charset="0"/>
              <a:buChar char="•"/>
            </a:pPr>
            <a:r>
              <a:rPr lang="es-ES" sz="1100" dirty="0"/>
              <a:t>Habilidad Numérica, Razonamiento Verbal, </a:t>
            </a:r>
            <a:r>
              <a:rPr lang="es-ES" sz="1100" dirty="0" smtClean="0"/>
              <a:t>Capacidad </a:t>
            </a:r>
            <a:r>
              <a:rPr lang="es-ES" sz="1100" dirty="0"/>
              <a:t>de Análisis </a:t>
            </a:r>
            <a:r>
              <a:rPr lang="es-ES" sz="1100" dirty="0" smtClean="0"/>
              <a:t>y </a:t>
            </a:r>
            <a:r>
              <a:rPr lang="es-ES" sz="1100" dirty="0"/>
              <a:t>Síntesis, Precisión y </a:t>
            </a:r>
            <a:r>
              <a:rPr lang="es-ES" sz="1100" dirty="0" smtClean="0"/>
              <a:t>Exactitud,</a:t>
            </a:r>
          </a:p>
          <a:p>
            <a:pPr marL="171450" indent="-171450" algn="just">
              <a:buFont typeface="Arial" pitchFamily="34" charset="0"/>
              <a:buChar char="•"/>
            </a:pPr>
            <a:r>
              <a:rPr lang="es-ES" sz="1100" dirty="0" smtClean="0"/>
              <a:t>Comprensión </a:t>
            </a:r>
            <a:r>
              <a:rPr lang="es-ES" sz="1100" dirty="0"/>
              <a:t>Global, </a:t>
            </a:r>
            <a:endParaRPr lang="es-ES" sz="1100" dirty="0" smtClean="0"/>
          </a:p>
          <a:p>
            <a:pPr marL="171450" indent="-171450" algn="just">
              <a:buFont typeface="Arial" pitchFamily="34" charset="0"/>
              <a:buChar char="•"/>
            </a:pPr>
            <a:r>
              <a:rPr lang="es-ES" sz="1100" dirty="0" smtClean="0"/>
              <a:t>Resolución </a:t>
            </a:r>
            <a:r>
              <a:rPr lang="es-ES" sz="1100" dirty="0"/>
              <a:t>de Problemas, </a:t>
            </a:r>
            <a:r>
              <a:rPr lang="es-ES" sz="1100" dirty="0" smtClean="0"/>
              <a:t>Capacidad </a:t>
            </a:r>
            <a:r>
              <a:rPr lang="es-ES" sz="1100" dirty="0"/>
              <a:t>de Observación, </a:t>
            </a:r>
          </a:p>
          <a:p>
            <a:pPr marL="171450" indent="-171450" algn="just">
              <a:buFont typeface="Arial" pitchFamily="34" charset="0"/>
              <a:buChar char="•"/>
            </a:pPr>
            <a:r>
              <a:rPr lang="es-ES" sz="1100" dirty="0"/>
              <a:t>Comunicarse en Forma Oral y </a:t>
            </a:r>
            <a:r>
              <a:rPr lang="es-ES" sz="1100" dirty="0" smtClean="0"/>
              <a:t>Escrita.</a:t>
            </a:r>
          </a:p>
          <a:p>
            <a:pPr algn="just"/>
            <a:r>
              <a:rPr lang="es-ES" sz="1100" b="1" dirty="0" smtClean="0"/>
              <a:t>HABILIDADES ESPECÍFICAS </a:t>
            </a:r>
            <a:endParaRPr lang="es-ES" sz="1100" b="1" dirty="0"/>
          </a:p>
          <a:p>
            <a:pPr marL="171450" indent="-171450" algn="just">
              <a:buFont typeface="Arial" pitchFamily="34" charset="0"/>
              <a:buChar char="•"/>
            </a:pPr>
            <a:r>
              <a:rPr lang="es-ES" sz="1100" dirty="0"/>
              <a:t>Pasar de lenguaje verbal al lenguaje algebraico y gráfico,</a:t>
            </a:r>
          </a:p>
          <a:p>
            <a:pPr marL="171450" indent="-171450" algn="just">
              <a:buFont typeface="Arial" pitchFamily="34" charset="0"/>
              <a:buChar char="•"/>
            </a:pPr>
            <a:r>
              <a:rPr lang="es-ES" sz="1100" dirty="0"/>
              <a:t> Manejo de funciones y gráficos, Comprensión lectora, </a:t>
            </a:r>
          </a:p>
          <a:p>
            <a:pPr marL="171450" indent="-171450" algn="just">
              <a:buFont typeface="Arial" pitchFamily="34" charset="0"/>
              <a:buChar char="•"/>
            </a:pPr>
            <a:r>
              <a:rPr lang="es-ES" sz="1100" dirty="0"/>
              <a:t>Extraer información a partir de datos experimentales, </a:t>
            </a:r>
          </a:p>
          <a:p>
            <a:pPr marL="171450" indent="-171450" algn="just">
              <a:buFont typeface="Arial" pitchFamily="34" charset="0"/>
              <a:buChar char="•"/>
            </a:pPr>
            <a:r>
              <a:rPr lang="es-ES" sz="1100" dirty="0"/>
              <a:t>Disposición para el trabajo sistemático y ordenado, </a:t>
            </a:r>
          </a:p>
          <a:p>
            <a:pPr marL="171450" indent="-171450" algn="just">
              <a:buFont typeface="Arial" pitchFamily="34" charset="0"/>
              <a:buChar char="•"/>
            </a:pPr>
            <a:r>
              <a:rPr lang="es-ES" sz="1100" dirty="0"/>
              <a:t>Habilidad de  planificación, Capacidad de argumentación, </a:t>
            </a:r>
          </a:p>
          <a:p>
            <a:pPr marL="171450" indent="-171450" algn="just">
              <a:buFont typeface="Arial" pitchFamily="34" charset="0"/>
              <a:buChar char="•"/>
            </a:pPr>
            <a:r>
              <a:rPr lang="es-ES" sz="1100" dirty="0"/>
              <a:t>Destreza para </a:t>
            </a:r>
            <a:r>
              <a:rPr lang="es-ES" sz="1100" dirty="0" smtClean="0"/>
              <a:t>redactar.</a:t>
            </a:r>
            <a:endParaRPr lang="es-ES" sz="1100" dirty="0"/>
          </a:p>
        </p:txBody>
      </p:sp>
      <p:sp>
        <p:nvSpPr>
          <p:cNvPr id="22" name="21 CuadroTexto"/>
          <p:cNvSpPr txBox="1"/>
          <p:nvPr/>
        </p:nvSpPr>
        <p:spPr>
          <a:xfrm>
            <a:off x="3479202" y="2195736"/>
            <a:ext cx="2664296" cy="4154984"/>
          </a:xfrm>
          <a:prstGeom prst="rect">
            <a:avLst/>
          </a:prstGeom>
          <a:noFill/>
        </p:spPr>
        <p:txBody>
          <a:bodyPr wrap="square" rtlCol="0">
            <a:spAutoFit/>
          </a:bodyPr>
          <a:lstStyle/>
          <a:p>
            <a:pPr algn="just"/>
            <a:r>
              <a:rPr lang="es-ES" sz="1100" b="1" dirty="0" smtClean="0"/>
              <a:t>INTERESES </a:t>
            </a:r>
          </a:p>
          <a:p>
            <a:pPr marL="171450" indent="-171450" algn="just">
              <a:buFont typeface="Arial" pitchFamily="34" charset="0"/>
              <a:buChar char="•"/>
            </a:pPr>
            <a:r>
              <a:rPr lang="es-ES" sz="1100" dirty="0"/>
              <a:t>Resolución de problemas numéricos, Interés por investigar, </a:t>
            </a:r>
            <a:r>
              <a:rPr lang="es-ES" sz="1100" dirty="0" smtClean="0"/>
              <a:t>Agrado </a:t>
            </a:r>
            <a:r>
              <a:rPr lang="es-ES" sz="1100" dirty="0"/>
              <a:t>por la lectura y escritura, Curioso de la </a:t>
            </a:r>
            <a:r>
              <a:rPr lang="es-ES" sz="1100" dirty="0" err="1" smtClean="0"/>
              <a:t>naturalezay</a:t>
            </a:r>
            <a:r>
              <a:rPr lang="es-ES" sz="1100" dirty="0" smtClean="0"/>
              <a:t> </a:t>
            </a:r>
            <a:r>
              <a:rPr lang="es-ES" sz="1100" dirty="0"/>
              <a:t>de los temas científicos, Gusto por el trabajo en equipo</a:t>
            </a:r>
            <a:r>
              <a:rPr lang="es-ES" sz="1100" dirty="0" smtClean="0"/>
              <a:t>.</a:t>
            </a:r>
          </a:p>
          <a:p>
            <a:pPr algn="just"/>
            <a:r>
              <a:rPr lang="es-ES" sz="1100" b="1" dirty="0" smtClean="0"/>
              <a:t>ACTITUDES </a:t>
            </a:r>
          </a:p>
          <a:p>
            <a:pPr marL="171450" indent="-171450" algn="just">
              <a:buFont typeface="Arial" pitchFamily="34" charset="0"/>
              <a:buChar char="•"/>
            </a:pPr>
            <a:r>
              <a:rPr lang="es-ES" sz="1100" dirty="0"/>
              <a:t>Organizado, Planificador, Flexible, Objetivo, </a:t>
            </a:r>
            <a:r>
              <a:rPr lang="es-ES" sz="1100" dirty="0" smtClean="0"/>
              <a:t>Creativo, Perseverante</a:t>
            </a:r>
            <a:r>
              <a:rPr lang="es-ES" sz="1100" dirty="0"/>
              <a:t>, Motivado al logro, </a:t>
            </a:r>
            <a:r>
              <a:rPr lang="es-ES" sz="1100" dirty="0" smtClean="0"/>
              <a:t>Cooperativo, Comunicativo, Tolerante al fracaso.</a:t>
            </a:r>
          </a:p>
          <a:p>
            <a:pPr algn="just"/>
            <a:r>
              <a:rPr lang="es-ES" sz="1100" b="1" dirty="0" smtClean="0"/>
              <a:t>VALORES </a:t>
            </a:r>
          </a:p>
          <a:p>
            <a:pPr marL="171450" indent="-171450" algn="just">
              <a:buFont typeface="Arial" pitchFamily="34" charset="0"/>
              <a:buChar char="•"/>
            </a:pPr>
            <a:r>
              <a:rPr lang="es-VE" sz="1100" dirty="0"/>
              <a:t>Ética, Moral, Responsabilidad y Honestidad.</a:t>
            </a:r>
            <a:endParaRPr lang="es-ES" sz="1100" b="1" dirty="0" smtClean="0"/>
          </a:p>
          <a:p>
            <a:pPr algn="just"/>
            <a:r>
              <a:rPr lang="es-ES" sz="1100" b="1" dirty="0" smtClean="0"/>
              <a:t>CONOCIMIENTOS BÁSICOS </a:t>
            </a:r>
          </a:p>
          <a:p>
            <a:pPr marL="171450" indent="-171450" algn="just">
              <a:buFont typeface="Arial" pitchFamily="34" charset="0"/>
              <a:buChar char="•"/>
            </a:pPr>
            <a:r>
              <a:rPr lang="es-ES" sz="1100" dirty="0" smtClean="0"/>
              <a:t>Conocimientos </a:t>
            </a:r>
            <a:r>
              <a:rPr lang="es-ES" sz="1100" dirty="0"/>
              <a:t>de física, matemática y química</a:t>
            </a:r>
          </a:p>
          <a:p>
            <a:pPr marL="171450" indent="-171450" algn="just">
              <a:buFont typeface="Arial" pitchFamily="34" charset="0"/>
              <a:buChar char="•"/>
            </a:pPr>
            <a:r>
              <a:rPr lang="es-ES" sz="1100" dirty="0"/>
              <a:t>Cultura general</a:t>
            </a:r>
          </a:p>
          <a:p>
            <a:pPr marL="171450" indent="-171450" algn="just">
              <a:buFont typeface="Arial" pitchFamily="34" charset="0"/>
              <a:buChar char="•"/>
            </a:pPr>
            <a:r>
              <a:rPr lang="es-ES" sz="1100" dirty="0"/>
              <a:t>Conocimiento del idioma inglés</a:t>
            </a:r>
          </a:p>
          <a:p>
            <a:pPr marL="171450" indent="-171450" algn="just">
              <a:buFont typeface="Arial" pitchFamily="34" charset="0"/>
              <a:buChar char="•"/>
            </a:pPr>
            <a:r>
              <a:rPr lang="es-ES" sz="1100" dirty="0"/>
              <a:t>Manejo del  computador</a:t>
            </a:r>
          </a:p>
          <a:p>
            <a:pPr marL="171450" indent="-171450" algn="just">
              <a:buFont typeface="Arial" pitchFamily="34" charset="0"/>
              <a:buChar char="•"/>
            </a:pPr>
            <a:r>
              <a:rPr lang="es-ES" sz="1100" dirty="0"/>
              <a:t>Dominio del idioma inglés</a:t>
            </a:r>
          </a:p>
          <a:p>
            <a:pPr marL="171450" indent="-171450" algn="just">
              <a:buFont typeface="Arial" pitchFamily="34" charset="0"/>
              <a:buChar char="•"/>
            </a:pPr>
            <a:r>
              <a:rPr lang="es-ES" sz="1100" dirty="0"/>
              <a:t>Manejo de la expresión oral y escrita</a:t>
            </a:r>
          </a:p>
          <a:p>
            <a:pPr marL="171450" indent="-171450" algn="just">
              <a:buFont typeface="Arial" pitchFamily="34" charset="0"/>
              <a:buChar char="•"/>
            </a:pPr>
            <a:r>
              <a:rPr lang="es-ES" sz="1100" dirty="0"/>
              <a:t>Conocimientos en redacción y ortografía</a:t>
            </a:r>
          </a:p>
          <a:p>
            <a:pPr marL="171450" indent="-171450" algn="just">
              <a:buFont typeface="Arial" pitchFamily="34" charset="0"/>
              <a:buChar char="•"/>
            </a:pPr>
            <a:r>
              <a:rPr lang="es-ES" sz="1100" dirty="0"/>
              <a:t>Cultura </a:t>
            </a:r>
            <a:r>
              <a:rPr lang="es-ES" sz="1100" dirty="0" smtClean="0"/>
              <a:t>general</a:t>
            </a:r>
            <a:endParaRPr lang="es-ES" sz="1100" dirty="0"/>
          </a:p>
        </p:txBody>
      </p:sp>
    </p:spTree>
    <p:extLst>
      <p:ext uri="{BB962C8B-B14F-4D97-AF65-F5344CB8AC3E}">
        <p14:creationId xmlns:p14="http://schemas.microsoft.com/office/powerpoint/2010/main" val="297328975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sp>
        <p:nvSpPr>
          <p:cNvPr id="38" name="37 CuadroTexto"/>
          <p:cNvSpPr txBox="1"/>
          <p:nvPr/>
        </p:nvSpPr>
        <p:spPr>
          <a:xfrm>
            <a:off x="476672" y="2195736"/>
            <a:ext cx="2664296" cy="6355586"/>
          </a:xfrm>
          <a:prstGeom prst="rect">
            <a:avLst/>
          </a:prstGeom>
          <a:noFill/>
        </p:spPr>
        <p:txBody>
          <a:bodyPr wrap="square" rtlCol="0">
            <a:spAutoFit/>
          </a:bodyPr>
          <a:lstStyle/>
          <a:p>
            <a:pPr algn="just"/>
            <a:r>
              <a:rPr lang="es-ES" sz="1100" b="1" dirty="0" smtClean="0"/>
              <a:t>PLAN DE ESTUDIOS </a:t>
            </a:r>
          </a:p>
          <a:p>
            <a:pPr algn="just"/>
            <a:r>
              <a:rPr lang="es-ES" sz="1100" b="1" dirty="0"/>
              <a:t>Duración de los Estudios</a:t>
            </a:r>
            <a:r>
              <a:rPr lang="es-ES" sz="1100" dirty="0"/>
              <a:t>	</a:t>
            </a:r>
            <a:endParaRPr lang="es-ES" sz="1100" dirty="0" smtClean="0"/>
          </a:p>
          <a:p>
            <a:pPr marL="171450" indent="-171450" algn="just">
              <a:buFont typeface="Arial" pitchFamily="34" charset="0"/>
              <a:buChar char="•"/>
            </a:pPr>
            <a:r>
              <a:rPr lang="es-ES" sz="1100" dirty="0" smtClean="0"/>
              <a:t>Cinco (</a:t>
            </a:r>
            <a:r>
              <a:rPr lang="es-ES" sz="1100" dirty="0"/>
              <a:t>05) </a:t>
            </a:r>
            <a:r>
              <a:rPr lang="es-ES" sz="1100" dirty="0" smtClean="0"/>
              <a:t>años</a:t>
            </a:r>
          </a:p>
          <a:p>
            <a:pPr algn="just"/>
            <a:r>
              <a:rPr lang="pt-BR" sz="1100" b="1" dirty="0"/>
              <a:t>Períodos Académicos </a:t>
            </a:r>
            <a:endParaRPr lang="pt-BR" sz="1100" b="1" dirty="0" smtClean="0"/>
          </a:p>
          <a:p>
            <a:pPr marL="171450" indent="-171450" algn="just">
              <a:buFont typeface="Arial" pitchFamily="34" charset="0"/>
              <a:buChar char="•"/>
            </a:pPr>
            <a:r>
              <a:rPr lang="pt-BR" sz="1100" dirty="0" smtClean="0"/>
              <a:t>Semestral</a:t>
            </a:r>
            <a:endParaRPr lang="es-ES" sz="1100" dirty="0"/>
          </a:p>
          <a:p>
            <a:pPr marL="171450" indent="-171450" algn="just">
              <a:buFont typeface="Arial" pitchFamily="34" charset="0"/>
              <a:buChar char="•"/>
            </a:pPr>
            <a:r>
              <a:rPr lang="es-ES" sz="1100" b="1" dirty="0"/>
              <a:t>Duración del Período Académico </a:t>
            </a:r>
            <a:endParaRPr lang="es-ES" sz="1100" b="1" dirty="0" smtClean="0"/>
          </a:p>
          <a:p>
            <a:pPr algn="just"/>
            <a:r>
              <a:rPr lang="es-ES" sz="1100" b="1" dirty="0" smtClean="0"/>
              <a:t>en Semanas: </a:t>
            </a:r>
            <a:r>
              <a:rPr lang="es-ES" sz="1100" dirty="0" smtClean="0"/>
              <a:t>Dieciséis </a:t>
            </a:r>
            <a:r>
              <a:rPr lang="es-ES" sz="1100" dirty="0"/>
              <a:t>(16) </a:t>
            </a:r>
            <a:r>
              <a:rPr lang="es-ES" sz="1100" dirty="0" smtClean="0"/>
              <a:t>semanas</a:t>
            </a:r>
          </a:p>
          <a:p>
            <a:pPr algn="just"/>
            <a:r>
              <a:rPr lang="es-ES" sz="1100" b="1" dirty="0" smtClean="0"/>
              <a:t>Número </a:t>
            </a:r>
            <a:r>
              <a:rPr lang="es-ES" sz="1100" b="1" dirty="0"/>
              <a:t>de Semestres </a:t>
            </a:r>
            <a:r>
              <a:rPr lang="es-ES" sz="1100" b="1" dirty="0" smtClean="0"/>
              <a:t>de </a:t>
            </a:r>
            <a:r>
              <a:rPr lang="es-ES" sz="1100" b="1" dirty="0"/>
              <a:t>la </a:t>
            </a:r>
            <a:r>
              <a:rPr lang="es-ES" sz="1100" b="1" dirty="0" smtClean="0"/>
              <a:t>Carrera: </a:t>
            </a:r>
          </a:p>
          <a:p>
            <a:pPr marL="171450" indent="-171450" algn="just">
              <a:buFont typeface="Arial" pitchFamily="34" charset="0"/>
              <a:buChar char="•"/>
            </a:pPr>
            <a:r>
              <a:rPr lang="es-ES" sz="1100" dirty="0" smtClean="0"/>
              <a:t>Diez </a:t>
            </a:r>
            <a:r>
              <a:rPr lang="es-ES" sz="1100" dirty="0"/>
              <a:t>(10) </a:t>
            </a:r>
            <a:r>
              <a:rPr lang="es-ES" sz="1100" dirty="0" smtClean="0"/>
              <a:t>semestres</a:t>
            </a:r>
            <a:endParaRPr lang="es-ES" sz="1100" dirty="0"/>
          </a:p>
          <a:p>
            <a:pPr algn="just"/>
            <a:r>
              <a:rPr lang="es-ES" sz="1100" b="1" dirty="0" smtClean="0"/>
              <a:t>Título que se otorga: </a:t>
            </a:r>
            <a:r>
              <a:rPr lang="es-ES" sz="1100" dirty="0"/>
              <a:t>	</a:t>
            </a:r>
            <a:endParaRPr lang="es-ES" sz="1100" dirty="0" smtClean="0"/>
          </a:p>
          <a:p>
            <a:pPr marL="171450" indent="-171450" algn="just">
              <a:buFont typeface="Arial" pitchFamily="34" charset="0"/>
              <a:buChar char="•"/>
            </a:pPr>
            <a:r>
              <a:rPr lang="es-ES" sz="1100" dirty="0" smtClean="0"/>
              <a:t>Licenciado </a:t>
            </a:r>
            <a:r>
              <a:rPr lang="es-ES" sz="1100" dirty="0"/>
              <a:t>(a) en </a:t>
            </a:r>
            <a:r>
              <a:rPr lang="es-ES" sz="1100" dirty="0" smtClean="0"/>
              <a:t>Matemática</a:t>
            </a:r>
          </a:p>
          <a:p>
            <a:pPr algn="just"/>
            <a:r>
              <a:rPr lang="es-ES" sz="1100" b="1" dirty="0"/>
              <a:t>Horario en el cual se dicta </a:t>
            </a:r>
            <a:r>
              <a:rPr lang="es-ES" sz="1100" b="1" dirty="0" smtClean="0"/>
              <a:t>la carrera: </a:t>
            </a:r>
          </a:p>
          <a:p>
            <a:pPr marL="171450" indent="-171450" algn="just">
              <a:buFont typeface="Arial" pitchFamily="34" charset="0"/>
              <a:buChar char="•"/>
            </a:pPr>
            <a:r>
              <a:rPr lang="es-ES" sz="1100" dirty="0" smtClean="0"/>
              <a:t>Diurno</a:t>
            </a:r>
            <a:endParaRPr lang="es-ES" sz="1100" b="1" dirty="0"/>
          </a:p>
          <a:p>
            <a:pPr algn="just"/>
            <a:r>
              <a:rPr lang="es-ES" sz="1100" b="1" dirty="0" smtClean="0"/>
              <a:t>PLANTA PROFESORAL</a:t>
            </a:r>
            <a:endParaRPr lang="es-ES" sz="1100" dirty="0"/>
          </a:p>
          <a:p>
            <a:pPr algn="just"/>
            <a:r>
              <a:rPr lang="es-ES" sz="1100" b="1" dirty="0" smtClean="0"/>
              <a:t>TITULAR</a:t>
            </a:r>
          </a:p>
          <a:p>
            <a:pPr marL="171450" indent="-171450" algn="just">
              <a:buFont typeface="Arial" pitchFamily="34" charset="0"/>
              <a:buChar char="•"/>
            </a:pPr>
            <a:r>
              <a:rPr lang="es-ES" sz="1100" dirty="0" smtClean="0"/>
              <a:t>Guevara </a:t>
            </a:r>
            <a:r>
              <a:rPr lang="es-ES" sz="1100" dirty="0" err="1"/>
              <a:t>Jordan</a:t>
            </a:r>
            <a:r>
              <a:rPr lang="es-ES" sz="1100" dirty="0"/>
              <a:t> Juan Manuel</a:t>
            </a:r>
          </a:p>
          <a:p>
            <a:pPr marL="171450" indent="-171450" algn="just">
              <a:buFont typeface="Arial" pitchFamily="34" charset="0"/>
              <a:buChar char="•"/>
            </a:pPr>
            <a:r>
              <a:rPr lang="es-ES" sz="1100" dirty="0" err="1"/>
              <a:t>Merentes</a:t>
            </a:r>
            <a:r>
              <a:rPr lang="es-ES" sz="1100" dirty="0"/>
              <a:t> Díaz Nelson José </a:t>
            </a:r>
          </a:p>
          <a:p>
            <a:pPr marL="171450" indent="-171450" algn="just">
              <a:buFont typeface="Arial" pitchFamily="34" charset="0"/>
              <a:buChar char="•"/>
            </a:pPr>
            <a:r>
              <a:rPr lang="es-ES" sz="1100" dirty="0"/>
              <a:t>Tovar José </a:t>
            </a:r>
            <a:r>
              <a:rPr lang="es-ES" sz="1100" dirty="0" smtClean="0"/>
              <a:t>Francisco</a:t>
            </a:r>
            <a:endParaRPr lang="es-ES" sz="1100" dirty="0"/>
          </a:p>
          <a:p>
            <a:pPr algn="just"/>
            <a:r>
              <a:rPr lang="es-ES" sz="1100" b="1" dirty="0" smtClean="0"/>
              <a:t>ASOCIADO</a:t>
            </a:r>
          </a:p>
          <a:p>
            <a:pPr marL="171450" indent="-171450" algn="just">
              <a:buFont typeface="Arial" pitchFamily="34" charset="0"/>
              <a:buChar char="•"/>
            </a:pPr>
            <a:r>
              <a:rPr lang="es-ES" sz="1100" dirty="0" err="1" smtClean="0"/>
              <a:t>Ludeña</a:t>
            </a:r>
            <a:r>
              <a:rPr lang="es-ES" sz="1100" dirty="0" smtClean="0"/>
              <a:t> </a:t>
            </a:r>
            <a:r>
              <a:rPr lang="es-ES" sz="1100" dirty="0" err="1"/>
              <a:t>Cronick</a:t>
            </a:r>
            <a:r>
              <a:rPr lang="es-ES" sz="1100" dirty="0"/>
              <a:t> </a:t>
            </a:r>
            <a:r>
              <a:rPr lang="es-ES" sz="1100" dirty="0" err="1"/>
              <a:t>Carenne</a:t>
            </a:r>
            <a:r>
              <a:rPr lang="es-ES" sz="1100" dirty="0"/>
              <a:t> </a:t>
            </a:r>
            <a:r>
              <a:rPr lang="es-ES" sz="1100" dirty="0" smtClean="0"/>
              <a:t>Cumana</a:t>
            </a:r>
            <a:endParaRPr lang="es-ES" sz="1100" dirty="0"/>
          </a:p>
          <a:p>
            <a:pPr algn="just"/>
            <a:r>
              <a:rPr lang="es-ES" sz="1100" b="1" dirty="0" smtClean="0"/>
              <a:t>AGREGADO</a:t>
            </a:r>
          </a:p>
          <a:p>
            <a:pPr marL="171450" indent="-171450" algn="just">
              <a:buFont typeface="Arial" pitchFamily="34" charset="0"/>
              <a:buChar char="•"/>
            </a:pPr>
            <a:r>
              <a:rPr lang="es-ES" sz="1100" dirty="0" err="1" smtClean="0"/>
              <a:t>Arriojas</a:t>
            </a:r>
            <a:r>
              <a:rPr lang="es-ES" sz="1100" dirty="0" smtClean="0"/>
              <a:t> </a:t>
            </a:r>
            <a:r>
              <a:rPr lang="es-ES" sz="1100" dirty="0"/>
              <a:t>Mercedes</a:t>
            </a:r>
          </a:p>
          <a:p>
            <a:pPr marL="171450" indent="-171450" algn="just">
              <a:buFont typeface="Arial" pitchFamily="34" charset="0"/>
              <a:buChar char="•"/>
            </a:pPr>
            <a:r>
              <a:rPr lang="es-ES" sz="1100" dirty="0" err="1"/>
              <a:t>Barraez</a:t>
            </a:r>
            <a:r>
              <a:rPr lang="es-ES" sz="1100" dirty="0"/>
              <a:t> G. Daniel U</a:t>
            </a:r>
          </a:p>
          <a:p>
            <a:pPr marL="171450" indent="-171450" algn="just">
              <a:buFont typeface="Arial" pitchFamily="34" charset="0"/>
              <a:buChar char="•"/>
            </a:pPr>
            <a:r>
              <a:rPr lang="es-ES" sz="1100" dirty="0"/>
              <a:t>Castillo Nava Mariela </a:t>
            </a:r>
            <a:r>
              <a:rPr lang="es-ES" sz="1100" dirty="0" err="1"/>
              <a:t>Chiquinquira</a:t>
            </a:r>
            <a:endParaRPr lang="es-ES" sz="1100" dirty="0"/>
          </a:p>
          <a:p>
            <a:pPr marL="171450" indent="-171450" algn="just">
              <a:buFont typeface="Arial" pitchFamily="34" charset="0"/>
              <a:buChar char="•"/>
            </a:pPr>
            <a:r>
              <a:rPr lang="es-ES" sz="1100" dirty="0" err="1"/>
              <a:t>Rios</a:t>
            </a:r>
            <a:r>
              <a:rPr lang="es-ES" sz="1100" dirty="0"/>
              <a:t> Briceño Ricardo Rafael</a:t>
            </a:r>
          </a:p>
          <a:p>
            <a:pPr marL="171450" indent="-171450" algn="just">
              <a:buFont typeface="Arial" pitchFamily="34" charset="0"/>
              <a:buChar char="•"/>
            </a:pPr>
            <a:r>
              <a:rPr lang="es-ES" sz="1100" dirty="0"/>
              <a:t>Sánchez José Luis </a:t>
            </a:r>
          </a:p>
          <a:p>
            <a:pPr marL="171450" indent="-171450" algn="just">
              <a:buFont typeface="Arial" pitchFamily="34" charset="0"/>
              <a:buChar char="•"/>
            </a:pPr>
            <a:r>
              <a:rPr lang="es-ES" sz="1100" dirty="0"/>
              <a:t>Santos Castellano Irene Coromoto</a:t>
            </a:r>
          </a:p>
          <a:p>
            <a:pPr marL="171450" indent="-171450" algn="just">
              <a:buFont typeface="Arial" pitchFamily="34" charset="0"/>
              <a:buChar char="•"/>
            </a:pPr>
            <a:r>
              <a:rPr lang="es-ES" sz="1100" dirty="0"/>
              <a:t>Padilla González Ángel Antonio </a:t>
            </a:r>
          </a:p>
          <a:p>
            <a:pPr algn="just"/>
            <a:r>
              <a:rPr lang="es-ES" sz="1100" b="1" dirty="0" smtClean="0"/>
              <a:t>ASISTENTE</a:t>
            </a:r>
          </a:p>
          <a:p>
            <a:pPr marL="171450" indent="-171450" algn="just">
              <a:buFont typeface="Arial" pitchFamily="34" charset="0"/>
              <a:buChar char="•"/>
            </a:pPr>
            <a:r>
              <a:rPr lang="es-ES" sz="1100" dirty="0" smtClean="0"/>
              <a:t>Ajuria  </a:t>
            </a:r>
            <a:r>
              <a:rPr lang="es-ES" sz="1100" dirty="0" err="1"/>
              <a:t>Rodriguez</a:t>
            </a:r>
            <a:r>
              <a:rPr lang="es-ES" sz="1100" dirty="0"/>
              <a:t> Imanol</a:t>
            </a:r>
          </a:p>
          <a:p>
            <a:pPr marL="171450" indent="-171450" algn="just">
              <a:buFont typeface="Arial" pitchFamily="34" charset="0"/>
              <a:buChar char="•"/>
            </a:pPr>
            <a:r>
              <a:rPr lang="es-ES" sz="1100" dirty="0" err="1"/>
              <a:t>Angel</a:t>
            </a:r>
            <a:r>
              <a:rPr lang="es-ES" sz="1100" dirty="0"/>
              <a:t> </a:t>
            </a:r>
            <a:r>
              <a:rPr lang="es-ES" sz="1100" dirty="0" err="1"/>
              <a:t>Angel</a:t>
            </a:r>
            <a:r>
              <a:rPr lang="es-ES" sz="1100" dirty="0"/>
              <a:t> Mauricio</a:t>
            </a:r>
          </a:p>
          <a:p>
            <a:pPr marL="171450" indent="-171450" algn="just">
              <a:buFont typeface="Arial" pitchFamily="34" charset="0"/>
              <a:buChar char="•"/>
            </a:pPr>
            <a:r>
              <a:rPr lang="es-ES" sz="1100" dirty="0"/>
              <a:t>Balderrama </a:t>
            </a:r>
            <a:r>
              <a:rPr lang="es-ES" sz="1100" dirty="0" err="1"/>
              <a:t>Bocsanczy</a:t>
            </a:r>
            <a:r>
              <a:rPr lang="es-ES" sz="1100" dirty="0"/>
              <a:t> Cristina María</a:t>
            </a:r>
          </a:p>
          <a:p>
            <a:pPr marL="171450" indent="-171450" algn="just">
              <a:buFont typeface="Arial" pitchFamily="34" charset="0"/>
              <a:buChar char="•"/>
            </a:pPr>
            <a:r>
              <a:rPr lang="es-ES" sz="1100" dirty="0"/>
              <a:t>Colina Cruz </a:t>
            </a:r>
            <a:r>
              <a:rPr lang="es-ES" sz="1100" dirty="0" err="1"/>
              <a:t>Mairene</a:t>
            </a:r>
            <a:r>
              <a:rPr lang="es-ES" sz="1100" dirty="0"/>
              <a:t> Yelitza De La T</a:t>
            </a:r>
          </a:p>
          <a:p>
            <a:pPr marL="171450" indent="-171450" algn="just">
              <a:buFont typeface="Arial" pitchFamily="34" charset="0"/>
              <a:buChar char="•"/>
            </a:pPr>
            <a:r>
              <a:rPr lang="es-ES" sz="1100" dirty="0"/>
              <a:t>Da Silva </a:t>
            </a:r>
            <a:r>
              <a:rPr lang="es-ES" sz="1100" dirty="0" err="1"/>
              <a:t>Rodrigues</a:t>
            </a:r>
            <a:r>
              <a:rPr lang="es-ES" sz="1100" dirty="0"/>
              <a:t> Carmen María</a:t>
            </a:r>
          </a:p>
          <a:p>
            <a:pPr marL="171450" indent="-171450" algn="just">
              <a:buFont typeface="Arial" pitchFamily="34" charset="0"/>
              <a:buChar char="•"/>
            </a:pPr>
            <a:r>
              <a:rPr lang="es-ES" sz="1100" dirty="0"/>
              <a:t>Gómez Polanco </a:t>
            </a:r>
            <a:r>
              <a:rPr lang="es-ES" sz="1100" dirty="0" err="1"/>
              <a:t>Annkarys</a:t>
            </a:r>
            <a:endParaRPr lang="es-ES" sz="1100" dirty="0"/>
          </a:p>
          <a:p>
            <a:pPr marL="171450" indent="-171450" algn="just">
              <a:buFont typeface="Arial" pitchFamily="34" charset="0"/>
              <a:buChar char="•"/>
            </a:pPr>
            <a:r>
              <a:rPr lang="es-ES" sz="1100" dirty="0" err="1"/>
              <a:t>Guanda</a:t>
            </a:r>
            <a:r>
              <a:rPr lang="es-ES" sz="1100" dirty="0"/>
              <a:t> Betancourt </a:t>
            </a:r>
            <a:r>
              <a:rPr lang="es-ES" sz="1100" dirty="0" err="1"/>
              <a:t>Nathaly</a:t>
            </a:r>
            <a:r>
              <a:rPr lang="es-ES" sz="1100" dirty="0"/>
              <a:t>  Del </a:t>
            </a:r>
            <a:r>
              <a:rPr lang="es-ES" sz="1100" dirty="0" smtClean="0"/>
              <a:t>Carmen</a:t>
            </a:r>
            <a:endParaRPr lang="es-ES" sz="1100" dirty="0"/>
          </a:p>
        </p:txBody>
      </p:sp>
      <p:sp>
        <p:nvSpPr>
          <p:cNvPr id="22" name="21 CuadroTexto"/>
          <p:cNvSpPr txBox="1"/>
          <p:nvPr/>
        </p:nvSpPr>
        <p:spPr>
          <a:xfrm>
            <a:off x="3479202" y="2195736"/>
            <a:ext cx="2664296" cy="5339923"/>
          </a:xfrm>
          <a:prstGeom prst="rect">
            <a:avLst/>
          </a:prstGeom>
          <a:noFill/>
        </p:spPr>
        <p:txBody>
          <a:bodyPr wrap="square" rtlCol="0">
            <a:spAutoFit/>
          </a:bodyPr>
          <a:lstStyle/>
          <a:p>
            <a:pPr algn="just"/>
            <a:r>
              <a:rPr lang="es-ES" sz="1100" b="1" dirty="0" smtClean="0"/>
              <a:t>ASISTENTE  (CONT.)</a:t>
            </a:r>
            <a:endParaRPr lang="es-ES" sz="1100" b="1" dirty="0"/>
          </a:p>
          <a:p>
            <a:pPr marL="171450" indent="-171450" algn="just">
              <a:buFont typeface="Arial" pitchFamily="34" charset="0"/>
              <a:buChar char="•"/>
            </a:pPr>
            <a:r>
              <a:rPr lang="es-ES" sz="1100" dirty="0"/>
              <a:t>Guardia Ortega Tomas Enrique</a:t>
            </a:r>
          </a:p>
          <a:p>
            <a:pPr marL="171450" indent="-171450" algn="just">
              <a:buFont typeface="Arial" pitchFamily="34" charset="0"/>
              <a:buChar char="•"/>
            </a:pPr>
            <a:r>
              <a:rPr lang="es-ES" sz="1100" dirty="0"/>
              <a:t>Hernández </a:t>
            </a:r>
            <a:r>
              <a:rPr lang="es-ES" sz="1100" dirty="0" err="1"/>
              <a:t>Chaudary</a:t>
            </a:r>
            <a:r>
              <a:rPr lang="es-ES" sz="1100" dirty="0"/>
              <a:t> José Benito</a:t>
            </a:r>
          </a:p>
          <a:p>
            <a:pPr marL="171450" indent="-171450" algn="just">
              <a:buFont typeface="Arial" pitchFamily="34" charset="0"/>
              <a:buChar char="•"/>
            </a:pPr>
            <a:r>
              <a:rPr lang="es-ES" sz="1100" dirty="0"/>
              <a:t>Liendo </a:t>
            </a:r>
            <a:r>
              <a:rPr lang="es-ES" sz="1100" dirty="0" err="1"/>
              <a:t>Barcasnegras</a:t>
            </a:r>
            <a:r>
              <a:rPr lang="es-ES" sz="1100" dirty="0"/>
              <a:t> Jean Carlos</a:t>
            </a:r>
          </a:p>
          <a:p>
            <a:pPr marL="171450" indent="-171450" algn="just">
              <a:buFont typeface="Arial" pitchFamily="34" charset="0"/>
              <a:buChar char="•"/>
            </a:pPr>
            <a:r>
              <a:rPr lang="es-ES" sz="1100" dirty="0" err="1"/>
              <a:t>Maia</a:t>
            </a:r>
            <a:r>
              <a:rPr lang="es-ES" sz="1100" dirty="0"/>
              <a:t> Ferreira Manuel Paulo</a:t>
            </a:r>
          </a:p>
          <a:p>
            <a:pPr marL="171450" indent="-171450" algn="just">
              <a:buFont typeface="Arial" pitchFamily="34" charset="0"/>
              <a:buChar char="•"/>
            </a:pPr>
            <a:r>
              <a:rPr lang="es-ES" sz="1100" dirty="0"/>
              <a:t>Méndez Elio José</a:t>
            </a:r>
          </a:p>
          <a:p>
            <a:pPr marL="171450" indent="-171450" algn="just">
              <a:buFont typeface="Arial" pitchFamily="34" charset="0"/>
              <a:buChar char="•"/>
            </a:pPr>
            <a:r>
              <a:rPr lang="es-ES" sz="1100" dirty="0"/>
              <a:t>Otero Arias </a:t>
            </a:r>
            <a:r>
              <a:rPr lang="es-ES" sz="1100" dirty="0" err="1"/>
              <a:t>Jonnathan</a:t>
            </a:r>
            <a:r>
              <a:rPr lang="es-ES" sz="1100" dirty="0"/>
              <a:t> Enrique</a:t>
            </a:r>
          </a:p>
          <a:p>
            <a:pPr marL="171450" indent="-171450" algn="just">
              <a:buFont typeface="Arial" pitchFamily="34" charset="0"/>
              <a:buChar char="•"/>
            </a:pPr>
            <a:r>
              <a:rPr lang="es-ES" sz="1100" dirty="0" err="1"/>
              <a:t>Padron</a:t>
            </a:r>
            <a:r>
              <a:rPr lang="es-ES" sz="1100" dirty="0"/>
              <a:t> </a:t>
            </a:r>
            <a:r>
              <a:rPr lang="es-ES" sz="1100" dirty="0" err="1"/>
              <a:t>Vezga</a:t>
            </a:r>
            <a:r>
              <a:rPr lang="es-ES" sz="1100" dirty="0"/>
              <a:t> Adriana Coromoto</a:t>
            </a:r>
          </a:p>
          <a:p>
            <a:pPr marL="171450" indent="-171450" algn="just">
              <a:buFont typeface="Arial" pitchFamily="34" charset="0"/>
              <a:buChar char="•"/>
            </a:pPr>
            <a:r>
              <a:rPr lang="es-ES" sz="1100" dirty="0" err="1"/>
              <a:t>Peredes</a:t>
            </a:r>
            <a:r>
              <a:rPr lang="es-ES" sz="1100" dirty="0"/>
              <a:t> Valera Luis Daniel</a:t>
            </a:r>
          </a:p>
          <a:p>
            <a:pPr marL="171450" indent="-171450" algn="just">
              <a:buFont typeface="Arial" pitchFamily="34" charset="0"/>
              <a:buChar char="•"/>
            </a:pPr>
            <a:r>
              <a:rPr lang="es-ES" sz="1100" dirty="0"/>
              <a:t>Pineda Centeno Angie Alexandra</a:t>
            </a:r>
          </a:p>
          <a:p>
            <a:pPr marL="171450" indent="-171450" algn="just">
              <a:buFont typeface="Arial" pitchFamily="34" charset="0"/>
              <a:buChar char="•"/>
            </a:pPr>
            <a:r>
              <a:rPr lang="es-ES" sz="1100" dirty="0"/>
              <a:t>Valera López Maira Alejandra</a:t>
            </a:r>
          </a:p>
          <a:p>
            <a:pPr algn="just"/>
            <a:r>
              <a:rPr lang="es-ES" sz="1100" b="1" dirty="0"/>
              <a:t>Instructores</a:t>
            </a:r>
          </a:p>
          <a:p>
            <a:pPr marL="171450" indent="-171450" algn="just">
              <a:buFont typeface="Arial" pitchFamily="34" charset="0"/>
              <a:buChar char="•"/>
            </a:pPr>
            <a:r>
              <a:rPr lang="es-ES" sz="1100" dirty="0" err="1"/>
              <a:t>Aguiar</a:t>
            </a:r>
            <a:r>
              <a:rPr lang="es-ES" sz="1100" dirty="0"/>
              <a:t> Aponte </a:t>
            </a:r>
            <a:r>
              <a:rPr lang="es-ES" sz="1100" dirty="0" err="1"/>
              <a:t>Kenyer</a:t>
            </a:r>
            <a:r>
              <a:rPr lang="es-ES" sz="1100" dirty="0"/>
              <a:t> Eduardo</a:t>
            </a:r>
          </a:p>
          <a:p>
            <a:pPr marL="171450" indent="-171450" algn="just">
              <a:buFont typeface="Arial" pitchFamily="34" charset="0"/>
              <a:buChar char="•"/>
            </a:pPr>
            <a:r>
              <a:rPr lang="es-ES" sz="1100" dirty="0"/>
              <a:t>Contreras </a:t>
            </a:r>
            <a:r>
              <a:rPr lang="es-ES" sz="1100" dirty="0" err="1"/>
              <a:t>Tavarez</a:t>
            </a:r>
            <a:r>
              <a:rPr lang="es-ES" sz="1100" dirty="0"/>
              <a:t> Andrés Antonio</a:t>
            </a:r>
          </a:p>
          <a:p>
            <a:pPr marL="171450" indent="-171450" algn="just">
              <a:buFont typeface="Arial" pitchFamily="34" charset="0"/>
              <a:buChar char="•"/>
            </a:pPr>
            <a:r>
              <a:rPr lang="es-ES" sz="1100" dirty="0"/>
              <a:t>Gómez García José Gregorio</a:t>
            </a:r>
          </a:p>
          <a:p>
            <a:pPr marL="171450" indent="-171450" algn="just">
              <a:buFont typeface="Arial" pitchFamily="34" charset="0"/>
              <a:buChar char="•"/>
            </a:pPr>
            <a:r>
              <a:rPr lang="es-ES" sz="1100" dirty="0"/>
              <a:t>Méndez García Argenis José</a:t>
            </a:r>
          </a:p>
          <a:p>
            <a:pPr marL="171450" indent="-171450" algn="just">
              <a:buFont typeface="Arial" pitchFamily="34" charset="0"/>
              <a:buChar char="•"/>
            </a:pPr>
            <a:r>
              <a:rPr lang="es-ES" sz="1100" dirty="0"/>
              <a:t>Torrealba Gómez Daniela </a:t>
            </a:r>
            <a:r>
              <a:rPr lang="es-ES" sz="1100" dirty="0" smtClean="0"/>
              <a:t>Esperanza</a:t>
            </a:r>
          </a:p>
          <a:p>
            <a:pPr marL="171450" indent="-171450" algn="just">
              <a:buFont typeface="Arial" pitchFamily="34" charset="0"/>
              <a:buChar char="•"/>
            </a:pPr>
            <a:endParaRPr lang="es-ES" sz="1100" b="1" dirty="0" smtClean="0"/>
          </a:p>
          <a:p>
            <a:pPr algn="just"/>
            <a:r>
              <a:rPr lang="es-ES" sz="1100" b="1" dirty="0" smtClean="0"/>
              <a:t>PERSONAL CONTRATADO</a:t>
            </a:r>
          </a:p>
          <a:p>
            <a:pPr algn="just"/>
            <a:r>
              <a:rPr lang="es-ES" sz="1100" dirty="0" smtClean="0"/>
              <a:t>Contamos </a:t>
            </a:r>
            <a:r>
              <a:rPr lang="es-ES" sz="1100" dirty="0"/>
              <a:t>con una (1) plaza de Asistente a dedicación exclusiva, </a:t>
            </a:r>
            <a:r>
              <a:rPr lang="es-ES" sz="1100" dirty="0" smtClean="0"/>
              <a:t>cinco </a:t>
            </a:r>
            <a:r>
              <a:rPr lang="es-ES" sz="1100" dirty="0"/>
              <a:t>(5) plazas de Instructores a dedicación exclusiva, </a:t>
            </a:r>
            <a:r>
              <a:rPr lang="es-ES" sz="1100" dirty="0" smtClean="0"/>
              <a:t>una </a:t>
            </a:r>
            <a:r>
              <a:rPr lang="es-ES" sz="1100" dirty="0"/>
              <a:t>(1) plaza de Asociado tiempo convencional, </a:t>
            </a:r>
          </a:p>
          <a:p>
            <a:pPr algn="just"/>
            <a:r>
              <a:rPr lang="es-ES" sz="1100" dirty="0"/>
              <a:t>una (1) plaza de Agregado tiempo </a:t>
            </a:r>
            <a:r>
              <a:rPr lang="es-ES" sz="1100" dirty="0" smtClean="0"/>
              <a:t>convencional, veintidós </a:t>
            </a:r>
            <a:r>
              <a:rPr lang="es-ES" sz="1100" dirty="0"/>
              <a:t>(22) plazas de Instructores tiempo convencional, </a:t>
            </a:r>
            <a:r>
              <a:rPr lang="es-ES" sz="1100" dirty="0" smtClean="0"/>
              <a:t>dos </a:t>
            </a:r>
            <a:r>
              <a:rPr lang="es-ES" sz="1100" dirty="0"/>
              <a:t>(2) plazas de Auxiliares docentes tiempo completos, </a:t>
            </a:r>
            <a:r>
              <a:rPr lang="es-ES" sz="1100" dirty="0" smtClean="0"/>
              <a:t>seis </a:t>
            </a:r>
            <a:r>
              <a:rPr lang="es-ES" sz="1100" dirty="0"/>
              <a:t>(6) plazas de Auxiliares Docentes medio tiempo, </a:t>
            </a:r>
            <a:r>
              <a:rPr lang="es-ES" sz="1100" dirty="0" smtClean="0"/>
              <a:t>seis </a:t>
            </a:r>
            <a:r>
              <a:rPr lang="es-ES" sz="1100" dirty="0"/>
              <a:t>(6) plazas de Preparadores </a:t>
            </a:r>
            <a:r>
              <a:rPr lang="es-ES" sz="1100" dirty="0" smtClean="0"/>
              <a:t>II y </a:t>
            </a:r>
            <a:r>
              <a:rPr lang="es-ES" sz="1100" dirty="0"/>
              <a:t>diecisiete (17) plazas de Preparador I</a:t>
            </a:r>
            <a:r>
              <a:rPr lang="es-ES" sz="1100" dirty="0" smtClean="0"/>
              <a:t>.</a:t>
            </a:r>
            <a:endParaRPr lang="es-ES" sz="1100" dirty="0"/>
          </a:p>
        </p:txBody>
      </p:sp>
    </p:spTree>
    <p:extLst>
      <p:ext uri="{BB962C8B-B14F-4D97-AF65-F5344CB8AC3E}">
        <p14:creationId xmlns:p14="http://schemas.microsoft.com/office/powerpoint/2010/main" val="39269953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graphicFrame>
        <p:nvGraphicFramePr>
          <p:cNvPr id="29" name="28 Tabla"/>
          <p:cNvGraphicFramePr>
            <a:graphicFrameLocks noGrp="1"/>
          </p:cNvGraphicFramePr>
          <p:nvPr>
            <p:extLst>
              <p:ext uri="{D42A27DB-BD31-4B8C-83A1-F6EECF244321}">
                <p14:modId xmlns:p14="http://schemas.microsoft.com/office/powerpoint/2010/main" val="3803188358"/>
              </p:ext>
            </p:extLst>
          </p:nvPr>
        </p:nvGraphicFramePr>
        <p:xfrm>
          <a:off x="498984" y="3437272"/>
          <a:ext cx="5832648" cy="3666744"/>
        </p:xfrm>
        <a:graphic>
          <a:graphicData uri="http://schemas.openxmlformats.org/drawingml/2006/table">
            <a:tbl>
              <a:tblPr>
                <a:tableStyleId>{5C22544A-7EE6-4342-B048-85BDC9FD1C3A}</a:tableStyleId>
              </a:tblPr>
              <a:tblGrid>
                <a:gridCol w="2025640"/>
                <a:gridCol w="2025640"/>
                <a:gridCol w="1781368"/>
              </a:tblGrid>
              <a:tr h="0">
                <a:tc>
                  <a:txBody>
                    <a:bodyPr/>
                    <a:lstStyle/>
                    <a:p>
                      <a:pPr algn="ctr">
                        <a:lnSpc>
                          <a:spcPct val="115000"/>
                        </a:lnSpc>
                        <a:spcAft>
                          <a:spcPts val="1000"/>
                        </a:spcAft>
                      </a:pPr>
                      <a:r>
                        <a:rPr lang="es-VE" sz="1100" b="1" dirty="0">
                          <a:effectLst/>
                        </a:rPr>
                        <a:t>Primer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Segundo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Tercer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Matemática I</a:t>
                      </a:r>
                    </a:p>
                    <a:p>
                      <a:pPr marL="171450" lvl="0" indent="-171450">
                        <a:buFont typeface="Arial" pitchFamily="34" charset="0"/>
                        <a:buChar char="•"/>
                      </a:pPr>
                      <a:r>
                        <a:rPr lang="es-VE" sz="1000" kern="1200" dirty="0" smtClean="0">
                          <a:solidFill>
                            <a:schemeClr val="dk1"/>
                          </a:solidFill>
                          <a:effectLst/>
                          <a:latin typeface="+mn-lt"/>
                          <a:ea typeface="+mn-ea"/>
                          <a:cs typeface="+mn-cs"/>
                        </a:rPr>
                        <a:t>Física I</a:t>
                      </a:r>
                    </a:p>
                    <a:p>
                      <a:pPr marL="171450" indent="-171450">
                        <a:buFont typeface="Arial" pitchFamily="34" charset="0"/>
                        <a:buChar char="•"/>
                      </a:pPr>
                      <a:r>
                        <a:rPr lang="es-VE" sz="1000" kern="1200" dirty="0" smtClean="0">
                          <a:solidFill>
                            <a:schemeClr val="dk1"/>
                          </a:solidFill>
                          <a:effectLst/>
                          <a:latin typeface="+mn-lt"/>
                          <a:ea typeface="+mn-ea"/>
                          <a:cs typeface="+mn-cs"/>
                        </a:rPr>
                        <a:t>Elementos de la Matemática </a:t>
                      </a:r>
                      <a:endParaRPr lang="es-VE" sz="1000" dirty="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Matemática II</a:t>
                      </a:r>
                    </a:p>
                    <a:p>
                      <a:pPr marL="171450" lvl="0" indent="-171450">
                        <a:buFont typeface="Arial" pitchFamily="34" charset="0"/>
                        <a:buChar char="•"/>
                      </a:pPr>
                      <a:r>
                        <a:rPr lang="es-VE" sz="1000" kern="1200" dirty="0" smtClean="0">
                          <a:solidFill>
                            <a:schemeClr val="dk1"/>
                          </a:solidFill>
                          <a:effectLst/>
                          <a:latin typeface="+mn-lt"/>
                          <a:ea typeface="+mn-ea"/>
                          <a:cs typeface="+mn-cs"/>
                        </a:rPr>
                        <a:t>Física II</a:t>
                      </a:r>
                    </a:p>
                    <a:p>
                      <a:pPr marL="171450" lvl="0" indent="-171450">
                        <a:buFont typeface="Arial" pitchFamily="34" charset="0"/>
                        <a:buChar char="•"/>
                      </a:pPr>
                      <a:r>
                        <a:rPr lang="es-VE" sz="1000" kern="1200" dirty="0" smtClean="0">
                          <a:solidFill>
                            <a:schemeClr val="dk1"/>
                          </a:solidFill>
                          <a:effectLst/>
                          <a:latin typeface="+mn-lt"/>
                          <a:ea typeface="+mn-ea"/>
                          <a:cs typeface="+mn-cs"/>
                        </a:rPr>
                        <a:t>Algebra I</a:t>
                      </a:r>
                    </a:p>
                    <a:p>
                      <a:pPr marL="171450" indent="-171450">
                        <a:buFont typeface="Arial" pitchFamily="34" charset="0"/>
                        <a:buChar char="•"/>
                      </a:pPr>
                      <a:r>
                        <a:rPr lang="es-VE" sz="1000" kern="1200" dirty="0" smtClean="0">
                          <a:solidFill>
                            <a:schemeClr val="dk1"/>
                          </a:solidFill>
                          <a:effectLst/>
                          <a:latin typeface="+mn-lt"/>
                          <a:ea typeface="+mn-ea"/>
                          <a:cs typeface="+mn-cs"/>
                        </a:rPr>
                        <a:t>Idioma (Estudios Complementarios)</a:t>
                      </a:r>
                      <a:endParaRPr lang="es-VE" sz="1000" dirty="0" smtClean="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Matemática III</a:t>
                      </a:r>
                    </a:p>
                    <a:p>
                      <a:pPr marL="171450" lvl="0" indent="-171450">
                        <a:buFont typeface="Arial" pitchFamily="34" charset="0"/>
                        <a:buChar char="•"/>
                      </a:pPr>
                      <a:r>
                        <a:rPr lang="es-VE" sz="1000" kern="1200" dirty="0" smtClean="0">
                          <a:solidFill>
                            <a:schemeClr val="dk1"/>
                          </a:solidFill>
                          <a:effectLst/>
                          <a:latin typeface="+mn-lt"/>
                          <a:ea typeface="+mn-ea"/>
                          <a:cs typeface="+mn-cs"/>
                        </a:rPr>
                        <a:t>Geometría Básica</a:t>
                      </a:r>
                    </a:p>
                    <a:p>
                      <a:pPr marL="171450" lvl="0" indent="-171450">
                        <a:buFont typeface="Arial" pitchFamily="34" charset="0"/>
                        <a:buChar char="•"/>
                      </a:pPr>
                      <a:r>
                        <a:rPr lang="es-VE" sz="1000" kern="1200" dirty="0" smtClean="0">
                          <a:solidFill>
                            <a:schemeClr val="dk1"/>
                          </a:solidFill>
                          <a:effectLst/>
                          <a:latin typeface="+mn-lt"/>
                          <a:ea typeface="+mn-ea"/>
                          <a:cs typeface="+mn-cs"/>
                        </a:rPr>
                        <a:t>Introducción a la Computación, o Cálculo Numérico, o Cálculo Científico</a:t>
                      </a:r>
                    </a:p>
                    <a:p>
                      <a:pPr marL="171450" indent="-171450">
                        <a:buFont typeface="Arial" pitchFamily="34" charset="0"/>
                        <a:buChar char="•"/>
                      </a:pPr>
                      <a:r>
                        <a:rPr lang="es-VE" sz="1000" kern="1200" dirty="0" smtClean="0">
                          <a:solidFill>
                            <a:schemeClr val="dk1"/>
                          </a:solidFill>
                          <a:effectLst/>
                          <a:latin typeface="+mn-lt"/>
                          <a:ea typeface="+mn-ea"/>
                          <a:cs typeface="+mn-cs"/>
                        </a:rPr>
                        <a:t>Idioma (Estudios Complementarios)</a:t>
                      </a:r>
                      <a:endParaRPr lang="es-VE" sz="10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lnSpc>
                          <a:spcPct val="115000"/>
                        </a:lnSpc>
                        <a:spcAft>
                          <a:spcPts val="1000"/>
                        </a:spcAft>
                      </a:pPr>
                      <a:r>
                        <a:rPr lang="es-VE" sz="1000" b="1" dirty="0">
                          <a:solidFill>
                            <a:srgbClr val="00000A"/>
                          </a:solidFill>
                          <a:effectLst/>
                          <a:latin typeface="Calibri"/>
                          <a:ea typeface="DejaVu Sans"/>
                          <a:cs typeface="Calibri"/>
                        </a:rPr>
                        <a:t>Cuarto Semestre</a:t>
                      </a:r>
                      <a:endParaRPr lang="es-VE" sz="10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Quinto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solidFill>
                            <a:srgbClr val="00000A"/>
                          </a:solidFill>
                          <a:effectLst/>
                          <a:latin typeface="Calibri"/>
                          <a:ea typeface="DejaVu Sans"/>
                          <a:cs typeface="Calibri"/>
                        </a:rPr>
                        <a:t>Sexto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Análisis I</a:t>
                      </a:r>
                    </a:p>
                    <a:p>
                      <a:pPr marL="171450" lvl="0" indent="-171450">
                        <a:buFont typeface="Arial" pitchFamily="34" charset="0"/>
                        <a:buChar char="•"/>
                      </a:pPr>
                      <a:r>
                        <a:rPr lang="es-VE" sz="1000" kern="1200" dirty="0" smtClean="0">
                          <a:solidFill>
                            <a:schemeClr val="dk1"/>
                          </a:solidFill>
                          <a:effectLst/>
                          <a:latin typeface="+mn-lt"/>
                          <a:ea typeface="+mn-ea"/>
                          <a:cs typeface="+mn-cs"/>
                        </a:rPr>
                        <a:t>Probabilidades</a:t>
                      </a:r>
                    </a:p>
                    <a:p>
                      <a:pPr marL="171450" lvl="0" indent="-171450">
                        <a:buFont typeface="Arial" pitchFamily="34" charset="0"/>
                        <a:buChar char="•"/>
                      </a:pPr>
                      <a:r>
                        <a:rPr lang="es-VE" sz="1000" kern="1200" dirty="0" smtClean="0">
                          <a:solidFill>
                            <a:schemeClr val="dk1"/>
                          </a:solidFill>
                          <a:effectLst/>
                          <a:latin typeface="+mn-lt"/>
                          <a:ea typeface="+mn-ea"/>
                          <a:cs typeface="+mn-cs"/>
                        </a:rPr>
                        <a:t>Algebra II</a:t>
                      </a:r>
                    </a:p>
                    <a:p>
                      <a:pPr marL="171450" indent="-171450">
                        <a:buFont typeface="Arial" pitchFamily="34" charset="0"/>
                        <a:buChar char="•"/>
                      </a:pPr>
                      <a:r>
                        <a:rPr lang="es-VE" sz="1000" kern="1200" dirty="0" smtClean="0">
                          <a:solidFill>
                            <a:schemeClr val="dk1"/>
                          </a:solidFill>
                          <a:effectLst/>
                          <a:latin typeface="+mn-lt"/>
                          <a:ea typeface="+mn-ea"/>
                          <a:cs typeface="+mn-cs"/>
                        </a:rPr>
                        <a:t>Estudio Complementario</a:t>
                      </a:r>
                      <a:endParaRPr lang="es-ES" sz="1000" dirty="0" smtClean="0">
                        <a:solidFill>
                          <a:srgbClr val="00000A"/>
                        </a:solidFill>
                        <a:effectLst/>
                        <a:latin typeface="+mn-lt"/>
                        <a:ea typeface="DejaVu Sans"/>
                        <a:cs typeface="Symbol"/>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Análisis II</a:t>
                      </a:r>
                    </a:p>
                    <a:p>
                      <a:pPr marL="171450" lvl="0" indent="-171450">
                        <a:buFont typeface="Arial" pitchFamily="34" charset="0"/>
                        <a:buChar char="•"/>
                      </a:pPr>
                      <a:r>
                        <a:rPr lang="es-VE" sz="1000" kern="1200" dirty="0" smtClean="0">
                          <a:solidFill>
                            <a:schemeClr val="dk1"/>
                          </a:solidFill>
                          <a:effectLst/>
                          <a:latin typeface="+mn-lt"/>
                          <a:ea typeface="+mn-ea"/>
                          <a:cs typeface="+mn-cs"/>
                        </a:rPr>
                        <a:t>Estadística</a:t>
                      </a:r>
                    </a:p>
                    <a:p>
                      <a:pPr marL="171450" lvl="0" indent="-171450">
                        <a:buFont typeface="Arial" pitchFamily="34" charset="0"/>
                        <a:buChar char="•"/>
                      </a:pPr>
                      <a:r>
                        <a:rPr lang="es-VE" sz="1000" kern="1200" dirty="0" smtClean="0">
                          <a:solidFill>
                            <a:schemeClr val="dk1"/>
                          </a:solidFill>
                          <a:effectLst/>
                          <a:latin typeface="+mn-lt"/>
                          <a:ea typeface="+mn-ea"/>
                          <a:cs typeface="+mn-cs"/>
                        </a:rPr>
                        <a:t>Ecuaciones Diferenciales Ordinarias </a:t>
                      </a:r>
                    </a:p>
                    <a:p>
                      <a:pPr marL="171450" indent="-171450">
                        <a:buFont typeface="Arial" pitchFamily="34" charset="0"/>
                        <a:buChar char="•"/>
                      </a:pPr>
                      <a:r>
                        <a:rPr lang="es-VE" sz="1000" kern="1200" dirty="0" smtClean="0">
                          <a:solidFill>
                            <a:schemeClr val="dk1"/>
                          </a:solidFill>
                          <a:effectLst/>
                          <a:latin typeface="+mn-lt"/>
                          <a:ea typeface="+mn-ea"/>
                          <a:cs typeface="+mn-cs"/>
                        </a:rPr>
                        <a:t>Estudio Complementario</a:t>
                      </a:r>
                      <a:endParaRPr lang="es-ES" sz="1000" dirty="0" smtClean="0">
                        <a:solidFill>
                          <a:srgbClr val="00000A"/>
                        </a:solidFill>
                        <a:effectLst/>
                        <a:latin typeface="+mn-lt"/>
                        <a:ea typeface="DejaVu Sans"/>
                        <a:cs typeface="Symbol"/>
                      </a:endParaRPr>
                    </a:p>
                  </a:txBody>
                  <a:tcPr marL="68580" marR="68580" marT="0" marB="0">
                    <a:solidFill>
                      <a:schemeClr val="accent3">
                        <a:lumMod val="40000"/>
                        <a:lumOff val="60000"/>
                      </a:schemeClr>
                    </a:solidFill>
                  </a:tcPr>
                </a:tc>
                <a:tc>
                  <a:txBody>
                    <a:bodyPr/>
                    <a:lstStyle/>
                    <a:p>
                      <a:pPr marL="342900" lvl="0" indent="-342900">
                        <a:lnSpc>
                          <a:spcPct val="115000"/>
                        </a:lnSpc>
                        <a:spcAft>
                          <a:spcPts val="0"/>
                        </a:spcAft>
                        <a:buFont typeface="Symbol"/>
                        <a:buChar char=""/>
                      </a:pPr>
                      <a:r>
                        <a:rPr lang="es-VE" sz="1050" dirty="0">
                          <a:effectLst/>
                          <a:latin typeface="Calibri"/>
                          <a:ea typeface="Calibri"/>
                          <a:cs typeface="Times New Roman"/>
                        </a:rPr>
                        <a:t>Topología</a:t>
                      </a:r>
                    </a:p>
                    <a:p>
                      <a:pPr marL="342900" lvl="0" indent="-342900">
                        <a:lnSpc>
                          <a:spcPct val="115000"/>
                        </a:lnSpc>
                        <a:spcAft>
                          <a:spcPts val="0"/>
                        </a:spcAft>
                        <a:buFont typeface="Symbol"/>
                        <a:buChar char=""/>
                      </a:pPr>
                      <a:r>
                        <a:rPr lang="es-VE" sz="1050" dirty="0">
                          <a:effectLst/>
                          <a:latin typeface="Calibri"/>
                          <a:ea typeface="Calibri"/>
                          <a:cs typeface="Times New Roman"/>
                        </a:rPr>
                        <a:t>Funciones Analíticas</a:t>
                      </a:r>
                    </a:p>
                    <a:p>
                      <a:pPr marL="342900" lvl="0" indent="-342900">
                        <a:lnSpc>
                          <a:spcPct val="115000"/>
                        </a:lnSpc>
                        <a:spcAft>
                          <a:spcPts val="0"/>
                        </a:spcAft>
                        <a:buFont typeface="Symbol"/>
                        <a:buChar char=""/>
                      </a:pPr>
                      <a:r>
                        <a:rPr lang="es-VE" sz="1050" dirty="0">
                          <a:effectLst/>
                          <a:latin typeface="Calibri"/>
                          <a:ea typeface="Calibri"/>
                          <a:cs typeface="Times New Roman"/>
                        </a:rPr>
                        <a:t>Algebra III</a:t>
                      </a:r>
                    </a:p>
                  </a:txBody>
                  <a:tcPr marL="68580" marR="68580" marT="0" marB="0">
                    <a:solidFill>
                      <a:schemeClr val="accent3">
                        <a:lumMod val="40000"/>
                        <a:lumOff val="60000"/>
                      </a:schemeClr>
                    </a:solidFill>
                  </a:tcPr>
                </a:tc>
              </a:tr>
              <a:tr h="0">
                <a:tc>
                  <a:txBody>
                    <a:bodyPr/>
                    <a:lstStyle/>
                    <a:p>
                      <a:pPr algn="ctr"/>
                      <a:r>
                        <a:rPr lang="es-VE" sz="1100" b="1" dirty="0" smtClean="0"/>
                        <a:t>Séptimo</a:t>
                      </a:r>
                      <a:r>
                        <a:rPr lang="es-VE" sz="1100" b="1" baseline="0" dirty="0" smtClean="0"/>
                        <a:t> Semestre</a:t>
                      </a:r>
                      <a:endParaRPr lang="es-VE" sz="1100" b="1" dirty="0"/>
                    </a:p>
                  </a:txBody>
                  <a:tcPr marL="68580" marR="68580" marT="0" marB="0">
                    <a:solidFill>
                      <a:schemeClr val="accent3">
                        <a:lumMod val="75000"/>
                      </a:schemeClr>
                    </a:solidFill>
                  </a:tcPr>
                </a:tc>
                <a:tc>
                  <a:txBody>
                    <a:bodyPr/>
                    <a:lstStyle/>
                    <a:p>
                      <a:pPr algn="ctr">
                        <a:lnSpc>
                          <a:spcPct val="115000"/>
                        </a:lnSpc>
                        <a:spcAft>
                          <a:spcPts val="1000"/>
                        </a:spcAft>
                      </a:pPr>
                      <a:r>
                        <a:rPr lang="es-VE" sz="1100" b="1" baseline="0" dirty="0" smtClean="0">
                          <a:solidFill>
                            <a:srgbClr val="00000A"/>
                          </a:solidFill>
                          <a:effectLst/>
                          <a:latin typeface="Calibri"/>
                          <a:ea typeface="DejaVu Sans"/>
                          <a:cs typeface="Calibri"/>
                        </a:rPr>
                        <a:t>Octavo Semestre </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Noveno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159346">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Teoría de la Medida</a:t>
                      </a:r>
                    </a:p>
                    <a:p>
                      <a:pPr marL="171450" lvl="0" indent="-171450">
                        <a:buFont typeface="Arial" pitchFamily="34" charset="0"/>
                        <a:buChar char="•"/>
                      </a:pPr>
                      <a:r>
                        <a:rPr lang="es-VE" sz="1000" kern="1200" dirty="0" smtClean="0">
                          <a:solidFill>
                            <a:schemeClr val="dk1"/>
                          </a:solidFill>
                          <a:effectLst/>
                          <a:latin typeface="+mn-lt"/>
                          <a:ea typeface="+mn-ea"/>
                          <a:cs typeface="+mn-cs"/>
                        </a:rPr>
                        <a:t>Geometría Diferencial</a:t>
                      </a:r>
                    </a:p>
                    <a:p>
                      <a:pPr marL="171450" indent="-171450">
                        <a:buFont typeface="Arial" pitchFamily="34" charset="0"/>
                        <a:buChar char="•"/>
                      </a:pPr>
                      <a:r>
                        <a:rPr lang="es-VE" sz="1000" kern="1200" dirty="0" smtClean="0">
                          <a:solidFill>
                            <a:schemeClr val="dk1"/>
                          </a:solidFill>
                          <a:effectLst/>
                          <a:latin typeface="+mn-lt"/>
                          <a:ea typeface="+mn-ea"/>
                          <a:cs typeface="+mn-cs"/>
                        </a:rPr>
                        <a:t>Ecuaciones en Derivadas Parciales</a:t>
                      </a:r>
                      <a:endParaRPr lang="es-VE" sz="400" dirty="0"/>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Análisis Funcional</a:t>
                      </a:r>
                    </a:p>
                    <a:p>
                      <a:pPr marL="285750" lvl="0" indent="-285750">
                        <a:buFont typeface="Arial" pitchFamily="34" charset="0"/>
                        <a:buChar char="•"/>
                      </a:pPr>
                      <a:r>
                        <a:rPr lang="es-VE" sz="1000" kern="1200" dirty="0" smtClean="0">
                          <a:solidFill>
                            <a:schemeClr val="dk1"/>
                          </a:solidFill>
                          <a:effectLst/>
                          <a:latin typeface="+mn-lt"/>
                          <a:ea typeface="+mn-ea"/>
                          <a:cs typeface="+mn-cs"/>
                        </a:rPr>
                        <a:t>Asignatura Básica General</a:t>
                      </a:r>
                    </a:p>
                    <a:p>
                      <a:pPr marL="285750" indent="-285750">
                        <a:buFont typeface="Arial" pitchFamily="34" charset="0"/>
                        <a:buChar char="•"/>
                      </a:pPr>
                      <a:r>
                        <a:rPr lang="es-VE" sz="1000" kern="1200" dirty="0" smtClean="0">
                          <a:solidFill>
                            <a:schemeClr val="dk1"/>
                          </a:solidFill>
                          <a:effectLst/>
                          <a:latin typeface="+mn-lt"/>
                          <a:ea typeface="+mn-ea"/>
                          <a:cs typeface="+mn-cs"/>
                        </a:rPr>
                        <a:t>Electiva</a:t>
                      </a:r>
                      <a:endParaRPr lang="es-VE" sz="400" kern="1200" dirty="0" smtClean="0">
                        <a:solidFill>
                          <a:schemeClr val="dk1"/>
                        </a:solidFill>
                        <a:effectLst/>
                        <a:latin typeface="+mn-lt"/>
                        <a:ea typeface="+mn-ea"/>
                        <a:cs typeface="+mn-cs"/>
                      </a:endParaRPr>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Electiva</a:t>
                      </a:r>
                    </a:p>
                    <a:p>
                      <a:pPr marL="285750" lvl="0" indent="-285750">
                        <a:buFont typeface="Arial" pitchFamily="34" charset="0"/>
                        <a:buChar char="•"/>
                      </a:pPr>
                      <a:r>
                        <a:rPr lang="es-VE" sz="1000" kern="1200" dirty="0" smtClean="0">
                          <a:solidFill>
                            <a:schemeClr val="dk1"/>
                          </a:solidFill>
                          <a:effectLst/>
                          <a:latin typeface="+mn-lt"/>
                          <a:ea typeface="+mn-ea"/>
                          <a:cs typeface="+mn-cs"/>
                        </a:rPr>
                        <a:t>Electiva</a:t>
                      </a:r>
                    </a:p>
                    <a:p>
                      <a:pPr marL="285750" indent="-285750">
                        <a:buFont typeface="Arial" pitchFamily="34" charset="0"/>
                        <a:buChar char="•"/>
                      </a:pPr>
                      <a:r>
                        <a:rPr lang="es-VE" sz="1000" kern="1200" dirty="0" smtClean="0">
                          <a:solidFill>
                            <a:schemeClr val="dk1"/>
                          </a:solidFill>
                          <a:effectLst/>
                          <a:latin typeface="+mn-lt"/>
                          <a:ea typeface="+mn-ea"/>
                          <a:cs typeface="+mn-cs"/>
                        </a:rPr>
                        <a:t>Seminario I</a:t>
                      </a:r>
                      <a:endParaRPr lang="es-VE" sz="4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gridSpan="3">
                  <a:txBody>
                    <a:bodyPr/>
                    <a:lstStyle/>
                    <a:p>
                      <a:pPr algn="ctr">
                        <a:lnSpc>
                          <a:spcPct val="115000"/>
                        </a:lnSpc>
                        <a:spcAft>
                          <a:spcPts val="1000"/>
                        </a:spcAft>
                      </a:pPr>
                      <a:r>
                        <a:rPr lang="es-VE" sz="1100" b="1" dirty="0">
                          <a:solidFill>
                            <a:srgbClr val="00000A"/>
                          </a:solidFill>
                          <a:effectLst/>
                          <a:latin typeface="Calibri"/>
                          <a:ea typeface="DejaVu Sans"/>
                          <a:cs typeface="Calibri"/>
                        </a:rPr>
                        <a:t>Décimo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hMerge="1">
                  <a:txBody>
                    <a:bodyPr/>
                    <a:lstStyle/>
                    <a:p>
                      <a:endParaRPr lang="es-VE"/>
                    </a:p>
                  </a:txBody>
                  <a:tcPr/>
                </a:tc>
                <a:tc hMerge="1">
                  <a:txBody>
                    <a:bodyPr/>
                    <a:lstStyle/>
                    <a:p>
                      <a:endParaRPr lang="es-VE"/>
                    </a:p>
                  </a:txBody>
                  <a:tcPr/>
                </a:tc>
              </a:tr>
              <a:tr h="0">
                <a:tc gridSpan="3">
                  <a:txBody>
                    <a:bodyPr/>
                    <a:lstStyle/>
                    <a:p>
                      <a:pPr marL="171450" lvl="0" indent="-171450" algn="ctr">
                        <a:buFont typeface="Arial" pitchFamily="34" charset="0"/>
                        <a:buChar char="•"/>
                      </a:pPr>
                      <a:r>
                        <a:rPr lang="es-VE" sz="1000" kern="1200" dirty="0" smtClean="0">
                          <a:solidFill>
                            <a:schemeClr val="dk1"/>
                          </a:solidFill>
                          <a:effectLst/>
                          <a:latin typeface="+mn-lt"/>
                          <a:ea typeface="+mn-ea"/>
                          <a:cs typeface="+mn-cs"/>
                        </a:rPr>
                        <a:t>Seminario II</a:t>
                      </a:r>
                    </a:p>
                    <a:p>
                      <a:pPr marL="171450" indent="-171450" algn="ctr">
                        <a:buFont typeface="Arial" pitchFamily="34" charset="0"/>
                        <a:buChar char="•"/>
                      </a:pPr>
                      <a:r>
                        <a:rPr lang="es-VE" sz="1000" kern="1200" dirty="0" smtClean="0">
                          <a:solidFill>
                            <a:schemeClr val="dk1"/>
                          </a:solidFill>
                          <a:effectLst/>
                          <a:latin typeface="+mn-lt"/>
                          <a:ea typeface="+mn-ea"/>
                          <a:cs typeface="+mn-cs"/>
                        </a:rPr>
                        <a:t>Trabajo Especial de Grado</a:t>
                      </a:r>
                      <a:endParaRPr lang="es-VE" sz="6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c hMerge="1">
                  <a:txBody>
                    <a:bodyPr/>
                    <a:lstStyle/>
                    <a:p>
                      <a:endParaRPr lang="es-VE"/>
                    </a:p>
                  </a:txBody>
                  <a:tcPr/>
                </a:tc>
                <a:tc hMerge="1">
                  <a:txBody>
                    <a:bodyPr/>
                    <a:lstStyle/>
                    <a:p>
                      <a:endParaRPr lang="es-VE"/>
                    </a:p>
                  </a:txBody>
                  <a:tcPr/>
                </a:tc>
              </a:tr>
            </a:tbl>
          </a:graphicData>
        </a:graphic>
      </p:graphicFrame>
      <p:sp>
        <p:nvSpPr>
          <p:cNvPr id="30" name="29 CuadroTexto"/>
          <p:cNvSpPr txBox="1"/>
          <p:nvPr/>
        </p:nvSpPr>
        <p:spPr>
          <a:xfrm>
            <a:off x="506986" y="3073224"/>
            <a:ext cx="1180131" cy="261610"/>
          </a:xfrm>
          <a:prstGeom prst="rect">
            <a:avLst/>
          </a:prstGeom>
          <a:noFill/>
        </p:spPr>
        <p:txBody>
          <a:bodyPr wrap="none" rtlCol="0">
            <a:spAutoFit/>
          </a:bodyPr>
          <a:lstStyle/>
          <a:p>
            <a:r>
              <a:rPr lang="es-VE" sz="1100" b="1" dirty="0" smtClean="0"/>
              <a:t>Plan de Estudios:</a:t>
            </a:r>
            <a:endParaRPr lang="es-VE" sz="1100" b="1" dirty="0"/>
          </a:p>
        </p:txBody>
      </p:sp>
    </p:spTree>
    <p:extLst>
      <p:ext uri="{BB962C8B-B14F-4D97-AF65-F5344CB8AC3E}">
        <p14:creationId xmlns:p14="http://schemas.microsoft.com/office/powerpoint/2010/main" val="23877735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sp>
        <p:nvSpPr>
          <p:cNvPr id="36" name="35 CuadroTexto"/>
          <p:cNvSpPr txBox="1"/>
          <p:nvPr/>
        </p:nvSpPr>
        <p:spPr>
          <a:xfrm>
            <a:off x="548681" y="2151593"/>
            <a:ext cx="2736303" cy="6694140"/>
          </a:xfrm>
          <a:prstGeom prst="rect">
            <a:avLst/>
          </a:prstGeom>
          <a:noFill/>
        </p:spPr>
        <p:txBody>
          <a:bodyPr wrap="square" rtlCol="0">
            <a:spAutoFit/>
          </a:bodyPr>
          <a:lstStyle/>
          <a:p>
            <a:pPr algn="just"/>
            <a:r>
              <a:rPr lang="es-VE" sz="1100" b="1" dirty="0" smtClean="0"/>
              <a:t>NOMBRE DE LA LICENCIATURA: </a:t>
            </a:r>
          </a:p>
          <a:p>
            <a:pPr marL="171450" indent="-171450" algn="just">
              <a:buFont typeface="Arial" pitchFamily="34" charset="0"/>
              <a:buChar char="•"/>
            </a:pPr>
            <a:r>
              <a:rPr lang="es-VE" sz="1100" dirty="0" smtClean="0"/>
              <a:t>Licenciatura en Química </a:t>
            </a:r>
          </a:p>
          <a:p>
            <a:pPr algn="just"/>
            <a:r>
              <a:rPr lang="es-VE" sz="1100" b="1" dirty="0" smtClean="0"/>
              <a:t>FECHA DE CREACIÓN: </a:t>
            </a:r>
          </a:p>
          <a:p>
            <a:pPr marL="171450" indent="-171450" algn="just">
              <a:buFont typeface="Arial" pitchFamily="34" charset="0"/>
              <a:buChar char="•"/>
            </a:pPr>
            <a:r>
              <a:rPr lang="es-VE" sz="1100" dirty="0"/>
              <a:t>Acuerdo Nº 63 de fecha 03 de marzo de 1958, en el que el Consejo Universitario presidido por el Dr. Francisco de </a:t>
            </a:r>
            <a:r>
              <a:rPr lang="es-VE" sz="1100" dirty="0" err="1"/>
              <a:t>Venanzi</a:t>
            </a:r>
            <a:r>
              <a:rPr lang="es-VE" sz="1100" dirty="0"/>
              <a:t>, aprueba la creación de la Facultad de Ciencias de la Universidad Central de Venezuela. </a:t>
            </a:r>
            <a:endParaRPr lang="es-VE" sz="1100" dirty="0" smtClean="0"/>
          </a:p>
          <a:p>
            <a:pPr marL="171450" indent="-171450" algn="just">
              <a:buFont typeface="Arial" pitchFamily="34" charset="0"/>
              <a:buChar char="•"/>
            </a:pPr>
            <a:r>
              <a:rPr lang="es-VE" sz="1100" dirty="0" smtClean="0"/>
              <a:t>En </a:t>
            </a:r>
            <a:r>
              <a:rPr lang="es-VE" sz="1100" dirty="0"/>
              <a:t>este acuerdo se señala que la Facultad de Ciencias quedará integrada por las Escuelas de Biología, Química y Ciencias Físicas y Matemáticas.</a:t>
            </a:r>
            <a:endParaRPr lang="es-VE" sz="1100" b="1" dirty="0" smtClean="0"/>
          </a:p>
          <a:p>
            <a:pPr algn="just"/>
            <a:r>
              <a:rPr lang="es-VE" sz="1100" b="1" dirty="0" smtClean="0"/>
              <a:t>REQUISITOS DE INGRESO: </a:t>
            </a:r>
          </a:p>
          <a:p>
            <a:pPr marL="171450" indent="-171450" algn="just">
              <a:buFont typeface="Arial" pitchFamily="34" charset="0"/>
              <a:buChar char="•"/>
            </a:pPr>
            <a:r>
              <a:rPr lang="es-VE" sz="1100" dirty="0" smtClean="0"/>
              <a:t>Bachiller </a:t>
            </a:r>
            <a:r>
              <a:rPr lang="es-VE" sz="1100" dirty="0"/>
              <a:t>en </a:t>
            </a:r>
            <a:r>
              <a:rPr lang="es-VE" sz="1100" dirty="0" smtClean="0"/>
              <a:t>Ciencias</a:t>
            </a:r>
            <a:endParaRPr lang="es-VE" sz="1100" b="1" dirty="0" smtClean="0"/>
          </a:p>
          <a:p>
            <a:pPr algn="just"/>
            <a:r>
              <a:rPr lang="es-VE" sz="1100" b="1" dirty="0" smtClean="0"/>
              <a:t>PERFIL PROFESIONAL DEL EGRESADO:</a:t>
            </a:r>
            <a:endParaRPr lang="es-ES" sz="1100" dirty="0"/>
          </a:p>
          <a:p>
            <a:pPr marL="171450" indent="-171450" algn="just">
              <a:buFont typeface="Arial" pitchFamily="34" charset="0"/>
              <a:buChar char="•"/>
            </a:pPr>
            <a:r>
              <a:rPr lang="es-VE" sz="1100" dirty="0"/>
              <a:t>El químico estudia la materia su composición, propiedades y transformaciones en la estructura</a:t>
            </a:r>
            <a:r>
              <a:rPr lang="es-VE" sz="1100" dirty="0" smtClean="0"/>
              <a:t>. </a:t>
            </a:r>
            <a:r>
              <a:rPr lang="es-VE" sz="1100" dirty="0"/>
              <a:t>Asesora técnicamente o trabaja en el diseño y modificación de procesos químicos, solución de problemas industriales, innovación tecnológica, evaluación del impacto ambiental, mejoramiento y síntesis de productos, control de calidad, análisis de productos diversos.</a:t>
            </a:r>
            <a:endParaRPr lang="es-ES" sz="1100" b="1" dirty="0" smtClean="0"/>
          </a:p>
          <a:p>
            <a:pPr algn="just"/>
            <a:r>
              <a:rPr lang="es-ES" sz="1100" b="1" dirty="0" smtClean="0"/>
              <a:t>AREAS DE ACCIÓN PROFESIONAL </a:t>
            </a:r>
          </a:p>
          <a:p>
            <a:pPr marL="171450" indent="-171450" algn="just">
              <a:buFont typeface="Arial" pitchFamily="34" charset="0"/>
              <a:buChar char="•"/>
            </a:pPr>
            <a:r>
              <a:rPr lang="es-VE" sz="1100" dirty="0"/>
              <a:t>Básica, Tecnología, Geoquímica, Opción docente: mención química</a:t>
            </a:r>
            <a:r>
              <a:rPr lang="es-VE" sz="1100" dirty="0" smtClean="0"/>
              <a:t>.</a:t>
            </a:r>
          </a:p>
          <a:p>
            <a:pPr algn="just"/>
            <a:r>
              <a:rPr lang="es-VE" sz="1100" b="1" dirty="0"/>
              <a:t>CAMPO DE </a:t>
            </a:r>
            <a:r>
              <a:rPr lang="es-VE" sz="1100" b="1" dirty="0" smtClean="0"/>
              <a:t>TRABAJO:</a:t>
            </a:r>
          </a:p>
          <a:p>
            <a:pPr marL="171450" indent="-171450" algn="just">
              <a:buFont typeface="Arial" pitchFamily="34" charset="0"/>
              <a:buChar char="•"/>
            </a:pPr>
            <a:r>
              <a:rPr lang="es-VE" sz="1100" dirty="0"/>
              <a:t>El Licenciado en Química puede desempeñarse en la Industria petroquímica (plásticos, productos químicos y derivados del petróleo); industria minera y metalúrgica (hierro, </a:t>
            </a:r>
            <a:r>
              <a:rPr lang="es-VE" sz="1100" dirty="0" smtClean="0"/>
              <a:t>acero, aluminio, carbón, entre otros).</a:t>
            </a:r>
            <a:endParaRPr lang="es-VE" sz="1100" dirty="0"/>
          </a:p>
          <a:p>
            <a:r>
              <a:rPr lang="es-VE" sz="1100" dirty="0"/>
              <a:t> </a:t>
            </a:r>
          </a:p>
          <a:p>
            <a:pPr algn="just"/>
            <a:endParaRPr lang="es-VE" sz="1100" dirty="0" smtClean="0"/>
          </a:p>
        </p:txBody>
      </p:sp>
      <p:sp>
        <p:nvSpPr>
          <p:cNvPr id="38" name="37 CuadroTexto"/>
          <p:cNvSpPr txBox="1"/>
          <p:nvPr/>
        </p:nvSpPr>
        <p:spPr>
          <a:xfrm>
            <a:off x="3356992" y="5249103"/>
            <a:ext cx="2749996" cy="3139321"/>
          </a:xfrm>
          <a:prstGeom prst="rect">
            <a:avLst/>
          </a:prstGeom>
          <a:noFill/>
        </p:spPr>
        <p:txBody>
          <a:bodyPr wrap="square" rtlCol="0">
            <a:spAutoFit/>
          </a:bodyPr>
          <a:lstStyle/>
          <a:p>
            <a:pPr algn="just"/>
            <a:r>
              <a:rPr lang="es-VE" sz="1100" b="1" dirty="0" smtClean="0"/>
              <a:t>CAMPO DE TRABAJO (CONT.):</a:t>
            </a:r>
          </a:p>
          <a:p>
            <a:pPr marL="171450" indent="-171450" algn="just">
              <a:buFont typeface="Arial" pitchFamily="34" charset="0"/>
              <a:buChar char="•"/>
            </a:pPr>
            <a:r>
              <a:rPr lang="es-VE" sz="1100" dirty="0"/>
              <a:t>También Trabaja en empresas relacionadas con instrumentación química; industrias textiles; centros de investigación; Universidades Nacionales; Institutos Tecnológicos e Industrias Químicas. </a:t>
            </a:r>
          </a:p>
          <a:p>
            <a:pPr marL="171450" indent="-171450" algn="just">
              <a:buFont typeface="Arial" pitchFamily="34" charset="0"/>
              <a:buChar char="•"/>
            </a:pPr>
            <a:r>
              <a:rPr lang="es-VE" sz="1100" dirty="0"/>
              <a:t>Puede ejercer como docente en todos los niveles de la educación. Igualmente puede desempeñarse, a través de empresas privadas y cooperativas, en el libre ejercicio de su profesión</a:t>
            </a:r>
            <a:r>
              <a:rPr lang="es-VE" sz="1100" dirty="0" smtClean="0"/>
              <a:t>.</a:t>
            </a:r>
            <a:endParaRPr lang="es-VE" sz="1100" dirty="0"/>
          </a:p>
          <a:p>
            <a:pPr marL="171450" indent="-171450" algn="just">
              <a:buFont typeface="Arial" pitchFamily="34" charset="0"/>
              <a:buChar char="•"/>
            </a:pPr>
            <a:r>
              <a:rPr lang="es-VE" sz="1100" dirty="0"/>
              <a:t>A nivel del estado, es requerido su labor  en el sector público, dentro de diversos ministerios e institutos tales como: Ministerio del Ambiente, CICPC, INTEVEP, IVIC, PDVSA, Ministerio de Energía y Minas, entre otros.</a:t>
            </a:r>
            <a:endParaRPr lang="es-VE" sz="1100" b="1" dirty="0" smtClean="0"/>
          </a:p>
        </p:txBody>
      </p:sp>
    </p:spTree>
    <p:extLst>
      <p:ext uri="{BB962C8B-B14F-4D97-AF65-F5344CB8AC3E}">
        <p14:creationId xmlns:p14="http://schemas.microsoft.com/office/powerpoint/2010/main" val="422264087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sp>
        <p:nvSpPr>
          <p:cNvPr id="36" name="35 CuadroTexto"/>
          <p:cNvSpPr txBox="1"/>
          <p:nvPr/>
        </p:nvSpPr>
        <p:spPr>
          <a:xfrm>
            <a:off x="548681" y="2151593"/>
            <a:ext cx="2736303" cy="6017032"/>
          </a:xfrm>
          <a:prstGeom prst="rect">
            <a:avLst/>
          </a:prstGeom>
          <a:noFill/>
        </p:spPr>
        <p:txBody>
          <a:bodyPr wrap="square" rtlCol="0">
            <a:spAutoFit/>
          </a:bodyPr>
          <a:lstStyle/>
          <a:p>
            <a:pPr algn="just"/>
            <a:r>
              <a:rPr lang="es-VE" sz="1100" b="1" dirty="0" smtClean="0"/>
              <a:t>HABILIDADES</a:t>
            </a:r>
          </a:p>
          <a:p>
            <a:pPr marL="171450" indent="-171450" algn="just">
              <a:buFont typeface="Arial" pitchFamily="34" charset="0"/>
              <a:buChar char="•"/>
            </a:pPr>
            <a:r>
              <a:rPr lang="es-VE" sz="1100" dirty="0"/>
              <a:t>Razonamiento lógico, razonamiento abstracto, capacidad de análisis y síntesis, capacidad de observación, habilidad numérica,   razonamiento espacial, capacidad para memorizar formas, colores y símbolos, resolución de problemas, capacidad de organización y planificación, trabajo en equipo.</a:t>
            </a:r>
            <a:r>
              <a:rPr lang="es-VE" sz="1100" b="1" dirty="0" smtClean="0"/>
              <a:t>  </a:t>
            </a:r>
          </a:p>
          <a:p>
            <a:pPr algn="just"/>
            <a:r>
              <a:rPr lang="es-ES" sz="1100" b="1" dirty="0" smtClean="0"/>
              <a:t>HABILIDADES ESPECÍFICAS </a:t>
            </a:r>
          </a:p>
          <a:p>
            <a:pPr marL="171450" indent="-171450" algn="just">
              <a:buFont typeface="Arial" pitchFamily="34" charset="0"/>
              <a:buChar char="•"/>
            </a:pPr>
            <a:r>
              <a:rPr lang="es-VE" sz="1100" dirty="0"/>
              <a:t>Pasar de lenguaje verbal al lenguaje algebraico y gráfico, manejo de funciones y gráficos, Extraer información a partir de datos experimentales, Disposición para el trabajo sistemático y ordenado</a:t>
            </a:r>
            <a:r>
              <a:rPr lang="es-VE" sz="1100" dirty="0" smtClean="0"/>
              <a:t>.</a:t>
            </a:r>
          </a:p>
          <a:p>
            <a:pPr algn="just"/>
            <a:r>
              <a:rPr lang="es-ES" sz="1100" b="1" dirty="0" smtClean="0"/>
              <a:t>INTERESES </a:t>
            </a:r>
          </a:p>
          <a:p>
            <a:pPr marL="171450" indent="-171450" algn="just">
              <a:buFont typeface="Arial" pitchFamily="34" charset="0"/>
              <a:buChar char="•"/>
            </a:pPr>
            <a:r>
              <a:rPr lang="es-VE" sz="1100" dirty="0"/>
              <a:t>Curiosidad científica,  Agrado para trabajar con objetos y  muestras,  Gusto por la resolución de problemas numéricos, Placer por la lectura científica,  Interés por los conservación del ambiente,	 Agrado por el Trabajo de laboratorio.</a:t>
            </a:r>
            <a:endParaRPr lang="es-ES" sz="1100" b="1" dirty="0" smtClean="0"/>
          </a:p>
          <a:p>
            <a:pPr algn="just"/>
            <a:r>
              <a:rPr lang="es-ES" sz="1100" b="1" dirty="0" smtClean="0"/>
              <a:t>ACTITUDES</a:t>
            </a:r>
          </a:p>
          <a:p>
            <a:pPr marL="171450" indent="-171450" algn="just">
              <a:buFont typeface="Arial" pitchFamily="34" charset="0"/>
              <a:buChar char="•"/>
            </a:pPr>
            <a:r>
              <a:rPr lang="es-VE" sz="1100" dirty="0"/>
              <a:t>Indagador, objetivo, Creativo, metódico, innovador, perseverante, motivado al logro.</a:t>
            </a:r>
            <a:endParaRPr lang="es-ES" sz="1100" b="1" dirty="0" smtClean="0"/>
          </a:p>
          <a:p>
            <a:pPr algn="just"/>
            <a:r>
              <a:rPr lang="es-ES" sz="1100" b="1" dirty="0" smtClean="0"/>
              <a:t>VALORES </a:t>
            </a:r>
          </a:p>
          <a:p>
            <a:pPr marL="171450" indent="-171450">
              <a:buFont typeface="Arial" pitchFamily="34" charset="0"/>
              <a:buChar char="•"/>
            </a:pPr>
            <a:r>
              <a:rPr lang="es-VE" sz="1100" dirty="0"/>
              <a:t>Ético, honesto, </a:t>
            </a:r>
            <a:r>
              <a:rPr lang="es-VE" sz="1100" dirty="0" smtClean="0"/>
              <a:t>independiente,      responsable, perseverante</a:t>
            </a:r>
            <a:r>
              <a:rPr lang="es-VE" sz="1100" dirty="0"/>
              <a:t>.</a:t>
            </a:r>
            <a:endParaRPr lang="es-VE" sz="1100" b="1" dirty="0" smtClean="0"/>
          </a:p>
          <a:p>
            <a:pPr algn="just"/>
            <a:r>
              <a:rPr lang="es-ES" sz="1100" b="1" dirty="0" smtClean="0"/>
              <a:t>CONOCIMIENTOS BÁSICOS </a:t>
            </a:r>
          </a:p>
          <a:p>
            <a:pPr marL="171450" indent="-171450" algn="just">
              <a:buFont typeface="Arial" pitchFamily="34" charset="0"/>
              <a:buChar char="•"/>
            </a:pPr>
            <a:r>
              <a:rPr lang="es-VE" sz="1100" dirty="0"/>
              <a:t>conocimiento básico sobre química, matemática y física, </a:t>
            </a:r>
            <a:endParaRPr lang="es-VE" sz="1100" dirty="0" smtClean="0"/>
          </a:p>
          <a:p>
            <a:pPr marL="171450" indent="-171450" algn="just">
              <a:buFont typeface="Arial" pitchFamily="34" charset="0"/>
              <a:buChar char="•"/>
            </a:pPr>
            <a:r>
              <a:rPr lang="es-VE" sz="1100" dirty="0" smtClean="0"/>
              <a:t>dominio </a:t>
            </a:r>
            <a:r>
              <a:rPr lang="es-VE" sz="1100" dirty="0"/>
              <a:t>del idioma inglés, </a:t>
            </a:r>
            <a:endParaRPr lang="es-VE" sz="1100" dirty="0" smtClean="0"/>
          </a:p>
          <a:p>
            <a:pPr marL="171450" indent="-171450" algn="just">
              <a:buFont typeface="Arial" pitchFamily="34" charset="0"/>
              <a:buChar char="•"/>
            </a:pPr>
            <a:r>
              <a:rPr lang="es-VE" sz="1100" dirty="0" smtClean="0"/>
              <a:t>cultura </a:t>
            </a:r>
            <a:r>
              <a:rPr lang="es-VE" sz="1100" dirty="0"/>
              <a:t>general.</a:t>
            </a:r>
            <a:endParaRPr lang="es-VE" sz="1100" b="1" dirty="0" smtClean="0"/>
          </a:p>
        </p:txBody>
      </p:sp>
    </p:spTree>
    <p:extLst>
      <p:ext uri="{BB962C8B-B14F-4D97-AF65-F5344CB8AC3E}">
        <p14:creationId xmlns:p14="http://schemas.microsoft.com/office/powerpoint/2010/main" val="282580882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sp>
        <p:nvSpPr>
          <p:cNvPr id="22" name="21 CuadroTexto"/>
          <p:cNvSpPr txBox="1"/>
          <p:nvPr/>
        </p:nvSpPr>
        <p:spPr>
          <a:xfrm>
            <a:off x="3479202" y="2267744"/>
            <a:ext cx="2749996" cy="6186309"/>
          </a:xfrm>
          <a:prstGeom prst="rect">
            <a:avLst/>
          </a:prstGeom>
          <a:noFill/>
        </p:spPr>
        <p:txBody>
          <a:bodyPr wrap="square" rtlCol="0">
            <a:spAutoFit/>
          </a:bodyPr>
          <a:lstStyle/>
          <a:p>
            <a:pPr marL="171450" indent="-171450" algn="just">
              <a:buFont typeface="Arial" pitchFamily="34" charset="0"/>
              <a:buChar char="•"/>
            </a:pPr>
            <a:r>
              <a:rPr lang="es-VE" sz="1100" dirty="0" err="1" smtClean="0"/>
              <a:t>Venuti</a:t>
            </a:r>
            <a:r>
              <a:rPr lang="es-VE" sz="1100" dirty="0" smtClean="0"/>
              <a:t> Rojas </a:t>
            </a:r>
            <a:r>
              <a:rPr lang="es-VE" sz="1100" dirty="0" err="1" smtClean="0"/>
              <a:t>Domenico</a:t>
            </a:r>
            <a:r>
              <a:rPr lang="es-VE" sz="1100" dirty="0" smtClean="0"/>
              <a:t> Miguel</a:t>
            </a:r>
          </a:p>
          <a:p>
            <a:pPr marL="171450" indent="-171450" algn="just">
              <a:buFont typeface="Arial" pitchFamily="34" charset="0"/>
              <a:buChar char="•"/>
            </a:pPr>
            <a:r>
              <a:rPr lang="es-VE" sz="1100" dirty="0" err="1" smtClean="0"/>
              <a:t>Vitta</a:t>
            </a:r>
            <a:r>
              <a:rPr lang="es-VE" sz="1100" dirty="0" smtClean="0"/>
              <a:t> Brito </a:t>
            </a:r>
            <a:r>
              <a:rPr lang="es-VE" sz="1100" dirty="0" err="1" smtClean="0"/>
              <a:t>Yosmery</a:t>
            </a:r>
            <a:r>
              <a:rPr lang="es-VE" sz="1100" dirty="0" smtClean="0"/>
              <a:t> Del Valle M</a:t>
            </a:r>
          </a:p>
          <a:p>
            <a:pPr marL="171450" indent="-171450" algn="just">
              <a:buFont typeface="Arial" pitchFamily="34" charset="0"/>
              <a:buChar char="•"/>
            </a:pPr>
            <a:r>
              <a:rPr lang="es-VE" sz="1100" dirty="0" err="1" smtClean="0"/>
              <a:t>Hernandez</a:t>
            </a:r>
            <a:r>
              <a:rPr lang="es-VE" sz="1100" dirty="0" smtClean="0"/>
              <a:t> Rojas </a:t>
            </a:r>
            <a:r>
              <a:rPr lang="es-VE" sz="1100" dirty="0" err="1" smtClean="0"/>
              <a:t>Yohar</a:t>
            </a:r>
            <a:r>
              <a:rPr lang="es-VE" sz="1100" dirty="0" smtClean="0"/>
              <a:t> Arturo</a:t>
            </a:r>
          </a:p>
          <a:p>
            <a:pPr marL="171450" indent="-171450" algn="just">
              <a:buFont typeface="Arial" pitchFamily="34" charset="0"/>
              <a:buChar char="•"/>
            </a:pPr>
            <a:r>
              <a:rPr lang="es-VE" sz="1100" dirty="0" err="1" smtClean="0"/>
              <a:t>Bermudez</a:t>
            </a:r>
            <a:r>
              <a:rPr lang="es-VE" sz="1100" dirty="0" smtClean="0"/>
              <a:t> </a:t>
            </a:r>
            <a:r>
              <a:rPr lang="es-VE" sz="1100" dirty="0" err="1" smtClean="0"/>
              <a:t>Leon</a:t>
            </a:r>
            <a:r>
              <a:rPr lang="es-VE" sz="1100" dirty="0" smtClean="0"/>
              <a:t> Jairo </a:t>
            </a:r>
            <a:r>
              <a:rPr lang="es-VE" sz="1100" dirty="0" err="1" smtClean="0"/>
              <a:t>Jose</a:t>
            </a:r>
            <a:endParaRPr lang="es-VE" sz="1100" dirty="0" smtClean="0"/>
          </a:p>
          <a:p>
            <a:pPr marL="171450" indent="-171450" algn="just">
              <a:buFont typeface="Arial" pitchFamily="34" charset="0"/>
              <a:buChar char="•"/>
            </a:pPr>
            <a:r>
              <a:rPr lang="es-VE" sz="1100" dirty="0" smtClean="0"/>
              <a:t>Armas Pacheco Francisco Antonio</a:t>
            </a:r>
          </a:p>
          <a:p>
            <a:pPr marL="171450" indent="-171450" algn="just">
              <a:buFont typeface="Arial" pitchFamily="34" charset="0"/>
              <a:buChar char="•"/>
            </a:pPr>
            <a:r>
              <a:rPr lang="es-VE" sz="1100" dirty="0" smtClean="0"/>
              <a:t>Acevedo Valle Nelson Enrique</a:t>
            </a:r>
          </a:p>
          <a:p>
            <a:pPr marL="171450" indent="-171450" algn="just">
              <a:buFont typeface="Arial" pitchFamily="34" charset="0"/>
              <a:buChar char="•"/>
            </a:pPr>
            <a:r>
              <a:rPr lang="es-VE" sz="1100" dirty="0" err="1" smtClean="0"/>
              <a:t>Gonzalez</a:t>
            </a:r>
            <a:r>
              <a:rPr lang="es-VE" sz="1100" dirty="0" smtClean="0"/>
              <a:t> Bautista </a:t>
            </a:r>
            <a:r>
              <a:rPr lang="es-VE" sz="1100" dirty="0" err="1" smtClean="0"/>
              <a:t>Jhonatan</a:t>
            </a:r>
            <a:r>
              <a:rPr lang="es-VE" sz="1100" dirty="0" smtClean="0"/>
              <a:t> Alberto</a:t>
            </a:r>
          </a:p>
          <a:p>
            <a:pPr marL="171450" indent="-171450" algn="just">
              <a:buFont typeface="Arial" pitchFamily="34" charset="0"/>
              <a:buChar char="•"/>
            </a:pPr>
            <a:r>
              <a:rPr lang="es-VE" sz="1100" dirty="0" err="1" smtClean="0"/>
              <a:t>Nunez</a:t>
            </a:r>
            <a:r>
              <a:rPr lang="es-VE" sz="1100" dirty="0" smtClean="0"/>
              <a:t> Andrade </a:t>
            </a:r>
            <a:r>
              <a:rPr lang="es-VE" sz="1100" dirty="0" err="1" smtClean="0"/>
              <a:t>Nataly</a:t>
            </a:r>
            <a:endParaRPr lang="es-VE" sz="1100" dirty="0" smtClean="0"/>
          </a:p>
          <a:p>
            <a:pPr marL="171450" indent="-171450" algn="just">
              <a:buFont typeface="Arial" pitchFamily="34" charset="0"/>
              <a:buChar char="•"/>
            </a:pPr>
            <a:r>
              <a:rPr lang="es-VE" sz="1100" dirty="0" smtClean="0"/>
              <a:t>Vargas Añez </a:t>
            </a:r>
            <a:r>
              <a:rPr lang="es-VE" sz="1100" dirty="0" err="1" smtClean="0"/>
              <a:t>Vicmary</a:t>
            </a:r>
            <a:r>
              <a:rPr lang="es-VE" sz="1100" dirty="0" smtClean="0"/>
              <a:t> Valentina</a:t>
            </a:r>
          </a:p>
          <a:p>
            <a:pPr marL="171450" indent="-171450" algn="just">
              <a:buFont typeface="Arial" pitchFamily="34" charset="0"/>
              <a:buChar char="•"/>
            </a:pPr>
            <a:r>
              <a:rPr lang="es-VE" sz="1100" dirty="0" err="1" smtClean="0"/>
              <a:t>Gotopo</a:t>
            </a:r>
            <a:r>
              <a:rPr lang="es-VE" sz="1100" dirty="0" smtClean="0"/>
              <a:t> Bastardo Lourdes Andreina</a:t>
            </a:r>
          </a:p>
          <a:p>
            <a:pPr marL="171450" indent="-171450" algn="just">
              <a:buFont typeface="Arial" pitchFamily="34" charset="0"/>
              <a:buChar char="•"/>
            </a:pPr>
            <a:r>
              <a:rPr lang="es-VE" sz="1100" dirty="0" smtClean="0"/>
              <a:t>Jaramillo </a:t>
            </a:r>
            <a:r>
              <a:rPr lang="es-VE" sz="1100" dirty="0" err="1" smtClean="0"/>
              <a:t>Angel</a:t>
            </a:r>
            <a:r>
              <a:rPr lang="es-VE" sz="1100" dirty="0" smtClean="0"/>
              <a:t> </a:t>
            </a:r>
            <a:r>
              <a:rPr lang="es-VE" sz="1100" dirty="0" err="1" smtClean="0"/>
              <a:t>Julian</a:t>
            </a:r>
            <a:endParaRPr lang="es-VE" sz="1100" dirty="0" smtClean="0"/>
          </a:p>
          <a:p>
            <a:pPr marL="171450" indent="-171450" algn="just">
              <a:buFont typeface="Arial" pitchFamily="34" charset="0"/>
              <a:buChar char="•"/>
            </a:pPr>
            <a:r>
              <a:rPr lang="es-VE" sz="1100" dirty="0" err="1" smtClean="0"/>
              <a:t>Capitillo</a:t>
            </a:r>
            <a:r>
              <a:rPr lang="es-VE" sz="1100" dirty="0" smtClean="0"/>
              <a:t> </a:t>
            </a:r>
            <a:r>
              <a:rPr lang="es-VE" sz="1100" dirty="0" err="1" smtClean="0"/>
              <a:t>Maita</a:t>
            </a:r>
            <a:r>
              <a:rPr lang="es-VE" sz="1100" dirty="0" smtClean="0"/>
              <a:t> </a:t>
            </a:r>
            <a:r>
              <a:rPr lang="es-VE" sz="1100" dirty="0" err="1" smtClean="0"/>
              <a:t>Diliana</a:t>
            </a:r>
            <a:r>
              <a:rPr lang="es-VE" sz="1100" dirty="0" smtClean="0"/>
              <a:t> </a:t>
            </a:r>
            <a:r>
              <a:rPr lang="es-VE" sz="1100" dirty="0" err="1" smtClean="0"/>
              <a:t>Jidith</a:t>
            </a:r>
            <a:endParaRPr lang="es-VE" sz="1100" dirty="0" smtClean="0"/>
          </a:p>
          <a:p>
            <a:pPr marL="171450" indent="-171450" algn="just">
              <a:buFont typeface="Arial" pitchFamily="34" charset="0"/>
              <a:buChar char="•"/>
            </a:pPr>
            <a:r>
              <a:rPr lang="es-VE" sz="1100" dirty="0" smtClean="0"/>
              <a:t>Mary Carmen </a:t>
            </a:r>
            <a:r>
              <a:rPr lang="es-VE" sz="1100" dirty="0" err="1" smtClean="0"/>
              <a:t>Bullon</a:t>
            </a:r>
            <a:endParaRPr lang="es-VE" sz="1100" dirty="0" smtClean="0"/>
          </a:p>
          <a:p>
            <a:pPr marL="171450" indent="-171450" algn="just">
              <a:buFont typeface="Arial" pitchFamily="34" charset="0"/>
              <a:buChar char="•"/>
            </a:pPr>
            <a:r>
              <a:rPr lang="es-VE" sz="1100" dirty="0" smtClean="0"/>
              <a:t>Acevedo Valle Leonardo Arturo</a:t>
            </a:r>
          </a:p>
          <a:p>
            <a:pPr marL="171450" indent="-171450" algn="just">
              <a:buFont typeface="Arial" pitchFamily="34" charset="0"/>
              <a:buChar char="•"/>
            </a:pPr>
            <a:r>
              <a:rPr lang="es-VE" sz="1100" dirty="0" err="1" smtClean="0"/>
              <a:t>Garcia</a:t>
            </a:r>
            <a:r>
              <a:rPr lang="es-VE" sz="1100" dirty="0" smtClean="0"/>
              <a:t> Esteban Francisco Xavier </a:t>
            </a:r>
          </a:p>
          <a:p>
            <a:pPr marL="171450" indent="-171450" algn="just">
              <a:buFont typeface="Arial" pitchFamily="34" charset="0"/>
              <a:buChar char="•"/>
            </a:pPr>
            <a:r>
              <a:rPr lang="es-VE" sz="1100" dirty="0" err="1" smtClean="0"/>
              <a:t>Fermin</a:t>
            </a:r>
            <a:r>
              <a:rPr lang="es-VE" sz="1100" dirty="0" smtClean="0"/>
              <a:t> </a:t>
            </a:r>
            <a:r>
              <a:rPr lang="es-VE" sz="1100" dirty="0" err="1" smtClean="0"/>
              <a:t>Garcia</a:t>
            </a:r>
            <a:r>
              <a:rPr lang="es-VE" sz="1100" dirty="0" smtClean="0"/>
              <a:t>, Manuel Alfred</a:t>
            </a:r>
            <a:endParaRPr lang="es-VE" sz="1100" b="1" dirty="0" smtClean="0"/>
          </a:p>
          <a:p>
            <a:pPr algn="just"/>
            <a:r>
              <a:rPr lang="es-VE" sz="1100" b="1" dirty="0" smtClean="0"/>
              <a:t>CONTRATADOS </a:t>
            </a:r>
            <a:r>
              <a:rPr lang="es-VE" sz="1100" b="1" dirty="0"/>
              <a:t>MEDIO TIEMPO </a:t>
            </a:r>
          </a:p>
          <a:p>
            <a:pPr marL="171450" indent="-171450" algn="just">
              <a:buFont typeface="Arial" pitchFamily="34" charset="0"/>
              <a:buChar char="•"/>
            </a:pPr>
            <a:r>
              <a:rPr lang="es-VE" sz="1100" dirty="0" smtClean="0"/>
              <a:t>De Lima </a:t>
            </a:r>
            <a:r>
              <a:rPr lang="es-VE" sz="1100" dirty="0" err="1" smtClean="0"/>
              <a:t>Eljuri</a:t>
            </a:r>
            <a:r>
              <a:rPr lang="es-VE" sz="1100" dirty="0" smtClean="0"/>
              <a:t>, Lola </a:t>
            </a:r>
            <a:r>
              <a:rPr lang="es-VE" sz="1100" dirty="0" err="1" smtClean="0"/>
              <a:t>Maria</a:t>
            </a:r>
            <a:endParaRPr lang="es-VE" sz="1100" dirty="0" smtClean="0"/>
          </a:p>
          <a:p>
            <a:pPr marL="171450" indent="-171450" algn="just">
              <a:buFont typeface="Arial" pitchFamily="34" charset="0"/>
              <a:buChar char="•"/>
            </a:pPr>
            <a:r>
              <a:rPr lang="es-VE" sz="1100" dirty="0" err="1" smtClean="0"/>
              <a:t>Golding</a:t>
            </a:r>
            <a:r>
              <a:rPr lang="es-VE" sz="1100" dirty="0" smtClean="0"/>
              <a:t> Mier Y </a:t>
            </a:r>
            <a:r>
              <a:rPr lang="es-VE" sz="1100" dirty="0" err="1" smtClean="0"/>
              <a:t>Teran</a:t>
            </a:r>
            <a:r>
              <a:rPr lang="es-VE" sz="1100" dirty="0" smtClean="0"/>
              <a:t>, Rafael Eduardo</a:t>
            </a:r>
          </a:p>
          <a:p>
            <a:pPr marL="171450" indent="-171450" algn="just">
              <a:buFont typeface="Arial" pitchFamily="34" charset="0"/>
              <a:buChar char="•"/>
            </a:pPr>
            <a:r>
              <a:rPr lang="es-VE" sz="1100" dirty="0" err="1" smtClean="0"/>
              <a:t>Mejias</a:t>
            </a:r>
            <a:r>
              <a:rPr lang="es-VE" sz="1100" dirty="0" smtClean="0"/>
              <a:t>, </a:t>
            </a:r>
            <a:r>
              <a:rPr lang="es-VE" sz="1100" dirty="0" err="1" smtClean="0"/>
              <a:t>Irwing</a:t>
            </a:r>
            <a:r>
              <a:rPr lang="es-VE" sz="1100" dirty="0" smtClean="0"/>
              <a:t> </a:t>
            </a:r>
            <a:r>
              <a:rPr lang="es-VE" sz="1100" dirty="0" err="1" smtClean="0"/>
              <a:t>Dayniel</a:t>
            </a:r>
            <a:endParaRPr lang="es-VE" sz="1100" dirty="0" smtClean="0"/>
          </a:p>
          <a:p>
            <a:pPr marL="171450" indent="-171450" algn="just">
              <a:buFont typeface="Arial" pitchFamily="34" charset="0"/>
              <a:buChar char="•"/>
            </a:pPr>
            <a:r>
              <a:rPr lang="es-VE" sz="1100" dirty="0" smtClean="0"/>
              <a:t>Peñuela Mendoza, Jorge Luis</a:t>
            </a:r>
          </a:p>
          <a:p>
            <a:pPr marL="171450" indent="-171450" algn="just">
              <a:buFont typeface="Arial" pitchFamily="34" charset="0"/>
              <a:buChar char="•"/>
            </a:pPr>
            <a:endParaRPr lang="es-VE" sz="1100" dirty="0" smtClean="0"/>
          </a:p>
          <a:p>
            <a:pPr algn="just"/>
            <a:r>
              <a:rPr lang="es-ES" sz="1100" b="1" dirty="0"/>
              <a:t>PLAN DE ESTUDIOS </a:t>
            </a:r>
          </a:p>
          <a:p>
            <a:pPr algn="just"/>
            <a:r>
              <a:rPr lang="es-ES" sz="1100" b="1" dirty="0"/>
              <a:t>Duración de los Estudios</a:t>
            </a:r>
            <a:r>
              <a:rPr lang="es-ES" sz="1100" dirty="0"/>
              <a:t>	</a:t>
            </a:r>
          </a:p>
          <a:p>
            <a:pPr marL="171450" indent="-171450" algn="just">
              <a:buFont typeface="Arial" pitchFamily="34" charset="0"/>
              <a:buChar char="•"/>
            </a:pPr>
            <a:r>
              <a:rPr lang="es-ES" sz="1100" dirty="0"/>
              <a:t>Cinco (05) años</a:t>
            </a:r>
          </a:p>
          <a:p>
            <a:pPr algn="just"/>
            <a:r>
              <a:rPr lang="pt-BR" sz="1100" b="1" dirty="0"/>
              <a:t>Períodos Académicos </a:t>
            </a:r>
          </a:p>
          <a:p>
            <a:pPr marL="171450" indent="-171450" algn="just">
              <a:buFont typeface="Arial" pitchFamily="34" charset="0"/>
              <a:buChar char="•"/>
            </a:pPr>
            <a:r>
              <a:rPr lang="pt-BR" sz="1100" dirty="0"/>
              <a:t>Semestral</a:t>
            </a:r>
            <a:endParaRPr lang="es-ES" sz="1100" dirty="0"/>
          </a:p>
          <a:p>
            <a:pPr algn="just"/>
            <a:r>
              <a:rPr lang="es-ES" sz="1100" b="1" dirty="0"/>
              <a:t>Duración del Período Académico: </a:t>
            </a:r>
          </a:p>
          <a:p>
            <a:pPr marL="171450" indent="-171450" algn="just">
              <a:buFont typeface="Arial" pitchFamily="34" charset="0"/>
              <a:buChar char="•"/>
            </a:pPr>
            <a:r>
              <a:rPr lang="es-ES" sz="1100" dirty="0"/>
              <a:t> Dieciséis (16) semanas</a:t>
            </a:r>
          </a:p>
          <a:p>
            <a:pPr algn="just"/>
            <a:r>
              <a:rPr lang="es-ES" sz="1100" b="1" dirty="0"/>
              <a:t>Número de Semestres de la Carrera: </a:t>
            </a:r>
          </a:p>
          <a:p>
            <a:pPr marL="171450" indent="-171450" algn="just">
              <a:buFont typeface="Arial" pitchFamily="34" charset="0"/>
              <a:buChar char="•"/>
            </a:pPr>
            <a:r>
              <a:rPr lang="es-ES" sz="1100" dirty="0"/>
              <a:t>Diez (10) semestres</a:t>
            </a:r>
          </a:p>
          <a:p>
            <a:pPr algn="just"/>
            <a:r>
              <a:rPr lang="es-ES" sz="1100" b="1" dirty="0"/>
              <a:t>Título que se otorga: </a:t>
            </a:r>
          </a:p>
          <a:p>
            <a:pPr marL="171450" indent="-171450" algn="just">
              <a:buFont typeface="Arial" pitchFamily="34" charset="0"/>
              <a:buChar char="•"/>
            </a:pPr>
            <a:r>
              <a:rPr lang="es-ES" sz="1100" dirty="0"/>
              <a:t>Licenciado en Química 	</a:t>
            </a:r>
          </a:p>
          <a:p>
            <a:pPr algn="just"/>
            <a:r>
              <a:rPr lang="es-VE" sz="1100" dirty="0"/>
              <a:t>Básica, Geoquímica y Tecnología</a:t>
            </a:r>
            <a:endParaRPr lang="es-ES" sz="1100" dirty="0"/>
          </a:p>
          <a:p>
            <a:pPr algn="just"/>
            <a:r>
              <a:rPr lang="es-ES" sz="1100" b="1" dirty="0"/>
              <a:t>Horario en el cual se dicta la carrera: </a:t>
            </a:r>
          </a:p>
          <a:p>
            <a:pPr marL="171450" indent="-171450" algn="just">
              <a:buFont typeface="Arial" pitchFamily="34" charset="0"/>
              <a:buChar char="•"/>
            </a:pPr>
            <a:r>
              <a:rPr lang="es-ES" sz="1100" dirty="0"/>
              <a:t>Diurno</a:t>
            </a:r>
            <a:r>
              <a:rPr lang="es-ES" sz="1100" dirty="0" smtClean="0"/>
              <a:t>.</a:t>
            </a:r>
            <a:endParaRPr lang="es-ES" sz="1100" dirty="0"/>
          </a:p>
        </p:txBody>
      </p:sp>
      <p:sp>
        <p:nvSpPr>
          <p:cNvPr id="25" name="24 CuadroTexto"/>
          <p:cNvSpPr txBox="1"/>
          <p:nvPr/>
        </p:nvSpPr>
        <p:spPr>
          <a:xfrm>
            <a:off x="679004" y="2195736"/>
            <a:ext cx="2749996" cy="3985706"/>
          </a:xfrm>
          <a:prstGeom prst="rect">
            <a:avLst/>
          </a:prstGeom>
          <a:noFill/>
        </p:spPr>
        <p:txBody>
          <a:bodyPr wrap="square" rtlCol="0">
            <a:spAutoFit/>
          </a:bodyPr>
          <a:lstStyle/>
          <a:p>
            <a:pPr algn="just"/>
            <a:r>
              <a:rPr lang="es-ES" sz="1100" b="1" dirty="0" smtClean="0"/>
              <a:t>PLANTA PROFESORAL </a:t>
            </a:r>
          </a:p>
          <a:p>
            <a:pPr algn="just"/>
            <a:r>
              <a:rPr lang="es-VE" sz="1100" b="1" dirty="0"/>
              <a:t>TITULARES </a:t>
            </a:r>
          </a:p>
          <a:p>
            <a:pPr marL="171450" indent="-171450" algn="just">
              <a:buFont typeface="Arial" pitchFamily="34" charset="0"/>
              <a:buChar char="•"/>
            </a:pPr>
            <a:r>
              <a:rPr lang="es-VE" sz="1100" dirty="0" err="1" smtClean="0"/>
              <a:t>Alvarez</a:t>
            </a:r>
            <a:r>
              <a:rPr lang="es-VE" sz="1100" dirty="0" smtClean="0"/>
              <a:t> Juan Francisco</a:t>
            </a:r>
          </a:p>
          <a:p>
            <a:pPr marL="171450" indent="-171450" algn="just">
              <a:buFont typeface="Arial" pitchFamily="34" charset="0"/>
              <a:buChar char="•"/>
            </a:pPr>
            <a:r>
              <a:rPr lang="es-VE" sz="1100" dirty="0" err="1" smtClean="0"/>
              <a:t>Alvarez</a:t>
            </a:r>
            <a:r>
              <a:rPr lang="es-VE" sz="1100" dirty="0" smtClean="0"/>
              <a:t> </a:t>
            </a:r>
            <a:r>
              <a:rPr lang="es-VE" sz="1100" dirty="0" err="1" smtClean="0"/>
              <a:t>Gonzalez</a:t>
            </a:r>
            <a:r>
              <a:rPr lang="es-VE" sz="1100" dirty="0" smtClean="0"/>
              <a:t> </a:t>
            </a:r>
            <a:r>
              <a:rPr lang="es-VE" sz="1100" dirty="0" err="1" smtClean="0"/>
              <a:t>Maria</a:t>
            </a:r>
            <a:r>
              <a:rPr lang="es-VE" sz="1100" dirty="0" smtClean="0"/>
              <a:t> De Los </a:t>
            </a:r>
            <a:r>
              <a:rPr lang="es-VE" sz="1100" dirty="0" err="1" smtClean="0"/>
              <a:t>Angeles</a:t>
            </a:r>
            <a:endParaRPr lang="es-VE" sz="1100" dirty="0" smtClean="0"/>
          </a:p>
          <a:p>
            <a:pPr marL="171450" indent="-171450" algn="just">
              <a:buFont typeface="Arial" pitchFamily="34" charset="0"/>
              <a:buChar char="•"/>
            </a:pPr>
            <a:r>
              <a:rPr lang="es-VE" sz="1100" dirty="0" smtClean="0"/>
              <a:t>Amaro </a:t>
            </a:r>
            <a:r>
              <a:rPr lang="es-VE" sz="1100" dirty="0" err="1" smtClean="0"/>
              <a:t>Fernandez</a:t>
            </a:r>
            <a:r>
              <a:rPr lang="es-VE" sz="1100" dirty="0" smtClean="0"/>
              <a:t> Rosa </a:t>
            </a:r>
            <a:r>
              <a:rPr lang="es-VE" sz="1100" dirty="0" err="1" smtClean="0"/>
              <a:t>Maria</a:t>
            </a:r>
            <a:endParaRPr lang="es-VE" sz="1100" dirty="0" smtClean="0"/>
          </a:p>
          <a:p>
            <a:pPr marL="171450" indent="-171450" algn="just">
              <a:buFont typeface="Arial" pitchFamily="34" charset="0"/>
              <a:buChar char="•"/>
            </a:pPr>
            <a:r>
              <a:rPr lang="es-VE" sz="1100" dirty="0" smtClean="0"/>
              <a:t>Araujo </a:t>
            </a:r>
            <a:r>
              <a:rPr lang="es-VE" sz="1100" dirty="0" err="1" smtClean="0"/>
              <a:t>Freschi</a:t>
            </a:r>
            <a:r>
              <a:rPr lang="es-VE" sz="1100" dirty="0" smtClean="0"/>
              <a:t> Mary Lorena</a:t>
            </a:r>
          </a:p>
          <a:p>
            <a:pPr marL="171450" indent="-171450" algn="just">
              <a:buFont typeface="Arial" pitchFamily="34" charset="0"/>
              <a:buChar char="•"/>
            </a:pPr>
            <a:r>
              <a:rPr lang="es-VE" sz="1100" dirty="0" smtClean="0"/>
              <a:t>Betancourt Figueroa Paulino </a:t>
            </a:r>
            <a:r>
              <a:rPr lang="es-VE" sz="1100" dirty="0" err="1" smtClean="0"/>
              <a:t>Jesus</a:t>
            </a:r>
            <a:endParaRPr lang="es-VE" sz="1100" dirty="0" smtClean="0"/>
          </a:p>
          <a:p>
            <a:pPr marL="171450" indent="-171450" algn="just">
              <a:buFont typeface="Arial" pitchFamily="34" charset="0"/>
              <a:buChar char="•"/>
            </a:pPr>
            <a:r>
              <a:rPr lang="es-VE" sz="1100" dirty="0" smtClean="0"/>
              <a:t>Cabrera Barrios Gustavo </a:t>
            </a:r>
            <a:r>
              <a:rPr lang="es-VE" sz="1100" dirty="0" err="1" smtClean="0"/>
              <a:t>Jose</a:t>
            </a:r>
            <a:endParaRPr lang="es-VE" sz="1100" dirty="0" smtClean="0"/>
          </a:p>
          <a:p>
            <a:pPr marL="171450" indent="-171450" algn="just">
              <a:buFont typeface="Arial" pitchFamily="34" charset="0"/>
              <a:buChar char="•"/>
            </a:pPr>
            <a:r>
              <a:rPr lang="es-VE" sz="1100" dirty="0" smtClean="0"/>
              <a:t>Carrasco </a:t>
            </a:r>
            <a:r>
              <a:rPr lang="es-VE" sz="1100" dirty="0" err="1" smtClean="0"/>
              <a:t>Rodriguez</a:t>
            </a:r>
            <a:r>
              <a:rPr lang="es-VE" sz="1100" dirty="0" smtClean="0"/>
              <a:t> Diana Marina</a:t>
            </a:r>
          </a:p>
          <a:p>
            <a:pPr marL="171450" indent="-171450" algn="just">
              <a:buFont typeface="Arial" pitchFamily="34" charset="0"/>
              <a:buChar char="•"/>
            </a:pPr>
            <a:r>
              <a:rPr lang="es-VE" sz="1100" dirty="0" smtClean="0"/>
              <a:t>Castillo Rivas Jimmy Alfredo</a:t>
            </a:r>
          </a:p>
          <a:p>
            <a:pPr marL="171450" indent="-171450" algn="just">
              <a:buFont typeface="Arial" pitchFamily="34" charset="0"/>
              <a:buChar char="•"/>
            </a:pPr>
            <a:r>
              <a:rPr lang="es-VE" sz="1100" dirty="0" smtClean="0"/>
              <a:t>Chinea Montenegro Carlos Leonel</a:t>
            </a:r>
          </a:p>
          <a:p>
            <a:pPr marL="171450" indent="-171450" algn="just">
              <a:buFont typeface="Arial" pitchFamily="34" charset="0"/>
              <a:buChar char="•"/>
            </a:pPr>
            <a:r>
              <a:rPr lang="es-VE" sz="1100" dirty="0" smtClean="0"/>
              <a:t>Chirinos Castellanos </a:t>
            </a:r>
            <a:r>
              <a:rPr lang="es-VE" sz="1100" dirty="0" err="1" smtClean="0"/>
              <a:t>Jose</a:t>
            </a:r>
            <a:r>
              <a:rPr lang="es-VE" sz="1100" dirty="0" smtClean="0"/>
              <a:t> </a:t>
            </a:r>
            <a:r>
              <a:rPr lang="es-VE" sz="1100" dirty="0" err="1" smtClean="0"/>
              <a:t>Ramon</a:t>
            </a:r>
            <a:endParaRPr lang="es-VE" sz="1100" dirty="0" smtClean="0"/>
          </a:p>
          <a:p>
            <a:pPr marL="171450" indent="-171450" algn="just">
              <a:buFont typeface="Arial" pitchFamily="34" charset="0"/>
              <a:buChar char="•"/>
            </a:pPr>
            <a:r>
              <a:rPr lang="es-VE" sz="1100" dirty="0" err="1" smtClean="0"/>
              <a:t>Fernandez</a:t>
            </a:r>
            <a:r>
              <a:rPr lang="es-VE" sz="1100" dirty="0" smtClean="0"/>
              <a:t> Alberto</a:t>
            </a:r>
            <a:endParaRPr lang="es-VE" sz="1100" dirty="0"/>
          </a:p>
          <a:p>
            <a:pPr marL="171450" indent="-171450" algn="just">
              <a:buFont typeface="Arial" pitchFamily="34" charset="0"/>
              <a:buChar char="•"/>
            </a:pPr>
            <a:r>
              <a:rPr lang="es-VE" sz="1100" dirty="0" err="1" smtClean="0"/>
              <a:t>Marquez</a:t>
            </a:r>
            <a:r>
              <a:rPr lang="es-VE" sz="1100" dirty="0" smtClean="0"/>
              <a:t> </a:t>
            </a:r>
            <a:r>
              <a:rPr lang="es-VE" sz="1100" dirty="0" err="1" smtClean="0"/>
              <a:t>Brazao</a:t>
            </a:r>
            <a:r>
              <a:rPr lang="es-VE" sz="1100" dirty="0" smtClean="0"/>
              <a:t> </a:t>
            </a:r>
            <a:r>
              <a:rPr lang="es-VE" sz="1100" dirty="0" err="1" smtClean="0"/>
              <a:t>Maria</a:t>
            </a:r>
            <a:r>
              <a:rPr lang="es-VE" sz="1100" dirty="0" smtClean="0"/>
              <a:t> Lupe</a:t>
            </a:r>
          </a:p>
          <a:p>
            <a:pPr marL="171450" indent="-171450" algn="just">
              <a:buFont typeface="Arial" pitchFamily="34" charset="0"/>
              <a:buChar char="•"/>
            </a:pPr>
            <a:r>
              <a:rPr lang="es-VE" sz="1100" dirty="0" err="1" smtClean="0"/>
              <a:t>Martinez</a:t>
            </a:r>
            <a:r>
              <a:rPr lang="es-VE" sz="1100" dirty="0" smtClean="0"/>
              <a:t> Varela </a:t>
            </a:r>
            <a:r>
              <a:rPr lang="es-VE" sz="1100" dirty="0" err="1" smtClean="0"/>
              <a:t>Jose</a:t>
            </a:r>
            <a:r>
              <a:rPr lang="es-VE" sz="1100" dirty="0" smtClean="0"/>
              <a:t> Daniel</a:t>
            </a:r>
          </a:p>
          <a:p>
            <a:pPr marL="171450" indent="-171450" algn="just">
              <a:buFont typeface="Arial" pitchFamily="34" charset="0"/>
              <a:buChar char="•"/>
            </a:pPr>
            <a:r>
              <a:rPr lang="es-VE" sz="1100" dirty="0" smtClean="0"/>
              <a:t>Ortega Cruces Marisol Del Carmen</a:t>
            </a:r>
          </a:p>
          <a:p>
            <a:pPr marL="171450" indent="-171450" algn="just">
              <a:buFont typeface="Arial" pitchFamily="34" charset="0"/>
              <a:buChar char="•"/>
            </a:pPr>
            <a:r>
              <a:rPr lang="es-VE" sz="1100" dirty="0" err="1" smtClean="0"/>
              <a:t>Piscitelli</a:t>
            </a:r>
            <a:r>
              <a:rPr lang="es-VE" sz="1100" dirty="0" smtClean="0"/>
              <a:t> </a:t>
            </a:r>
            <a:r>
              <a:rPr lang="es-VE" sz="1100" dirty="0" err="1" smtClean="0"/>
              <a:t>Spiniello</a:t>
            </a:r>
            <a:r>
              <a:rPr lang="es-VE" sz="1100" dirty="0" smtClean="0"/>
              <a:t> </a:t>
            </a:r>
            <a:r>
              <a:rPr lang="es-VE" sz="1100" dirty="0" err="1" smtClean="0"/>
              <a:t>Vincent</a:t>
            </a:r>
            <a:endParaRPr lang="es-VE" sz="1100" dirty="0" smtClean="0"/>
          </a:p>
          <a:p>
            <a:pPr marL="171450" indent="-171450" algn="just">
              <a:buFont typeface="Arial" pitchFamily="34" charset="0"/>
              <a:buChar char="•"/>
            </a:pPr>
            <a:r>
              <a:rPr lang="es-VE" sz="1100" dirty="0" smtClean="0"/>
              <a:t>Quiñonez Delgado </a:t>
            </a:r>
            <a:r>
              <a:rPr lang="es-VE" sz="1100" dirty="0" err="1" smtClean="0"/>
              <a:t>Danisbeth</a:t>
            </a:r>
            <a:r>
              <a:rPr lang="es-VE" sz="1100" dirty="0" smtClean="0"/>
              <a:t> Del Carmen</a:t>
            </a:r>
          </a:p>
          <a:p>
            <a:pPr marL="171450" indent="-171450" algn="just">
              <a:buFont typeface="Arial" pitchFamily="34" charset="0"/>
              <a:buChar char="•"/>
            </a:pPr>
            <a:r>
              <a:rPr lang="es-VE" sz="1100" dirty="0" err="1" smtClean="0"/>
              <a:t>Ranaudo</a:t>
            </a:r>
            <a:r>
              <a:rPr lang="es-VE" sz="1100" dirty="0" smtClean="0"/>
              <a:t> De </a:t>
            </a:r>
            <a:r>
              <a:rPr lang="es-VE" sz="1100" dirty="0" err="1" smtClean="0"/>
              <a:t>Garcia</a:t>
            </a:r>
            <a:r>
              <a:rPr lang="es-VE" sz="1100" dirty="0" smtClean="0"/>
              <a:t> </a:t>
            </a:r>
            <a:r>
              <a:rPr lang="es-VE" sz="1100" dirty="0" err="1" smtClean="0"/>
              <a:t>Maria</a:t>
            </a:r>
            <a:r>
              <a:rPr lang="es-VE" sz="1100" dirty="0" smtClean="0"/>
              <a:t> Antonieta</a:t>
            </a:r>
          </a:p>
          <a:p>
            <a:pPr marL="171450" indent="-171450" algn="just">
              <a:buFont typeface="Arial" pitchFamily="34" charset="0"/>
              <a:buChar char="•"/>
            </a:pPr>
            <a:r>
              <a:rPr lang="es-VE" sz="1100" dirty="0" err="1" smtClean="0"/>
              <a:t>Rodriguez</a:t>
            </a:r>
            <a:r>
              <a:rPr lang="es-VE" sz="1100" dirty="0" smtClean="0"/>
              <a:t> </a:t>
            </a:r>
            <a:r>
              <a:rPr lang="es-VE" sz="1100" dirty="0" err="1" smtClean="0"/>
              <a:t>Garcia</a:t>
            </a:r>
            <a:r>
              <a:rPr lang="es-VE" sz="1100" dirty="0" smtClean="0"/>
              <a:t> </a:t>
            </a:r>
            <a:r>
              <a:rPr lang="es-VE" sz="1100" dirty="0" err="1" smtClean="0"/>
              <a:t>Maria</a:t>
            </a:r>
            <a:r>
              <a:rPr lang="es-VE" sz="1100" dirty="0" smtClean="0"/>
              <a:t> Del Carmen</a:t>
            </a:r>
          </a:p>
          <a:p>
            <a:pPr marL="171450" indent="-171450" algn="just">
              <a:buFont typeface="Arial" pitchFamily="34" charset="0"/>
              <a:buChar char="•"/>
            </a:pPr>
            <a:r>
              <a:rPr lang="es-VE" sz="1100" dirty="0" err="1"/>
              <a:t>Sazo</a:t>
            </a:r>
            <a:r>
              <a:rPr lang="es-VE" sz="1100" dirty="0"/>
              <a:t>  </a:t>
            </a:r>
            <a:r>
              <a:rPr lang="es-VE" sz="1100" dirty="0" err="1"/>
              <a:t>Hernandez</a:t>
            </a:r>
            <a:r>
              <a:rPr lang="es-VE" sz="1100" dirty="0"/>
              <a:t> Virginia </a:t>
            </a:r>
            <a:r>
              <a:rPr lang="es-VE" sz="1100" dirty="0" err="1"/>
              <a:t>Yarella</a:t>
            </a:r>
            <a:endParaRPr lang="es-VE" sz="1100" dirty="0"/>
          </a:p>
          <a:p>
            <a:pPr marL="171450" indent="-171450" algn="just">
              <a:buFont typeface="Arial" pitchFamily="34" charset="0"/>
              <a:buChar char="•"/>
            </a:pPr>
            <a:r>
              <a:rPr lang="es-VE" sz="1100" dirty="0"/>
              <a:t>Taboada De </a:t>
            </a:r>
            <a:r>
              <a:rPr lang="es-VE" sz="1100" dirty="0" err="1"/>
              <a:t>Gonzalez</a:t>
            </a:r>
            <a:r>
              <a:rPr lang="es-VE" sz="1100" dirty="0"/>
              <a:t> Soraya</a:t>
            </a:r>
          </a:p>
          <a:p>
            <a:pPr marL="171450" indent="-171450" algn="just">
              <a:buFont typeface="Arial" pitchFamily="34" charset="0"/>
              <a:buChar char="•"/>
            </a:pPr>
            <a:r>
              <a:rPr lang="es-VE" sz="1100" dirty="0"/>
              <a:t>Valero </a:t>
            </a:r>
            <a:r>
              <a:rPr lang="es-VE" sz="1100" dirty="0" err="1"/>
              <a:t>Perez</a:t>
            </a:r>
            <a:r>
              <a:rPr lang="es-VE" sz="1100" dirty="0"/>
              <a:t> Lewis De </a:t>
            </a:r>
            <a:r>
              <a:rPr lang="es-VE" sz="1100" dirty="0" err="1" smtClean="0"/>
              <a:t>Jesus</a:t>
            </a:r>
            <a:endParaRPr lang="es-ES" sz="1100" dirty="0"/>
          </a:p>
        </p:txBody>
      </p:sp>
    </p:spTree>
    <p:extLst>
      <p:ext uri="{BB962C8B-B14F-4D97-AF65-F5344CB8AC3E}">
        <p14:creationId xmlns:p14="http://schemas.microsoft.com/office/powerpoint/2010/main" val="407257955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graphicFrame>
        <p:nvGraphicFramePr>
          <p:cNvPr id="29" name="28 Tabla"/>
          <p:cNvGraphicFramePr>
            <a:graphicFrameLocks noGrp="1"/>
          </p:cNvGraphicFramePr>
          <p:nvPr>
            <p:extLst>
              <p:ext uri="{D42A27DB-BD31-4B8C-83A1-F6EECF244321}">
                <p14:modId xmlns:p14="http://schemas.microsoft.com/office/powerpoint/2010/main" val="4213973379"/>
              </p:ext>
            </p:extLst>
          </p:nvPr>
        </p:nvGraphicFramePr>
        <p:xfrm>
          <a:off x="498984" y="3351872"/>
          <a:ext cx="5832648" cy="3514344"/>
        </p:xfrm>
        <a:graphic>
          <a:graphicData uri="http://schemas.openxmlformats.org/drawingml/2006/table">
            <a:tbl>
              <a:tblPr>
                <a:tableStyleId>{5C22544A-7EE6-4342-B048-85BDC9FD1C3A}</a:tableStyleId>
              </a:tblPr>
              <a:tblGrid>
                <a:gridCol w="2025640"/>
                <a:gridCol w="2025640"/>
                <a:gridCol w="1781368"/>
              </a:tblGrid>
              <a:tr h="0">
                <a:tc>
                  <a:txBody>
                    <a:bodyPr/>
                    <a:lstStyle/>
                    <a:p>
                      <a:pPr algn="ctr">
                        <a:lnSpc>
                          <a:spcPct val="115000"/>
                        </a:lnSpc>
                        <a:spcAft>
                          <a:spcPts val="1000"/>
                        </a:spcAft>
                      </a:pPr>
                      <a:r>
                        <a:rPr lang="es-VE" sz="1100" b="1" dirty="0">
                          <a:effectLst/>
                        </a:rPr>
                        <a:t>Primer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Segundo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Tercer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Física General I</a:t>
                      </a:r>
                    </a:p>
                    <a:p>
                      <a:pPr marL="171450" lvl="0" indent="-171450">
                        <a:buFont typeface="Arial" pitchFamily="34" charset="0"/>
                        <a:buChar char="•"/>
                      </a:pPr>
                      <a:r>
                        <a:rPr lang="es-VE" sz="1000" kern="1200" dirty="0" smtClean="0">
                          <a:solidFill>
                            <a:schemeClr val="dk1"/>
                          </a:solidFill>
                          <a:effectLst/>
                          <a:latin typeface="+mn-lt"/>
                          <a:ea typeface="+mn-ea"/>
                          <a:cs typeface="+mn-cs"/>
                        </a:rPr>
                        <a:t>Matemáticas I</a:t>
                      </a:r>
                    </a:p>
                    <a:p>
                      <a:pPr marL="171450" indent="-171450">
                        <a:buFont typeface="Arial" pitchFamily="34" charset="0"/>
                        <a:buChar char="•"/>
                      </a:pPr>
                      <a:r>
                        <a:rPr lang="es-VE" sz="1000" kern="1200" dirty="0" smtClean="0">
                          <a:solidFill>
                            <a:schemeClr val="dk1"/>
                          </a:solidFill>
                          <a:effectLst/>
                          <a:latin typeface="+mn-lt"/>
                          <a:ea typeface="+mn-ea"/>
                          <a:cs typeface="+mn-cs"/>
                        </a:rPr>
                        <a:t>Principios de Química I</a:t>
                      </a:r>
                      <a:endParaRPr lang="es-VE" sz="400" dirty="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Física General II</a:t>
                      </a:r>
                    </a:p>
                    <a:p>
                      <a:pPr marL="171450" lvl="0" indent="-171450">
                        <a:buFont typeface="Arial" pitchFamily="34" charset="0"/>
                        <a:buChar char="•"/>
                      </a:pPr>
                      <a:r>
                        <a:rPr lang="es-VE" sz="1000" kern="1200" dirty="0" smtClean="0">
                          <a:solidFill>
                            <a:schemeClr val="dk1"/>
                          </a:solidFill>
                          <a:effectLst/>
                          <a:latin typeface="+mn-lt"/>
                          <a:ea typeface="+mn-ea"/>
                          <a:cs typeface="+mn-cs"/>
                        </a:rPr>
                        <a:t>Matemática II</a:t>
                      </a:r>
                    </a:p>
                    <a:p>
                      <a:pPr marL="171450" lvl="0" indent="-171450">
                        <a:buFont typeface="Arial" pitchFamily="34" charset="0"/>
                        <a:buChar char="•"/>
                      </a:pPr>
                      <a:r>
                        <a:rPr lang="es-VE" sz="1000" kern="1200" dirty="0" smtClean="0">
                          <a:solidFill>
                            <a:schemeClr val="dk1"/>
                          </a:solidFill>
                          <a:effectLst/>
                          <a:latin typeface="+mn-lt"/>
                          <a:ea typeface="+mn-ea"/>
                          <a:cs typeface="+mn-cs"/>
                        </a:rPr>
                        <a:t>Principios de Química II</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Principios de Química </a:t>
                      </a:r>
                    </a:p>
                    <a:p>
                      <a:pPr marL="171450" indent="-171450">
                        <a:buFont typeface="Arial" pitchFamily="34" charset="0"/>
                        <a:buChar char="•"/>
                      </a:pPr>
                      <a:r>
                        <a:rPr lang="es-VE" sz="1000" kern="1200" dirty="0" smtClean="0">
                          <a:solidFill>
                            <a:schemeClr val="dk1"/>
                          </a:solidFill>
                          <a:effectLst/>
                          <a:latin typeface="+mn-lt"/>
                          <a:ea typeface="+mn-ea"/>
                          <a:cs typeface="+mn-cs"/>
                        </a:rPr>
                        <a:t>Principios de Biología</a:t>
                      </a:r>
                      <a:endParaRPr lang="es-VE" sz="400" kern="1200" dirty="0" smtClean="0">
                        <a:solidFill>
                          <a:schemeClr val="dk1"/>
                        </a:solidFill>
                        <a:effectLst/>
                        <a:latin typeface="+mn-lt"/>
                        <a:ea typeface="+mn-ea"/>
                        <a:cs typeface="+mn-cs"/>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50" kern="1200" dirty="0" smtClean="0">
                          <a:solidFill>
                            <a:schemeClr val="dk1"/>
                          </a:solidFill>
                          <a:effectLst/>
                          <a:latin typeface="+mn-lt"/>
                          <a:ea typeface="+mn-ea"/>
                          <a:cs typeface="+mn-cs"/>
                        </a:rPr>
                        <a:t>Física General  III</a:t>
                      </a:r>
                    </a:p>
                    <a:p>
                      <a:pPr marL="171450" lvl="0" indent="-171450">
                        <a:buFont typeface="Arial" pitchFamily="34" charset="0"/>
                        <a:buChar char="•"/>
                      </a:pPr>
                      <a:r>
                        <a:rPr lang="es-VE" sz="1050" kern="1200" dirty="0" smtClean="0">
                          <a:solidFill>
                            <a:schemeClr val="dk1"/>
                          </a:solidFill>
                          <a:effectLst/>
                          <a:latin typeface="+mn-lt"/>
                          <a:ea typeface="+mn-ea"/>
                          <a:cs typeface="+mn-cs"/>
                        </a:rPr>
                        <a:t>Matemáticas III</a:t>
                      </a:r>
                    </a:p>
                    <a:p>
                      <a:pPr marL="171450" lvl="0" indent="-171450">
                        <a:buFont typeface="Arial" pitchFamily="34" charset="0"/>
                        <a:buChar char="•"/>
                      </a:pPr>
                      <a:r>
                        <a:rPr lang="es-VE" sz="1050" kern="1200" dirty="0" smtClean="0">
                          <a:solidFill>
                            <a:schemeClr val="dk1"/>
                          </a:solidFill>
                          <a:effectLst/>
                          <a:latin typeface="+mn-lt"/>
                          <a:ea typeface="+mn-ea"/>
                          <a:cs typeface="+mn-cs"/>
                        </a:rPr>
                        <a:t>Química Inorgánica I</a:t>
                      </a:r>
                    </a:p>
                    <a:p>
                      <a:pPr marL="171450" indent="-171450">
                        <a:buFont typeface="Arial" pitchFamily="34" charset="0"/>
                        <a:buChar char="•"/>
                      </a:pPr>
                      <a:r>
                        <a:rPr lang="es-VE" sz="1050" kern="1200" dirty="0" smtClean="0">
                          <a:solidFill>
                            <a:schemeClr val="dk1"/>
                          </a:solidFill>
                          <a:effectLst/>
                          <a:latin typeface="+mn-lt"/>
                          <a:ea typeface="+mn-ea"/>
                          <a:cs typeface="+mn-cs"/>
                        </a:rPr>
                        <a:t>Laboratorio de Física I</a:t>
                      </a:r>
                      <a:endParaRPr lang="es-VE" sz="5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lnSpc>
                          <a:spcPct val="115000"/>
                        </a:lnSpc>
                        <a:spcAft>
                          <a:spcPts val="1000"/>
                        </a:spcAft>
                      </a:pPr>
                      <a:r>
                        <a:rPr lang="es-VE" sz="1000" b="1" dirty="0">
                          <a:solidFill>
                            <a:srgbClr val="00000A"/>
                          </a:solidFill>
                          <a:effectLst/>
                          <a:latin typeface="Calibri"/>
                          <a:ea typeface="DejaVu Sans"/>
                          <a:cs typeface="Calibri"/>
                        </a:rPr>
                        <a:t>Cuarto Semestre</a:t>
                      </a:r>
                      <a:endParaRPr lang="es-VE" sz="10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Quinto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solidFill>
                            <a:srgbClr val="00000A"/>
                          </a:solidFill>
                          <a:effectLst/>
                          <a:latin typeface="Calibri"/>
                          <a:ea typeface="DejaVu Sans"/>
                          <a:cs typeface="Calibri"/>
                        </a:rPr>
                        <a:t>Sexto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Química Orgánica I</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Física II</a:t>
                      </a:r>
                    </a:p>
                    <a:p>
                      <a:pPr marL="171450" lvl="0" indent="-171450">
                        <a:buFont typeface="Arial" pitchFamily="34" charset="0"/>
                        <a:buChar char="•"/>
                      </a:pPr>
                      <a:r>
                        <a:rPr lang="es-VE" sz="1000" kern="1200" dirty="0" smtClean="0">
                          <a:solidFill>
                            <a:schemeClr val="dk1"/>
                          </a:solidFill>
                          <a:effectLst/>
                          <a:latin typeface="+mn-lt"/>
                          <a:ea typeface="+mn-ea"/>
                          <a:cs typeface="+mn-cs"/>
                        </a:rPr>
                        <a:t>Química Inorgánica II</a:t>
                      </a:r>
                    </a:p>
                    <a:p>
                      <a:pPr marL="171450" lvl="0" indent="-171450">
                        <a:buFont typeface="Arial" pitchFamily="34" charset="0"/>
                        <a:buChar char="•"/>
                      </a:pPr>
                      <a:r>
                        <a:rPr lang="es-VE" sz="1000" kern="1200" dirty="0" smtClean="0">
                          <a:solidFill>
                            <a:schemeClr val="dk1"/>
                          </a:solidFill>
                          <a:effectLst/>
                          <a:latin typeface="+mn-lt"/>
                          <a:ea typeface="+mn-ea"/>
                          <a:cs typeface="+mn-cs"/>
                        </a:rPr>
                        <a:t>Matemáticas IV</a:t>
                      </a:r>
                    </a:p>
                    <a:p>
                      <a:pPr marL="171450" indent="-171450">
                        <a:buFont typeface="Arial" pitchFamily="34" charset="0"/>
                        <a:buChar char="•"/>
                      </a:pPr>
                      <a:r>
                        <a:rPr lang="es-VE" sz="1000" kern="1200" dirty="0" smtClean="0">
                          <a:solidFill>
                            <a:schemeClr val="dk1"/>
                          </a:solidFill>
                          <a:effectLst/>
                          <a:latin typeface="+mn-lt"/>
                          <a:ea typeface="+mn-ea"/>
                          <a:cs typeface="+mn-cs"/>
                        </a:rPr>
                        <a:t>Laboratorio I de Química Inorgánica</a:t>
                      </a:r>
                      <a:endParaRPr lang="es-ES" sz="400" dirty="0" smtClean="0">
                        <a:solidFill>
                          <a:srgbClr val="00000A"/>
                        </a:solidFill>
                        <a:effectLst/>
                        <a:latin typeface="+mn-lt"/>
                        <a:ea typeface="DejaVu Sans"/>
                        <a:cs typeface="Symbol"/>
                      </a:endParaRPr>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Química Orgánica II</a:t>
                      </a:r>
                    </a:p>
                    <a:p>
                      <a:pPr marL="285750" lvl="0" indent="-285750">
                        <a:buFont typeface="Arial" pitchFamily="34" charset="0"/>
                        <a:buChar char="•"/>
                      </a:pPr>
                      <a:r>
                        <a:rPr lang="es-VE" sz="1000" kern="1200" dirty="0" smtClean="0">
                          <a:solidFill>
                            <a:schemeClr val="dk1"/>
                          </a:solidFill>
                          <a:effectLst/>
                          <a:latin typeface="+mn-lt"/>
                          <a:ea typeface="+mn-ea"/>
                          <a:cs typeface="+mn-cs"/>
                        </a:rPr>
                        <a:t>Laboratorio II de Química Inorgánica</a:t>
                      </a:r>
                    </a:p>
                    <a:p>
                      <a:pPr marL="285750" lvl="0" indent="-285750">
                        <a:buFont typeface="Arial" pitchFamily="34" charset="0"/>
                        <a:buChar char="•"/>
                      </a:pPr>
                      <a:r>
                        <a:rPr lang="es-VE" sz="1000" kern="1200" dirty="0" smtClean="0">
                          <a:solidFill>
                            <a:schemeClr val="dk1"/>
                          </a:solidFill>
                          <a:effectLst/>
                          <a:latin typeface="+mn-lt"/>
                          <a:ea typeface="+mn-ea"/>
                          <a:cs typeface="+mn-cs"/>
                        </a:rPr>
                        <a:t>Fisicoquímica I</a:t>
                      </a:r>
                    </a:p>
                    <a:p>
                      <a:pPr marL="285750" indent="-285750">
                        <a:buFont typeface="Arial" pitchFamily="34" charset="0"/>
                        <a:buChar char="•"/>
                      </a:pPr>
                      <a:r>
                        <a:rPr lang="es-VE" sz="1000" kern="1200" dirty="0" smtClean="0">
                          <a:solidFill>
                            <a:schemeClr val="dk1"/>
                          </a:solidFill>
                          <a:effectLst/>
                          <a:latin typeface="+mn-lt"/>
                          <a:ea typeface="+mn-ea"/>
                          <a:cs typeface="+mn-cs"/>
                        </a:rPr>
                        <a:t>Química Analítica I</a:t>
                      </a:r>
                      <a:endParaRPr lang="es-ES" sz="400" dirty="0" smtClean="0">
                        <a:solidFill>
                          <a:srgbClr val="00000A"/>
                        </a:solidFill>
                        <a:effectLst/>
                        <a:latin typeface="+mn-lt"/>
                        <a:ea typeface="DejaVu Sans"/>
                        <a:cs typeface="Symbol"/>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b="0" kern="1200" dirty="0" smtClean="0">
                          <a:solidFill>
                            <a:schemeClr val="dk1"/>
                          </a:solidFill>
                          <a:effectLst/>
                          <a:latin typeface="+mn-lt"/>
                          <a:ea typeface="+mn-ea"/>
                          <a:cs typeface="+mn-cs"/>
                        </a:rPr>
                        <a:t>Laboratorio de Química Orgánica I</a:t>
                      </a:r>
                    </a:p>
                    <a:p>
                      <a:pPr marL="171450" lvl="0" indent="-171450">
                        <a:buFont typeface="Arial" pitchFamily="34" charset="0"/>
                        <a:buChar char="•"/>
                      </a:pPr>
                      <a:r>
                        <a:rPr lang="es-VE" sz="1000" b="0" kern="1200" dirty="0" smtClean="0">
                          <a:solidFill>
                            <a:schemeClr val="dk1"/>
                          </a:solidFill>
                          <a:effectLst/>
                          <a:latin typeface="+mn-lt"/>
                          <a:ea typeface="+mn-ea"/>
                          <a:cs typeface="+mn-cs"/>
                        </a:rPr>
                        <a:t>Laboratorio de Química Analítica</a:t>
                      </a:r>
                    </a:p>
                    <a:p>
                      <a:pPr marL="171450" lvl="0" indent="-171450">
                        <a:buFont typeface="Arial" pitchFamily="34" charset="0"/>
                        <a:buChar char="•"/>
                      </a:pPr>
                      <a:r>
                        <a:rPr lang="es-VE" sz="1000" b="0" kern="1200" dirty="0" smtClean="0">
                          <a:solidFill>
                            <a:schemeClr val="dk1"/>
                          </a:solidFill>
                          <a:effectLst/>
                          <a:latin typeface="+mn-lt"/>
                          <a:ea typeface="+mn-ea"/>
                          <a:cs typeface="+mn-cs"/>
                        </a:rPr>
                        <a:t>Fisicoquímica II</a:t>
                      </a:r>
                    </a:p>
                    <a:p>
                      <a:pPr marL="171450" indent="-171450">
                        <a:buFont typeface="Arial" pitchFamily="34" charset="0"/>
                        <a:buChar char="•"/>
                      </a:pPr>
                      <a:r>
                        <a:rPr lang="es-VE" sz="1000" b="0" kern="1200" dirty="0" smtClean="0">
                          <a:solidFill>
                            <a:schemeClr val="dk1"/>
                          </a:solidFill>
                          <a:effectLst/>
                          <a:latin typeface="+mn-lt"/>
                          <a:ea typeface="+mn-ea"/>
                          <a:cs typeface="+mn-cs"/>
                        </a:rPr>
                        <a:t>Física General IV</a:t>
                      </a:r>
                      <a:endParaRPr lang="es-VE" sz="500" b="0" dirty="0">
                        <a:effectLst/>
                        <a:latin typeface="Calibri"/>
                        <a:ea typeface="Calibri"/>
                        <a:cs typeface="Times New Roman"/>
                      </a:endParaRPr>
                    </a:p>
                  </a:txBody>
                  <a:tcPr marL="68580" marR="68580" marT="0" marB="0">
                    <a:solidFill>
                      <a:schemeClr val="accent3">
                        <a:lumMod val="40000"/>
                        <a:lumOff val="60000"/>
                      </a:schemeClr>
                    </a:solidFill>
                  </a:tcPr>
                </a:tc>
              </a:tr>
              <a:tr h="0">
                <a:tc>
                  <a:txBody>
                    <a:bodyPr/>
                    <a:lstStyle/>
                    <a:p>
                      <a:pPr algn="ctr"/>
                      <a:r>
                        <a:rPr lang="es-VE" sz="1100" b="1" dirty="0" smtClean="0"/>
                        <a:t>Séptimo</a:t>
                      </a:r>
                      <a:r>
                        <a:rPr lang="es-VE" sz="1100" b="1" baseline="0" dirty="0" smtClean="0"/>
                        <a:t> Semestre</a:t>
                      </a:r>
                      <a:endParaRPr lang="es-VE" sz="1100" b="1" dirty="0"/>
                    </a:p>
                  </a:txBody>
                  <a:tcPr marL="68580" marR="68580" marT="0" marB="0">
                    <a:solidFill>
                      <a:schemeClr val="accent3">
                        <a:lumMod val="75000"/>
                      </a:schemeClr>
                    </a:solidFill>
                  </a:tcPr>
                </a:tc>
                <a:tc>
                  <a:txBody>
                    <a:bodyPr/>
                    <a:lstStyle/>
                    <a:p>
                      <a:pPr algn="ctr">
                        <a:lnSpc>
                          <a:spcPct val="115000"/>
                        </a:lnSpc>
                        <a:spcAft>
                          <a:spcPts val="1000"/>
                        </a:spcAft>
                      </a:pPr>
                      <a:r>
                        <a:rPr lang="es-VE" sz="1100" b="1" baseline="0" dirty="0" smtClean="0">
                          <a:solidFill>
                            <a:srgbClr val="00000A"/>
                          </a:solidFill>
                          <a:effectLst/>
                          <a:latin typeface="Calibri"/>
                          <a:ea typeface="DejaVu Sans"/>
                          <a:cs typeface="Calibri"/>
                        </a:rPr>
                        <a:t>Octavo Semestre </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Noveno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159346">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Química Analítica II</a:t>
                      </a:r>
                    </a:p>
                    <a:p>
                      <a:pPr marL="285750" lvl="0" indent="-285750">
                        <a:buFont typeface="Arial" pitchFamily="34" charset="0"/>
                        <a:buChar char="•"/>
                      </a:pPr>
                      <a:r>
                        <a:rPr lang="es-VE" sz="1000" kern="1200" dirty="0" smtClean="0">
                          <a:solidFill>
                            <a:schemeClr val="dk1"/>
                          </a:solidFill>
                          <a:effectLst/>
                          <a:latin typeface="+mn-lt"/>
                          <a:ea typeface="+mn-ea"/>
                          <a:cs typeface="+mn-cs"/>
                        </a:rPr>
                        <a:t>Química Orgánica III</a:t>
                      </a:r>
                    </a:p>
                    <a:p>
                      <a:pPr marL="285750" lvl="0" indent="-285750">
                        <a:buFont typeface="Arial" pitchFamily="34" charset="0"/>
                        <a:buChar char="•"/>
                      </a:pPr>
                      <a:r>
                        <a:rPr lang="es-VE" sz="1000" kern="1200" dirty="0" smtClean="0">
                          <a:solidFill>
                            <a:schemeClr val="dk1"/>
                          </a:solidFill>
                          <a:effectLst/>
                          <a:latin typeface="+mn-lt"/>
                          <a:ea typeface="+mn-ea"/>
                          <a:cs typeface="+mn-cs"/>
                        </a:rPr>
                        <a:t>Laboratorio de Orgánica II</a:t>
                      </a:r>
                    </a:p>
                    <a:p>
                      <a:pPr marL="285750" indent="-285750">
                        <a:buFont typeface="Arial" pitchFamily="34" charset="0"/>
                        <a:buChar char="•"/>
                      </a:pPr>
                      <a:r>
                        <a:rPr lang="es-VE" sz="1000" kern="1200" dirty="0" smtClean="0">
                          <a:solidFill>
                            <a:schemeClr val="dk1"/>
                          </a:solidFill>
                          <a:effectLst/>
                          <a:latin typeface="+mn-lt"/>
                          <a:ea typeface="+mn-ea"/>
                          <a:cs typeface="+mn-cs"/>
                        </a:rPr>
                        <a:t>Fisicoquímica III</a:t>
                      </a:r>
                      <a:endParaRPr lang="es-VE" sz="100" dirty="0"/>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Química Inorgánica III</a:t>
                      </a:r>
                    </a:p>
                    <a:p>
                      <a:pPr marL="285750" lvl="0" indent="-285750">
                        <a:buFont typeface="Arial" pitchFamily="34" charset="0"/>
                        <a:buChar char="•"/>
                      </a:pPr>
                      <a:r>
                        <a:rPr lang="es-VE" sz="1000" kern="1200" dirty="0" smtClean="0">
                          <a:solidFill>
                            <a:schemeClr val="dk1"/>
                          </a:solidFill>
                          <a:effectLst/>
                          <a:latin typeface="+mn-lt"/>
                          <a:ea typeface="+mn-ea"/>
                          <a:cs typeface="+mn-cs"/>
                        </a:rPr>
                        <a:t>Laboratorio de Fisicoquímica Integrado</a:t>
                      </a:r>
                    </a:p>
                    <a:p>
                      <a:pPr marL="285750" indent="-285750">
                        <a:buFont typeface="Arial" pitchFamily="34" charset="0"/>
                        <a:buChar char="•"/>
                      </a:pPr>
                      <a:r>
                        <a:rPr lang="es-VE" sz="1000" kern="1200" dirty="0" smtClean="0">
                          <a:solidFill>
                            <a:schemeClr val="dk1"/>
                          </a:solidFill>
                          <a:effectLst/>
                          <a:latin typeface="+mn-lt"/>
                          <a:ea typeface="+mn-ea"/>
                          <a:cs typeface="+mn-cs"/>
                        </a:rPr>
                        <a:t>Laboratorio Instrumental Analítico</a:t>
                      </a:r>
                      <a:endParaRPr lang="es-VE" sz="100" kern="1200" dirty="0" smtClean="0">
                        <a:solidFill>
                          <a:schemeClr val="dk1"/>
                        </a:solidFill>
                        <a:effectLst/>
                        <a:latin typeface="+mn-lt"/>
                        <a:ea typeface="+mn-ea"/>
                        <a:cs typeface="+mn-cs"/>
                      </a:endParaRPr>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Seminario de Investigación</a:t>
                      </a:r>
                    </a:p>
                    <a:p>
                      <a:pPr marL="285750" indent="-285750">
                        <a:buFont typeface="Arial" pitchFamily="34" charset="0"/>
                        <a:buChar char="•"/>
                      </a:pPr>
                      <a:r>
                        <a:rPr lang="es-VE" sz="1000" kern="1200" dirty="0" smtClean="0">
                          <a:solidFill>
                            <a:schemeClr val="dk1"/>
                          </a:solidFill>
                          <a:effectLst/>
                          <a:latin typeface="+mn-lt"/>
                          <a:ea typeface="+mn-ea"/>
                          <a:cs typeface="+mn-cs"/>
                        </a:rPr>
                        <a:t>Electivas</a:t>
                      </a:r>
                      <a:endParaRPr lang="es-VE" sz="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gridSpan="3">
                  <a:txBody>
                    <a:bodyPr/>
                    <a:lstStyle/>
                    <a:p>
                      <a:pPr algn="ctr">
                        <a:lnSpc>
                          <a:spcPct val="115000"/>
                        </a:lnSpc>
                        <a:spcAft>
                          <a:spcPts val="1000"/>
                        </a:spcAft>
                      </a:pPr>
                      <a:r>
                        <a:rPr lang="es-VE" sz="1100" b="1" dirty="0">
                          <a:solidFill>
                            <a:srgbClr val="00000A"/>
                          </a:solidFill>
                          <a:effectLst/>
                          <a:latin typeface="Calibri"/>
                          <a:ea typeface="DejaVu Sans"/>
                          <a:cs typeface="Calibri"/>
                        </a:rPr>
                        <a:t>Décimo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hMerge="1">
                  <a:txBody>
                    <a:bodyPr/>
                    <a:lstStyle/>
                    <a:p>
                      <a:endParaRPr lang="es-VE"/>
                    </a:p>
                  </a:txBody>
                  <a:tcPr/>
                </a:tc>
                <a:tc hMerge="1">
                  <a:txBody>
                    <a:bodyPr/>
                    <a:lstStyle/>
                    <a:p>
                      <a:endParaRPr lang="es-VE"/>
                    </a:p>
                  </a:txBody>
                  <a:tcPr/>
                </a:tc>
              </a:tr>
              <a:tr h="0">
                <a:tc gridSpan="3">
                  <a:txBody>
                    <a:bodyPr/>
                    <a:lstStyle/>
                    <a:p>
                      <a:pPr marL="171450" lvl="0" indent="-171450" algn="ctr">
                        <a:buFont typeface="Arial" pitchFamily="34" charset="0"/>
                        <a:buChar char="•"/>
                      </a:pPr>
                      <a:r>
                        <a:rPr lang="es-VE" sz="1000" kern="1200" dirty="0" smtClean="0">
                          <a:solidFill>
                            <a:schemeClr val="dk1"/>
                          </a:solidFill>
                          <a:effectLst/>
                          <a:latin typeface="+mn-lt"/>
                          <a:ea typeface="+mn-ea"/>
                          <a:cs typeface="+mn-cs"/>
                        </a:rPr>
                        <a:t>Trabajo Especial de Grado</a:t>
                      </a:r>
                      <a:endParaRPr lang="es-VE" sz="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c hMerge="1">
                  <a:txBody>
                    <a:bodyPr/>
                    <a:lstStyle/>
                    <a:p>
                      <a:endParaRPr lang="es-VE"/>
                    </a:p>
                  </a:txBody>
                  <a:tcPr/>
                </a:tc>
                <a:tc hMerge="1">
                  <a:txBody>
                    <a:bodyPr/>
                    <a:lstStyle/>
                    <a:p>
                      <a:endParaRPr lang="es-VE"/>
                    </a:p>
                  </a:txBody>
                  <a:tcPr/>
                </a:tc>
              </a:tr>
            </a:tbl>
          </a:graphicData>
        </a:graphic>
      </p:graphicFrame>
      <p:sp>
        <p:nvSpPr>
          <p:cNvPr id="30" name="29 CuadroTexto"/>
          <p:cNvSpPr txBox="1"/>
          <p:nvPr/>
        </p:nvSpPr>
        <p:spPr>
          <a:xfrm>
            <a:off x="506986" y="2987824"/>
            <a:ext cx="3491661" cy="261610"/>
          </a:xfrm>
          <a:prstGeom prst="rect">
            <a:avLst/>
          </a:prstGeom>
          <a:noFill/>
        </p:spPr>
        <p:txBody>
          <a:bodyPr wrap="none" rtlCol="0">
            <a:spAutoFit/>
          </a:bodyPr>
          <a:lstStyle/>
          <a:p>
            <a:r>
              <a:rPr lang="es-VE" sz="1100" b="1" dirty="0" smtClean="0"/>
              <a:t>Plan de Estudios: Licenciatura en Química/Opción Básica </a:t>
            </a:r>
            <a:endParaRPr lang="es-VE" sz="1100" b="1" dirty="0"/>
          </a:p>
        </p:txBody>
      </p:sp>
    </p:spTree>
    <p:extLst>
      <p:ext uri="{BB962C8B-B14F-4D97-AF65-F5344CB8AC3E}">
        <p14:creationId xmlns:p14="http://schemas.microsoft.com/office/powerpoint/2010/main" val="10997372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graphicFrame>
        <p:nvGraphicFramePr>
          <p:cNvPr id="29" name="28 Tabla"/>
          <p:cNvGraphicFramePr>
            <a:graphicFrameLocks noGrp="1"/>
          </p:cNvGraphicFramePr>
          <p:nvPr>
            <p:extLst>
              <p:ext uri="{D42A27DB-BD31-4B8C-83A1-F6EECF244321}">
                <p14:modId xmlns:p14="http://schemas.microsoft.com/office/powerpoint/2010/main" val="2798106426"/>
              </p:ext>
            </p:extLst>
          </p:nvPr>
        </p:nvGraphicFramePr>
        <p:xfrm>
          <a:off x="498984" y="3279864"/>
          <a:ext cx="5832648" cy="4131564"/>
        </p:xfrm>
        <a:graphic>
          <a:graphicData uri="http://schemas.openxmlformats.org/drawingml/2006/table">
            <a:tbl>
              <a:tblPr>
                <a:tableStyleId>{5C22544A-7EE6-4342-B048-85BDC9FD1C3A}</a:tableStyleId>
              </a:tblPr>
              <a:tblGrid>
                <a:gridCol w="2025640"/>
                <a:gridCol w="2025640"/>
                <a:gridCol w="1781368"/>
              </a:tblGrid>
              <a:tr h="0">
                <a:tc>
                  <a:txBody>
                    <a:bodyPr/>
                    <a:lstStyle/>
                    <a:p>
                      <a:pPr algn="ctr">
                        <a:lnSpc>
                          <a:spcPct val="115000"/>
                        </a:lnSpc>
                        <a:spcAft>
                          <a:spcPts val="1000"/>
                        </a:spcAft>
                      </a:pPr>
                      <a:r>
                        <a:rPr lang="es-VE" sz="1100" b="1" dirty="0">
                          <a:effectLst/>
                        </a:rPr>
                        <a:t>Primer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Segundo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Tercer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Física General I</a:t>
                      </a:r>
                    </a:p>
                    <a:p>
                      <a:pPr marL="171450" lvl="0" indent="-171450">
                        <a:buFont typeface="Arial" pitchFamily="34" charset="0"/>
                        <a:buChar char="•"/>
                      </a:pPr>
                      <a:r>
                        <a:rPr lang="es-VE" sz="1000" kern="1200" dirty="0" smtClean="0">
                          <a:solidFill>
                            <a:schemeClr val="dk1"/>
                          </a:solidFill>
                          <a:effectLst/>
                          <a:latin typeface="+mn-lt"/>
                          <a:ea typeface="+mn-ea"/>
                          <a:cs typeface="+mn-cs"/>
                        </a:rPr>
                        <a:t>Matemáticas I</a:t>
                      </a:r>
                    </a:p>
                    <a:p>
                      <a:pPr marL="171450" indent="-171450">
                        <a:buFont typeface="Arial" pitchFamily="34" charset="0"/>
                        <a:buChar char="•"/>
                      </a:pPr>
                      <a:r>
                        <a:rPr lang="es-VE" sz="1000" kern="1200" dirty="0" smtClean="0">
                          <a:solidFill>
                            <a:schemeClr val="dk1"/>
                          </a:solidFill>
                          <a:effectLst/>
                          <a:latin typeface="+mn-lt"/>
                          <a:ea typeface="+mn-ea"/>
                          <a:cs typeface="+mn-cs"/>
                        </a:rPr>
                        <a:t>Principios de Química I</a:t>
                      </a:r>
                      <a:endParaRPr lang="es-VE" sz="400" dirty="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Física General II</a:t>
                      </a:r>
                    </a:p>
                    <a:p>
                      <a:pPr marL="171450" lvl="0" indent="-171450">
                        <a:buFont typeface="Arial" pitchFamily="34" charset="0"/>
                        <a:buChar char="•"/>
                      </a:pPr>
                      <a:r>
                        <a:rPr lang="es-VE" sz="1000" kern="1200" dirty="0" smtClean="0">
                          <a:solidFill>
                            <a:schemeClr val="dk1"/>
                          </a:solidFill>
                          <a:effectLst/>
                          <a:latin typeface="+mn-lt"/>
                          <a:ea typeface="+mn-ea"/>
                          <a:cs typeface="+mn-cs"/>
                        </a:rPr>
                        <a:t>Matemática II</a:t>
                      </a:r>
                    </a:p>
                    <a:p>
                      <a:pPr marL="171450" lvl="0" indent="-171450">
                        <a:buFont typeface="Arial" pitchFamily="34" charset="0"/>
                        <a:buChar char="•"/>
                      </a:pPr>
                      <a:r>
                        <a:rPr lang="es-VE" sz="1000" kern="1200" dirty="0" smtClean="0">
                          <a:solidFill>
                            <a:schemeClr val="dk1"/>
                          </a:solidFill>
                          <a:effectLst/>
                          <a:latin typeface="+mn-lt"/>
                          <a:ea typeface="+mn-ea"/>
                          <a:cs typeface="+mn-cs"/>
                        </a:rPr>
                        <a:t>Principios de Química II</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Principios de Química </a:t>
                      </a:r>
                    </a:p>
                    <a:p>
                      <a:pPr marL="171450" indent="-171450">
                        <a:buFont typeface="Arial" pitchFamily="34" charset="0"/>
                        <a:buChar char="•"/>
                      </a:pPr>
                      <a:r>
                        <a:rPr lang="es-VE" sz="1000" kern="1200" dirty="0" smtClean="0">
                          <a:solidFill>
                            <a:schemeClr val="dk1"/>
                          </a:solidFill>
                          <a:effectLst/>
                          <a:latin typeface="+mn-lt"/>
                          <a:ea typeface="+mn-ea"/>
                          <a:cs typeface="+mn-cs"/>
                        </a:rPr>
                        <a:t>Principios de Biología</a:t>
                      </a:r>
                      <a:endParaRPr lang="es-VE" sz="400" kern="1200" dirty="0" smtClean="0">
                        <a:solidFill>
                          <a:schemeClr val="dk1"/>
                        </a:solidFill>
                        <a:effectLst/>
                        <a:latin typeface="+mn-lt"/>
                        <a:ea typeface="+mn-ea"/>
                        <a:cs typeface="+mn-cs"/>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50" kern="1200" dirty="0" smtClean="0">
                          <a:solidFill>
                            <a:schemeClr val="dk1"/>
                          </a:solidFill>
                          <a:effectLst/>
                          <a:latin typeface="+mn-lt"/>
                          <a:ea typeface="+mn-ea"/>
                          <a:cs typeface="+mn-cs"/>
                        </a:rPr>
                        <a:t>Física General  III</a:t>
                      </a:r>
                    </a:p>
                    <a:p>
                      <a:pPr marL="171450" lvl="0" indent="-171450">
                        <a:buFont typeface="Arial" pitchFamily="34" charset="0"/>
                        <a:buChar char="•"/>
                      </a:pPr>
                      <a:r>
                        <a:rPr lang="es-VE" sz="1050" kern="1200" dirty="0" smtClean="0">
                          <a:solidFill>
                            <a:schemeClr val="dk1"/>
                          </a:solidFill>
                          <a:effectLst/>
                          <a:latin typeface="+mn-lt"/>
                          <a:ea typeface="+mn-ea"/>
                          <a:cs typeface="+mn-cs"/>
                        </a:rPr>
                        <a:t>Matemáticas III</a:t>
                      </a:r>
                    </a:p>
                    <a:p>
                      <a:pPr marL="171450" lvl="0" indent="-171450">
                        <a:buFont typeface="Arial" pitchFamily="34" charset="0"/>
                        <a:buChar char="•"/>
                      </a:pPr>
                      <a:r>
                        <a:rPr lang="es-VE" sz="1050" kern="1200" dirty="0" smtClean="0">
                          <a:solidFill>
                            <a:schemeClr val="dk1"/>
                          </a:solidFill>
                          <a:effectLst/>
                          <a:latin typeface="+mn-lt"/>
                          <a:ea typeface="+mn-ea"/>
                          <a:cs typeface="+mn-cs"/>
                        </a:rPr>
                        <a:t>Química Inorgánica I</a:t>
                      </a:r>
                    </a:p>
                    <a:p>
                      <a:pPr marL="171450" indent="-171450">
                        <a:buFont typeface="Arial" pitchFamily="34" charset="0"/>
                        <a:buChar char="•"/>
                      </a:pPr>
                      <a:r>
                        <a:rPr lang="es-VE" sz="1050" kern="1200" dirty="0" smtClean="0">
                          <a:solidFill>
                            <a:schemeClr val="dk1"/>
                          </a:solidFill>
                          <a:effectLst/>
                          <a:latin typeface="+mn-lt"/>
                          <a:ea typeface="+mn-ea"/>
                          <a:cs typeface="+mn-cs"/>
                        </a:rPr>
                        <a:t>Laboratorio de Física I</a:t>
                      </a:r>
                      <a:endParaRPr lang="es-VE" sz="5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lnSpc>
                          <a:spcPct val="115000"/>
                        </a:lnSpc>
                        <a:spcAft>
                          <a:spcPts val="1000"/>
                        </a:spcAft>
                      </a:pPr>
                      <a:r>
                        <a:rPr lang="es-VE" sz="1000" b="1" dirty="0">
                          <a:solidFill>
                            <a:srgbClr val="00000A"/>
                          </a:solidFill>
                          <a:effectLst/>
                          <a:latin typeface="Calibri"/>
                          <a:ea typeface="DejaVu Sans"/>
                          <a:cs typeface="Calibri"/>
                        </a:rPr>
                        <a:t>Cuarto Semestre</a:t>
                      </a:r>
                      <a:endParaRPr lang="es-VE" sz="10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Quinto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solidFill>
                            <a:srgbClr val="00000A"/>
                          </a:solidFill>
                          <a:effectLst/>
                          <a:latin typeface="Calibri"/>
                          <a:ea typeface="DejaVu Sans"/>
                          <a:cs typeface="Calibri"/>
                        </a:rPr>
                        <a:t>Sexto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Química Orgánica I</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Física II</a:t>
                      </a:r>
                    </a:p>
                    <a:p>
                      <a:pPr marL="171450" lvl="0" indent="-171450">
                        <a:buFont typeface="Arial" pitchFamily="34" charset="0"/>
                        <a:buChar char="•"/>
                      </a:pPr>
                      <a:r>
                        <a:rPr lang="es-VE" sz="1000" kern="1200" dirty="0" smtClean="0">
                          <a:solidFill>
                            <a:schemeClr val="dk1"/>
                          </a:solidFill>
                          <a:effectLst/>
                          <a:latin typeface="+mn-lt"/>
                          <a:ea typeface="+mn-ea"/>
                          <a:cs typeface="+mn-cs"/>
                        </a:rPr>
                        <a:t>Química Inorgánica II</a:t>
                      </a:r>
                    </a:p>
                    <a:p>
                      <a:pPr marL="171450" lvl="0" indent="-171450">
                        <a:buFont typeface="Arial" pitchFamily="34" charset="0"/>
                        <a:buChar char="•"/>
                      </a:pPr>
                      <a:r>
                        <a:rPr lang="es-VE" sz="1000" kern="1200" dirty="0" smtClean="0">
                          <a:solidFill>
                            <a:schemeClr val="dk1"/>
                          </a:solidFill>
                          <a:effectLst/>
                          <a:latin typeface="+mn-lt"/>
                          <a:ea typeface="+mn-ea"/>
                          <a:cs typeface="+mn-cs"/>
                        </a:rPr>
                        <a:t>Matemáticas IV</a:t>
                      </a:r>
                    </a:p>
                    <a:p>
                      <a:pPr marL="171450" indent="-171450">
                        <a:buFont typeface="Arial" pitchFamily="34" charset="0"/>
                        <a:buChar char="•"/>
                      </a:pPr>
                      <a:r>
                        <a:rPr lang="es-VE" sz="1000" kern="1200" dirty="0" smtClean="0">
                          <a:solidFill>
                            <a:schemeClr val="dk1"/>
                          </a:solidFill>
                          <a:effectLst/>
                          <a:latin typeface="+mn-lt"/>
                          <a:ea typeface="+mn-ea"/>
                          <a:cs typeface="+mn-cs"/>
                        </a:rPr>
                        <a:t>Laboratorio I de Química Inorgánica</a:t>
                      </a:r>
                    </a:p>
                    <a:p>
                      <a:pPr marL="171450" indent="-171450">
                        <a:buFont typeface="Arial" pitchFamily="34" charset="0"/>
                        <a:buChar char="•"/>
                      </a:pPr>
                      <a:r>
                        <a:rPr lang="es-VE" sz="1000" kern="1200" dirty="0" smtClean="0">
                          <a:solidFill>
                            <a:schemeClr val="dk1"/>
                          </a:solidFill>
                          <a:effectLst/>
                          <a:latin typeface="+mn-lt"/>
                          <a:ea typeface="+mn-ea"/>
                          <a:cs typeface="+mn-cs"/>
                        </a:rPr>
                        <a:t>Mineralogía</a:t>
                      </a:r>
                      <a:endParaRPr lang="es-ES" sz="100" dirty="0" smtClean="0">
                        <a:solidFill>
                          <a:srgbClr val="00000A"/>
                        </a:solidFill>
                        <a:effectLst/>
                        <a:latin typeface="+mn-lt"/>
                        <a:ea typeface="DejaVu Sans"/>
                        <a:cs typeface="Symbol"/>
                      </a:endParaRPr>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Química Orgánica II</a:t>
                      </a:r>
                    </a:p>
                    <a:p>
                      <a:pPr marL="285750" indent="-285750">
                        <a:buFont typeface="Arial" pitchFamily="34" charset="0"/>
                        <a:buChar char="•"/>
                      </a:pPr>
                      <a:r>
                        <a:rPr lang="es-VE" sz="1000" kern="1200" dirty="0" smtClean="0">
                          <a:solidFill>
                            <a:schemeClr val="dk1"/>
                          </a:solidFill>
                          <a:effectLst/>
                          <a:latin typeface="+mn-lt"/>
                          <a:ea typeface="+mn-ea"/>
                          <a:cs typeface="+mn-cs"/>
                        </a:rPr>
                        <a:t>Química Analítica I</a:t>
                      </a:r>
                    </a:p>
                    <a:p>
                      <a:pPr marL="285750" lvl="0" indent="-285750">
                        <a:buFont typeface="Arial" pitchFamily="34" charset="0"/>
                        <a:buChar char="•"/>
                      </a:pPr>
                      <a:r>
                        <a:rPr lang="es-VE" sz="1000" kern="1200" dirty="0" smtClean="0">
                          <a:solidFill>
                            <a:schemeClr val="dk1"/>
                          </a:solidFill>
                          <a:effectLst/>
                          <a:latin typeface="+mn-lt"/>
                          <a:ea typeface="+mn-ea"/>
                          <a:cs typeface="+mn-cs"/>
                        </a:rPr>
                        <a:t>Fisicoquímica I</a:t>
                      </a:r>
                    </a:p>
                    <a:p>
                      <a:pPr marL="285750" lvl="0" indent="-285750">
                        <a:buFont typeface="Arial" pitchFamily="34" charset="0"/>
                        <a:buChar char="•"/>
                      </a:pPr>
                      <a:r>
                        <a:rPr lang="es-VE" sz="1000" kern="1200" dirty="0" smtClean="0">
                          <a:solidFill>
                            <a:schemeClr val="dk1"/>
                          </a:solidFill>
                          <a:effectLst/>
                          <a:latin typeface="+mn-lt"/>
                          <a:ea typeface="+mn-ea"/>
                          <a:cs typeface="+mn-cs"/>
                        </a:rPr>
                        <a:t>Geología Física</a:t>
                      </a:r>
                    </a:p>
                    <a:p>
                      <a:pPr marL="285750" indent="-285750">
                        <a:buFont typeface="Arial" pitchFamily="34" charset="0"/>
                        <a:buChar char="•"/>
                      </a:pPr>
                      <a:r>
                        <a:rPr lang="es-VE" sz="1000" kern="1200" dirty="0" smtClean="0">
                          <a:solidFill>
                            <a:schemeClr val="dk1"/>
                          </a:solidFill>
                          <a:effectLst/>
                          <a:latin typeface="+mn-lt"/>
                          <a:ea typeface="+mn-ea"/>
                          <a:cs typeface="+mn-cs"/>
                        </a:rPr>
                        <a:t>Mineralogía Óptica</a:t>
                      </a:r>
                      <a:endParaRPr lang="es-ES" sz="100" dirty="0" smtClean="0">
                        <a:solidFill>
                          <a:srgbClr val="00000A"/>
                        </a:solidFill>
                        <a:effectLst/>
                        <a:latin typeface="+mn-lt"/>
                        <a:ea typeface="DejaVu Sans"/>
                        <a:cs typeface="Symbol"/>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Laboratorio de Química Orgánica I</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Química Analítica</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II de Química Inorgánica </a:t>
                      </a:r>
                    </a:p>
                    <a:p>
                      <a:pPr marL="171450" lvl="0" indent="-171450">
                        <a:buFont typeface="Arial" pitchFamily="34" charset="0"/>
                        <a:buChar char="•"/>
                      </a:pPr>
                      <a:r>
                        <a:rPr lang="es-VE" sz="1000" kern="1200" dirty="0" smtClean="0">
                          <a:solidFill>
                            <a:schemeClr val="dk1"/>
                          </a:solidFill>
                          <a:effectLst/>
                          <a:latin typeface="+mn-lt"/>
                          <a:ea typeface="+mn-ea"/>
                          <a:cs typeface="+mn-cs"/>
                        </a:rPr>
                        <a:t>Fisicoquímica II</a:t>
                      </a:r>
                    </a:p>
                    <a:p>
                      <a:pPr marL="171450" indent="-171450">
                        <a:buFont typeface="Arial" pitchFamily="34" charset="0"/>
                        <a:buChar char="•"/>
                      </a:pPr>
                      <a:r>
                        <a:rPr lang="es-VE" sz="1000" kern="1200" dirty="0" smtClean="0">
                          <a:solidFill>
                            <a:schemeClr val="dk1"/>
                          </a:solidFill>
                          <a:effectLst/>
                          <a:latin typeface="+mn-lt"/>
                          <a:ea typeface="+mn-ea"/>
                          <a:cs typeface="+mn-cs"/>
                        </a:rPr>
                        <a:t>Petrología</a:t>
                      </a:r>
                      <a:endParaRPr lang="es-VE" sz="100" b="0" dirty="0">
                        <a:effectLst/>
                        <a:latin typeface="Calibri"/>
                        <a:ea typeface="Calibri"/>
                        <a:cs typeface="Times New Roman"/>
                      </a:endParaRPr>
                    </a:p>
                  </a:txBody>
                  <a:tcPr marL="68580" marR="68580" marT="0" marB="0">
                    <a:solidFill>
                      <a:schemeClr val="accent3">
                        <a:lumMod val="40000"/>
                        <a:lumOff val="60000"/>
                      </a:schemeClr>
                    </a:solidFill>
                  </a:tcPr>
                </a:tc>
              </a:tr>
              <a:tr h="0">
                <a:tc>
                  <a:txBody>
                    <a:bodyPr/>
                    <a:lstStyle/>
                    <a:p>
                      <a:pPr algn="ctr"/>
                      <a:r>
                        <a:rPr lang="es-VE" sz="1100" b="1" dirty="0" smtClean="0"/>
                        <a:t>Séptimo</a:t>
                      </a:r>
                      <a:r>
                        <a:rPr lang="es-VE" sz="1100" b="1" baseline="0" dirty="0" smtClean="0"/>
                        <a:t> Semestre</a:t>
                      </a:r>
                      <a:endParaRPr lang="es-VE" sz="1100" b="1" dirty="0"/>
                    </a:p>
                  </a:txBody>
                  <a:tcPr marL="68580" marR="68580" marT="0" marB="0">
                    <a:solidFill>
                      <a:schemeClr val="accent3">
                        <a:lumMod val="75000"/>
                      </a:schemeClr>
                    </a:solidFill>
                  </a:tcPr>
                </a:tc>
                <a:tc>
                  <a:txBody>
                    <a:bodyPr/>
                    <a:lstStyle/>
                    <a:p>
                      <a:pPr algn="ctr">
                        <a:lnSpc>
                          <a:spcPct val="115000"/>
                        </a:lnSpc>
                        <a:spcAft>
                          <a:spcPts val="1000"/>
                        </a:spcAft>
                      </a:pPr>
                      <a:r>
                        <a:rPr lang="es-VE" sz="1100" b="1" baseline="0" dirty="0" smtClean="0">
                          <a:solidFill>
                            <a:srgbClr val="00000A"/>
                          </a:solidFill>
                          <a:effectLst/>
                          <a:latin typeface="Calibri"/>
                          <a:ea typeface="DejaVu Sans"/>
                          <a:cs typeface="Calibri"/>
                        </a:rPr>
                        <a:t>Octavo Semestre </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Noveno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159346">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Química Analítica II</a:t>
                      </a:r>
                    </a:p>
                    <a:p>
                      <a:pPr marL="285750" lvl="0" indent="-285750">
                        <a:buFont typeface="Arial" pitchFamily="34" charset="0"/>
                        <a:buChar char="•"/>
                      </a:pPr>
                      <a:r>
                        <a:rPr lang="es-VE" sz="1000" kern="1200" dirty="0" smtClean="0">
                          <a:solidFill>
                            <a:schemeClr val="dk1"/>
                          </a:solidFill>
                          <a:effectLst/>
                          <a:latin typeface="+mn-lt"/>
                          <a:ea typeface="+mn-ea"/>
                          <a:cs typeface="+mn-cs"/>
                        </a:rPr>
                        <a:t>Laboratorio de Orgánica (F) II</a:t>
                      </a:r>
                    </a:p>
                    <a:p>
                      <a:pPr marL="285750" lvl="0" indent="-285750">
                        <a:buFont typeface="Arial" pitchFamily="34" charset="0"/>
                        <a:buChar char="•"/>
                      </a:pPr>
                      <a:r>
                        <a:rPr lang="es-VE" sz="1000" kern="1200" dirty="0" smtClean="0">
                          <a:solidFill>
                            <a:schemeClr val="dk1"/>
                          </a:solidFill>
                          <a:effectLst/>
                          <a:latin typeface="+mn-lt"/>
                          <a:ea typeface="+mn-ea"/>
                          <a:cs typeface="+mn-cs"/>
                        </a:rPr>
                        <a:t>Geología Estructural</a:t>
                      </a:r>
                    </a:p>
                    <a:p>
                      <a:pPr marL="285750" indent="-285750">
                        <a:buFont typeface="Arial" pitchFamily="34" charset="0"/>
                        <a:buChar char="•"/>
                      </a:pPr>
                      <a:r>
                        <a:rPr lang="es-VE" sz="1000" kern="1200" dirty="0" smtClean="0">
                          <a:solidFill>
                            <a:schemeClr val="dk1"/>
                          </a:solidFill>
                          <a:effectLst/>
                          <a:latin typeface="+mn-lt"/>
                          <a:ea typeface="+mn-ea"/>
                          <a:cs typeface="+mn-cs"/>
                        </a:rPr>
                        <a:t>Principios de Geoquímica</a:t>
                      </a:r>
                      <a:endParaRPr lang="es-VE" sz="100" dirty="0"/>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Laboratorio de Fisicoquímica Integrado</a:t>
                      </a:r>
                    </a:p>
                    <a:p>
                      <a:pPr marL="285750" lvl="0" indent="-285750">
                        <a:buFont typeface="Arial" pitchFamily="34" charset="0"/>
                        <a:buChar char="•"/>
                      </a:pPr>
                      <a:r>
                        <a:rPr lang="es-VE" sz="1000" kern="1200" dirty="0" smtClean="0">
                          <a:solidFill>
                            <a:schemeClr val="dk1"/>
                          </a:solidFill>
                          <a:effectLst/>
                          <a:latin typeface="+mn-lt"/>
                          <a:ea typeface="+mn-ea"/>
                          <a:cs typeface="+mn-cs"/>
                        </a:rPr>
                        <a:t>Laboratorio Instrumental Analítico</a:t>
                      </a:r>
                    </a:p>
                    <a:p>
                      <a:pPr marL="285750" lvl="0" indent="-285750">
                        <a:buFont typeface="Arial" pitchFamily="34" charset="0"/>
                        <a:buChar char="•"/>
                      </a:pPr>
                      <a:r>
                        <a:rPr lang="es-VE" sz="1000" kern="1200" dirty="0" smtClean="0">
                          <a:solidFill>
                            <a:schemeClr val="dk1"/>
                          </a:solidFill>
                          <a:effectLst/>
                          <a:latin typeface="+mn-lt"/>
                          <a:ea typeface="+mn-ea"/>
                          <a:cs typeface="+mn-cs"/>
                        </a:rPr>
                        <a:t>Método Geológico de Campo</a:t>
                      </a:r>
                    </a:p>
                    <a:p>
                      <a:pPr marL="285750" lvl="0" indent="-285750">
                        <a:buFont typeface="Arial" pitchFamily="34" charset="0"/>
                        <a:buChar char="•"/>
                      </a:pPr>
                      <a:r>
                        <a:rPr lang="es-VE" sz="1000" kern="1200" dirty="0" smtClean="0">
                          <a:solidFill>
                            <a:schemeClr val="dk1"/>
                          </a:solidFill>
                          <a:effectLst/>
                          <a:latin typeface="+mn-lt"/>
                          <a:ea typeface="+mn-ea"/>
                          <a:cs typeface="+mn-cs"/>
                        </a:rPr>
                        <a:t>Trabajo Geológico de Campo</a:t>
                      </a:r>
                      <a:endParaRPr lang="es-VE" sz="1800" kern="1200" dirty="0" smtClean="0">
                        <a:solidFill>
                          <a:schemeClr val="dk1"/>
                        </a:solidFill>
                        <a:effectLst/>
                        <a:latin typeface="+mn-lt"/>
                        <a:ea typeface="+mn-ea"/>
                        <a:cs typeface="+mn-cs"/>
                      </a:endParaRPr>
                    </a:p>
                    <a:p>
                      <a:pPr marL="171450" indent="-171450">
                        <a:buFont typeface="Arial" pitchFamily="34" charset="0"/>
                        <a:buChar char="•"/>
                      </a:pPr>
                      <a:r>
                        <a:rPr lang="es-VE" sz="1050" kern="1200" dirty="0" smtClean="0">
                          <a:solidFill>
                            <a:schemeClr val="dk1"/>
                          </a:solidFill>
                          <a:effectLst/>
                          <a:latin typeface="+mn-lt"/>
                          <a:ea typeface="+mn-ea"/>
                          <a:cs typeface="+mn-cs"/>
                        </a:rPr>
                        <a:t>    Electiva</a:t>
                      </a:r>
                      <a:endParaRPr lang="es-VE" sz="100" kern="1200" dirty="0" smtClean="0">
                        <a:solidFill>
                          <a:schemeClr val="dk1"/>
                        </a:solidFill>
                        <a:effectLst/>
                        <a:latin typeface="+mn-lt"/>
                        <a:ea typeface="+mn-ea"/>
                        <a:cs typeface="+mn-cs"/>
                      </a:endParaRPr>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Seminario de Investigación</a:t>
                      </a:r>
                    </a:p>
                    <a:p>
                      <a:pPr marL="285750" indent="-285750">
                        <a:buFont typeface="Arial" pitchFamily="34" charset="0"/>
                        <a:buChar char="•"/>
                      </a:pPr>
                      <a:r>
                        <a:rPr lang="es-VE" sz="1000" kern="1200" dirty="0" smtClean="0">
                          <a:solidFill>
                            <a:schemeClr val="dk1"/>
                          </a:solidFill>
                          <a:effectLst/>
                          <a:latin typeface="+mn-lt"/>
                          <a:ea typeface="+mn-ea"/>
                          <a:cs typeface="+mn-cs"/>
                        </a:rPr>
                        <a:t>Electivas</a:t>
                      </a:r>
                      <a:endParaRPr lang="es-VE" sz="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gridSpan="3">
                  <a:txBody>
                    <a:bodyPr/>
                    <a:lstStyle/>
                    <a:p>
                      <a:pPr algn="ctr">
                        <a:lnSpc>
                          <a:spcPct val="115000"/>
                        </a:lnSpc>
                        <a:spcAft>
                          <a:spcPts val="1000"/>
                        </a:spcAft>
                      </a:pPr>
                      <a:r>
                        <a:rPr lang="es-VE" sz="1100" b="1" dirty="0">
                          <a:solidFill>
                            <a:srgbClr val="00000A"/>
                          </a:solidFill>
                          <a:effectLst/>
                          <a:latin typeface="Calibri"/>
                          <a:ea typeface="DejaVu Sans"/>
                          <a:cs typeface="Calibri"/>
                        </a:rPr>
                        <a:t>Décimo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hMerge="1">
                  <a:txBody>
                    <a:bodyPr/>
                    <a:lstStyle/>
                    <a:p>
                      <a:endParaRPr lang="es-VE"/>
                    </a:p>
                  </a:txBody>
                  <a:tcPr/>
                </a:tc>
                <a:tc hMerge="1">
                  <a:txBody>
                    <a:bodyPr/>
                    <a:lstStyle/>
                    <a:p>
                      <a:endParaRPr lang="es-VE"/>
                    </a:p>
                  </a:txBody>
                  <a:tcPr/>
                </a:tc>
              </a:tr>
              <a:tr h="0">
                <a:tc gridSpan="3">
                  <a:txBody>
                    <a:bodyPr/>
                    <a:lstStyle/>
                    <a:p>
                      <a:pPr marL="171450" lvl="0" indent="-171450" algn="ctr">
                        <a:buFont typeface="Arial" pitchFamily="34" charset="0"/>
                        <a:buChar char="•"/>
                      </a:pPr>
                      <a:r>
                        <a:rPr lang="es-VE" sz="1000" kern="1200" dirty="0" smtClean="0">
                          <a:solidFill>
                            <a:schemeClr val="dk1"/>
                          </a:solidFill>
                          <a:effectLst/>
                          <a:latin typeface="+mn-lt"/>
                          <a:ea typeface="+mn-ea"/>
                          <a:cs typeface="+mn-cs"/>
                        </a:rPr>
                        <a:t>Trabajo Especial de Grado</a:t>
                      </a:r>
                      <a:endParaRPr lang="es-VE" sz="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c hMerge="1">
                  <a:txBody>
                    <a:bodyPr/>
                    <a:lstStyle/>
                    <a:p>
                      <a:endParaRPr lang="es-VE"/>
                    </a:p>
                  </a:txBody>
                  <a:tcPr/>
                </a:tc>
                <a:tc hMerge="1">
                  <a:txBody>
                    <a:bodyPr/>
                    <a:lstStyle/>
                    <a:p>
                      <a:endParaRPr lang="es-VE"/>
                    </a:p>
                  </a:txBody>
                  <a:tcPr/>
                </a:tc>
              </a:tr>
            </a:tbl>
          </a:graphicData>
        </a:graphic>
      </p:graphicFrame>
      <p:sp>
        <p:nvSpPr>
          <p:cNvPr id="30" name="29 CuadroTexto"/>
          <p:cNvSpPr txBox="1"/>
          <p:nvPr/>
        </p:nvSpPr>
        <p:spPr>
          <a:xfrm>
            <a:off x="506986" y="2915816"/>
            <a:ext cx="3857146" cy="261610"/>
          </a:xfrm>
          <a:prstGeom prst="rect">
            <a:avLst/>
          </a:prstGeom>
          <a:noFill/>
        </p:spPr>
        <p:txBody>
          <a:bodyPr wrap="none" rtlCol="0">
            <a:spAutoFit/>
          </a:bodyPr>
          <a:lstStyle/>
          <a:p>
            <a:r>
              <a:rPr lang="es-VE" sz="1100" b="1" dirty="0" smtClean="0"/>
              <a:t>Plan de Estudios: Licenciatura en Química/Opción Geoquímica  </a:t>
            </a:r>
            <a:endParaRPr lang="es-VE" sz="1100" b="1" dirty="0"/>
          </a:p>
        </p:txBody>
      </p:sp>
    </p:spTree>
    <p:extLst>
      <p:ext uri="{BB962C8B-B14F-4D97-AF65-F5344CB8AC3E}">
        <p14:creationId xmlns:p14="http://schemas.microsoft.com/office/powerpoint/2010/main" val="405412599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Pregrado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graphicFrame>
        <p:nvGraphicFramePr>
          <p:cNvPr id="29" name="28 Tabla"/>
          <p:cNvGraphicFramePr>
            <a:graphicFrameLocks noGrp="1"/>
          </p:cNvGraphicFramePr>
          <p:nvPr>
            <p:extLst>
              <p:ext uri="{D42A27DB-BD31-4B8C-83A1-F6EECF244321}">
                <p14:modId xmlns:p14="http://schemas.microsoft.com/office/powerpoint/2010/main" val="2669977845"/>
              </p:ext>
            </p:extLst>
          </p:nvPr>
        </p:nvGraphicFramePr>
        <p:xfrm>
          <a:off x="498984" y="3351872"/>
          <a:ext cx="5832648" cy="3819144"/>
        </p:xfrm>
        <a:graphic>
          <a:graphicData uri="http://schemas.openxmlformats.org/drawingml/2006/table">
            <a:tbl>
              <a:tblPr>
                <a:tableStyleId>{5C22544A-7EE6-4342-B048-85BDC9FD1C3A}</a:tableStyleId>
              </a:tblPr>
              <a:tblGrid>
                <a:gridCol w="2025640"/>
                <a:gridCol w="2025640"/>
                <a:gridCol w="1781368"/>
              </a:tblGrid>
              <a:tr h="0">
                <a:tc>
                  <a:txBody>
                    <a:bodyPr/>
                    <a:lstStyle/>
                    <a:p>
                      <a:pPr algn="ctr">
                        <a:lnSpc>
                          <a:spcPct val="115000"/>
                        </a:lnSpc>
                        <a:spcAft>
                          <a:spcPts val="1000"/>
                        </a:spcAft>
                      </a:pPr>
                      <a:r>
                        <a:rPr lang="es-VE" sz="1100" b="1" dirty="0">
                          <a:effectLst/>
                        </a:rPr>
                        <a:t>Primer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Segundo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effectLst/>
                        </a:rPr>
                        <a:t>Tercer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Física General I</a:t>
                      </a:r>
                    </a:p>
                    <a:p>
                      <a:pPr marL="171450" lvl="0" indent="-171450">
                        <a:buFont typeface="Arial" pitchFamily="34" charset="0"/>
                        <a:buChar char="•"/>
                      </a:pPr>
                      <a:r>
                        <a:rPr lang="es-VE" sz="1000" kern="1200" dirty="0" smtClean="0">
                          <a:solidFill>
                            <a:schemeClr val="dk1"/>
                          </a:solidFill>
                          <a:effectLst/>
                          <a:latin typeface="+mn-lt"/>
                          <a:ea typeface="+mn-ea"/>
                          <a:cs typeface="+mn-cs"/>
                        </a:rPr>
                        <a:t>Matemáticas I</a:t>
                      </a:r>
                    </a:p>
                    <a:p>
                      <a:pPr marL="171450" indent="-171450">
                        <a:buFont typeface="Arial" pitchFamily="34" charset="0"/>
                        <a:buChar char="•"/>
                      </a:pPr>
                      <a:r>
                        <a:rPr lang="es-VE" sz="1000" kern="1200" dirty="0" smtClean="0">
                          <a:solidFill>
                            <a:schemeClr val="dk1"/>
                          </a:solidFill>
                          <a:effectLst/>
                          <a:latin typeface="+mn-lt"/>
                          <a:ea typeface="+mn-ea"/>
                          <a:cs typeface="+mn-cs"/>
                        </a:rPr>
                        <a:t>Principios de Química I</a:t>
                      </a:r>
                      <a:endParaRPr lang="es-VE" sz="400" dirty="0">
                        <a:effectLst/>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Física General II</a:t>
                      </a:r>
                    </a:p>
                    <a:p>
                      <a:pPr marL="171450" lvl="0" indent="-171450">
                        <a:buFont typeface="Arial" pitchFamily="34" charset="0"/>
                        <a:buChar char="•"/>
                      </a:pPr>
                      <a:r>
                        <a:rPr lang="es-VE" sz="1000" kern="1200" dirty="0" smtClean="0">
                          <a:solidFill>
                            <a:schemeClr val="dk1"/>
                          </a:solidFill>
                          <a:effectLst/>
                          <a:latin typeface="+mn-lt"/>
                          <a:ea typeface="+mn-ea"/>
                          <a:cs typeface="+mn-cs"/>
                        </a:rPr>
                        <a:t>Matemática II</a:t>
                      </a:r>
                    </a:p>
                    <a:p>
                      <a:pPr marL="171450" lvl="0" indent="-171450">
                        <a:buFont typeface="Arial" pitchFamily="34" charset="0"/>
                        <a:buChar char="•"/>
                      </a:pPr>
                      <a:r>
                        <a:rPr lang="es-VE" sz="1000" kern="1200" dirty="0" smtClean="0">
                          <a:solidFill>
                            <a:schemeClr val="dk1"/>
                          </a:solidFill>
                          <a:effectLst/>
                          <a:latin typeface="+mn-lt"/>
                          <a:ea typeface="+mn-ea"/>
                          <a:cs typeface="+mn-cs"/>
                        </a:rPr>
                        <a:t>Principios de Química II</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Principios de Química </a:t>
                      </a:r>
                    </a:p>
                    <a:p>
                      <a:pPr marL="171450" indent="-171450">
                        <a:buFont typeface="Arial" pitchFamily="34" charset="0"/>
                        <a:buChar char="•"/>
                      </a:pPr>
                      <a:r>
                        <a:rPr lang="es-VE" sz="1000" kern="1200" dirty="0" smtClean="0">
                          <a:solidFill>
                            <a:schemeClr val="dk1"/>
                          </a:solidFill>
                          <a:effectLst/>
                          <a:latin typeface="+mn-lt"/>
                          <a:ea typeface="+mn-ea"/>
                          <a:cs typeface="+mn-cs"/>
                        </a:rPr>
                        <a:t>Principios de Biología</a:t>
                      </a:r>
                      <a:endParaRPr lang="es-VE" sz="400" kern="1200" dirty="0" smtClean="0">
                        <a:solidFill>
                          <a:schemeClr val="dk1"/>
                        </a:solidFill>
                        <a:effectLst/>
                        <a:latin typeface="+mn-lt"/>
                        <a:ea typeface="+mn-ea"/>
                        <a:cs typeface="+mn-cs"/>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50" kern="1200" dirty="0" smtClean="0">
                          <a:solidFill>
                            <a:schemeClr val="dk1"/>
                          </a:solidFill>
                          <a:effectLst/>
                          <a:latin typeface="+mn-lt"/>
                          <a:ea typeface="+mn-ea"/>
                          <a:cs typeface="+mn-cs"/>
                        </a:rPr>
                        <a:t>Física General  III</a:t>
                      </a:r>
                    </a:p>
                    <a:p>
                      <a:pPr marL="171450" lvl="0" indent="-171450">
                        <a:buFont typeface="Arial" pitchFamily="34" charset="0"/>
                        <a:buChar char="•"/>
                      </a:pPr>
                      <a:r>
                        <a:rPr lang="es-VE" sz="1050" kern="1200" dirty="0" smtClean="0">
                          <a:solidFill>
                            <a:schemeClr val="dk1"/>
                          </a:solidFill>
                          <a:effectLst/>
                          <a:latin typeface="+mn-lt"/>
                          <a:ea typeface="+mn-ea"/>
                          <a:cs typeface="+mn-cs"/>
                        </a:rPr>
                        <a:t>Matemáticas III</a:t>
                      </a:r>
                    </a:p>
                    <a:p>
                      <a:pPr marL="171450" lvl="0" indent="-171450">
                        <a:buFont typeface="Arial" pitchFamily="34" charset="0"/>
                        <a:buChar char="•"/>
                      </a:pPr>
                      <a:r>
                        <a:rPr lang="es-VE" sz="1050" kern="1200" dirty="0" smtClean="0">
                          <a:solidFill>
                            <a:schemeClr val="dk1"/>
                          </a:solidFill>
                          <a:effectLst/>
                          <a:latin typeface="+mn-lt"/>
                          <a:ea typeface="+mn-ea"/>
                          <a:cs typeface="+mn-cs"/>
                        </a:rPr>
                        <a:t>Química Inorgánica I</a:t>
                      </a:r>
                    </a:p>
                    <a:p>
                      <a:pPr marL="171450" indent="-171450">
                        <a:buFont typeface="Arial" pitchFamily="34" charset="0"/>
                        <a:buChar char="•"/>
                      </a:pPr>
                      <a:r>
                        <a:rPr lang="es-VE" sz="1050" kern="1200" dirty="0" smtClean="0">
                          <a:solidFill>
                            <a:schemeClr val="dk1"/>
                          </a:solidFill>
                          <a:effectLst/>
                          <a:latin typeface="+mn-lt"/>
                          <a:ea typeface="+mn-ea"/>
                          <a:cs typeface="+mn-cs"/>
                        </a:rPr>
                        <a:t>Laboratorio de Física I</a:t>
                      </a:r>
                      <a:endParaRPr lang="es-VE" sz="5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a:txBody>
                    <a:bodyPr/>
                    <a:lstStyle/>
                    <a:p>
                      <a:pPr algn="ctr">
                        <a:lnSpc>
                          <a:spcPct val="115000"/>
                        </a:lnSpc>
                        <a:spcAft>
                          <a:spcPts val="1000"/>
                        </a:spcAft>
                      </a:pPr>
                      <a:r>
                        <a:rPr lang="es-VE" sz="1000" b="1" dirty="0">
                          <a:solidFill>
                            <a:srgbClr val="00000A"/>
                          </a:solidFill>
                          <a:effectLst/>
                          <a:latin typeface="Calibri"/>
                          <a:ea typeface="DejaVu Sans"/>
                          <a:cs typeface="Calibri"/>
                        </a:rPr>
                        <a:t>Cuarto Semestre</a:t>
                      </a:r>
                      <a:endParaRPr lang="es-VE" sz="10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Quinto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a:solidFill>
                            <a:srgbClr val="00000A"/>
                          </a:solidFill>
                          <a:effectLst/>
                          <a:latin typeface="Calibri"/>
                          <a:ea typeface="DejaVu Sans"/>
                          <a:cs typeface="Calibri"/>
                        </a:rPr>
                        <a:t>Sexto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r>
              <a:tr h="0">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Química Orgánica I</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Física II</a:t>
                      </a:r>
                    </a:p>
                    <a:p>
                      <a:pPr marL="171450" lvl="0" indent="-171450">
                        <a:buFont typeface="Arial" pitchFamily="34" charset="0"/>
                        <a:buChar char="•"/>
                      </a:pPr>
                      <a:r>
                        <a:rPr lang="es-VE" sz="1000" kern="1200" dirty="0" smtClean="0">
                          <a:solidFill>
                            <a:schemeClr val="dk1"/>
                          </a:solidFill>
                          <a:effectLst/>
                          <a:latin typeface="+mn-lt"/>
                          <a:ea typeface="+mn-ea"/>
                          <a:cs typeface="+mn-cs"/>
                        </a:rPr>
                        <a:t>Química Inorgánica II</a:t>
                      </a:r>
                    </a:p>
                    <a:p>
                      <a:pPr marL="171450" lvl="0" indent="-171450">
                        <a:buFont typeface="Arial" pitchFamily="34" charset="0"/>
                        <a:buChar char="•"/>
                      </a:pPr>
                      <a:r>
                        <a:rPr lang="es-VE" sz="1000" kern="1200" dirty="0" smtClean="0">
                          <a:solidFill>
                            <a:schemeClr val="dk1"/>
                          </a:solidFill>
                          <a:effectLst/>
                          <a:latin typeface="+mn-lt"/>
                          <a:ea typeface="+mn-ea"/>
                          <a:cs typeface="+mn-cs"/>
                        </a:rPr>
                        <a:t>Química Analítica I</a:t>
                      </a:r>
                    </a:p>
                    <a:p>
                      <a:pPr marL="171450" indent="-171450">
                        <a:buFont typeface="Arial" pitchFamily="34" charset="0"/>
                        <a:buChar char="•"/>
                      </a:pPr>
                      <a:r>
                        <a:rPr lang="es-VE" sz="1000" kern="1200" dirty="0" smtClean="0">
                          <a:solidFill>
                            <a:schemeClr val="dk1"/>
                          </a:solidFill>
                          <a:effectLst/>
                          <a:latin typeface="+mn-lt"/>
                          <a:ea typeface="+mn-ea"/>
                          <a:cs typeface="+mn-cs"/>
                        </a:rPr>
                        <a:t>Laboratorio I de Química Inorgánica</a:t>
                      </a:r>
                      <a:endParaRPr lang="es-VE" sz="400" kern="1200" dirty="0" smtClean="0">
                        <a:solidFill>
                          <a:schemeClr val="dk1"/>
                        </a:solidFill>
                        <a:effectLst/>
                        <a:latin typeface="+mn-lt"/>
                        <a:ea typeface="+mn-ea"/>
                        <a:cs typeface="+mn-cs"/>
                      </a:endParaRPr>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Química Orgánica II</a:t>
                      </a:r>
                    </a:p>
                    <a:p>
                      <a:pPr marL="285750" lvl="0" indent="-285750">
                        <a:buFont typeface="Arial" pitchFamily="34" charset="0"/>
                        <a:buChar char="•"/>
                      </a:pPr>
                      <a:r>
                        <a:rPr lang="es-VE" sz="1000" kern="1200" dirty="0" smtClean="0">
                          <a:solidFill>
                            <a:schemeClr val="dk1"/>
                          </a:solidFill>
                          <a:effectLst/>
                          <a:latin typeface="+mn-lt"/>
                          <a:ea typeface="+mn-ea"/>
                          <a:cs typeface="+mn-cs"/>
                        </a:rPr>
                        <a:t>Fisicoquímica I</a:t>
                      </a:r>
                    </a:p>
                    <a:p>
                      <a:pPr marL="285750" indent="-285750">
                        <a:buFont typeface="Arial" pitchFamily="34" charset="0"/>
                        <a:buChar char="•"/>
                      </a:pPr>
                      <a:r>
                        <a:rPr lang="es-VE" sz="1000" kern="1200" dirty="0" smtClean="0">
                          <a:solidFill>
                            <a:schemeClr val="dk1"/>
                          </a:solidFill>
                          <a:effectLst/>
                          <a:latin typeface="+mn-lt"/>
                          <a:ea typeface="+mn-ea"/>
                          <a:cs typeface="+mn-cs"/>
                        </a:rPr>
                        <a:t>Laboratorio de Química Analítica </a:t>
                      </a:r>
                      <a:endParaRPr lang="es-ES" sz="100" dirty="0" smtClean="0">
                        <a:solidFill>
                          <a:srgbClr val="00000A"/>
                        </a:solidFill>
                        <a:effectLst/>
                        <a:latin typeface="+mn-lt"/>
                        <a:ea typeface="DejaVu Sans"/>
                        <a:cs typeface="Symbol"/>
                      </a:endParaRPr>
                    </a:p>
                  </a:txBody>
                  <a:tcPr marL="68580" marR="68580" marT="0" marB="0">
                    <a:solidFill>
                      <a:schemeClr val="accent3">
                        <a:lumMod val="40000"/>
                        <a:lumOff val="60000"/>
                      </a:schemeClr>
                    </a:solidFill>
                  </a:tcPr>
                </a:tc>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Laboratorio de Química Orgánica I</a:t>
                      </a:r>
                    </a:p>
                    <a:p>
                      <a:pPr marL="171450" lvl="0" indent="-171450">
                        <a:buFont typeface="Arial" pitchFamily="34" charset="0"/>
                        <a:buChar char="•"/>
                      </a:pPr>
                      <a:r>
                        <a:rPr lang="es-VE" sz="1000" kern="1200" dirty="0" smtClean="0">
                          <a:solidFill>
                            <a:schemeClr val="dk1"/>
                          </a:solidFill>
                          <a:effectLst/>
                          <a:latin typeface="+mn-lt"/>
                          <a:ea typeface="+mn-ea"/>
                          <a:cs typeface="+mn-cs"/>
                        </a:rPr>
                        <a:t>Química Analítica II</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II de Química Inorgánica</a:t>
                      </a:r>
                    </a:p>
                    <a:p>
                      <a:pPr marL="171450" lvl="0" indent="-171450">
                        <a:buFont typeface="Arial" pitchFamily="34" charset="0"/>
                        <a:buChar char="•"/>
                      </a:pPr>
                      <a:r>
                        <a:rPr lang="es-VE" sz="1000" kern="1200" dirty="0" smtClean="0">
                          <a:solidFill>
                            <a:schemeClr val="dk1"/>
                          </a:solidFill>
                          <a:effectLst/>
                          <a:latin typeface="+mn-lt"/>
                          <a:ea typeface="+mn-ea"/>
                          <a:cs typeface="+mn-cs"/>
                        </a:rPr>
                        <a:t>Fisicoquímica II</a:t>
                      </a:r>
                    </a:p>
                    <a:p>
                      <a:pPr marL="171450" indent="-171450">
                        <a:buFont typeface="Arial" pitchFamily="34" charset="0"/>
                        <a:buChar char="•"/>
                      </a:pPr>
                      <a:r>
                        <a:rPr lang="es-VE" sz="1000" kern="1200" dirty="0" smtClean="0">
                          <a:solidFill>
                            <a:schemeClr val="dk1"/>
                          </a:solidFill>
                          <a:effectLst/>
                          <a:latin typeface="+mn-lt"/>
                          <a:ea typeface="+mn-ea"/>
                          <a:cs typeface="+mn-cs"/>
                        </a:rPr>
                        <a:t>Principios de Tecnología</a:t>
                      </a:r>
                      <a:endParaRPr lang="es-VE" sz="100" b="0" dirty="0">
                        <a:effectLst/>
                        <a:latin typeface="Calibri"/>
                        <a:ea typeface="Calibri"/>
                        <a:cs typeface="Times New Roman"/>
                      </a:endParaRPr>
                    </a:p>
                  </a:txBody>
                  <a:tcPr marL="68580" marR="68580" marT="0" marB="0">
                    <a:solidFill>
                      <a:schemeClr val="accent3">
                        <a:lumMod val="40000"/>
                        <a:lumOff val="60000"/>
                      </a:schemeClr>
                    </a:solidFill>
                  </a:tcPr>
                </a:tc>
              </a:tr>
              <a:tr h="0">
                <a:tc>
                  <a:txBody>
                    <a:bodyPr/>
                    <a:lstStyle/>
                    <a:p>
                      <a:pPr algn="ctr"/>
                      <a:r>
                        <a:rPr lang="es-VE" sz="1100" b="1" dirty="0" smtClean="0"/>
                        <a:t>Séptimo</a:t>
                      </a:r>
                      <a:r>
                        <a:rPr lang="es-VE" sz="1100" b="1" baseline="0" dirty="0" smtClean="0"/>
                        <a:t> Semestre</a:t>
                      </a:r>
                      <a:endParaRPr lang="es-VE" sz="1100" b="1" dirty="0"/>
                    </a:p>
                  </a:txBody>
                  <a:tcPr marL="68580" marR="68580" marT="0" marB="0">
                    <a:solidFill>
                      <a:schemeClr val="accent3">
                        <a:lumMod val="75000"/>
                      </a:schemeClr>
                    </a:solidFill>
                  </a:tcPr>
                </a:tc>
                <a:tc>
                  <a:txBody>
                    <a:bodyPr/>
                    <a:lstStyle/>
                    <a:p>
                      <a:pPr algn="ctr">
                        <a:lnSpc>
                          <a:spcPct val="115000"/>
                        </a:lnSpc>
                        <a:spcAft>
                          <a:spcPts val="1000"/>
                        </a:spcAft>
                      </a:pPr>
                      <a:r>
                        <a:rPr lang="es-VE" sz="1100" b="1" baseline="0" dirty="0" smtClean="0">
                          <a:solidFill>
                            <a:srgbClr val="00000A"/>
                          </a:solidFill>
                          <a:effectLst/>
                          <a:latin typeface="Calibri"/>
                          <a:ea typeface="DejaVu Sans"/>
                          <a:cs typeface="Calibri"/>
                        </a:rPr>
                        <a:t>Octavo Semestre </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c>
                  <a:txBody>
                    <a:bodyPr/>
                    <a:lstStyle/>
                    <a:p>
                      <a:pPr algn="ctr">
                        <a:lnSpc>
                          <a:spcPct val="115000"/>
                        </a:lnSpc>
                        <a:spcAft>
                          <a:spcPts val="1000"/>
                        </a:spcAft>
                      </a:pPr>
                      <a:r>
                        <a:rPr lang="es-VE" sz="1100" b="1" dirty="0" smtClean="0">
                          <a:solidFill>
                            <a:srgbClr val="00000A"/>
                          </a:solidFill>
                          <a:effectLst/>
                          <a:latin typeface="Calibri"/>
                          <a:ea typeface="DejaVu Sans"/>
                          <a:cs typeface="Calibri"/>
                        </a:rPr>
                        <a:t>Noveno Semestre</a:t>
                      </a:r>
                      <a:endParaRPr lang="es-VE" sz="1100" b="1" dirty="0">
                        <a:solidFill>
                          <a:srgbClr val="00000A"/>
                        </a:solidFill>
                        <a:effectLst/>
                        <a:latin typeface="Calibri"/>
                        <a:ea typeface="DejaVu Sans"/>
                        <a:cs typeface="Calibri"/>
                      </a:endParaRPr>
                    </a:p>
                  </a:txBody>
                  <a:tcPr marL="68580" marR="68580" marT="0" marB="0">
                    <a:solidFill>
                      <a:schemeClr val="accent3">
                        <a:lumMod val="75000"/>
                      </a:schemeClr>
                    </a:solidFill>
                  </a:tcPr>
                </a:tc>
              </a:tr>
              <a:tr h="159346">
                <a:tc>
                  <a:txBody>
                    <a:bodyPr/>
                    <a:lstStyle/>
                    <a:p>
                      <a:pPr marL="285750" lvl="0" indent="-285750">
                        <a:buFont typeface="Arial" pitchFamily="34" charset="0"/>
                        <a:buChar char="•"/>
                      </a:pPr>
                      <a:r>
                        <a:rPr lang="es-VE" sz="1000" kern="1200" dirty="0" smtClean="0">
                          <a:solidFill>
                            <a:schemeClr val="dk1"/>
                          </a:solidFill>
                          <a:effectLst/>
                          <a:latin typeface="+mn-lt"/>
                          <a:ea typeface="+mn-ea"/>
                          <a:cs typeface="+mn-cs"/>
                        </a:rPr>
                        <a:t>Laboratorio Instrumental Analítico</a:t>
                      </a:r>
                    </a:p>
                    <a:p>
                      <a:pPr marL="285750" lvl="0" indent="-285750">
                        <a:buFont typeface="Arial" pitchFamily="34" charset="0"/>
                        <a:buChar char="•"/>
                      </a:pPr>
                      <a:r>
                        <a:rPr lang="es-VE" sz="1000" kern="1200" dirty="0" smtClean="0">
                          <a:solidFill>
                            <a:schemeClr val="dk1"/>
                          </a:solidFill>
                          <a:effectLst/>
                          <a:latin typeface="+mn-lt"/>
                          <a:ea typeface="+mn-ea"/>
                          <a:cs typeface="+mn-cs"/>
                        </a:rPr>
                        <a:t>Laboratorio de Orgánica (F) II</a:t>
                      </a:r>
                    </a:p>
                    <a:p>
                      <a:pPr marL="285750" indent="-285750">
                        <a:buFont typeface="Arial" pitchFamily="34" charset="0"/>
                        <a:buChar char="•"/>
                      </a:pPr>
                      <a:r>
                        <a:rPr lang="es-VE" sz="1000" kern="1200" dirty="0" smtClean="0">
                          <a:solidFill>
                            <a:schemeClr val="dk1"/>
                          </a:solidFill>
                          <a:effectLst/>
                          <a:latin typeface="+mn-lt"/>
                          <a:ea typeface="+mn-ea"/>
                          <a:cs typeface="+mn-cs"/>
                        </a:rPr>
                        <a:t>Operaciones Unitarias I</a:t>
                      </a:r>
                      <a:endParaRPr lang="es-VE" sz="200" dirty="0"/>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Operaciones Unitarias II</a:t>
                      </a:r>
                    </a:p>
                    <a:p>
                      <a:pPr marL="171450" lvl="0" indent="-171450">
                        <a:buFont typeface="Arial" pitchFamily="34" charset="0"/>
                        <a:buChar char="•"/>
                      </a:pPr>
                      <a:r>
                        <a:rPr lang="es-VE" sz="1000" kern="1200" dirty="0" smtClean="0">
                          <a:solidFill>
                            <a:schemeClr val="dk1"/>
                          </a:solidFill>
                          <a:effectLst/>
                          <a:latin typeface="+mn-lt"/>
                          <a:ea typeface="+mn-ea"/>
                          <a:cs typeface="+mn-cs"/>
                        </a:rPr>
                        <a:t>Análisis Rectores Q </a:t>
                      </a:r>
                    </a:p>
                    <a:p>
                      <a:pPr marL="171450" lvl="0" indent="-171450">
                        <a:buFont typeface="Arial" pitchFamily="34" charset="0"/>
                        <a:buChar char="•"/>
                      </a:pPr>
                      <a:r>
                        <a:rPr lang="es-VE" sz="1000" kern="1200" dirty="0" smtClean="0">
                          <a:solidFill>
                            <a:schemeClr val="dk1"/>
                          </a:solidFill>
                          <a:effectLst/>
                          <a:latin typeface="+mn-lt"/>
                          <a:ea typeface="+mn-ea"/>
                          <a:cs typeface="+mn-cs"/>
                        </a:rPr>
                        <a:t>Laboratorio de Fisicoquímica Integrado</a:t>
                      </a:r>
                    </a:p>
                    <a:p>
                      <a:pPr marL="285750" lvl="0" indent="-285750">
                        <a:buFont typeface="Arial" pitchFamily="34" charset="0"/>
                        <a:buChar char="•"/>
                      </a:pPr>
                      <a:endParaRPr lang="es-VE" sz="100" kern="1200" dirty="0" smtClean="0">
                        <a:solidFill>
                          <a:schemeClr val="dk1"/>
                        </a:solidFill>
                        <a:effectLst/>
                        <a:latin typeface="+mn-lt"/>
                        <a:ea typeface="+mn-ea"/>
                        <a:cs typeface="+mn-cs"/>
                      </a:endParaRPr>
                    </a:p>
                  </a:txBody>
                  <a:tcPr marL="68580" marR="68580" marT="0" marB="0">
                    <a:solidFill>
                      <a:schemeClr val="accent3">
                        <a:lumMod val="40000"/>
                        <a:lumOff val="60000"/>
                      </a:schemeClr>
                    </a:solidFill>
                  </a:tcPr>
                </a:tc>
                <a:tc>
                  <a:txBody>
                    <a:bodyPr/>
                    <a:lstStyle/>
                    <a:p>
                      <a:pPr marL="171450" lvl="0" indent="-171450">
                        <a:buFont typeface="Arial" pitchFamily="34" charset="0"/>
                        <a:buChar char="•"/>
                      </a:pPr>
                      <a:r>
                        <a:rPr lang="es-VE" sz="1000" kern="1200" dirty="0" smtClean="0">
                          <a:solidFill>
                            <a:schemeClr val="dk1"/>
                          </a:solidFill>
                          <a:effectLst/>
                          <a:latin typeface="+mn-lt"/>
                          <a:ea typeface="+mn-ea"/>
                          <a:cs typeface="+mn-cs"/>
                        </a:rPr>
                        <a:t>Laboratorio de Procesos y Operaciones Químicas</a:t>
                      </a:r>
                    </a:p>
                    <a:p>
                      <a:pPr marL="171450" lvl="0" indent="-171450">
                        <a:buFont typeface="Arial" pitchFamily="34" charset="0"/>
                        <a:buChar char="•"/>
                      </a:pPr>
                      <a:r>
                        <a:rPr lang="es-VE" sz="1000" kern="1200" dirty="0" smtClean="0">
                          <a:solidFill>
                            <a:schemeClr val="dk1"/>
                          </a:solidFill>
                          <a:effectLst/>
                          <a:latin typeface="+mn-lt"/>
                          <a:ea typeface="+mn-ea"/>
                          <a:cs typeface="+mn-cs"/>
                        </a:rPr>
                        <a:t>Análisis de Procesos Químicos </a:t>
                      </a:r>
                    </a:p>
                    <a:p>
                      <a:pPr marL="171450" lvl="0" indent="-171450">
                        <a:buFont typeface="Arial" pitchFamily="34" charset="0"/>
                        <a:buChar char="•"/>
                      </a:pPr>
                      <a:r>
                        <a:rPr lang="es-VE" sz="1000" kern="1200" dirty="0" smtClean="0">
                          <a:solidFill>
                            <a:schemeClr val="dk1"/>
                          </a:solidFill>
                          <a:effectLst/>
                          <a:latin typeface="+mn-lt"/>
                          <a:ea typeface="+mn-ea"/>
                          <a:cs typeface="+mn-cs"/>
                        </a:rPr>
                        <a:t>Electivas</a:t>
                      </a:r>
                    </a:p>
                    <a:p>
                      <a:pPr marL="171450" indent="-171450">
                        <a:buFont typeface="Arial" pitchFamily="34" charset="0"/>
                        <a:buChar char="•"/>
                      </a:pPr>
                      <a:r>
                        <a:rPr lang="es-VE" sz="1000" kern="1200" dirty="0" smtClean="0">
                          <a:solidFill>
                            <a:schemeClr val="dk1"/>
                          </a:solidFill>
                          <a:effectLst/>
                          <a:latin typeface="+mn-lt"/>
                          <a:ea typeface="+mn-ea"/>
                          <a:cs typeface="+mn-cs"/>
                        </a:rPr>
                        <a:t>Seminario de Investigación</a:t>
                      </a:r>
                      <a:endParaRPr lang="es-VE" sz="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r>
              <a:tr h="0">
                <a:tc gridSpan="3">
                  <a:txBody>
                    <a:bodyPr/>
                    <a:lstStyle/>
                    <a:p>
                      <a:pPr algn="ctr">
                        <a:lnSpc>
                          <a:spcPct val="115000"/>
                        </a:lnSpc>
                        <a:spcAft>
                          <a:spcPts val="1000"/>
                        </a:spcAft>
                      </a:pPr>
                      <a:r>
                        <a:rPr lang="es-VE" sz="1100" b="1" dirty="0">
                          <a:solidFill>
                            <a:srgbClr val="00000A"/>
                          </a:solidFill>
                          <a:effectLst/>
                          <a:latin typeface="Calibri"/>
                          <a:ea typeface="DejaVu Sans"/>
                          <a:cs typeface="Calibri"/>
                        </a:rPr>
                        <a:t>Décimo Semestre</a:t>
                      </a:r>
                      <a:endParaRPr lang="es-VE" sz="1100" dirty="0">
                        <a:solidFill>
                          <a:srgbClr val="00000A"/>
                        </a:solidFill>
                        <a:effectLst/>
                        <a:latin typeface="Calibri"/>
                        <a:ea typeface="DejaVu Sans"/>
                        <a:cs typeface="Calibri"/>
                      </a:endParaRPr>
                    </a:p>
                  </a:txBody>
                  <a:tcPr marL="68580" marR="68580" marT="0" marB="0">
                    <a:solidFill>
                      <a:schemeClr val="accent3">
                        <a:lumMod val="75000"/>
                      </a:schemeClr>
                    </a:solidFill>
                  </a:tcPr>
                </a:tc>
                <a:tc hMerge="1">
                  <a:txBody>
                    <a:bodyPr/>
                    <a:lstStyle/>
                    <a:p>
                      <a:endParaRPr lang="es-VE"/>
                    </a:p>
                  </a:txBody>
                  <a:tcPr/>
                </a:tc>
                <a:tc hMerge="1">
                  <a:txBody>
                    <a:bodyPr/>
                    <a:lstStyle/>
                    <a:p>
                      <a:endParaRPr lang="es-VE"/>
                    </a:p>
                  </a:txBody>
                  <a:tcPr/>
                </a:tc>
              </a:tr>
              <a:tr h="0">
                <a:tc gridSpan="3">
                  <a:txBody>
                    <a:bodyPr/>
                    <a:lstStyle/>
                    <a:p>
                      <a:pPr marL="171450" lvl="0" indent="-171450" algn="ctr">
                        <a:buFont typeface="Arial" pitchFamily="34" charset="0"/>
                        <a:buChar char="•"/>
                      </a:pPr>
                      <a:r>
                        <a:rPr lang="es-VE" sz="1000" kern="1200" dirty="0" smtClean="0">
                          <a:solidFill>
                            <a:schemeClr val="dk1"/>
                          </a:solidFill>
                          <a:effectLst/>
                          <a:latin typeface="+mn-lt"/>
                          <a:ea typeface="+mn-ea"/>
                          <a:cs typeface="+mn-cs"/>
                        </a:rPr>
                        <a:t>Trabajo Especial de Grado</a:t>
                      </a:r>
                      <a:endParaRPr lang="es-VE" sz="100" dirty="0">
                        <a:solidFill>
                          <a:srgbClr val="00000A"/>
                        </a:solidFill>
                        <a:effectLst/>
                        <a:latin typeface="Calibri"/>
                        <a:ea typeface="DejaVu Sans"/>
                        <a:cs typeface="Symbol"/>
                      </a:endParaRPr>
                    </a:p>
                  </a:txBody>
                  <a:tcPr marL="68580" marR="68580" marT="0" marB="0">
                    <a:solidFill>
                      <a:schemeClr val="accent3">
                        <a:lumMod val="40000"/>
                        <a:lumOff val="60000"/>
                      </a:schemeClr>
                    </a:solidFill>
                  </a:tcPr>
                </a:tc>
                <a:tc hMerge="1">
                  <a:txBody>
                    <a:bodyPr/>
                    <a:lstStyle/>
                    <a:p>
                      <a:endParaRPr lang="es-VE"/>
                    </a:p>
                  </a:txBody>
                  <a:tcPr/>
                </a:tc>
                <a:tc hMerge="1">
                  <a:txBody>
                    <a:bodyPr/>
                    <a:lstStyle/>
                    <a:p>
                      <a:endParaRPr lang="es-VE"/>
                    </a:p>
                  </a:txBody>
                  <a:tcPr/>
                </a:tc>
              </a:tr>
            </a:tbl>
          </a:graphicData>
        </a:graphic>
      </p:graphicFrame>
      <p:sp>
        <p:nvSpPr>
          <p:cNvPr id="30" name="29 CuadroTexto"/>
          <p:cNvSpPr txBox="1"/>
          <p:nvPr/>
        </p:nvSpPr>
        <p:spPr>
          <a:xfrm>
            <a:off x="506986" y="2987824"/>
            <a:ext cx="3789820" cy="261610"/>
          </a:xfrm>
          <a:prstGeom prst="rect">
            <a:avLst/>
          </a:prstGeom>
          <a:noFill/>
        </p:spPr>
        <p:txBody>
          <a:bodyPr wrap="none" rtlCol="0">
            <a:spAutoFit/>
          </a:bodyPr>
          <a:lstStyle/>
          <a:p>
            <a:r>
              <a:rPr lang="es-VE" sz="1100" b="1" dirty="0" smtClean="0"/>
              <a:t>Plan de Estudios: Licenciatura en Química/Opción Tecnología  </a:t>
            </a:r>
            <a:endParaRPr lang="es-VE" sz="1100" b="1" dirty="0"/>
          </a:p>
        </p:txBody>
      </p:sp>
    </p:spTree>
    <p:extLst>
      <p:ext uri="{BB962C8B-B14F-4D97-AF65-F5344CB8AC3E}">
        <p14:creationId xmlns:p14="http://schemas.microsoft.com/office/powerpoint/2010/main" val="84482571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Oferta Académica </a:t>
            </a:r>
            <a:endParaRPr lang="es-VE" sz="2000" dirty="0">
              <a:latin typeface="Kozuka Gothic Pro M" pitchFamily="34" charset="-128"/>
              <a:ea typeface="Kozuka Gothic Pro M" pitchFamily="34" charset="-128"/>
            </a:endParaRPr>
          </a:p>
        </p:txBody>
      </p:sp>
      <p:sp>
        <p:nvSpPr>
          <p:cNvPr id="22" name="21 CuadroTexto"/>
          <p:cNvSpPr txBox="1"/>
          <p:nvPr/>
        </p:nvSpPr>
        <p:spPr>
          <a:xfrm>
            <a:off x="548680" y="2195736"/>
            <a:ext cx="2956670" cy="4832092"/>
          </a:xfrm>
          <a:prstGeom prst="rect">
            <a:avLst/>
          </a:prstGeom>
          <a:noFill/>
        </p:spPr>
        <p:txBody>
          <a:bodyPr wrap="square" rtlCol="0">
            <a:spAutoFit/>
          </a:bodyPr>
          <a:lstStyle/>
          <a:p>
            <a:pPr algn="just"/>
            <a:r>
              <a:rPr lang="es-VE" sz="1100" dirty="0" smtClean="0"/>
              <a:t>Los estudios de postgrado en la Facultad de Ciencias se iniciaron en 1974 con la creación del curso de postgrado en Geoquímica, pero ya en los años 60 se estaba promoviendo la idea de crear cursos de postgrado en áreas de interés para la ciencia venezolana, esto debido al regreso del personal de cuarto nivel que fue formado en el exterior a través de las becas del CDCH, CONACIT ahora denominada FONACIT, Fundación Gran Mariscal de Ayacucho y otras instituciones, los cuales comenzaron a buscar espacios de interacción y desarrollo de nuevas líneas de investigación en la UCV.</a:t>
            </a:r>
            <a:endParaRPr lang="es-VE" sz="1100" dirty="0"/>
          </a:p>
          <a:p>
            <a:pPr algn="just"/>
            <a:r>
              <a:rPr lang="es-VE" sz="1100" dirty="0" smtClean="0"/>
              <a:t>A cuarenta (40) años de su creación, los postgrados de la Facultad de Ciencias se presentan como la mejor alternativa en la preparación de personal de cuarto nivel en las áreas científicas y tecnológicas, al ofrecer la más variada y extensa oferta de cursos de postgrado: once (11) doctorados, trece (13) maestrías y cuatro (04) especializaciones</a:t>
            </a:r>
            <a:endParaRPr lang="es-VE" sz="1100" dirty="0"/>
          </a:p>
          <a:p>
            <a:pPr algn="just"/>
            <a:r>
              <a:rPr lang="es-VE" sz="1100" dirty="0" smtClean="0"/>
              <a:t>Los postgrados de la Facultad de Ciencias cuentan actualmente con 670 estudiantes, y de sus aulas y laboratorios de investigación se han graduado 1.463 egresados, de los cuales 634 han obtenido el título de Doctor, 695 el de Magister Scientiarum y 134 el de Especialistas.</a:t>
            </a:r>
          </a:p>
        </p:txBody>
      </p:sp>
      <p:pic>
        <p:nvPicPr>
          <p:cNvPr id="25" name="Picture 2" descr="C:\Users\admin\Pictures\2014-05-08 postgrado1\postgrado1 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9040" y="2289311"/>
            <a:ext cx="2232248" cy="156792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6" name="25 CuadroTexto"/>
          <p:cNvSpPr txBox="1"/>
          <p:nvPr/>
        </p:nvSpPr>
        <p:spPr>
          <a:xfrm>
            <a:off x="3501008" y="4165208"/>
            <a:ext cx="2770806" cy="3647152"/>
          </a:xfrm>
          <a:prstGeom prst="rect">
            <a:avLst/>
          </a:prstGeom>
          <a:noFill/>
        </p:spPr>
        <p:txBody>
          <a:bodyPr wrap="square" rtlCol="0">
            <a:spAutoFit/>
          </a:bodyPr>
          <a:lstStyle/>
          <a:p>
            <a:pPr algn="just"/>
            <a:r>
              <a:rPr lang="es-VE" sz="1100" dirty="0" smtClean="0"/>
              <a:t>La Facultad de Ciencias oferta los siguientes programas de postgrado:</a:t>
            </a:r>
          </a:p>
          <a:p>
            <a:pPr marL="171450" indent="-171450" algn="just">
              <a:buFont typeface="Arial" pitchFamily="34" charset="0"/>
              <a:buChar char="•"/>
            </a:pPr>
            <a:r>
              <a:rPr lang="es-VE" sz="1100" b="1" dirty="0" smtClean="0"/>
              <a:t>Biología Celular: </a:t>
            </a:r>
            <a:r>
              <a:rPr lang="es-VE" sz="1100" dirty="0" smtClean="0"/>
              <a:t>Doctorado y Maestría</a:t>
            </a:r>
          </a:p>
          <a:p>
            <a:pPr marL="171450" indent="-171450" algn="just">
              <a:buFont typeface="Arial" pitchFamily="34" charset="0"/>
              <a:buChar char="•"/>
            </a:pPr>
            <a:r>
              <a:rPr lang="es-VE" sz="1100" b="1" dirty="0" smtClean="0"/>
              <a:t>Botánica</a:t>
            </a:r>
            <a:r>
              <a:rPr lang="es-VE" sz="1100" dirty="0" smtClean="0"/>
              <a:t>: Doctorado y Maestría</a:t>
            </a:r>
          </a:p>
          <a:p>
            <a:pPr marL="171450" indent="-171450" algn="just">
              <a:buFont typeface="Arial" pitchFamily="34" charset="0"/>
              <a:buChar char="•"/>
            </a:pPr>
            <a:r>
              <a:rPr lang="es-VE" sz="1100" b="1" dirty="0"/>
              <a:t>Ecología</a:t>
            </a:r>
            <a:r>
              <a:rPr lang="es-VE" sz="1100" dirty="0"/>
              <a:t>: Doctorado y Maestría</a:t>
            </a:r>
          </a:p>
          <a:p>
            <a:pPr marL="171450" indent="-171450" algn="just">
              <a:buFont typeface="Arial" pitchFamily="34" charset="0"/>
              <a:buChar char="•"/>
            </a:pPr>
            <a:r>
              <a:rPr lang="es-VE" sz="1100" b="1" dirty="0" smtClean="0"/>
              <a:t>Zoología</a:t>
            </a:r>
            <a:r>
              <a:rPr lang="es-VE" sz="1100" dirty="0" smtClean="0"/>
              <a:t>: Doctorado y Maestría</a:t>
            </a:r>
          </a:p>
          <a:p>
            <a:pPr marL="171450" indent="-171450" algn="just">
              <a:buFont typeface="Arial" pitchFamily="34" charset="0"/>
              <a:buChar char="•"/>
            </a:pPr>
            <a:r>
              <a:rPr lang="es-VE" sz="1100" b="1" dirty="0" smtClean="0"/>
              <a:t>Ciencia y Tecnología de Alimentos:</a:t>
            </a:r>
            <a:r>
              <a:rPr lang="es-VE" sz="1100" dirty="0" smtClean="0"/>
              <a:t> Doctorado y Maestría</a:t>
            </a:r>
          </a:p>
          <a:p>
            <a:pPr marL="171450" indent="-171450" algn="just">
              <a:buFont typeface="Arial" pitchFamily="34" charset="0"/>
              <a:buChar char="•"/>
            </a:pPr>
            <a:r>
              <a:rPr lang="es-VE" sz="1100" b="1" dirty="0" smtClean="0"/>
              <a:t>Ciencias de la Computación:</a:t>
            </a:r>
            <a:r>
              <a:rPr lang="es-VE" sz="1100" dirty="0" smtClean="0"/>
              <a:t> Doctorado, Maestría y Especialización (Sistemas de Información)</a:t>
            </a:r>
          </a:p>
          <a:p>
            <a:pPr marL="171450" indent="-171450" algn="just">
              <a:buFont typeface="Arial" pitchFamily="34" charset="0"/>
              <a:buChar char="•"/>
            </a:pPr>
            <a:r>
              <a:rPr lang="es-VE" sz="1100" b="1" dirty="0" smtClean="0"/>
              <a:t>Física: </a:t>
            </a:r>
            <a:r>
              <a:rPr lang="es-VE" sz="1100" dirty="0" smtClean="0"/>
              <a:t>Doctorado y Maestría</a:t>
            </a:r>
          </a:p>
          <a:p>
            <a:pPr marL="171450" indent="-171450" algn="just">
              <a:buFont typeface="Arial" pitchFamily="34" charset="0"/>
              <a:buChar char="•"/>
            </a:pPr>
            <a:r>
              <a:rPr lang="es-VE" sz="1100" b="1" dirty="0" smtClean="0"/>
              <a:t>Física Médica: </a:t>
            </a:r>
            <a:r>
              <a:rPr lang="es-VE" sz="1100" dirty="0" smtClean="0"/>
              <a:t>Maestría y Especialización</a:t>
            </a:r>
            <a:endParaRPr lang="es-VE" sz="1100" dirty="0"/>
          </a:p>
          <a:p>
            <a:pPr marL="171450" indent="-171450" algn="just">
              <a:buFont typeface="Arial" pitchFamily="34" charset="0"/>
              <a:buChar char="•"/>
            </a:pPr>
            <a:r>
              <a:rPr lang="es-VE" sz="1100" b="1" dirty="0" smtClean="0"/>
              <a:t>Instrumentación: </a:t>
            </a:r>
            <a:r>
              <a:rPr lang="es-VE" sz="1100" dirty="0"/>
              <a:t>Doctorado y Maestría</a:t>
            </a:r>
          </a:p>
          <a:p>
            <a:pPr marL="171450" indent="-171450" algn="just">
              <a:buFont typeface="Arial" pitchFamily="34" charset="0"/>
              <a:buChar char="•"/>
            </a:pPr>
            <a:r>
              <a:rPr lang="es-VE" sz="1100" b="1" dirty="0" smtClean="0"/>
              <a:t>Geoquímica: </a:t>
            </a:r>
            <a:r>
              <a:rPr lang="es-VE" sz="1100" dirty="0" smtClean="0"/>
              <a:t>Doctorado, Maestría </a:t>
            </a:r>
          </a:p>
          <a:p>
            <a:pPr algn="just"/>
            <a:r>
              <a:rPr lang="es-VE" sz="1100" dirty="0" smtClean="0"/>
              <a:t>       y Especialización (Geoquímica de Hidrocarburos)</a:t>
            </a:r>
          </a:p>
          <a:p>
            <a:pPr marL="171450" indent="-171450" algn="just">
              <a:buFont typeface="Arial" pitchFamily="34" charset="0"/>
              <a:buChar char="•"/>
            </a:pPr>
            <a:r>
              <a:rPr lang="es-VE" sz="1100" b="1" dirty="0" smtClean="0"/>
              <a:t>Matemática: </a:t>
            </a:r>
            <a:r>
              <a:rPr lang="es-VE" sz="1100" dirty="0" smtClean="0"/>
              <a:t>Doctorado y Maestría</a:t>
            </a:r>
          </a:p>
          <a:p>
            <a:pPr marL="171450" indent="-171450" algn="just">
              <a:buFont typeface="Arial" pitchFamily="34" charset="0"/>
              <a:buChar char="•"/>
            </a:pPr>
            <a:r>
              <a:rPr lang="es-VE" sz="1100" b="1" dirty="0" smtClean="0"/>
              <a:t>Modelos Aleatorios: </a:t>
            </a:r>
            <a:r>
              <a:rPr lang="es-VE" sz="1100" dirty="0" smtClean="0"/>
              <a:t>Maestría </a:t>
            </a:r>
          </a:p>
          <a:p>
            <a:pPr algn="just"/>
            <a:r>
              <a:rPr lang="es-VE" sz="1100" dirty="0"/>
              <a:t> </a:t>
            </a:r>
            <a:r>
              <a:rPr lang="es-VE" sz="1100" dirty="0" smtClean="0"/>
              <a:t>    y Especialización</a:t>
            </a:r>
            <a:endParaRPr lang="es-VE" sz="1100" dirty="0"/>
          </a:p>
          <a:p>
            <a:pPr marL="171450" indent="-171450" algn="just">
              <a:buFont typeface="Arial" pitchFamily="34" charset="0"/>
              <a:buChar char="•"/>
            </a:pPr>
            <a:r>
              <a:rPr lang="es-VE" sz="1100" b="1" dirty="0" smtClean="0"/>
              <a:t>Química:</a:t>
            </a:r>
            <a:r>
              <a:rPr lang="es-VE" sz="1100" dirty="0" smtClean="0"/>
              <a:t> Doctorado y Maestría</a:t>
            </a:r>
          </a:p>
        </p:txBody>
      </p:sp>
      <p:sp>
        <p:nvSpPr>
          <p:cNvPr id="28" name="27 Rectángulo"/>
          <p:cNvSpPr/>
          <p:nvPr/>
        </p:nvSpPr>
        <p:spPr>
          <a:xfrm>
            <a:off x="599129" y="6876255"/>
            <a:ext cx="2816179"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2" name="31 Rectángulo"/>
          <p:cNvSpPr/>
          <p:nvPr/>
        </p:nvSpPr>
        <p:spPr>
          <a:xfrm>
            <a:off x="672556" y="6969412"/>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5" name="34 CuadroTexto"/>
          <p:cNvSpPr txBox="1"/>
          <p:nvPr/>
        </p:nvSpPr>
        <p:spPr>
          <a:xfrm>
            <a:off x="609015" y="6948264"/>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7" name="36 CuadroTexto"/>
          <p:cNvSpPr txBox="1"/>
          <p:nvPr/>
        </p:nvSpPr>
        <p:spPr>
          <a:xfrm>
            <a:off x="612661" y="7244987"/>
            <a:ext cx="2588643" cy="1107996"/>
          </a:xfrm>
          <a:prstGeom prst="rect">
            <a:avLst/>
          </a:prstGeom>
          <a:noFill/>
        </p:spPr>
        <p:txBody>
          <a:bodyPr wrap="square" rtlCol="0">
            <a:spAutoFit/>
          </a:bodyPr>
          <a:lstStyle/>
          <a:p>
            <a:pPr algn="just"/>
            <a:r>
              <a:rPr lang="es-ES" sz="1100" b="1" dirty="0" smtClean="0"/>
              <a:t>Números Telefónicos</a:t>
            </a:r>
          </a:p>
          <a:p>
            <a:pPr algn="just"/>
            <a:r>
              <a:rPr lang="es-ES" sz="1100" dirty="0" smtClean="0"/>
              <a:t>58(212)</a:t>
            </a:r>
            <a:r>
              <a:rPr lang="es-VE" sz="1100" dirty="0"/>
              <a:t> </a:t>
            </a:r>
            <a:r>
              <a:rPr lang="es-VE" sz="1100" dirty="0" smtClean="0"/>
              <a:t>605.11.77</a:t>
            </a:r>
            <a:endParaRPr lang="es-ES" sz="1100" b="1" dirty="0" smtClean="0"/>
          </a:p>
          <a:p>
            <a:pPr algn="just"/>
            <a:r>
              <a:rPr lang="es-ES" sz="1100" b="1" dirty="0" smtClean="0"/>
              <a:t>Correo de contacto</a:t>
            </a:r>
          </a:p>
          <a:p>
            <a:pPr algn="just"/>
            <a:r>
              <a:rPr lang="es-VE" sz="1100" dirty="0" smtClean="0"/>
              <a:t>dirposfc@ciens.ucv.ve</a:t>
            </a:r>
            <a:endParaRPr lang="es-ES" sz="1100" b="1" dirty="0" smtClean="0"/>
          </a:p>
          <a:p>
            <a:pPr algn="just"/>
            <a:r>
              <a:rPr lang="es-ES" sz="1100" b="1" dirty="0" smtClean="0"/>
              <a:t>Página Web</a:t>
            </a:r>
          </a:p>
          <a:p>
            <a:pPr algn="just"/>
            <a:r>
              <a:rPr lang="es-VE" sz="1100" dirty="0"/>
              <a:t>http://</a:t>
            </a:r>
            <a:r>
              <a:rPr lang="es-VE" sz="1100" dirty="0" smtClean="0"/>
              <a:t>www.ciens.ucv.ve/postgrado/</a:t>
            </a:r>
            <a:endParaRPr lang="es-ES" sz="1100" b="1" dirty="0" smtClean="0"/>
          </a:p>
        </p:txBody>
      </p:sp>
    </p:spTree>
    <p:extLst>
      <p:ext uri="{BB962C8B-B14F-4D97-AF65-F5344CB8AC3E}">
        <p14:creationId xmlns:p14="http://schemas.microsoft.com/office/powerpoint/2010/main" val="698296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Estadísticas </a:t>
            </a:r>
            <a:endParaRPr lang="es-VE" sz="2000" dirty="0">
              <a:latin typeface="Kozuka Gothic Pro M" pitchFamily="34" charset="-128"/>
              <a:ea typeface="Kozuka Gothic Pro M" pitchFamily="34" charset="-128"/>
            </a:endParaRPr>
          </a:p>
        </p:txBody>
      </p:sp>
      <p:graphicFrame>
        <p:nvGraphicFramePr>
          <p:cNvPr id="21" name="20 Tabla"/>
          <p:cNvGraphicFramePr>
            <a:graphicFrameLocks noGrp="1"/>
          </p:cNvGraphicFramePr>
          <p:nvPr>
            <p:extLst>
              <p:ext uri="{D42A27DB-BD31-4B8C-83A1-F6EECF244321}">
                <p14:modId xmlns:p14="http://schemas.microsoft.com/office/powerpoint/2010/main" val="552755185"/>
              </p:ext>
            </p:extLst>
          </p:nvPr>
        </p:nvGraphicFramePr>
        <p:xfrm>
          <a:off x="787595" y="2419860"/>
          <a:ext cx="5112570" cy="576064"/>
        </p:xfrm>
        <a:graphic>
          <a:graphicData uri="http://schemas.openxmlformats.org/drawingml/2006/table">
            <a:tbl>
              <a:tblPr>
                <a:tableStyleId>{3C2FFA5D-87B4-456A-9821-1D502468CF0F}</a:tableStyleId>
              </a:tblPr>
              <a:tblGrid>
                <a:gridCol w="852095"/>
                <a:gridCol w="852095"/>
                <a:gridCol w="852095"/>
                <a:gridCol w="852095"/>
                <a:gridCol w="852095"/>
                <a:gridCol w="852095"/>
              </a:tblGrid>
              <a:tr h="288032">
                <a:tc>
                  <a:txBody>
                    <a:bodyPr/>
                    <a:lstStyle/>
                    <a:p>
                      <a:pPr algn="ctr" fontAlgn="b"/>
                      <a:r>
                        <a:rPr lang="es-ES_tradnl" sz="1200" b="1" u="none" strike="noStrike" dirty="0"/>
                        <a:t>AUX.DOC.</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INSTRUCTOR</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ASISTENTE</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AGREGADO</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ASOCIADO</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TITULAR</a:t>
                      </a:r>
                      <a:endParaRPr lang="es-ES_tradnl" sz="1200" b="1" i="0" u="none" strike="noStrike" dirty="0">
                        <a:latin typeface="Century Gothic"/>
                      </a:endParaRPr>
                    </a:p>
                  </a:txBody>
                  <a:tcPr marL="0" marR="0" marT="0" marB="0" anchor="b">
                    <a:solidFill>
                      <a:schemeClr val="tx2">
                        <a:lumMod val="60000"/>
                        <a:lumOff val="40000"/>
                      </a:schemeClr>
                    </a:solidFill>
                  </a:tcPr>
                </a:tc>
              </a:tr>
              <a:tr h="288032">
                <a:tc>
                  <a:txBody>
                    <a:bodyPr/>
                    <a:lstStyle/>
                    <a:p>
                      <a:pPr algn="ctr" fontAlgn="b"/>
                      <a:r>
                        <a:rPr lang="es-ES_tradnl" sz="1000" b="1" u="none" strike="noStrike" dirty="0" smtClean="0"/>
                        <a:t>17</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24</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78</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56</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56</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32</a:t>
                      </a:r>
                      <a:endParaRPr lang="es-ES_tradnl" sz="1000" b="1" i="0" u="none" strike="noStrike" dirty="0">
                        <a:latin typeface="Century Gothic"/>
                      </a:endParaRPr>
                    </a:p>
                  </a:txBody>
                  <a:tcPr marL="0" marR="0" marT="0" marB="0" anchor="b"/>
                </a:tc>
              </a:tr>
            </a:tbl>
          </a:graphicData>
        </a:graphic>
      </p:graphicFrame>
      <p:graphicFrame>
        <p:nvGraphicFramePr>
          <p:cNvPr id="25" name="1 Gráfico"/>
          <p:cNvGraphicFramePr>
            <a:graphicFrameLocks/>
          </p:cNvGraphicFramePr>
          <p:nvPr>
            <p:extLst>
              <p:ext uri="{D42A27DB-BD31-4B8C-83A1-F6EECF244321}">
                <p14:modId xmlns:p14="http://schemas.microsoft.com/office/powerpoint/2010/main" val="1716621677"/>
              </p:ext>
            </p:extLst>
          </p:nvPr>
        </p:nvGraphicFramePr>
        <p:xfrm>
          <a:off x="1385538" y="3280057"/>
          <a:ext cx="4086921" cy="2012023"/>
        </p:xfrm>
        <a:graphic>
          <a:graphicData uri="http://schemas.openxmlformats.org/drawingml/2006/chart">
            <c:chart xmlns:c="http://schemas.openxmlformats.org/drawingml/2006/chart" xmlns:r="http://schemas.openxmlformats.org/officeDocument/2006/relationships" r:id="rId4"/>
          </a:graphicData>
        </a:graphic>
      </p:graphicFrame>
      <p:sp>
        <p:nvSpPr>
          <p:cNvPr id="26" name="25 CuadroTexto"/>
          <p:cNvSpPr txBox="1"/>
          <p:nvPr/>
        </p:nvSpPr>
        <p:spPr>
          <a:xfrm>
            <a:off x="651739" y="2094324"/>
            <a:ext cx="4547527" cy="276999"/>
          </a:xfrm>
          <a:prstGeom prst="rect">
            <a:avLst/>
          </a:prstGeom>
          <a:noFill/>
        </p:spPr>
        <p:txBody>
          <a:bodyPr wrap="none" rtlCol="0">
            <a:spAutoFit/>
          </a:bodyPr>
          <a:lstStyle/>
          <a:p>
            <a:r>
              <a:rPr lang="es-VE" sz="1200" b="1" dirty="0" smtClean="0">
                <a:solidFill>
                  <a:srgbClr val="191919"/>
                </a:solidFill>
              </a:rPr>
              <a:t>Personal docente y de investigación regular por categoría –abril 2014</a:t>
            </a:r>
            <a:endParaRPr lang="es-VE" sz="1200" b="1" dirty="0">
              <a:solidFill>
                <a:srgbClr val="191919"/>
              </a:solidFill>
            </a:endParaRPr>
          </a:p>
        </p:txBody>
      </p:sp>
      <p:sp>
        <p:nvSpPr>
          <p:cNvPr id="32" name="31 CuadroTexto"/>
          <p:cNvSpPr txBox="1"/>
          <p:nvPr/>
        </p:nvSpPr>
        <p:spPr>
          <a:xfrm>
            <a:off x="684135" y="5292080"/>
            <a:ext cx="4792466" cy="276999"/>
          </a:xfrm>
          <a:prstGeom prst="rect">
            <a:avLst/>
          </a:prstGeom>
          <a:noFill/>
        </p:spPr>
        <p:txBody>
          <a:bodyPr wrap="none" rtlCol="0">
            <a:spAutoFit/>
          </a:bodyPr>
          <a:lstStyle/>
          <a:p>
            <a:r>
              <a:rPr lang="es-VE" sz="1200" b="1" dirty="0" smtClean="0">
                <a:solidFill>
                  <a:srgbClr val="191919"/>
                </a:solidFill>
              </a:rPr>
              <a:t>Personal docente y de investigación contratado por categoría –abril 2014</a:t>
            </a:r>
            <a:endParaRPr lang="es-VE" sz="1200" b="1" dirty="0">
              <a:solidFill>
                <a:srgbClr val="191919"/>
              </a:solidFill>
            </a:endParaRPr>
          </a:p>
        </p:txBody>
      </p:sp>
      <p:graphicFrame>
        <p:nvGraphicFramePr>
          <p:cNvPr id="33" name="32 Tabla"/>
          <p:cNvGraphicFramePr>
            <a:graphicFrameLocks noGrp="1"/>
          </p:cNvGraphicFramePr>
          <p:nvPr>
            <p:extLst>
              <p:ext uri="{D42A27DB-BD31-4B8C-83A1-F6EECF244321}">
                <p14:modId xmlns:p14="http://schemas.microsoft.com/office/powerpoint/2010/main" val="2625481754"/>
              </p:ext>
            </p:extLst>
          </p:nvPr>
        </p:nvGraphicFramePr>
        <p:xfrm>
          <a:off x="851660" y="5600745"/>
          <a:ext cx="5112570" cy="470912"/>
        </p:xfrm>
        <a:graphic>
          <a:graphicData uri="http://schemas.openxmlformats.org/drawingml/2006/table">
            <a:tbl>
              <a:tblPr>
                <a:tableStyleId>{3C2FFA5D-87B4-456A-9821-1D502468CF0F}</a:tableStyleId>
              </a:tblPr>
              <a:tblGrid>
                <a:gridCol w="852095"/>
                <a:gridCol w="852095"/>
                <a:gridCol w="852095"/>
                <a:gridCol w="852095"/>
                <a:gridCol w="852095"/>
                <a:gridCol w="852095"/>
              </a:tblGrid>
              <a:tr h="0">
                <a:tc>
                  <a:txBody>
                    <a:bodyPr/>
                    <a:lstStyle/>
                    <a:p>
                      <a:pPr algn="ctr" fontAlgn="b"/>
                      <a:r>
                        <a:rPr lang="es-ES_tradnl" sz="1200" b="1" u="none" strike="noStrike" dirty="0"/>
                        <a:t>AUX.DOC.</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INSTRUCTOR</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ASISTENTE</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AGREGADO</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ASOCIADO</a:t>
                      </a:r>
                      <a:endParaRPr lang="es-ES_tradnl" sz="1200" b="1" i="0" u="none" strike="noStrike" dirty="0">
                        <a:latin typeface="Century Gothic"/>
                      </a:endParaRPr>
                    </a:p>
                  </a:txBody>
                  <a:tcPr marL="0" marR="0" marT="0" marB="0" anchor="b">
                    <a:solidFill>
                      <a:schemeClr val="tx2">
                        <a:lumMod val="60000"/>
                        <a:lumOff val="40000"/>
                      </a:schemeClr>
                    </a:solidFill>
                  </a:tcPr>
                </a:tc>
                <a:tc>
                  <a:txBody>
                    <a:bodyPr/>
                    <a:lstStyle/>
                    <a:p>
                      <a:pPr algn="ctr" fontAlgn="b"/>
                      <a:r>
                        <a:rPr lang="es-ES_tradnl" sz="1200" b="1" u="none" strike="noStrike" dirty="0"/>
                        <a:t>TITULAR</a:t>
                      </a:r>
                      <a:endParaRPr lang="es-ES_tradnl" sz="1200" b="1" i="0" u="none" strike="noStrike" dirty="0">
                        <a:latin typeface="Century Gothic"/>
                      </a:endParaRPr>
                    </a:p>
                  </a:txBody>
                  <a:tcPr marL="0" marR="0" marT="0" marB="0" anchor="b">
                    <a:solidFill>
                      <a:schemeClr val="tx2">
                        <a:lumMod val="60000"/>
                        <a:lumOff val="40000"/>
                      </a:schemeClr>
                    </a:solidFill>
                  </a:tcPr>
                </a:tc>
              </a:tr>
              <a:tr h="288032">
                <a:tc>
                  <a:txBody>
                    <a:bodyPr/>
                    <a:lstStyle/>
                    <a:p>
                      <a:pPr algn="ctr" fontAlgn="b"/>
                      <a:r>
                        <a:rPr lang="es-ES_tradnl" sz="1000" b="1" u="none" strike="noStrike" dirty="0" smtClean="0"/>
                        <a:t>41</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134</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11</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1</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3</a:t>
                      </a:r>
                      <a:endParaRPr lang="es-ES_tradnl" sz="1000" b="1" i="0" u="none" strike="noStrike" dirty="0">
                        <a:latin typeface="Century Gothic"/>
                      </a:endParaRPr>
                    </a:p>
                  </a:txBody>
                  <a:tcPr marL="0" marR="0" marT="0" marB="0" anchor="b"/>
                </a:tc>
                <a:tc>
                  <a:txBody>
                    <a:bodyPr/>
                    <a:lstStyle/>
                    <a:p>
                      <a:pPr algn="ctr" fontAlgn="b"/>
                      <a:r>
                        <a:rPr lang="es-ES_tradnl" sz="1000" b="1" u="none" strike="noStrike" dirty="0" smtClean="0"/>
                        <a:t>3</a:t>
                      </a:r>
                      <a:endParaRPr lang="es-ES_tradnl" sz="1000" b="1" i="0" u="none" strike="noStrike" dirty="0">
                        <a:latin typeface="Century Gothic"/>
                      </a:endParaRPr>
                    </a:p>
                  </a:txBody>
                  <a:tcPr marL="0" marR="0" marT="0" marB="0" anchor="b"/>
                </a:tc>
              </a:tr>
            </a:tbl>
          </a:graphicData>
        </a:graphic>
      </p:graphicFrame>
      <p:graphicFrame>
        <p:nvGraphicFramePr>
          <p:cNvPr id="34" name="1 Gráfico"/>
          <p:cNvGraphicFramePr>
            <a:graphicFrameLocks/>
          </p:cNvGraphicFramePr>
          <p:nvPr>
            <p:extLst>
              <p:ext uri="{D42A27DB-BD31-4B8C-83A1-F6EECF244321}">
                <p14:modId xmlns:p14="http://schemas.microsoft.com/office/powerpoint/2010/main" val="4214809184"/>
              </p:ext>
            </p:extLst>
          </p:nvPr>
        </p:nvGraphicFramePr>
        <p:xfrm>
          <a:off x="857147" y="6176611"/>
          <a:ext cx="5148246" cy="21665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0552589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Postgrado en Biología Celular  </a:t>
            </a:r>
            <a:endParaRPr lang="es-VE" sz="2000" dirty="0">
              <a:latin typeface="Kozuka Gothic Pro M" pitchFamily="34" charset="-128"/>
              <a:ea typeface="Kozuka Gothic Pro M" pitchFamily="34" charset="-128"/>
            </a:endParaRPr>
          </a:p>
        </p:txBody>
      </p:sp>
      <p:sp>
        <p:nvSpPr>
          <p:cNvPr id="29" name="28 CuadroTexto"/>
          <p:cNvSpPr txBox="1"/>
          <p:nvPr/>
        </p:nvSpPr>
        <p:spPr>
          <a:xfrm>
            <a:off x="562372" y="2195736"/>
            <a:ext cx="2794620" cy="6070893"/>
          </a:xfrm>
          <a:prstGeom prst="rect">
            <a:avLst/>
          </a:prstGeom>
          <a:noFill/>
        </p:spPr>
        <p:txBody>
          <a:bodyPr wrap="square" rtlCol="0">
            <a:spAutoFit/>
          </a:bodyPr>
          <a:lstStyle/>
          <a:p>
            <a:pPr algn="just"/>
            <a:r>
              <a:rPr lang="es-VE" sz="1050" dirty="0" smtClean="0"/>
              <a:t>Fue creado en 1983 y tiene como </a:t>
            </a:r>
            <a:r>
              <a:rPr lang="es-VE" sz="1050" dirty="0"/>
              <a:t>objetivo la formación de recursos humanos con un alto nivel de capacitación para realizar investigación científica original y en forma independiente en el área de su especialidad y contribuir al mejoramiento y desarrollo de la investigación básica y aplicada en </a:t>
            </a:r>
            <a:r>
              <a:rPr lang="es-VE" sz="1050" dirty="0" smtClean="0"/>
              <a:t>Biología.</a:t>
            </a:r>
            <a:endParaRPr lang="es-VE" sz="500" dirty="0"/>
          </a:p>
          <a:p>
            <a:pPr algn="just"/>
            <a:r>
              <a:rPr lang="es-VE" sz="1050" b="1" dirty="0" smtClean="0"/>
              <a:t>LÍNEAS DE INVESTIGACIÓN</a:t>
            </a:r>
          </a:p>
          <a:p>
            <a:pPr algn="just"/>
            <a:r>
              <a:rPr lang="es-VE" sz="1050" dirty="0" smtClean="0"/>
              <a:t>Biofísica </a:t>
            </a:r>
            <a:r>
              <a:rPr lang="es-VE" sz="1050" dirty="0"/>
              <a:t>y Fisiología </a:t>
            </a:r>
            <a:r>
              <a:rPr lang="es-VE" sz="1050" dirty="0" smtClean="0"/>
              <a:t>Celular; Biofísica </a:t>
            </a:r>
            <a:r>
              <a:rPr lang="es-VE" sz="1050" dirty="0"/>
              <a:t>de Membranas, </a:t>
            </a:r>
            <a:r>
              <a:rPr lang="es-VE" sz="1050" dirty="0" smtClean="0"/>
              <a:t>Transporte; Biología </a:t>
            </a:r>
            <a:r>
              <a:rPr lang="es-VE" sz="1050" dirty="0"/>
              <a:t>Celular de </a:t>
            </a:r>
            <a:r>
              <a:rPr lang="es-VE" sz="1050" dirty="0" err="1" smtClean="0"/>
              <a:t>Leishmania</a:t>
            </a:r>
            <a:r>
              <a:rPr lang="es-VE" sz="1050" dirty="0" smtClean="0"/>
              <a:t>; Bioquímica </a:t>
            </a:r>
            <a:r>
              <a:rPr lang="es-VE" sz="1050" dirty="0"/>
              <a:t>y Biología Molecular de </a:t>
            </a:r>
            <a:r>
              <a:rPr lang="es-VE" sz="1050" dirty="0" smtClean="0"/>
              <a:t>Parásitos; Bioquímica </a:t>
            </a:r>
            <a:r>
              <a:rPr lang="es-VE" sz="1050" dirty="0"/>
              <a:t>Nutricional de los Carbohidratos </a:t>
            </a:r>
            <a:r>
              <a:rPr lang="es-VE" sz="1050" dirty="0" smtClean="0"/>
              <a:t>Complejos; Bioquímica Nutricional; </a:t>
            </a:r>
            <a:r>
              <a:rPr lang="es-VE" sz="1050" dirty="0" err="1" smtClean="0"/>
              <a:t>Criomicroscopia</a:t>
            </a:r>
            <a:r>
              <a:rPr lang="es-VE" sz="1050" dirty="0" smtClean="0"/>
              <a:t> Electrónica; Fisiología </a:t>
            </a:r>
            <a:r>
              <a:rPr lang="es-VE" sz="1050" dirty="0"/>
              <a:t>Molecular y </a:t>
            </a:r>
            <a:r>
              <a:rPr lang="es-VE" sz="1050" dirty="0" smtClean="0"/>
              <a:t>Biofísica; Fisiología </a:t>
            </a:r>
            <a:r>
              <a:rPr lang="es-VE" sz="1050" dirty="0"/>
              <a:t>y Genética de </a:t>
            </a:r>
            <a:r>
              <a:rPr lang="es-VE" sz="1050" dirty="0" smtClean="0"/>
              <a:t>Microorganismos; Biología </a:t>
            </a:r>
            <a:r>
              <a:rPr lang="es-VE" sz="1050" dirty="0"/>
              <a:t>Molecular de </a:t>
            </a:r>
            <a:r>
              <a:rPr lang="es-VE" sz="1050" dirty="0" smtClean="0"/>
              <a:t>Plásmidos; Genética Molecular; Microbiología </a:t>
            </a:r>
            <a:r>
              <a:rPr lang="es-VE" sz="1050" dirty="0"/>
              <a:t>Aplicada a Procesos </a:t>
            </a:r>
            <a:r>
              <a:rPr lang="es-VE" sz="1050" dirty="0" smtClean="0"/>
              <a:t>Industriales; Nutrición; Quimioterapia </a:t>
            </a:r>
            <a:r>
              <a:rPr lang="es-VE" sz="1050" dirty="0"/>
              <a:t>Experimental de </a:t>
            </a:r>
            <a:r>
              <a:rPr lang="es-VE" sz="1050" dirty="0" smtClean="0"/>
              <a:t>Parásitos.</a:t>
            </a:r>
            <a:endParaRPr lang="es-VE" sz="1050" dirty="0"/>
          </a:p>
          <a:p>
            <a:pPr algn="just"/>
            <a:r>
              <a:rPr lang="es-VE" sz="1050" b="1" dirty="0" smtClean="0"/>
              <a:t>TÍTULOS QUE SE OTORGAN:</a:t>
            </a:r>
            <a:endParaRPr lang="es-VE" sz="600" b="1" dirty="0" smtClean="0">
              <a:solidFill>
                <a:srgbClr val="0070C0"/>
              </a:solidFill>
            </a:endParaRPr>
          </a:p>
          <a:p>
            <a:pPr marL="171450" indent="-171450" algn="just">
              <a:buFont typeface="Arial" pitchFamily="34" charset="0"/>
              <a:buChar char="•"/>
            </a:pPr>
            <a:r>
              <a:rPr lang="es-VE" sz="1050" b="1" dirty="0" smtClean="0"/>
              <a:t>DOCTOR EN CIENCIAS, MENCIÓN BIOLOGÍA CELULAR</a:t>
            </a:r>
          </a:p>
          <a:p>
            <a:pPr marL="171450" indent="-171450" algn="just">
              <a:buFont typeface="Arial" pitchFamily="34" charset="0"/>
              <a:buChar char="•"/>
            </a:pPr>
            <a:r>
              <a:rPr lang="es-VE" sz="1050" dirty="0" smtClean="0"/>
              <a:t>Duración: Ocho (08)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45</a:t>
            </a:r>
          </a:p>
          <a:p>
            <a:pPr marL="171450" indent="-171450" algn="just">
              <a:buFont typeface="Arial" pitchFamily="34" charset="0"/>
              <a:buChar char="•"/>
            </a:pPr>
            <a:r>
              <a:rPr lang="es-VE" sz="1050" dirty="0" smtClean="0"/>
              <a:t>Asignaturas Obligatorias: Genética Avanzada, Fisiología Celular Avanzada, Bioquímica Avanzada, Seminario Genética Avanzada, Seminario Fisiología Celular Avanzada, Seminario Bioquímica Avanzada, Pasantía Docente, Pasantía de Investigación I, Pasantía de Investigación II, y Seminario de Avance de Tesis</a:t>
            </a:r>
          </a:p>
          <a:p>
            <a:pPr marL="171450" indent="-171450" algn="just">
              <a:buFont typeface="Arial" pitchFamily="34" charset="0"/>
              <a:buChar char="•"/>
            </a:pPr>
            <a:r>
              <a:rPr lang="es-VE" sz="1050" dirty="0" smtClean="0"/>
              <a:t>Asignaturas electivas, </a:t>
            </a:r>
          </a:p>
          <a:p>
            <a:pPr marL="171450" indent="-171450" algn="just">
              <a:buFont typeface="Arial" pitchFamily="34" charset="0"/>
              <a:buChar char="•"/>
            </a:pPr>
            <a:r>
              <a:rPr lang="es-VE" sz="1050" dirty="0" smtClean="0"/>
              <a:t>Proyecto de Tesis Doctoral y Tesis Doctoral</a:t>
            </a:r>
          </a:p>
        </p:txBody>
      </p:sp>
      <p:pic>
        <p:nvPicPr>
          <p:cNvPr id="30" name="2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0267" y="2267744"/>
            <a:ext cx="2563029" cy="165618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35 CuadroTexto"/>
          <p:cNvSpPr txBox="1"/>
          <p:nvPr/>
        </p:nvSpPr>
        <p:spPr>
          <a:xfrm>
            <a:off x="3448476" y="3995936"/>
            <a:ext cx="2788836" cy="2677656"/>
          </a:xfrm>
          <a:prstGeom prst="rect">
            <a:avLst/>
          </a:prstGeom>
          <a:noFill/>
        </p:spPr>
        <p:txBody>
          <a:bodyPr wrap="square" rtlCol="0">
            <a:spAutoFit/>
          </a:bodyPr>
          <a:lstStyle/>
          <a:p>
            <a:pPr marL="171450" indent="-171450" algn="just">
              <a:buFont typeface="Arial" pitchFamily="34" charset="0"/>
              <a:buChar char="•"/>
            </a:pPr>
            <a:r>
              <a:rPr lang="es-VE" sz="1050" b="1" dirty="0" smtClean="0"/>
              <a:t>MAGISTER SCIENTIARUM, </a:t>
            </a:r>
          </a:p>
          <a:p>
            <a:pPr algn="just"/>
            <a:r>
              <a:rPr lang="es-VE" sz="1050" b="1" dirty="0" smtClean="0"/>
              <a:t>       MENCIÓN BIOLOGÍA CELULAR</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30</a:t>
            </a:r>
          </a:p>
          <a:p>
            <a:pPr marL="171450" indent="-171450" algn="just">
              <a:buFont typeface="Arial" pitchFamily="34" charset="0"/>
              <a:buChar char="•"/>
            </a:pPr>
            <a:r>
              <a:rPr lang="es-VE" sz="1050" dirty="0" smtClean="0"/>
              <a:t>Asignatura Obligatoria: </a:t>
            </a:r>
            <a:r>
              <a:rPr lang="es-VE" sz="1050" dirty="0"/>
              <a:t>Genética Avanzada, Fisiología Celular Avanzada, Bioquímica Avanzada, Seminario Genética Avanzada, Seminario </a:t>
            </a:r>
            <a:r>
              <a:rPr lang="es-VE" sz="1050" dirty="0" smtClean="0"/>
              <a:t> Fisiología Celular </a:t>
            </a:r>
            <a:r>
              <a:rPr lang="es-VE" sz="1050" dirty="0"/>
              <a:t>Avanzada, Seminario </a:t>
            </a:r>
            <a:r>
              <a:rPr lang="es-VE" sz="1050" dirty="0" smtClean="0"/>
              <a:t>Bioquímica Avanzada, </a:t>
            </a:r>
            <a:r>
              <a:rPr lang="es-VE" sz="1050" dirty="0"/>
              <a:t>Pasantía de Investigación </a:t>
            </a:r>
            <a:r>
              <a:rPr lang="es-VE" sz="1050" dirty="0" smtClean="0"/>
              <a:t>I, Pasantía de Investigación II y Pasantía de Investigación III.</a:t>
            </a:r>
          </a:p>
          <a:p>
            <a:pPr marL="171450" indent="-171450" algn="just">
              <a:buFont typeface="Arial" pitchFamily="34" charset="0"/>
              <a:buChar char="•"/>
            </a:pPr>
            <a:r>
              <a:rPr lang="es-VE" sz="1050" dirty="0" smtClean="0"/>
              <a:t>Asignaturas electivas, Proyecto de Trabajo de Grado de Maestría y Trabajo de Grado de Maestría</a:t>
            </a:r>
            <a:endParaRPr lang="es-VE" sz="1050" b="1" dirty="0"/>
          </a:p>
        </p:txBody>
      </p:sp>
      <p:sp>
        <p:nvSpPr>
          <p:cNvPr id="40" name="39 Rectángulo"/>
          <p:cNvSpPr/>
          <p:nvPr/>
        </p:nvSpPr>
        <p:spPr>
          <a:xfrm>
            <a:off x="3479202" y="6767680"/>
            <a:ext cx="2816179"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1" name="40 Rectángulo"/>
          <p:cNvSpPr/>
          <p:nvPr/>
        </p:nvSpPr>
        <p:spPr>
          <a:xfrm>
            <a:off x="3552629" y="6860837"/>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2" name="41 CuadroTexto"/>
          <p:cNvSpPr txBox="1"/>
          <p:nvPr/>
        </p:nvSpPr>
        <p:spPr>
          <a:xfrm>
            <a:off x="3489088" y="6839689"/>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43" name="42 CuadroTexto"/>
          <p:cNvSpPr txBox="1"/>
          <p:nvPr/>
        </p:nvSpPr>
        <p:spPr>
          <a:xfrm>
            <a:off x="3492734" y="7092280"/>
            <a:ext cx="2588643" cy="1107996"/>
          </a:xfrm>
          <a:prstGeom prst="rect">
            <a:avLst/>
          </a:prstGeom>
          <a:noFill/>
        </p:spPr>
        <p:txBody>
          <a:bodyPr wrap="square" rtlCol="0">
            <a:spAutoFit/>
          </a:bodyPr>
          <a:lstStyle/>
          <a:p>
            <a:r>
              <a:rPr lang="es-VE" sz="1100" b="1" dirty="0" smtClean="0"/>
              <a:t>Responsable: </a:t>
            </a:r>
            <a:r>
              <a:rPr lang="es-VE" sz="1100" dirty="0" smtClean="0"/>
              <a:t>Dra</a:t>
            </a:r>
            <a:r>
              <a:rPr lang="es-VE" sz="1100" dirty="0"/>
              <a:t>. Palmira Guevara </a:t>
            </a:r>
            <a:br>
              <a:rPr lang="es-VE" sz="1100" dirty="0"/>
            </a:br>
            <a:r>
              <a:rPr lang="es-VE" sz="1100" b="1" dirty="0"/>
              <a:t>Teléfono: </a:t>
            </a:r>
            <a:r>
              <a:rPr lang="es-VE" sz="1100" dirty="0" smtClean="0"/>
              <a:t>58(212) 751.01.11 /83.53</a:t>
            </a:r>
            <a:br>
              <a:rPr lang="es-VE" sz="1100" dirty="0" smtClean="0"/>
            </a:br>
            <a:r>
              <a:rPr lang="es-ES" sz="1100" b="1" dirty="0" smtClean="0"/>
              <a:t>Correo de contacto:</a:t>
            </a:r>
          </a:p>
          <a:p>
            <a:r>
              <a:rPr lang="es-VE" sz="1100" dirty="0" smtClean="0"/>
              <a:t>biologia.celular.postgrado@gmail.com</a:t>
            </a:r>
            <a:r>
              <a:rPr lang="es-VE" sz="1100" dirty="0"/>
              <a:t> </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smtClean="0"/>
              <a:t>http</a:t>
            </a:r>
            <a:r>
              <a:rPr lang="es-VE" sz="1100" dirty="0"/>
              <a:t>://www.ciens.ucv.ve/postgrado</a:t>
            </a:r>
            <a:r>
              <a:rPr lang="es-VE" sz="1100" dirty="0" smtClean="0"/>
              <a:t>/</a:t>
            </a:r>
            <a:endParaRPr lang="es-VE" sz="1100" dirty="0"/>
          </a:p>
        </p:txBody>
      </p:sp>
    </p:spTree>
    <p:extLst>
      <p:ext uri="{BB962C8B-B14F-4D97-AF65-F5344CB8AC3E}">
        <p14:creationId xmlns:p14="http://schemas.microsoft.com/office/powerpoint/2010/main" val="148635824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Postgrado en Botánica  </a:t>
            </a:r>
            <a:endParaRPr lang="es-VE" sz="2000" dirty="0">
              <a:latin typeface="Kozuka Gothic Pro M" pitchFamily="34" charset="-128"/>
              <a:ea typeface="Kozuka Gothic Pro M" pitchFamily="34" charset="-128"/>
            </a:endParaRPr>
          </a:p>
        </p:txBody>
      </p:sp>
      <p:sp>
        <p:nvSpPr>
          <p:cNvPr id="40" name="39 Rectángulo"/>
          <p:cNvSpPr/>
          <p:nvPr/>
        </p:nvSpPr>
        <p:spPr>
          <a:xfrm>
            <a:off x="3479202" y="6767680"/>
            <a:ext cx="2816179"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1" name="40 Rectángulo"/>
          <p:cNvSpPr/>
          <p:nvPr/>
        </p:nvSpPr>
        <p:spPr>
          <a:xfrm>
            <a:off x="3552629" y="6860837"/>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2" name="41 CuadroTexto"/>
          <p:cNvSpPr txBox="1"/>
          <p:nvPr/>
        </p:nvSpPr>
        <p:spPr>
          <a:xfrm>
            <a:off x="3489088" y="6839689"/>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43" name="42 CuadroTexto"/>
          <p:cNvSpPr txBox="1"/>
          <p:nvPr/>
        </p:nvSpPr>
        <p:spPr>
          <a:xfrm>
            <a:off x="3492734" y="7092280"/>
            <a:ext cx="2588643" cy="1107996"/>
          </a:xfrm>
          <a:prstGeom prst="rect">
            <a:avLst/>
          </a:prstGeom>
          <a:noFill/>
        </p:spPr>
        <p:txBody>
          <a:bodyPr wrap="square" rtlCol="0">
            <a:spAutoFit/>
          </a:bodyPr>
          <a:lstStyle/>
          <a:p>
            <a:r>
              <a:rPr lang="es-VE" sz="1100" b="1" dirty="0" smtClean="0"/>
              <a:t>Responsable: </a:t>
            </a:r>
            <a:r>
              <a:rPr lang="es-VE" sz="1100" dirty="0" smtClean="0"/>
              <a:t>Beatriz Vera </a:t>
            </a:r>
            <a:br>
              <a:rPr lang="es-VE" sz="1100" dirty="0" smtClean="0"/>
            </a:br>
            <a:r>
              <a:rPr lang="es-VE" sz="1100" b="1" dirty="0" smtClean="0"/>
              <a:t>Teléfono: </a:t>
            </a:r>
            <a:r>
              <a:rPr lang="es-VE" sz="1100" dirty="0" smtClean="0"/>
              <a:t>58(212)</a:t>
            </a:r>
            <a:r>
              <a:rPr lang="es-VE" sz="1100" dirty="0"/>
              <a:t> 7510111 /</a:t>
            </a:r>
            <a:r>
              <a:rPr lang="es-VE" sz="1100" dirty="0" smtClean="0"/>
              <a:t>8353</a:t>
            </a:r>
            <a:br>
              <a:rPr lang="es-VE" sz="1100" dirty="0" smtClean="0"/>
            </a:br>
            <a:r>
              <a:rPr lang="es-ES" sz="1100" b="1" dirty="0" smtClean="0"/>
              <a:t>Correo de contacto:</a:t>
            </a:r>
          </a:p>
          <a:p>
            <a:r>
              <a:rPr lang="es-VE" sz="1100" dirty="0"/>
              <a:t>pgbotanica@ciens.ucv.ve  </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smtClean="0"/>
              <a:t>http</a:t>
            </a:r>
            <a:r>
              <a:rPr lang="es-VE" sz="1100" dirty="0"/>
              <a:t>://www.ciens.ucv.ve/postgrado</a:t>
            </a:r>
            <a:r>
              <a:rPr lang="es-VE" sz="1100" dirty="0" smtClean="0"/>
              <a:t>/</a:t>
            </a:r>
            <a:endParaRPr lang="es-VE" sz="1100" dirty="0"/>
          </a:p>
        </p:txBody>
      </p:sp>
      <p:sp>
        <p:nvSpPr>
          <p:cNvPr id="28" name="27 CuadroTexto"/>
          <p:cNvSpPr txBox="1"/>
          <p:nvPr/>
        </p:nvSpPr>
        <p:spPr>
          <a:xfrm>
            <a:off x="548680" y="2167275"/>
            <a:ext cx="2808312" cy="4616648"/>
          </a:xfrm>
          <a:prstGeom prst="rect">
            <a:avLst/>
          </a:prstGeom>
          <a:noFill/>
        </p:spPr>
        <p:txBody>
          <a:bodyPr wrap="square" rtlCol="0">
            <a:spAutoFit/>
          </a:bodyPr>
          <a:lstStyle/>
          <a:p>
            <a:pPr algn="just"/>
            <a:r>
              <a:rPr lang="es-VE" sz="1050" dirty="0" smtClean="0"/>
              <a:t>Fue creado en septiembre de 1983 y tiene </a:t>
            </a:r>
            <a:r>
              <a:rPr lang="es-VE" sz="1050" dirty="0"/>
              <a:t>como </a:t>
            </a:r>
            <a:r>
              <a:rPr lang="es-VE" sz="1050" dirty="0" smtClean="0"/>
              <a:t>objetivo </a:t>
            </a:r>
            <a:r>
              <a:rPr lang="es-VE" sz="1050" dirty="0"/>
              <a:t>formar recursos humanos capaces de planificar y ejecutar actividades relacionadas con la investigación en diferentes áreas de la Botánica y promover el mejor ejercicio de otras actividades profesionales mediante la preparación de egresados en Biología, Agronomía, Educación (mención Biología) y </a:t>
            </a:r>
            <a:r>
              <a:rPr lang="es-VE" sz="1050" dirty="0" smtClean="0"/>
              <a:t>afines.</a:t>
            </a:r>
            <a:endParaRPr lang="es-VE" sz="1050" b="1" dirty="0" smtClean="0"/>
          </a:p>
          <a:p>
            <a:pPr algn="just"/>
            <a:r>
              <a:rPr lang="es-VE" sz="1050" b="1" dirty="0" smtClean="0">
                <a:solidFill>
                  <a:srgbClr val="191919"/>
                </a:solidFill>
              </a:rPr>
              <a:t>LÍNEAS DE INVESTIGACIÓN:</a:t>
            </a:r>
          </a:p>
          <a:p>
            <a:pPr algn="just"/>
            <a:r>
              <a:rPr lang="es-VE" sz="1050" b="1" dirty="0" smtClean="0">
                <a:solidFill>
                  <a:srgbClr val="0070C0"/>
                </a:solidFill>
              </a:rPr>
              <a:t> </a:t>
            </a:r>
            <a:r>
              <a:rPr lang="es-VE" sz="1050" dirty="0" err="1" smtClean="0"/>
              <a:t>Ecofisiología</a:t>
            </a:r>
            <a:r>
              <a:rPr lang="es-VE" sz="1050" dirty="0" smtClean="0"/>
              <a:t> </a:t>
            </a:r>
            <a:r>
              <a:rPr lang="es-VE" sz="1050" dirty="0"/>
              <a:t>de </a:t>
            </a:r>
            <a:r>
              <a:rPr lang="es-VE" sz="1050" dirty="0" smtClean="0"/>
              <a:t>Xerófitas; Morfología </a:t>
            </a:r>
            <a:r>
              <a:rPr lang="es-VE" sz="1050" dirty="0"/>
              <a:t>y Anatomía </a:t>
            </a:r>
            <a:r>
              <a:rPr lang="es-VE" sz="1050" dirty="0" smtClean="0"/>
              <a:t>Vegetal; Biotecnología Vegetal; Fitopatología; Biosistemática Vegetal; Biología Reproductiva; Sistemática </a:t>
            </a:r>
            <a:r>
              <a:rPr lang="es-VE" sz="1050" dirty="0"/>
              <a:t>de Plantas Superiores y </a:t>
            </a:r>
            <a:r>
              <a:rPr lang="es-VE" sz="1050" dirty="0" err="1" smtClean="0"/>
              <a:t>Dendrología</a:t>
            </a:r>
            <a:r>
              <a:rPr lang="es-VE" sz="1050" dirty="0" smtClean="0"/>
              <a:t>; Sistemática Vegetal; Biotecnología </a:t>
            </a:r>
            <a:r>
              <a:rPr lang="es-VE" sz="1050" dirty="0"/>
              <a:t>y Fisiología </a:t>
            </a:r>
            <a:r>
              <a:rPr lang="es-VE" sz="1050" dirty="0" smtClean="0"/>
              <a:t>Vegetal; Clonación </a:t>
            </a:r>
            <a:r>
              <a:rPr lang="es-VE" sz="1050" dirty="0"/>
              <a:t>y Genética </a:t>
            </a:r>
            <a:r>
              <a:rPr lang="es-VE" sz="1050" dirty="0" smtClean="0"/>
              <a:t>Vegetal</a:t>
            </a:r>
            <a:endParaRPr lang="es-VE" sz="1050" dirty="0"/>
          </a:p>
          <a:p>
            <a:pPr algn="just"/>
            <a:r>
              <a:rPr lang="es-VE" sz="1050" b="1" dirty="0" smtClean="0">
                <a:solidFill>
                  <a:srgbClr val="191919"/>
                </a:solidFill>
              </a:rPr>
              <a:t>TÍTULOS QUE SE OTORGAN:</a:t>
            </a:r>
            <a:endParaRPr lang="es-VE" sz="600" b="1" dirty="0" smtClean="0">
              <a:solidFill>
                <a:srgbClr val="0070C0"/>
              </a:solidFill>
            </a:endParaRPr>
          </a:p>
          <a:p>
            <a:pPr marL="171450" indent="-171450" algn="just">
              <a:buFont typeface="Arial" pitchFamily="34" charset="0"/>
              <a:buChar char="•"/>
            </a:pPr>
            <a:r>
              <a:rPr lang="es-VE" sz="1050" b="1" dirty="0" smtClean="0"/>
              <a:t>DOCTOR EN CIENCIAS, MENCIÓN BOTÁNICA</a:t>
            </a:r>
          </a:p>
          <a:p>
            <a:pPr marL="171450" indent="-171450" algn="just">
              <a:buFont typeface="Arial" pitchFamily="34" charset="0"/>
              <a:buChar char="•"/>
            </a:pPr>
            <a:r>
              <a:rPr lang="es-VE" sz="1050" dirty="0" smtClean="0"/>
              <a:t>Duración: Ocho (08)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45</a:t>
            </a:r>
          </a:p>
          <a:p>
            <a:pPr marL="171450" indent="-171450" algn="just">
              <a:buFont typeface="Arial" pitchFamily="34" charset="0"/>
              <a:buChar char="•"/>
            </a:pPr>
            <a:r>
              <a:rPr lang="es-VE" sz="1050" dirty="0" smtClean="0"/>
              <a:t>Asignatura Obligatorias: Pasantía de Investigación I, Seminario de Avance de Tesis.</a:t>
            </a:r>
          </a:p>
          <a:p>
            <a:pPr marL="171450" indent="-171450" algn="just">
              <a:buFont typeface="Arial" pitchFamily="34" charset="0"/>
              <a:buChar char="•"/>
            </a:pPr>
            <a:r>
              <a:rPr lang="es-VE" sz="1050" dirty="0" smtClean="0"/>
              <a:t>Asignaturas Electivas, Proyecto de Tesis Doctoral y Tesis Doctoral.  </a:t>
            </a:r>
            <a:endParaRPr lang="es-VE" sz="1050" dirty="0"/>
          </a:p>
        </p:txBody>
      </p:sp>
      <p:pic>
        <p:nvPicPr>
          <p:cNvPr id="32" name="3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918" y="6804248"/>
            <a:ext cx="2295047" cy="146048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3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9040" y="2418775"/>
            <a:ext cx="2232248" cy="150761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36 CuadroTexto"/>
          <p:cNvSpPr txBox="1"/>
          <p:nvPr/>
        </p:nvSpPr>
        <p:spPr>
          <a:xfrm>
            <a:off x="3429001" y="3998401"/>
            <a:ext cx="2866380" cy="2031325"/>
          </a:xfrm>
          <a:prstGeom prst="rect">
            <a:avLst/>
          </a:prstGeom>
          <a:noFill/>
        </p:spPr>
        <p:txBody>
          <a:bodyPr wrap="square" rtlCol="0">
            <a:spAutoFit/>
          </a:bodyPr>
          <a:lstStyle/>
          <a:p>
            <a:pPr marL="171450" indent="-171450" algn="just">
              <a:buFont typeface="Arial" pitchFamily="34" charset="0"/>
              <a:buChar char="•"/>
            </a:pPr>
            <a:r>
              <a:rPr lang="es-VE" sz="1050" b="1" dirty="0" smtClean="0"/>
              <a:t>MAGISTER SCIENTIARUM, </a:t>
            </a:r>
          </a:p>
          <a:p>
            <a:pPr algn="just"/>
            <a:r>
              <a:rPr lang="es-VE" sz="1050" b="1" dirty="0"/>
              <a:t> </a:t>
            </a:r>
            <a:r>
              <a:rPr lang="es-VE" sz="1050" b="1" dirty="0" smtClean="0"/>
              <a:t>     MENCIÓN BOTÁNICA</a:t>
            </a:r>
          </a:p>
          <a:p>
            <a:pPr marL="171450" indent="-171450" algn="just">
              <a:buFont typeface="Arial" pitchFamily="34" charset="0"/>
              <a:buChar char="•"/>
              <a:tabLst>
                <a:tab pos="361950" algn="l"/>
              </a:tabLst>
            </a:pPr>
            <a:r>
              <a:rPr lang="es-VE" sz="1050" dirty="0" smtClean="0"/>
              <a:t>Duración: Cuatro (04) semestres</a:t>
            </a:r>
          </a:p>
          <a:p>
            <a:pPr marL="171450" indent="-171450" algn="just">
              <a:buFont typeface="Arial" pitchFamily="34" charset="0"/>
              <a:buChar char="•"/>
              <a:tabLst>
                <a:tab pos="361950" algn="l"/>
              </a:tabLst>
            </a:pPr>
            <a:r>
              <a:rPr lang="es-VE" sz="1050" dirty="0" smtClean="0"/>
              <a:t>Período de Pre-inscripción: Enero y Junio de cada año</a:t>
            </a:r>
          </a:p>
          <a:p>
            <a:pPr marL="171450" indent="-171450" algn="just">
              <a:buFont typeface="Arial" pitchFamily="34" charset="0"/>
              <a:buChar char="•"/>
              <a:tabLst>
                <a:tab pos="361950" algn="l"/>
              </a:tabLst>
            </a:pPr>
            <a:r>
              <a:rPr lang="es-VE" sz="1050" dirty="0" smtClean="0"/>
              <a:t>Total Unidades Crédito (UC): 30</a:t>
            </a:r>
          </a:p>
          <a:p>
            <a:pPr marL="171450" indent="-171450" algn="just">
              <a:buFont typeface="Arial" pitchFamily="34" charset="0"/>
              <a:buChar char="•"/>
              <a:tabLst>
                <a:tab pos="361950" algn="l"/>
              </a:tabLst>
            </a:pPr>
            <a:r>
              <a:rPr lang="es-VE" sz="1050" dirty="0" smtClean="0"/>
              <a:t>Asignaturas Obligatorias</a:t>
            </a:r>
            <a:r>
              <a:rPr lang="es-VE" sz="1050" dirty="0"/>
              <a:t>: Pasantía de </a:t>
            </a:r>
            <a:r>
              <a:rPr lang="es-VE" sz="1050" dirty="0" smtClean="0"/>
              <a:t>Investigación I, </a:t>
            </a:r>
            <a:r>
              <a:rPr lang="es-VE" sz="1050" dirty="0"/>
              <a:t>Seminario de Avance de Trabajo de </a:t>
            </a:r>
            <a:r>
              <a:rPr lang="es-VE" sz="1050" dirty="0" smtClean="0"/>
              <a:t>Grado.</a:t>
            </a:r>
          </a:p>
          <a:p>
            <a:pPr marL="171450" indent="-171450" algn="just">
              <a:buFont typeface="Arial" pitchFamily="34" charset="0"/>
              <a:buChar char="•"/>
              <a:tabLst>
                <a:tab pos="361950" algn="l"/>
              </a:tabLst>
            </a:pPr>
            <a:r>
              <a:rPr lang="es-VE" sz="1050" dirty="0" smtClean="0"/>
              <a:t>Asignaturas electivas, Proyecto de Trabajo de Grado de Maestría  y Trabajo de Grado de Maestría</a:t>
            </a:r>
            <a:r>
              <a:rPr lang="es-VE" sz="1050" b="1" dirty="0"/>
              <a:t>.</a:t>
            </a:r>
          </a:p>
        </p:txBody>
      </p:sp>
    </p:spTree>
    <p:extLst>
      <p:ext uri="{BB962C8B-B14F-4D97-AF65-F5344CB8AC3E}">
        <p14:creationId xmlns:p14="http://schemas.microsoft.com/office/powerpoint/2010/main" val="115902225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Postgrado en Ecología  </a:t>
            </a:r>
            <a:endParaRPr lang="es-VE" sz="2000" dirty="0">
              <a:latin typeface="Kozuka Gothic Pro M" pitchFamily="34" charset="-128"/>
              <a:ea typeface="Kozuka Gothic Pro M" pitchFamily="34" charset="-128"/>
            </a:endParaRPr>
          </a:p>
        </p:txBody>
      </p:sp>
      <p:sp>
        <p:nvSpPr>
          <p:cNvPr id="29" name="28 CuadroTexto"/>
          <p:cNvSpPr txBox="1"/>
          <p:nvPr/>
        </p:nvSpPr>
        <p:spPr>
          <a:xfrm>
            <a:off x="530189" y="2195736"/>
            <a:ext cx="2885119" cy="6232475"/>
          </a:xfrm>
          <a:prstGeom prst="rect">
            <a:avLst/>
          </a:prstGeom>
          <a:noFill/>
        </p:spPr>
        <p:txBody>
          <a:bodyPr wrap="square" rtlCol="0">
            <a:spAutoFit/>
          </a:bodyPr>
          <a:lstStyle/>
          <a:p>
            <a:pPr algn="just"/>
            <a:r>
              <a:rPr lang="es-VE" sz="1050" dirty="0" smtClean="0"/>
              <a:t>Fue creado en septiembre de 1980 y tiene </a:t>
            </a:r>
            <a:r>
              <a:rPr lang="es-VE" sz="1050" dirty="0"/>
              <a:t>como </a:t>
            </a:r>
            <a:r>
              <a:rPr lang="es-VE" sz="1050" dirty="0" smtClean="0"/>
              <a:t>objetivos formar </a:t>
            </a:r>
            <a:r>
              <a:rPr lang="es-VE" sz="1050" dirty="0"/>
              <a:t>recursos humanos capaces planificar, dirigir y ejecutar trabajos de investigación en los distintos campos de la </a:t>
            </a:r>
            <a:r>
              <a:rPr lang="es-VE" sz="1050" dirty="0" smtClean="0"/>
              <a:t>Ecología; contribuir </a:t>
            </a:r>
            <a:r>
              <a:rPr lang="es-VE" sz="1050" dirty="0"/>
              <a:t>al desarrollo de la investigación básica y aplicada en </a:t>
            </a:r>
            <a:r>
              <a:rPr lang="es-VE" sz="1050" dirty="0" smtClean="0"/>
              <a:t>Ecología; capacitar </a:t>
            </a:r>
            <a:r>
              <a:rPr lang="es-VE" sz="1050" dirty="0"/>
              <a:t>recursos humanos para las actividades inherentes a la enseñanza de la </a:t>
            </a:r>
            <a:r>
              <a:rPr lang="es-VE" sz="1050" dirty="0" smtClean="0"/>
              <a:t>Ecología </a:t>
            </a:r>
            <a:r>
              <a:rPr lang="es-VE" sz="1050" dirty="0"/>
              <a:t>en alto </a:t>
            </a:r>
            <a:r>
              <a:rPr lang="es-VE" sz="1050" dirty="0" smtClean="0"/>
              <a:t>nivel; mejorar </a:t>
            </a:r>
            <a:r>
              <a:rPr lang="es-VE" sz="1050" dirty="0"/>
              <a:t>la calidad profesional del personal el servicio de estado, empresa privada y enseñanza dedicado a enfrentar la problemática ambiental a </a:t>
            </a:r>
            <a:r>
              <a:rPr lang="es-VE" sz="1050" dirty="0" smtClean="0"/>
              <a:t>través </a:t>
            </a:r>
            <a:r>
              <a:rPr lang="es-VE" sz="1050" dirty="0"/>
              <a:t>de cursos y estudios de </a:t>
            </a:r>
            <a:r>
              <a:rPr lang="es-VE" sz="1050" dirty="0" smtClean="0"/>
              <a:t>maestría </a:t>
            </a:r>
            <a:r>
              <a:rPr lang="es-VE" sz="1050" dirty="0"/>
              <a:t>y doctorado</a:t>
            </a:r>
            <a:r>
              <a:rPr lang="es-VE" sz="1050" dirty="0" smtClean="0"/>
              <a:t>.</a:t>
            </a:r>
            <a:endParaRPr lang="es-VE" sz="1050" dirty="0"/>
          </a:p>
          <a:p>
            <a:pPr algn="just"/>
            <a:r>
              <a:rPr lang="es-VE" sz="1050" b="1" dirty="0" smtClean="0">
                <a:solidFill>
                  <a:srgbClr val="191919"/>
                </a:solidFill>
              </a:rPr>
              <a:t>LÍNEAS DE INVESTIGACIÓN</a:t>
            </a:r>
          </a:p>
          <a:p>
            <a:pPr algn="just"/>
            <a:r>
              <a:rPr lang="es-VE" sz="1050" dirty="0" smtClean="0"/>
              <a:t>Ecología </a:t>
            </a:r>
            <a:r>
              <a:rPr lang="es-VE" sz="1050" dirty="0"/>
              <a:t>de </a:t>
            </a:r>
            <a:r>
              <a:rPr lang="es-VE" sz="1050" dirty="0" smtClean="0"/>
              <a:t>Manglares; Ecología </a:t>
            </a:r>
            <a:r>
              <a:rPr lang="es-VE" sz="1050" dirty="0"/>
              <a:t>de Microorganismos, Microbiología, Geoquímica y Saneamiento </a:t>
            </a:r>
            <a:r>
              <a:rPr lang="es-VE" sz="1050" dirty="0" smtClean="0"/>
              <a:t>Ambiental; Agroecología </a:t>
            </a:r>
            <a:r>
              <a:rPr lang="es-VE" sz="1050" dirty="0"/>
              <a:t>y Ecología de </a:t>
            </a:r>
            <a:r>
              <a:rPr lang="es-VE" sz="1050" dirty="0" smtClean="0"/>
              <a:t>Paisajes; Morfología</a:t>
            </a:r>
            <a:r>
              <a:rPr lang="es-VE" sz="1050" dirty="0"/>
              <a:t>, Biología y Ecología de </a:t>
            </a:r>
            <a:r>
              <a:rPr lang="es-VE" sz="1050" dirty="0" smtClean="0"/>
              <a:t>Peces; Cuantitativa </a:t>
            </a:r>
            <a:r>
              <a:rPr lang="es-VE" sz="1050" dirty="0"/>
              <a:t>y Estadística </a:t>
            </a:r>
            <a:r>
              <a:rPr lang="es-VE" sz="1050" dirty="0" smtClean="0"/>
              <a:t>Multivariada; Entomología; Botánica</a:t>
            </a:r>
            <a:r>
              <a:rPr lang="es-VE" sz="1050" dirty="0"/>
              <a:t>, </a:t>
            </a:r>
            <a:r>
              <a:rPr lang="es-VE" sz="1050" dirty="0" err="1"/>
              <a:t>Morfoanatomía</a:t>
            </a:r>
            <a:r>
              <a:rPr lang="es-VE" sz="1050" dirty="0"/>
              <a:t> y </a:t>
            </a:r>
            <a:r>
              <a:rPr lang="es-VE" sz="1050" dirty="0" err="1"/>
              <a:t>Morfoecología</a:t>
            </a:r>
            <a:r>
              <a:rPr lang="es-VE" sz="1050" dirty="0"/>
              <a:t> </a:t>
            </a:r>
            <a:r>
              <a:rPr lang="es-VE" sz="1050" dirty="0" smtClean="0"/>
              <a:t>Vegetal; Interacciones </a:t>
            </a:r>
            <a:r>
              <a:rPr lang="es-VE" sz="1050" dirty="0"/>
              <a:t>Planta-Hormiga, </a:t>
            </a:r>
            <a:r>
              <a:rPr lang="es-VE" sz="1050" dirty="0" err="1" smtClean="0"/>
              <a:t>Herbivoría</a:t>
            </a:r>
            <a:r>
              <a:rPr lang="es-VE" sz="1050" dirty="0" smtClean="0"/>
              <a:t>; Ecología </a:t>
            </a:r>
            <a:r>
              <a:rPr lang="es-VE" sz="1050" dirty="0"/>
              <a:t>de aguas y Ecología de ambientes </a:t>
            </a:r>
            <a:r>
              <a:rPr lang="es-VE" sz="1050" dirty="0" err="1" smtClean="0"/>
              <a:t>Lóticos</a:t>
            </a:r>
            <a:r>
              <a:rPr lang="es-VE" sz="1050" dirty="0" smtClean="0"/>
              <a:t>; Ecología Evolutiva;  Ecología </a:t>
            </a:r>
            <a:r>
              <a:rPr lang="es-VE" sz="1050" dirty="0"/>
              <a:t>Aplicada, Sistemas de Información Geográfica y Sensores </a:t>
            </a:r>
            <a:r>
              <a:rPr lang="es-VE" sz="1050" dirty="0" smtClean="0"/>
              <a:t>Remotos; Sistemática</a:t>
            </a:r>
            <a:r>
              <a:rPr lang="es-VE" sz="1050" dirty="0"/>
              <a:t>, Cultivo de Crustáceos y </a:t>
            </a:r>
            <a:r>
              <a:rPr lang="es-VE" sz="1050" dirty="0" smtClean="0"/>
              <a:t>Evolución; Ecología </a:t>
            </a:r>
            <a:r>
              <a:rPr lang="es-VE" sz="1050" dirty="0"/>
              <a:t>de Bosques Tropicales y Ciencias de la </a:t>
            </a:r>
            <a:r>
              <a:rPr lang="es-VE" sz="1050" dirty="0" smtClean="0"/>
              <a:t>Vegetación; Ecología </a:t>
            </a:r>
            <a:r>
              <a:rPr lang="es-VE" sz="1050" dirty="0"/>
              <a:t>del </a:t>
            </a:r>
            <a:r>
              <a:rPr lang="es-VE" sz="1050" dirty="0" smtClean="0"/>
              <a:t>plancton; Ecología </a:t>
            </a:r>
            <a:r>
              <a:rPr lang="es-VE" sz="1050" dirty="0"/>
              <a:t>de Humedales y Ecología de Plantas </a:t>
            </a:r>
            <a:r>
              <a:rPr lang="es-VE" sz="1050" dirty="0" smtClean="0"/>
              <a:t>Acuáticas; Ecología </a:t>
            </a:r>
            <a:r>
              <a:rPr lang="es-VE" sz="1050" dirty="0"/>
              <a:t>de Comunidades de Insectos y Entomología </a:t>
            </a:r>
            <a:r>
              <a:rPr lang="es-VE" sz="1050" dirty="0" smtClean="0"/>
              <a:t>Médica; Ecología </a:t>
            </a:r>
            <a:r>
              <a:rPr lang="es-VE" sz="1050" dirty="0"/>
              <a:t>de Parásitos y Fauna </a:t>
            </a:r>
            <a:r>
              <a:rPr lang="es-VE" sz="1050" dirty="0" smtClean="0"/>
              <a:t>Silvestre; Ecología </a:t>
            </a:r>
            <a:r>
              <a:rPr lang="es-VE" sz="1050" dirty="0"/>
              <a:t>de </a:t>
            </a:r>
            <a:r>
              <a:rPr lang="es-VE" sz="1050" dirty="0" smtClean="0"/>
              <a:t>Poblaciones; Ecología </a:t>
            </a:r>
            <a:r>
              <a:rPr lang="es-VE" sz="1050" dirty="0"/>
              <a:t>de Humedales y </a:t>
            </a:r>
            <a:r>
              <a:rPr lang="es-VE" sz="1050" dirty="0" smtClean="0"/>
              <a:t>Agroecología; </a:t>
            </a:r>
            <a:r>
              <a:rPr lang="es-VE" sz="1050" dirty="0"/>
              <a:t>Ecología Evolutiva Teórica y Ecología Matemática; Agroecología, Biología y Química de Suelos y Ecología de Sabanas; Morfología Biología y Ecología de Peces; Evolución en Peces, Ictiología y Ecología Acuática; Ecología de Microorganismos y </a:t>
            </a:r>
            <a:r>
              <a:rPr lang="es-VE" sz="1050" dirty="0" err="1"/>
              <a:t>Fitorremediación</a:t>
            </a:r>
            <a:r>
              <a:rPr lang="es-VE" sz="1050" dirty="0"/>
              <a:t>; </a:t>
            </a:r>
          </a:p>
        </p:txBody>
      </p:sp>
      <p:sp>
        <p:nvSpPr>
          <p:cNvPr id="36" name="35 CuadroTexto"/>
          <p:cNvSpPr txBox="1"/>
          <p:nvPr/>
        </p:nvSpPr>
        <p:spPr>
          <a:xfrm>
            <a:off x="3448475" y="2238558"/>
            <a:ext cx="2808312" cy="3485570"/>
          </a:xfrm>
          <a:prstGeom prst="rect">
            <a:avLst/>
          </a:prstGeom>
          <a:noFill/>
        </p:spPr>
        <p:txBody>
          <a:bodyPr wrap="square" rtlCol="0">
            <a:spAutoFit/>
          </a:bodyPr>
          <a:lstStyle/>
          <a:p>
            <a:pPr algn="just"/>
            <a:r>
              <a:rPr lang="es-VE" sz="1050" b="1" dirty="0" smtClean="0">
                <a:solidFill>
                  <a:srgbClr val="191919"/>
                </a:solidFill>
              </a:rPr>
              <a:t>LÍNEAS DE INVESTIGACIÓN (CONTINUACIÓN): </a:t>
            </a:r>
          </a:p>
          <a:p>
            <a:pPr algn="just"/>
            <a:r>
              <a:rPr lang="es-VE" sz="1050" dirty="0"/>
              <a:t>Optimización y superficies de respuesta, análisis de datos y técnicas de muestreos en plancton; Conservación de la Biodiversidad y Ecología de Aves; </a:t>
            </a:r>
            <a:r>
              <a:rPr lang="es-VE" sz="1050" dirty="0" smtClean="0"/>
              <a:t>Sistemática, Biogeografía </a:t>
            </a:r>
            <a:r>
              <a:rPr lang="es-VE" sz="1050" dirty="0"/>
              <a:t>y Ecología de Insectos Vectores de Enfermedades, </a:t>
            </a:r>
            <a:r>
              <a:rPr lang="es-VE" sz="1050" dirty="0" err="1"/>
              <a:t>Arbovirus</a:t>
            </a:r>
            <a:r>
              <a:rPr lang="es-VE" sz="1050" dirty="0"/>
              <a:t> y </a:t>
            </a:r>
            <a:r>
              <a:rPr lang="es-VE" sz="1050" dirty="0" smtClean="0"/>
              <a:t>Malaria; Proceso </a:t>
            </a:r>
            <a:r>
              <a:rPr lang="es-VE" sz="1050" dirty="0"/>
              <a:t>Químicos y Biológicos en Ecosistemas Agrícolas y Naturales, Manejo Agroecológico en </a:t>
            </a:r>
            <a:r>
              <a:rPr lang="es-VE" sz="1050" dirty="0" smtClean="0"/>
              <a:t>Sabanas; Ecología </a:t>
            </a:r>
            <a:r>
              <a:rPr lang="es-VE" sz="1050" dirty="0"/>
              <a:t>de Comunidades y </a:t>
            </a:r>
            <a:r>
              <a:rPr lang="es-VE" sz="1050" dirty="0" smtClean="0"/>
              <a:t>Biogeografía; Sistemática</a:t>
            </a:r>
            <a:r>
              <a:rPr lang="es-VE" sz="1050" dirty="0"/>
              <a:t>, Biodiversidad, Cultivo de Crustáceos y </a:t>
            </a:r>
            <a:r>
              <a:rPr lang="es-VE" sz="1050" dirty="0" smtClean="0"/>
              <a:t>Evolución; Impacto </a:t>
            </a:r>
            <a:r>
              <a:rPr lang="es-VE" sz="1050" dirty="0"/>
              <a:t>Ambiental y Control de </a:t>
            </a:r>
            <a:r>
              <a:rPr lang="es-VE" sz="1050" dirty="0" smtClean="0"/>
              <a:t>Contaminación; Ecología </a:t>
            </a:r>
            <a:r>
              <a:rPr lang="es-VE" sz="1050" dirty="0"/>
              <a:t>de Microorganismos y </a:t>
            </a:r>
            <a:r>
              <a:rPr lang="es-VE" sz="1050" dirty="0" smtClean="0"/>
              <a:t>Biotecnología; Ecología </a:t>
            </a:r>
            <a:r>
              <a:rPr lang="es-VE" sz="1050" dirty="0"/>
              <a:t>de Sistemas de Información Geográfica y Sensores </a:t>
            </a:r>
            <a:r>
              <a:rPr lang="es-VE" sz="1050" dirty="0" smtClean="0"/>
              <a:t>Remotos; Genética y </a:t>
            </a:r>
            <a:r>
              <a:rPr lang="es-VE" sz="1050" dirty="0"/>
              <a:t>Taxonomía de </a:t>
            </a:r>
            <a:r>
              <a:rPr lang="es-VE" sz="1050" dirty="0" smtClean="0"/>
              <a:t>Vectores; Ecología </a:t>
            </a:r>
            <a:r>
              <a:rPr lang="es-VE" sz="1050" dirty="0"/>
              <a:t>y Biología Teórica, y Ecología </a:t>
            </a:r>
            <a:r>
              <a:rPr lang="es-VE" sz="1050" dirty="0" smtClean="0"/>
              <a:t>Matemática; Ecología </a:t>
            </a:r>
            <a:r>
              <a:rPr lang="es-VE" sz="1050" dirty="0"/>
              <a:t>de Comunidades </a:t>
            </a:r>
            <a:r>
              <a:rPr lang="es-VE" sz="1050" dirty="0" err="1"/>
              <a:t>Perifíticas</a:t>
            </a:r>
            <a:r>
              <a:rPr lang="es-VE" sz="1050" dirty="0"/>
              <a:t>, Ecología y Taxonomía </a:t>
            </a:r>
            <a:r>
              <a:rPr lang="es-VE" sz="1050" dirty="0" smtClean="0"/>
              <a:t>Bioquímica; Ecología </a:t>
            </a:r>
            <a:r>
              <a:rPr lang="es-VE" sz="1050" dirty="0"/>
              <a:t>Plancton </a:t>
            </a:r>
            <a:r>
              <a:rPr lang="es-VE" sz="1050" dirty="0" smtClean="0"/>
              <a:t>Marino; Agroecología</a:t>
            </a:r>
            <a:r>
              <a:rPr lang="es-VE" sz="1050" dirty="0"/>
              <a:t>, Simbiosis Vegetales, </a:t>
            </a:r>
            <a:r>
              <a:rPr lang="es-VE" sz="1050" dirty="0" smtClean="0"/>
              <a:t>Microbiología </a:t>
            </a:r>
            <a:r>
              <a:rPr lang="es-VE" sz="1050" dirty="0"/>
              <a:t>de </a:t>
            </a:r>
            <a:r>
              <a:rPr lang="es-VE" sz="1050" dirty="0" smtClean="0"/>
              <a:t>Suelo</a:t>
            </a:r>
            <a:r>
              <a:rPr lang="es-VE" sz="1050" dirty="0"/>
              <a:t>.</a:t>
            </a:r>
          </a:p>
        </p:txBody>
      </p:sp>
      <p:pic>
        <p:nvPicPr>
          <p:cNvPr id="38" name="3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3016" y="6012160"/>
            <a:ext cx="2592288" cy="191629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045882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Postgrado en Ecología  </a:t>
            </a:r>
            <a:endParaRPr lang="es-VE" sz="2000" dirty="0">
              <a:latin typeface="Kozuka Gothic Pro M" pitchFamily="34" charset="-128"/>
              <a:ea typeface="Kozuka Gothic Pro M" pitchFamily="34" charset="-128"/>
            </a:endParaRPr>
          </a:p>
        </p:txBody>
      </p:sp>
      <p:sp>
        <p:nvSpPr>
          <p:cNvPr id="36" name="35 CuadroTexto"/>
          <p:cNvSpPr txBox="1"/>
          <p:nvPr/>
        </p:nvSpPr>
        <p:spPr>
          <a:xfrm>
            <a:off x="548680" y="2261349"/>
            <a:ext cx="2808312" cy="5262979"/>
          </a:xfrm>
          <a:prstGeom prst="rect">
            <a:avLst/>
          </a:prstGeom>
          <a:noFill/>
        </p:spPr>
        <p:txBody>
          <a:bodyPr wrap="square" rtlCol="0">
            <a:spAutoFit/>
          </a:bodyPr>
          <a:lstStyle/>
          <a:p>
            <a:pPr algn="just"/>
            <a:r>
              <a:rPr lang="es-VE" sz="1050" b="1" dirty="0" smtClean="0">
                <a:solidFill>
                  <a:srgbClr val="191919"/>
                </a:solidFill>
              </a:rPr>
              <a:t>LÍNEAS DE INVESTIGACIÓN (CONTINUACIÓN): </a:t>
            </a:r>
          </a:p>
          <a:p>
            <a:pPr algn="just"/>
            <a:r>
              <a:rPr lang="es-VE" sz="1050" dirty="0" smtClean="0"/>
              <a:t>Taxonomía </a:t>
            </a:r>
            <a:r>
              <a:rPr lang="es-VE" sz="1050" dirty="0"/>
              <a:t>de Plantas Acuáticas Vasculares, Contaminación, Mantenimiento y Cultivo de Ambientes Acuáticos </a:t>
            </a:r>
            <a:r>
              <a:rPr lang="es-VE" sz="1050" dirty="0" smtClean="0"/>
              <a:t>Artificiales; Ecología Vegetal; Ecología </a:t>
            </a:r>
            <a:r>
              <a:rPr lang="es-VE" sz="1050" dirty="0"/>
              <a:t>de Comunidades de Arrecifes Coralinos y de Comunidades de Fanerógamas </a:t>
            </a:r>
            <a:r>
              <a:rPr lang="es-VE" sz="1050" dirty="0" smtClean="0"/>
              <a:t>Marinas; Ecología </a:t>
            </a:r>
            <a:r>
              <a:rPr lang="es-VE" sz="1050" dirty="0"/>
              <a:t>y Taxonomía del </a:t>
            </a:r>
            <a:r>
              <a:rPr lang="es-VE" sz="1050" dirty="0" smtClean="0"/>
              <a:t>Zooplancton; Ecología </a:t>
            </a:r>
            <a:r>
              <a:rPr lang="es-VE" sz="1050" dirty="0"/>
              <a:t>Vegetal, Análisis y Dinámica de la Vegetación, Aspectos Ecológicos de </a:t>
            </a:r>
            <a:r>
              <a:rPr lang="es-VE" sz="1050" dirty="0" smtClean="0"/>
              <a:t>Bosques; Ecología </a:t>
            </a:r>
            <a:r>
              <a:rPr lang="es-VE" sz="1050" dirty="0"/>
              <a:t>de Plantas </a:t>
            </a:r>
            <a:r>
              <a:rPr lang="es-VE" sz="1050" dirty="0" smtClean="0"/>
              <a:t>Acuáticas; Morfología </a:t>
            </a:r>
            <a:r>
              <a:rPr lang="es-VE" sz="1050" dirty="0"/>
              <a:t>Vegetal, estructura de arboles y relaciones de las plantas con los </a:t>
            </a:r>
            <a:r>
              <a:rPr lang="es-VE" sz="1050" dirty="0" smtClean="0"/>
              <a:t>metales; Ecología </a:t>
            </a:r>
            <a:r>
              <a:rPr lang="es-VE" sz="1050" dirty="0"/>
              <a:t>de organismos de Suelo y Interacciones entre Hormigas y </a:t>
            </a:r>
            <a:r>
              <a:rPr lang="es-VE" sz="1050" dirty="0" smtClean="0"/>
              <a:t>Plantas; Ecología </a:t>
            </a:r>
            <a:r>
              <a:rPr lang="es-VE" sz="1050" dirty="0"/>
              <a:t>Cuantitativa y Estadística </a:t>
            </a:r>
            <a:r>
              <a:rPr lang="es-VE" sz="1050" dirty="0" smtClean="0"/>
              <a:t>Multivariada; Ecología </a:t>
            </a:r>
            <a:r>
              <a:rPr lang="es-VE" sz="1050" dirty="0"/>
              <a:t>de Humedales y Agroecológica - </a:t>
            </a:r>
            <a:r>
              <a:rPr lang="es-VE" sz="1050" dirty="0" err="1"/>
              <a:t>Ciclaje</a:t>
            </a:r>
            <a:r>
              <a:rPr lang="es-VE" sz="1050" dirty="0"/>
              <a:t> de </a:t>
            </a:r>
            <a:r>
              <a:rPr lang="es-VE" sz="1050" dirty="0" smtClean="0"/>
              <a:t>Nutrientes; Biología </a:t>
            </a:r>
            <a:r>
              <a:rPr lang="es-VE" sz="1050" dirty="0"/>
              <a:t>de Suelos y Manejo </a:t>
            </a:r>
            <a:r>
              <a:rPr lang="es-VE" sz="1050" dirty="0" smtClean="0"/>
              <a:t>Ambiental; Ecología </a:t>
            </a:r>
            <a:r>
              <a:rPr lang="es-VE" sz="1050" dirty="0"/>
              <a:t>de Comunidades, Conservación de la Biodiversidad, Ecología de </a:t>
            </a:r>
            <a:r>
              <a:rPr lang="es-VE" sz="1050" dirty="0" smtClean="0"/>
              <a:t>Aves.</a:t>
            </a:r>
            <a:endParaRPr lang="es-VE" sz="1050" dirty="0"/>
          </a:p>
          <a:p>
            <a:pPr algn="just"/>
            <a:r>
              <a:rPr lang="es-VE" sz="1050" b="1" dirty="0" smtClean="0">
                <a:solidFill>
                  <a:srgbClr val="191919"/>
                </a:solidFill>
              </a:rPr>
              <a:t>TÍTULOS QUE SE OTORGAN:</a:t>
            </a:r>
            <a:endParaRPr lang="es-VE" sz="600" b="1" dirty="0">
              <a:solidFill>
                <a:srgbClr val="0070C0"/>
              </a:solidFill>
            </a:endParaRPr>
          </a:p>
          <a:p>
            <a:pPr marL="171450" indent="-171450" algn="just">
              <a:buFont typeface="Arial" pitchFamily="34" charset="0"/>
              <a:buChar char="•"/>
            </a:pPr>
            <a:r>
              <a:rPr lang="es-VE" sz="1050" b="1" dirty="0" smtClean="0"/>
              <a:t>DOCTOR EN CIENCIAS, MENCIÓN ECOLOGÍA</a:t>
            </a:r>
          </a:p>
          <a:p>
            <a:pPr marL="171450" indent="-171450" algn="just">
              <a:buFont typeface="Arial" pitchFamily="34" charset="0"/>
              <a:buChar char="•"/>
            </a:pPr>
            <a:r>
              <a:rPr lang="es-VE" sz="1050" dirty="0" smtClean="0"/>
              <a:t>Duración</a:t>
            </a:r>
            <a:r>
              <a:rPr lang="es-VE" sz="1050" dirty="0"/>
              <a:t>: Ocho (08) semestres</a:t>
            </a:r>
          </a:p>
          <a:p>
            <a:pPr marL="171450" indent="-171450" algn="just">
              <a:buFont typeface="Arial" pitchFamily="34" charset="0"/>
              <a:buChar char="•"/>
            </a:pPr>
            <a:r>
              <a:rPr lang="es-VE" sz="1050" dirty="0"/>
              <a:t>Período de Pre-inscripción: </a:t>
            </a:r>
            <a:r>
              <a:rPr lang="es-VE" sz="1050" dirty="0" smtClean="0"/>
              <a:t>Enero </a:t>
            </a:r>
            <a:r>
              <a:rPr lang="es-VE" sz="1050" dirty="0"/>
              <a:t>y Junio de cada año</a:t>
            </a:r>
          </a:p>
          <a:p>
            <a:pPr marL="171450" indent="-171450" algn="just">
              <a:buFont typeface="Arial" pitchFamily="34" charset="0"/>
              <a:buChar char="•"/>
            </a:pPr>
            <a:r>
              <a:rPr lang="es-VE" sz="1050" dirty="0"/>
              <a:t>Total Unidades Crédito (UC): 45</a:t>
            </a:r>
          </a:p>
          <a:p>
            <a:pPr marL="171450" indent="-171450" algn="just">
              <a:buFont typeface="Arial" pitchFamily="34" charset="0"/>
              <a:buChar char="•"/>
            </a:pPr>
            <a:r>
              <a:rPr lang="es-VE" sz="1050" dirty="0"/>
              <a:t>Asignatura Obligatorias: </a:t>
            </a:r>
            <a:endParaRPr lang="es-VE" sz="1050" dirty="0" smtClean="0"/>
          </a:p>
          <a:p>
            <a:pPr marL="171450" indent="-171450" algn="just">
              <a:buFont typeface="Arial" pitchFamily="34" charset="0"/>
              <a:buChar char="•"/>
            </a:pPr>
            <a:r>
              <a:rPr lang="es-VE" sz="1050" dirty="0" smtClean="0"/>
              <a:t>Ecología </a:t>
            </a:r>
            <a:r>
              <a:rPr lang="es-VE" sz="1050" dirty="0"/>
              <a:t>de Poblaciones</a:t>
            </a:r>
            <a:r>
              <a:rPr lang="es-VE" sz="1050" dirty="0" smtClean="0"/>
              <a:t>,</a:t>
            </a:r>
          </a:p>
          <a:p>
            <a:pPr marL="171450" indent="-171450" algn="just">
              <a:buFont typeface="Arial" pitchFamily="34" charset="0"/>
              <a:buChar char="•"/>
            </a:pPr>
            <a:r>
              <a:rPr lang="es-VE" sz="1050" dirty="0" smtClean="0"/>
              <a:t> </a:t>
            </a:r>
            <a:r>
              <a:rPr lang="es-VE" sz="1050" dirty="0"/>
              <a:t>Ecología de Comunidades</a:t>
            </a:r>
            <a:r>
              <a:rPr lang="es-VE" sz="1050" dirty="0" smtClean="0"/>
              <a:t>,</a:t>
            </a:r>
          </a:p>
          <a:p>
            <a:pPr marL="171450" indent="-171450" algn="just">
              <a:buFont typeface="Arial" pitchFamily="34" charset="0"/>
              <a:buChar char="•"/>
            </a:pPr>
            <a:r>
              <a:rPr lang="es-VE" sz="1050" dirty="0" smtClean="0"/>
              <a:t> </a:t>
            </a:r>
            <a:r>
              <a:rPr lang="es-VE" sz="1050" dirty="0"/>
              <a:t>Seminario </a:t>
            </a:r>
          </a:p>
          <a:p>
            <a:pPr marL="171450" indent="-171450" algn="just">
              <a:buFont typeface="Arial" pitchFamily="34" charset="0"/>
              <a:buChar char="•"/>
            </a:pPr>
            <a:r>
              <a:rPr lang="es-VE" sz="1050" dirty="0"/>
              <a:t>Asignaturas Electivas</a:t>
            </a:r>
            <a:r>
              <a:rPr lang="es-VE" sz="1050" dirty="0" smtClean="0"/>
              <a:t>,</a:t>
            </a:r>
          </a:p>
          <a:p>
            <a:pPr marL="171450" indent="-171450" algn="just">
              <a:buFont typeface="Arial" pitchFamily="34" charset="0"/>
              <a:buChar char="•"/>
            </a:pPr>
            <a:r>
              <a:rPr lang="es-VE" sz="1050" dirty="0" smtClean="0"/>
              <a:t> </a:t>
            </a:r>
            <a:r>
              <a:rPr lang="es-VE" sz="1050" dirty="0"/>
              <a:t>Proyecto de Tesis y Tesis Doctoral.  </a:t>
            </a:r>
          </a:p>
          <a:p>
            <a:pPr algn="just"/>
            <a:endParaRPr lang="es-VE" sz="1050" dirty="0"/>
          </a:p>
        </p:txBody>
      </p:sp>
      <p:sp>
        <p:nvSpPr>
          <p:cNvPr id="25" name="24 CuadroTexto"/>
          <p:cNvSpPr txBox="1"/>
          <p:nvPr/>
        </p:nvSpPr>
        <p:spPr>
          <a:xfrm>
            <a:off x="3429001" y="2267744"/>
            <a:ext cx="2808311" cy="2031325"/>
          </a:xfrm>
          <a:prstGeom prst="rect">
            <a:avLst/>
          </a:prstGeom>
          <a:noFill/>
        </p:spPr>
        <p:txBody>
          <a:bodyPr wrap="square" rtlCol="0">
            <a:spAutoFit/>
          </a:bodyPr>
          <a:lstStyle/>
          <a:p>
            <a:pPr marL="171450" indent="-171450" algn="just">
              <a:buFont typeface="Arial" pitchFamily="34" charset="0"/>
              <a:buChar char="•"/>
            </a:pPr>
            <a:r>
              <a:rPr lang="es-VE" sz="1050" b="1" dirty="0" smtClean="0"/>
              <a:t>MAGISTER SCIENTIARUM, MENCIÓN ECOLOGÍA</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tabLst>
                <a:tab pos="361950" algn="l"/>
              </a:tabLst>
            </a:pPr>
            <a:r>
              <a:rPr lang="es-VE" sz="1050" dirty="0" smtClean="0"/>
              <a:t>Período de Pre-inscripción: Enero y Junio de cada año</a:t>
            </a:r>
          </a:p>
          <a:p>
            <a:pPr marL="171450" indent="-171450" algn="just">
              <a:buFont typeface="Arial" pitchFamily="34" charset="0"/>
              <a:buChar char="•"/>
              <a:tabLst>
                <a:tab pos="361950" algn="l"/>
              </a:tabLst>
            </a:pPr>
            <a:r>
              <a:rPr lang="es-VE" sz="1050" dirty="0" smtClean="0"/>
              <a:t>Total Unidades Crédito (UC): 30</a:t>
            </a:r>
          </a:p>
          <a:p>
            <a:pPr marL="171450" indent="-171450" algn="just">
              <a:buFont typeface="Arial" pitchFamily="34" charset="0"/>
              <a:buChar char="•"/>
            </a:pPr>
            <a:r>
              <a:rPr lang="es-VE" sz="1050" dirty="0" smtClean="0"/>
              <a:t>Asignaturas Obligatorias: </a:t>
            </a:r>
            <a:r>
              <a:rPr lang="es-VE" sz="1050" dirty="0"/>
              <a:t>Ecología de Poblaciones, Ecología de Comunidades, Seminario </a:t>
            </a:r>
          </a:p>
          <a:p>
            <a:pPr marL="171450" indent="-171450" algn="just">
              <a:buFont typeface="Arial" pitchFamily="34" charset="0"/>
              <a:buChar char="•"/>
              <a:tabLst>
                <a:tab pos="361950" algn="l"/>
              </a:tabLst>
            </a:pPr>
            <a:r>
              <a:rPr lang="es-VE" sz="1050" dirty="0" smtClean="0"/>
              <a:t>Asignaturas electivas, Proyecto de Trabajo de Grado de Maestría y Trabajo de Grado de Maestría</a:t>
            </a:r>
            <a:endParaRPr lang="es-VE" sz="1050" b="1" dirty="0"/>
          </a:p>
        </p:txBody>
      </p:sp>
      <p:pic>
        <p:nvPicPr>
          <p:cNvPr id="26" name="25 Imagen"/>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3573016" y="4443200"/>
            <a:ext cx="2563568" cy="171297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29 Rectángulo"/>
          <p:cNvSpPr/>
          <p:nvPr/>
        </p:nvSpPr>
        <p:spPr>
          <a:xfrm>
            <a:off x="3429000" y="6767680"/>
            <a:ext cx="2816179"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2" name="31 Rectángulo"/>
          <p:cNvSpPr/>
          <p:nvPr/>
        </p:nvSpPr>
        <p:spPr>
          <a:xfrm>
            <a:off x="3502427" y="6860837"/>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5" name="34 CuadroTexto"/>
          <p:cNvSpPr txBox="1"/>
          <p:nvPr/>
        </p:nvSpPr>
        <p:spPr>
          <a:xfrm>
            <a:off x="3438886" y="6839689"/>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7" name="36 CuadroTexto"/>
          <p:cNvSpPr txBox="1"/>
          <p:nvPr/>
        </p:nvSpPr>
        <p:spPr>
          <a:xfrm>
            <a:off x="3442532" y="7092280"/>
            <a:ext cx="2588643" cy="1107996"/>
          </a:xfrm>
          <a:prstGeom prst="rect">
            <a:avLst/>
          </a:prstGeom>
          <a:noFill/>
        </p:spPr>
        <p:txBody>
          <a:bodyPr wrap="square" rtlCol="0">
            <a:spAutoFit/>
          </a:bodyPr>
          <a:lstStyle/>
          <a:p>
            <a:r>
              <a:rPr lang="es-VE" sz="1100" b="1" dirty="0" smtClean="0"/>
              <a:t>Responsable:</a:t>
            </a:r>
            <a:r>
              <a:rPr lang="es-VE" sz="1100" dirty="0"/>
              <a:t> Yadira Rangel</a:t>
            </a:r>
            <a:r>
              <a:rPr lang="es-VE" sz="1100" dirty="0" smtClean="0"/>
              <a:t/>
            </a:r>
            <a:br>
              <a:rPr lang="es-VE" sz="1100" dirty="0" smtClean="0"/>
            </a:br>
            <a:r>
              <a:rPr lang="es-VE" sz="1100" b="1" dirty="0" smtClean="0"/>
              <a:t>Teléfono: </a:t>
            </a:r>
            <a:r>
              <a:rPr lang="es-VE" sz="1100" dirty="0" smtClean="0"/>
              <a:t>58(212)</a:t>
            </a:r>
            <a:r>
              <a:rPr lang="es-VE" sz="1100" dirty="0"/>
              <a:t> </a:t>
            </a:r>
            <a:r>
              <a:rPr lang="es-VE" sz="1100" dirty="0" smtClean="0"/>
              <a:t>1300/1128</a:t>
            </a:r>
            <a:br>
              <a:rPr lang="es-VE" sz="1100" dirty="0" smtClean="0"/>
            </a:br>
            <a:r>
              <a:rPr lang="es-ES" sz="1100" b="1" dirty="0" smtClean="0"/>
              <a:t>Correo de contacto:</a:t>
            </a:r>
          </a:p>
          <a:p>
            <a:r>
              <a:rPr lang="es-VE" sz="1100" dirty="0" smtClean="0"/>
              <a:t>postecol@ciens.ucv.ve</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smtClean="0"/>
              <a:t>http</a:t>
            </a:r>
            <a:r>
              <a:rPr lang="es-VE" sz="1100" dirty="0"/>
              <a:t>://www.ciens.ucv.ve/postgrado</a:t>
            </a:r>
            <a:r>
              <a:rPr lang="es-VE" sz="1100" dirty="0" smtClean="0"/>
              <a:t>/</a:t>
            </a:r>
            <a:endParaRPr lang="es-VE" sz="1100" dirty="0"/>
          </a:p>
        </p:txBody>
      </p:sp>
    </p:spTree>
    <p:extLst>
      <p:ext uri="{BB962C8B-B14F-4D97-AF65-F5344CB8AC3E}">
        <p14:creationId xmlns:p14="http://schemas.microsoft.com/office/powerpoint/2010/main" val="269556683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Postgrado en Zoología  </a:t>
            </a:r>
            <a:endParaRPr lang="es-VE" sz="2000" dirty="0">
              <a:latin typeface="Kozuka Gothic Pro M" pitchFamily="34" charset="-128"/>
              <a:ea typeface="Kozuka Gothic Pro M" pitchFamily="34" charset="-128"/>
            </a:endParaRPr>
          </a:p>
        </p:txBody>
      </p:sp>
      <p:sp>
        <p:nvSpPr>
          <p:cNvPr id="30" name="29 Rectángulo"/>
          <p:cNvSpPr/>
          <p:nvPr/>
        </p:nvSpPr>
        <p:spPr>
          <a:xfrm>
            <a:off x="3429000" y="6732240"/>
            <a:ext cx="2816179"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2" name="31 Rectángulo"/>
          <p:cNvSpPr/>
          <p:nvPr/>
        </p:nvSpPr>
        <p:spPr>
          <a:xfrm>
            <a:off x="3502427" y="6825397"/>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5" name="34 CuadroTexto"/>
          <p:cNvSpPr txBox="1"/>
          <p:nvPr/>
        </p:nvSpPr>
        <p:spPr>
          <a:xfrm>
            <a:off x="3438886" y="6804249"/>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7" name="36 CuadroTexto"/>
          <p:cNvSpPr txBox="1"/>
          <p:nvPr/>
        </p:nvSpPr>
        <p:spPr>
          <a:xfrm>
            <a:off x="3442532" y="7056840"/>
            <a:ext cx="2588643" cy="1107996"/>
          </a:xfrm>
          <a:prstGeom prst="rect">
            <a:avLst/>
          </a:prstGeom>
          <a:noFill/>
        </p:spPr>
        <p:txBody>
          <a:bodyPr wrap="square" rtlCol="0">
            <a:spAutoFit/>
          </a:bodyPr>
          <a:lstStyle/>
          <a:p>
            <a:r>
              <a:rPr lang="es-VE" sz="1100" b="1" dirty="0" smtClean="0"/>
              <a:t>Responsable:</a:t>
            </a:r>
            <a:r>
              <a:rPr lang="es-VE" sz="1100" dirty="0"/>
              <a:t> Mercedes Salazar </a:t>
            </a:r>
            <a:r>
              <a:rPr lang="es-VE" sz="1100" dirty="0" smtClean="0"/>
              <a:t/>
            </a:r>
            <a:br>
              <a:rPr lang="es-VE" sz="1100" dirty="0" smtClean="0"/>
            </a:br>
            <a:r>
              <a:rPr lang="es-VE" sz="1100" b="1" dirty="0" smtClean="0"/>
              <a:t>Teléfono: </a:t>
            </a:r>
            <a:r>
              <a:rPr lang="es-VE" sz="1100" dirty="0" smtClean="0"/>
              <a:t>58(212)6051395</a:t>
            </a:r>
            <a:br>
              <a:rPr lang="es-VE" sz="1100" dirty="0" smtClean="0"/>
            </a:br>
            <a:r>
              <a:rPr lang="es-ES" sz="1100" b="1" dirty="0" smtClean="0"/>
              <a:t>Correo de contacto:</a:t>
            </a:r>
          </a:p>
          <a:p>
            <a:r>
              <a:rPr lang="es-VE" sz="1100" dirty="0" smtClean="0"/>
              <a:t>pgzool@ciens.ucv.ve</a:t>
            </a:r>
            <a:r>
              <a:rPr lang="es-VE" sz="1100" dirty="0"/>
              <a:t> </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a:t>http://www.ciens.ucv.ve/postgrado</a:t>
            </a:r>
            <a:r>
              <a:rPr lang="es-VE" sz="1100" dirty="0" smtClean="0"/>
              <a:t>/</a:t>
            </a:r>
            <a:endParaRPr lang="es-VE" sz="1100" dirty="0"/>
          </a:p>
        </p:txBody>
      </p:sp>
      <p:sp>
        <p:nvSpPr>
          <p:cNvPr id="28" name="27 CuadroTexto"/>
          <p:cNvSpPr txBox="1"/>
          <p:nvPr/>
        </p:nvSpPr>
        <p:spPr>
          <a:xfrm>
            <a:off x="620688" y="2267744"/>
            <a:ext cx="2664296" cy="5586145"/>
          </a:xfrm>
          <a:prstGeom prst="rect">
            <a:avLst/>
          </a:prstGeom>
          <a:noFill/>
        </p:spPr>
        <p:txBody>
          <a:bodyPr wrap="square" rtlCol="0">
            <a:spAutoFit/>
          </a:bodyPr>
          <a:lstStyle/>
          <a:p>
            <a:pPr algn="just"/>
            <a:r>
              <a:rPr lang="es-VE" sz="1050" dirty="0" smtClean="0"/>
              <a:t>Fue creado en 1983 y tiene </a:t>
            </a:r>
            <a:r>
              <a:rPr lang="es-VE" sz="1050" dirty="0"/>
              <a:t>como objetivos </a:t>
            </a:r>
            <a:r>
              <a:rPr lang="es-VE" sz="1050" dirty="0" smtClean="0"/>
              <a:t>formar </a:t>
            </a:r>
            <a:r>
              <a:rPr lang="es-VE" sz="1050" dirty="0"/>
              <a:t>recursos humanos capaces de planificar, dirigir y ejecutar trabajos de investigación en los distintos campos de la </a:t>
            </a:r>
            <a:r>
              <a:rPr lang="es-VE" sz="1050" dirty="0" smtClean="0"/>
              <a:t>Zoología; </a:t>
            </a:r>
          </a:p>
          <a:p>
            <a:pPr algn="just"/>
            <a:r>
              <a:rPr lang="es-VE" sz="1050" dirty="0" smtClean="0"/>
              <a:t>Contribuye  </a:t>
            </a:r>
            <a:r>
              <a:rPr lang="es-VE" sz="1050" dirty="0"/>
              <a:t>al desarrollo de la investigación básica y aplicada en </a:t>
            </a:r>
            <a:r>
              <a:rPr lang="es-VE" sz="1050" dirty="0" smtClean="0"/>
              <a:t>Zoología</a:t>
            </a:r>
            <a:r>
              <a:rPr lang="es-VE" sz="1050" dirty="0"/>
              <a:t>:</a:t>
            </a:r>
            <a:r>
              <a:rPr lang="es-VE" sz="1050" dirty="0" smtClean="0"/>
              <a:t> </a:t>
            </a:r>
            <a:r>
              <a:rPr lang="es-VE" sz="1050" dirty="0"/>
              <a:t>Capacitar personal para las actividades inherentes a la enseñanza de la Zoología a alto </a:t>
            </a:r>
            <a:r>
              <a:rPr lang="es-VE" sz="1050" dirty="0" smtClean="0"/>
              <a:t>nivel; Mejorar </a:t>
            </a:r>
            <a:r>
              <a:rPr lang="es-VE" sz="1050" dirty="0"/>
              <a:t>a través de los estudios de </a:t>
            </a:r>
            <a:r>
              <a:rPr lang="es-VE" sz="1050" dirty="0" smtClean="0"/>
              <a:t>Doctorado y Maestría </a:t>
            </a:r>
            <a:r>
              <a:rPr lang="es-VE" sz="1050" dirty="0"/>
              <a:t>la calidad profesional del personal dedicado a la investigación en </a:t>
            </a:r>
            <a:r>
              <a:rPr lang="es-VE" sz="1050" dirty="0" smtClean="0"/>
              <a:t>Zoología</a:t>
            </a:r>
            <a:r>
              <a:rPr lang="es-VE" sz="1050" dirty="0"/>
              <a:t>, fundamentalmente al servicio del estado y de la docencia</a:t>
            </a:r>
            <a:r>
              <a:rPr lang="es-VE" sz="1050" dirty="0" smtClean="0"/>
              <a:t>.</a:t>
            </a:r>
            <a:endParaRPr lang="es-VE" sz="1050" dirty="0"/>
          </a:p>
          <a:p>
            <a:pPr algn="just"/>
            <a:r>
              <a:rPr lang="es-VE" sz="1050" b="1" dirty="0" smtClean="0">
                <a:solidFill>
                  <a:srgbClr val="191919"/>
                </a:solidFill>
              </a:rPr>
              <a:t>LÍNEAS DE INVESTIGACIÓN: </a:t>
            </a:r>
            <a:endParaRPr lang="es-VE" sz="1050" b="1" dirty="0" smtClean="0"/>
          </a:p>
          <a:p>
            <a:pPr algn="just"/>
            <a:r>
              <a:rPr lang="es-VE" sz="1050" b="1" dirty="0" smtClean="0"/>
              <a:t>ÁREA: SISTEMÁTICA ZOOLÓGICA </a:t>
            </a:r>
          </a:p>
          <a:p>
            <a:pPr marL="171450" indent="-171450" algn="just">
              <a:buFont typeface="Arial" pitchFamily="34" charset="0"/>
              <a:buChar char="•"/>
            </a:pPr>
            <a:r>
              <a:rPr lang="es-VE" sz="1050" dirty="0" smtClean="0"/>
              <a:t>Biodiversidad </a:t>
            </a:r>
            <a:r>
              <a:rPr lang="es-VE" sz="1050" dirty="0"/>
              <a:t>y Sistemática de </a:t>
            </a:r>
            <a:r>
              <a:rPr lang="es-VE" sz="1050" dirty="0" smtClean="0"/>
              <a:t>Crustáceos; Biodiversidad </a:t>
            </a:r>
            <a:r>
              <a:rPr lang="es-VE" sz="1050" dirty="0"/>
              <a:t>y sistemática </a:t>
            </a:r>
            <a:r>
              <a:rPr lang="es-VE" sz="1050" dirty="0" smtClean="0"/>
              <a:t>de </a:t>
            </a:r>
            <a:r>
              <a:rPr lang="es-VE" sz="1050" dirty="0"/>
              <a:t>Peces </a:t>
            </a:r>
            <a:r>
              <a:rPr lang="es-VE" sz="1050" dirty="0" err="1" smtClean="0"/>
              <a:t>Dulceacuicola</a:t>
            </a:r>
            <a:r>
              <a:rPr lang="es-VE" sz="1050" dirty="0" smtClean="0"/>
              <a:t>;</a:t>
            </a:r>
          </a:p>
          <a:p>
            <a:pPr marL="171450" indent="-171450" algn="just">
              <a:buFont typeface="Arial" pitchFamily="34" charset="0"/>
              <a:buChar char="•"/>
            </a:pPr>
            <a:r>
              <a:rPr lang="es-VE" sz="1050" dirty="0" smtClean="0"/>
              <a:t> Biodiversidad </a:t>
            </a:r>
            <a:r>
              <a:rPr lang="es-VE" sz="1050" dirty="0"/>
              <a:t>y Sistemática de </a:t>
            </a:r>
            <a:r>
              <a:rPr lang="es-VE" sz="1050" dirty="0" err="1"/>
              <a:t>Metazoarios</a:t>
            </a:r>
            <a:r>
              <a:rPr lang="es-VE" sz="1050" dirty="0"/>
              <a:t> Parásitos de Vertebrados </a:t>
            </a:r>
            <a:r>
              <a:rPr lang="es-VE" sz="1050" dirty="0" smtClean="0"/>
              <a:t>Terrestres.</a:t>
            </a:r>
          </a:p>
          <a:p>
            <a:pPr algn="just"/>
            <a:r>
              <a:rPr lang="es-VE" sz="1050" b="1" dirty="0" smtClean="0"/>
              <a:t>ÁREA: MORFOLOGÍA FUNCIONAL DE CÉLULAS Y TEJIDOS </a:t>
            </a:r>
          </a:p>
          <a:p>
            <a:pPr marL="171450" indent="-171450" algn="just">
              <a:buFont typeface="Arial" pitchFamily="34" charset="0"/>
              <a:buChar char="•"/>
            </a:pPr>
            <a:r>
              <a:rPr lang="es-VE" sz="1050" dirty="0" smtClean="0"/>
              <a:t>Microscopía </a:t>
            </a:r>
            <a:r>
              <a:rPr lang="es-VE" sz="1050" dirty="0"/>
              <a:t>Electrónica, Biomedicina y Estructura </a:t>
            </a:r>
            <a:r>
              <a:rPr lang="es-VE" sz="1050" dirty="0" smtClean="0"/>
              <a:t>Muscular; Histología</a:t>
            </a:r>
            <a:r>
              <a:rPr lang="es-VE" sz="1050" dirty="0"/>
              <a:t>, Histoquímica e </a:t>
            </a:r>
            <a:r>
              <a:rPr lang="es-VE" sz="1050" dirty="0" smtClean="0"/>
              <a:t>Histopatología.</a:t>
            </a:r>
          </a:p>
          <a:p>
            <a:r>
              <a:rPr lang="es-VE" sz="1050" b="1" dirty="0" smtClean="0"/>
              <a:t>ÁREA: BIOLOGÍA DE PECES DULCEACUICOLAS </a:t>
            </a:r>
          </a:p>
          <a:p>
            <a:pPr marL="171450" indent="-171450" algn="just">
              <a:buFont typeface="Arial" pitchFamily="34" charset="0"/>
              <a:buChar char="•"/>
            </a:pPr>
            <a:r>
              <a:rPr lang="es-VE" sz="1050" dirty="0" smtClean="0"/>
              <a:t>Morfología</a:t>
            </a:r>
            <a:r>
              <a:rPr lang="es-VE" sz="1050" dirty="0"/>
              <a:t>, </a:t>
            </a:r>
            <a:endParaRPr lang="es-VE" sz="1050" dirty="0" smtClean="0"/>
          </a:p>
          <a:p>
            <a:pPr marL="171450" indent="-171450" algn="just">
              <a:buFont typeface="Arial" pitchFamily="34" charset="0"/>
              <a:buChar char="•"/>
            </a:pPr>
            <a:r>
              <a:rPr lang="es-VE" sz="1050" dirty="0" err="1" smtClean="0"/>
              <a:t>Morfometría</a:t>
            </a:r>
            <a:r>
              <a:rPr lang="es-VE" sz="1050" dirty="0"/>
              <a:t>, Biología, </a:t>
            </a:r>
            <a:r>
              <a:rPr lang="es-VE" sz="1050" dirty="0" smtClean="0"/>
              <a:t>Evolución</a:t>
            </a:r>
          </a:p>
          <a:p>
            <a:pPr marL="171450" indent="-171450" algn="just">
              <a:buFont typeface="Arial" pitchFamily="34" charset="0"/>
              <a:buChar char="•"/>
            </a:pPr>
            <a:r>
              <a:rPr lang="es-VE" sz="1050" dirty="0" smtClean="0"/>
              <a:t> Sistemática </a:t>
            </a:r>
            <a:r>
              <a:rPr lang="es-VE" sz="1050" dirty="0"/>
              <a:t>de peces de agua </a:t>
            </a:r>
            <a:r>
              <a:rPr lang="es-VE" sz="1050" dirty="0" smtClean="0"/>
              <a:t>dulce.</a:t>
            </a:r>
            <a:endParaRPr lang="es-VE" sz="1050" dirty="0"/>
          </a:p>
          <a:p>
            <a:pPr algn="just"/>
            <a:r>
              <a:rPr lang="es-VE" sz="1050" b="1" dirty="0" smtClean="0"/>
              <a:t>ÁREA: BIOLOGÍA DE MAMÍFEROS </a:t>
            </a:r>
          </a:p>
          <a:p>
            <a:pPr marL="171450" indent="-171450" algn="just">
              <a:buFont typeface="Arial" pitchFamily="34" charset="0"/>
              <a:buChar char="•"/>
            </a:pPr>
            <a:r>
              <a:rPr lang="es-VE" sz="1050" dirty="0" smtClean="0"/>
              <a:t>Morfología </a:t>
            </a:r>
            <a:r>
              <a:rPr lang="es-VE" sz="1050" dirty="0"/>
              <a:t>y Anatomía de </a:t>
            </a:r>
            <a:r>
              <a:rPr lang="es-VE" sz="1050" dirty="0" smtClean="0"/>
              <a:t>Mamíferos.</a:t>
            </a:r>
          </a:p>
        </p:txBody>
      </p:sp>
      <p:sp>
        <p:nvSpPr>
          <p:cNvPr id="38" name="37 CuadroTexto"/>
          <p:cNvSpPr txBox="1"/>
          <p:nvPr/>
        </p:nvSpPr>
        <p:spPr>
          <a:xfrm>
            <a:off x="3284984" y="2267744"/>
            <a:ext cx="2908889" cy="4131900"/>
          </a:xfrm>
          <a:prstGeom prst="rect">
            <a:avLst/>
          </a:prstGeom>
          <a:noFill/>
        </p:spPr>
        <p:txBody>
          <a:bodyPr wrap="square" rtlCol="0">
            <a:spAutoFit/>
          </a:bodyPr>
          <a:lstStyle/>
          <a:p>
            <a:pPr algn="just"/>
            <a:r>
              <a:rPr lang="es-VE" sz="1050" b="1" dirty="0" smtClean="0">
                <a:solidFill>
                  <a:srgbClr val="191919"/>
                </a:solidFill>
              </a:rPr>
              <a:t>TÍTULOS QUE SE OTORGAN:</a:t>
            </a:r>
            <a:endParaRPr lang="es-VE" sz="600" b="1" dirty="0" smtClean="0">
              <a:solidFill>
                <a:srgbClr val="0070C0"/>
              </a:solidFill>
            </a:endParaRPr>
          </a:p>
          <a:p>
            <a:pPr marL="171450" indent="-171450" algn="just">
              <a:buFont typeface="Arial" pitchFamily="34" charset="0"/>
              <a:buChar char="•"/>
            </a:pPr>
            <a:r>
              <a:rPr lang="es-VE" sz="1050" b="1" dirty="0" smtClean="0"/>
              <a:t>DOCTOR EN CIENCIAS, MENCIÓN ZOOLOGÍA</a:t>
            </a:r>
          </a:p>
          <a:p>
            <a:pPr marL="171450" indent="-171450" algn="just">
              <a:buFont typeface="Arial" pitchFamily="34" charset="0"/>
              <a:buChar char="•"/>
            </a:pPr>
            <a:r>
              <a:rPr lang="es-VE" sz="1050" dirty="0" smtClean="0"/>
              <a:t>Duración: Ocho (08)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45</a:t>
            </a:r>
          </a:p>
          <a:p>
            <a:pPr marL="171450" indent="-171450" algn="just">
              <a:buFont typeface="Arial" pitchFamily="34" charset="0"/>
              <a:buChar char="•"/>
            </a:pPr>
            <a:r>
              <a:rPr lang="es-VE" sz="1050" dirty="0" smtClean="0"/>
              <a:t>Asignatura Obligatorias: Zoología Comparativa, Sistemática Zoológica, Actividad Docente Especial, Seminario de Investigación </a:t>
            </a:r>
          </a:p>
          <a:p>
            <a:pPr marL="171450" indent="-171450" algn="just">
              <a:buFont typeface="Arial" pitchFamily="34" charset="0"/>
              <a:buChar char="•"/>
            </a:pPr>
            <a:r>
              <a:rPr lang="es-VE" sz="1050" dirty="0" smtClean="0"/>
              <a:t>Asignaturas Electivas, Proyecto de Tesis Doctoral y Tesis Doctoral.  </a:t>
            </a:r>
          </a:p>
          <a:p>
            <a:pPr marL="171450" indent="-171450" algn="just">
              <a:buFont typeface="Arial" pitchFamily="34" charset="0"/>
              <a:buChar char="•"/>
            </a:pPr>
            <a:r>
              <a:rPr lang="es-VE" sz="1050" b="1" dirty="0" smtClean="0"/>
              <a:t>MAGISTER SCIENTIARUM, </a:t>
            </a:r>
          </a:p>
          <a:p>
            <a:pPr algn="just"/>
            <a:r>
              <a:rPr lang="es-VE" sz="1050" b="1" dirty="0"/>
              <a:t> </a:t>
            </a:r>
            <a:r>
              <a:rPr lang="es-VE" sz="1050" b="1" dirty="0" smtClean="0"/>
              <a:t>     MENCIÓN ZOOLOGÍA</a:t>
            </a:r>
          </a:p>
          <a:p>
            <a:pPr marL="171450" indent="-171450" algn="just">
              <a:buFont typeface="Arial" pitchFamily="34" charset="0"/>
              <a:buChar char="•"/>
            </a:pPr>
            <a:r>
              <a:rPr lang="es-VE" sz="1050" dirty="0" smtClean="0"/>
              <a:t>Duración</a:t>
            </a:r>
            <a:r>
              <a:rPr lang="es-VE" sz="1050" dirty="0"/>
              <a:t>: Cuatro (04) </a:t>
            </a:r>
            <a:r>
              <a:rPr lang="es-VE" sz="1050" dirty="0" smtClean="0"/>
              <a:t>semestres</a:t>
            </a:r>
          </a:p>
          <a:p>
            <a:pPr marL="171450" indent="-171450" algn="just">
              <a:buFont typeface="Arial" pitchFamily="34" charset="0"/>
              <a:buChar char="•"/>
            </a:pPr>
            <a:r>
              <a:rPr lang="es-VE" sz="1050" dirty="0" smtClean="0"/>
              <a:t>Período </a:t>
            </a:r>
            <a:r>
              <a:rPr lang="es-VE" sz="1050" dirty="0"/>
              <a:t>de Pre-inscripción: Enero y Junio de cada </a:t>
            </a:r>
            <a:r>
              <a:rPr lang="es-VE" sz="1050" dirty="0" smtClean="0"/>
              <a:t>año</a:t>
            </a:r>
          </a:p>
          <a:p>
            <a:pPr marL="171450" indent="-171450" algn="just">
              <a:buFont typeface="Arial" pitchFamily="34" charset="0"/>
              <a:buChar char="•"/>
            </a:pPr>
            <a:r>
              <a:rPr lang="es-VE" sz="1050" dirty="0" smtClean="0"/>
              <a:t>Total </a:t>
            </a:r>
            <a:r>
              <a:rPr lang="es-VE" sz="1050" dirty="0"/>
              <a:t>Unidades Crédito (UC): </a:t>
            </a:r>
            <a:r>
              <a:rPr lang="es-VE" sz="1050" dirty="0" smtClean="0"/>
              <a:t>30</a:t>
            </a:r>
          </a:p>
          <a:p>
            <a:pPr marL="171450" indent="-171450" algn="just">
              <a:buFont typeface="Arial" pitchFamily="34" charset="0"/>
              <a:buChar char="•"/>
            </a:pPr>
            <a:r>
              <a:rPr lang="es-VE" sz="1050" dirty="0" smtClean="0"/>
              <a:t>Asignaturas </a:t>
            </a:r>
            <a:r>
              <a:rPr lang="es-VE" sz="1050" dirty="0"/>
              <a:t>Obligatorias: Zoología Comparativa, Sistemática Zoológica, </a:t>
            </a:r>
            <a:endParaRPr lang="es-VE" sz="1050" dirty="0" smtClean="0"/>
          </a:p>
          <a:p>
            <a:pPr marL="171450" indent="-171450" algn="just">
              <a:buFont typeface="Arial" pitchFamily="34" charset="0"/>
              <a:buChar char="•"/>
            </a:pPr>
            <a:r>
              <a:rPr lang="es-VE" sz="1050" dirty="0" smtClean="0"/>
              <a:t>Actividad </a:t>
            </a:r>
            <a:r>
              <a:rPr lang="es-VE" sz="1050" dirty="0"/>
              <a:t>Docente Especial, </a:t>
            </a:r>
            <a:endParaRPr lang="es-VE" sz="1050" dirty="0" smtClean="0"/>
          </a:p>
          <a:p>
            <a:pPr marL="171450" indent="-171450" algn="just">
              <a:buFont typeface="Arial" pitchFamily="34" charset="0"/>
              <a:buChar char="•"/>
            </a:pPr>
            <a:r>
              <a:rPr lang="es-VE" sz="1050" dirty="0" smtClean="0"/>
              <a:t>Seminario </a:t>
            </a:r>
            <a:r>
              <a:rPr lang="es-VE" sz="1050" dirty="0"/>
              <a:t>de Investigación </a:t>
            </a:r>
            <a:endParaRPr lang="es-VE" sz="1050" dirty="0" smtClean="0"/>
          </a:p>
          <a:p>
            <a:pPr marL="171450" indent="-171450" algn="just">
              <a:buFont typeface="Arial" pitchFamily="34" charset="0"/>
              <a:buChar char="•"/>
            </a:pPr>
            <a:r>
              <a:rPr lang="es-VE" sz="1050" dirty="0" smtClean="0"/>
              <a:t>Asignaturas </a:t>
            </a:r>
            <a:r>
              <a:rPr lang="es-VE" sz="1050" dirty="0"/>
              <a:t>electivas</a:t>
            </a:r>
            <a:r>
              <a:rPr lang="es-VE" sz="1050" dirty="0" smtClean="0"/>
              <a:t>,</a:t>
            </a:r>
          </a:p>
          <a:p>
            <a:pPr marL="171450" indent="-171450" algn="just">
              <a:buFont typeface="Arial" pitchFamily="34" charset="0"/>
              <a:buChar char="•"/>
            </a:pPr>
            <a:r>
              <a:rPr lang="es-VE" sz="1050" dirty="0" smtClean="0"/>
              <a:t> </a:t>
            </a:r>
            <a:r>
              <a:rPr lang="es-VE" sz="1050" dirty="0"/>
              <a:t>Proyecto de Trabajo de Grado de Maestría y Trabajo de Grado de </a:t>
            </a:r>
            <a:r>
              <a:rPr lang="es-VE" sz="1050" dirty="0" smtClean="0"/>
              <a:t>Maestría.</a:t>
            </a:r>
            <a:endParaRPr lang="es-VE" sz="1050" dirty="0"/>
          </a:p>
          <a:p>
            <a:pPr marL="171450" indent="-171450" algn="just">
              <a:buFont typeface="Arial" pitchFamily="34" charset="0"/>
              <a:buChar char="•"/>
            </a:pPr>
            <a:endParaRPr lang="es-VE" sz="1050" dirty="0"/>
          </a:p>
        </p:txBody>
      </p:sp>
      <p:sp>
        <p:nvSpPr>
          <p:cNvPr id="40" name="39 CuadroTexto"/>
          <p:cNvSpPr txBox="1"/>
          <p:nvPr/>
        </p:nvSpPr>
        <p:spPr>
          <a:xfrm>
            <a:off x="7173416" y="3565472"/>
            <a:ext cx="2956670" cy="577081"/>
          </a:xfrm>
          <a:prstGeom prst="rect">
            <a:avLst/>
          </a:prstGeom>
          <a:noFill/>
        </p:spPr>
        <p:txBody>
          <a:bodyPr wrap="square" rtlCol="0">
            <a:spAutoFit/>
          </a:bodyPr>
          <a:lstStyle/>
          <a:p>
            <a:pPr marL="171450" indent="-171450" algn="just">
              <a:buFont typeface="Arial" pitchFamily="34" charset="0"/>
              <a:buChar char="•"/>
            </a:pPr>
            <a:endParaRPr lang="es-VE" sz="1050" b="1" dirty="0" smtClean="0"/>
          </a:p>
          <a:p>
            <a:pPr marL="171450" indent="-171450" algn="just">
              <a:buFont typeface="Arial" pitchFamily="34" charset="0"/>
              <a:buChar char="•"/>
            </a:pPr>
            <a:endParaRPr lang="es-VE" sz="1050" b="1" dirty="0"/>
          </a:p>
          <a:p>
            <a:pPr marL="171450" indent="-171450" algn="just">
              <a:buFont typeface="Arial" pitchFamily="34" charset="0"/>
              <a:buChar char="•"/>
            </a:pPr>
            <a:endParaRPr lang="es-VE" sz="1050" b="1" dirty="0" smtClean="0"/>
          </a:p>
        </p:txBody>
      </p:sp>
    </p:spTree>
    <p:extLst>
      <p:ext uri="{BB962C8B-B14F-4D97-AF65-F5344CB8AC3E}">
        <p14:creationId xmlns:p14="http://schemas.microsoft.com/office/powerpoint/2010/main" val="168092462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691680"/>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Ciencia y Tecnología de los Alimentos   </a:t>
            </a:r>
            <a:endParaRPr lang="es-VE" sz="1900" dirty="0">
              <a:latin typeface="Kozuka Gothic Pro M" pitchFamily="34" charset="-128"/>
              <a:ea typeface="Kozuka Gothic Pro M" pitchFamily="34" charset="-128"/>
            </a:endParaRPr>
          </a:p>
        </p:txBody>
      </p:sp>
      <p:sp>
        <p:nvSpPr>
          <p:cNvPr id="29" name="28 CuadroTexto"/>
          <p:cNvSpPr txBox="1"/>
          <p:nvPr/>
        </p:nvSpPr>
        <p:spPr>
          <a:xfrm>
            <a:off x="509792" y="2233180"/>
            <a:ext cx="2775192" cy="6070893"/>
          </a:xfrm>
          <a:prstGeom prst="rect">
            <a:avLst/>
          </a:prstGeom>
          <a:noFill/>
        </p:spPr>
        <p:txBody>
          <a:bodyPr wrap="square" rtlCol="0">
            <a:spAutoFit/>
          </a:bodyPr>
          <a:lstStyle/>
          <a:p>
            <a:pPr algn="just"/>
            <a:r>
              <a:rPr lang="es-VE" sz="1050" dirty="0" smtClean="0"/>
              <a:t>El programa de estudios de postgrado interfacultades en Ciencia y Tecnología de Alimentos, tanto a nivel de Doctorado como Maestría, tiene como objetivo básico la formación de personal calificado en el campo de la ciencia para ejercer la docencia y la investigación, así como para su desempeño en el ejercicio profesional tanto en la industria como el sector oficial. </a:t>
            </a:r>
          </a:p>
          <a:p>
            <a:pPr algn="just"/>
            <a:r>
              <a:rPr lang="es-VE" sz="1050" dirty="0" smtClean="0"/>
              <a:t>Se propone que sus egresados sean capaces de generar, planificar y ejecutar trabajos de investigación independientes, tanto básicos como aplicados, que permitan la promoción, aplicación, transformación y mejor utilización de los recursos alimenticios convencionales y no convencionales, contribuyendo al desarrollo nutricional y agroindustrial del país, así como optimizar el control y calidad integral, sanitario, nutricional y organoléptico de sus productos alimenticios.</a:t>
            </a:r>
            <a:endParaRPr lang="es-VE" sz="1050" dirty="0"/>
          </a:p>
          <a:p>
            <a:pPr algn="just"/>
            <a:r>
              <a:rPr lang="es-VE" sz="1050" b="1" dirty="0" smtClean="0">
                <a:solidFill>
                  <a:srgbClr val="191919"/>
                </a:solidFill>
              </a:rPr>
              <a:t>LÍNEAS DE INVESTIGACIÓN: </a:t>
            </a:r>
            <a:endParaRPr lang="es-VE" sz="1050" b="1" dirty="0" smtClean="0"/>
          </a:p>
          <a:p>
            <a:pPr algn="just"/>
            <a:r>
              <a:rPr lang="es-VE" sz="1050" dirty="0" smtClean="0"/>
              <a:t>Tecnología </a:t>
            </a:r>
            <a:r>
              <a:rPr lang="es-VE" sz="1050" dirty="0"/>
              <a:t>y procesamiento de productos </a:t>
            </a:r>
            <a:r>
              <a:rPr lang="es-VE" sz="1050" dirty="0" smtClean="0"/>
              <a:t>pesqueros; Utilización </a:t>
            </a:r>
            <a:r>
              <a:rPr lang="es-VE" sz="1050" dirty="0"/>
              <a:t>de pulpa de pescado en la elaboración de </a:t>
            </a:r>
            <a:r>
              <a:rPr lang="es-VE" sz="1050" dirty="0" smtClean="0"/>
              <a:t>alimentos; Elaboración </a:t>
            </a:r>
            <a:r>
              <a:rPr lang="es-VE" sz="1050" dirty="0"/>
              <a:t>de ensilados biológicos de </a:t>
            </a:r>
            <a:r>
              <a:rPr lang="es-VE" sz="1050" dirty="0" smtClean="0"/>
              <a:t>pescado; Aprovechamiento </a:t>
            </a:r>
            <a:r>
              <a:rPr lang="es-VE" sz="1050" dirty="0"/>
              <a:t>de materias primas de naturaleza vegetal de uso potencial en la industria de </a:t>
            </a:r>
            <a:r>
              <a:rPr lang="es-VE" sz="1050" dirty="0" smtClean="0"/>
              <a:t>alimentos; Diseño </a:t>
            </a:r>
            <a:r>
              <a:rPr lang="es-VE" sz="1050" dirty="0"/>
              <a:t>y aplicación de Programas de Análisis de Peligro (HACCP) </a:t>
            </a:r>
            <a:r>
              <a:rPr lang="es-VE" sz="1050" dirty="0" smtClean="0"/>
              <a:t>para </a:t>
            </a:r>
            <a:r>
              <a:rPr lang="es-VE" sz="1050" dirty="0"/>
              <a:t>el control de inocuidad y calidad en plantas de alimentos y establecimientos de </a:t>
            </a:r>
            <a:r>
              <a:rPr lang="es-VE" sz="1050" dirty="0" smtClean="0"/>
              <a:t>servicio; Estudio </a:t>
            </a:r>
            <a:r>
              <a:rPr lang="es-VE" sz="1050" dirty="0"/>
              <a:t>e investigación de patógenos emergentes en productos </a:t>
            </a:r>
            <a:r>
              <a:rPr lang="es-VE" sz="1050" dirty="0" smtClean="0"/>
              <a:t>venezolanos;  Estabilidad </a:t>
            </a:r>
            <a:r>
              <a:rPr lang="es-VE" sz="1050" dirty="0"/>
              <a:t>microbiológica y conservación de quesos blancos criollos, crecimiento microbiano, producción y detenimiento de </a:t>
            </a:r>
            <a:r>
              <a:rPr lang="es-VE" sz="1050" dirty="0" err="1"/>
              <a:t>enterotoxinas</a:t>
            </a:r>
            <a:r>
              <a:rPr lang="es-VE" sz="1050" dirty="0"/>
              <a:t> </a:t>
            </a:r>
            <a:r>
              <a:rPr lang="es-VE" sz="1050" dirty="0" err="1" smtClean="0"/>
              <a:t>estafilocóccicas</a:t>
            </a:r>
            <a:r>
              <a:rPr lang="es-VE" sz="1050" dirty="0"/>
              <a:t>.</a:t>
            </a:r>
          </a:p>
        </p:txBody>
      </p:sp>
      <p:sp>
        <p:nvSpPr>
          <p:cNvPr id="36" name="35 CuadroTexto"/>
          <p:cNvSpPr txBox="1"/>
          <p:nvPr/>
        </p:nvSpPr>
        <p:spPr>
          <a:xfrm>
            <a:off x="3390112" y="5796136"/>
            <a:ext cx="2775192" cy="2192908"/>
          </a:xfrm>
          <a:prstGeom prst="rect">
            <a:avLst/>
          </a:prstGeom>
          <a:noFill/>
        </p:spPr>
        <p:txBody>
          <a:bodyPr wrap="square" rtlCol="0">
            <a:spAutoFit/>
          </a:bodyPr>
          <a:lstStyle/>
          <a:p>
            <a:pPr algn="just"/>
            <a:r>
              <a:rPr lang="es-VE" sz="1050" b="1" dirty="0">
                <a:solidFill>
                  <a:srgbClr val="191919"/>
                </a:solidFill>
              </a:rPr>
              <a:t>LÍNEAS DE </a:t>
            </a:r>
            <a:r>
              <a:rPr lang="es-VE" sz="1050" b="1" dirty="0" smtClean="0">
                <a:solidFill>
                  <a:srgbClr val="191919"/>
                </a:solidFill>
              </a:rPr>
              <a:t>INVESTIGACIÓN (CONT.): </a:t>
            </a:r>
            <a:endParaRPr lang="es-VE" sz="1050" dirty="0" smtClean="0"/>
          </a:p>
          <a:p>
            <a:pPr algn="just"/>
            <a:r>
              <a:rPr lang="es-VE" sz="1050" dirty="0" smtClean="0"/>
              <a:t>Estudio </a:t>
            </a:r>
            <a:r>
              <a:rPr lang="es-VE" sz="1050" dirty="0"/>
              <a:t>de estabilidad de alimentos de humedad </a:t>
            </a:r>
            <a:r>
              <a:rPr lang="es-VE" sz="1050" dirty="0" smtClean="0"/>
              <a:t>intermedia; Flora </a:t>
            </a:r>
            <a:r>
              <a:rPr lang="es-VE" sz="1050" dirty="0"/>
              <a:t>fúngica y producción de </a:t>
            </a:r>
            <a:r>
              <a:rPr lang="es-VE" sz="1050" dirty="0" err="1"/>
              <a:t>micotoxinas</a:t>
            </a:r>
            <a:r>
              <a:rPr lang="es-VE" sz="1050" dirty="0"/>
              <a:t> en granos y </a:t>
            </a:r>
            <a:r>
              <a:rPr lang="es-VE" sz="1050" dirty="0" smtClean="0"/>
              <a:t>cereales; Producción </a:t>
            </a:r>
            <a:r>
              <a:rPr lang="es-VE" sz="1050" dirty="0"/>
              <a:t>y optimización de cultivos iniciadores para la industria </a:t>
            </a:r>
            <a:r>
              <a:rPr lang="es-VE" sz="1050" dirty="0" smtClean="0"/>
              <a:t>láctea;</a:t>
            </a:r>
            <a:endParaRPr lang="es-VE" sz="1050" dirty="0"/>
          </a:p>
          <a:p>
            <a:pPr algn="just"/>
            <a:r>
              <a:rPr lang="es-VE" sz="1050" dirty="0" smtClean="0"/>
              <a:t>Producción </a:t>
            </a:r>
            <a:r>
              <a:rPr lang="es-VE" sz="1050" dirty="0"/>
              <a:t>de bebidas a base de frutas </a:t>
            </a:r>
            <a:r>
              <a:rPr lang="es-VE" sz="1050" dirty="0" smtClean="0"/>
              <a:t>tropicales; Aprovechamiento </a:t>
            </a:r>
            <a:r>
              <a:rPr lang="es-VE" sz="1050" dirty="0"/>
              <a:t>de peces cultivables en la elaboración de </a:t>
            </a:r>
            <a:r>
              <a:rPr lang="es-VE" sz="1050" dirty="0" smtClean="0"/>
              <a:t>alimentos; Elaboración </a:t>
            </a:r>
            <a:r>
              <a:rPr lang="es-VE" sz="1050" dirty="0"/>
              <a:t>de productos preparados congelados a base de </a:t>
            </a:r>
            <a:r>
              <a:rPr lang="es-VE" sz="1050" dirty="0" smtClean="0"/>
              <a:t>Pescado. Estudio </a:t>
            </a:r>
            <a:r>
              <a:rPr lang="es-VE" sz="1050" dirty="0"/>
              <a:t>de las características funcionales de granos y cereales en </a:t>
            </a:r>
            <a:r>
              <a:rPr lang="es-VE" sz="1050" dirty="0" smtClean="0"/>
              <a:t>Venezuela.</a:t>
            </a:r>
            <a:endParaRPr lang="es-VE" sz="1050" dirty="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2411760"/>
            <a:ext cx="2625558" cy="302433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204648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691680"/>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Ciencia y Tecnología de los Alimentos   </a:t>
            </a:r>
            <a:endParaRPr lang="es-VE" sz="1900" dirty="0">
              <a:latin typeface="Kozuka Gothic Pro M" pitchFamily="34" charset="-128"/>
              <a:ea typeface="Kozuka Gothic Pro M" pitchFamily="34" charset="-128"/>
            </a:endParaRPr>
          </a:p>
        </p:txBody>
      </p:sp>
      <p:sp>
        <p:nvSpPr>
          <p:cNvPr id="21" name="20 CuadroTexto"/>
          <p:cNvSpPr txBox="1"/>
          <p:nvPr/>
        </p:nvSpPr>
        <p:spPr>
          <a:xfrm>
            <a:off x="528357" y="4932040"/>
            <a:ext cx="2684619" cy="3162404"/>
          </a:xfrm>
          <a:prstGeom prst="rect">
            <a:avLst/>
          </a:prstGeom>
          <a:noFill/>
        </p:spPr>
        <p:txBody>
          <a:bodyPr wrap="square" rtlCol="0">
            <a:spAutoFit/>
          </a:bodyPr>
          <a:lstStyle/>
          <a:p>
            <a:pPr algn="just"/>
            <a:r>
              <a:rPr lang="es-VE" sz="1050" b="1" dirty="0" smtClean="0">
                <a:solidFill>
                  <a:srgbClr val="191919"/>
                </a:solidFill>
              </a:rPr>
              <a:t>TÍTULOS QUE SE OTORGAN:</a:t>
            </a:r>
            <a:endParaRPr lang="es-VE" sz="600" b="1" dirty="0" smtClean="0">
              <a:solidFill>
                <a:srgbClr val="0070C0"/>
              </a:solidFill>
            </a:endParaRPr>
          </a:p>
          <a:p>
            <a:pPr marL="171450" indent="-171450" algn="just">
              <a:buFont typeface="Arial" pitchFamily="34" charset="0"/>
              <a:buChar char="•"/>
            </a:pPr>
            <a:r>
              <a:rPr lang="es-VE" sz="1050" b="1" dirty="0" smtClean="0">
                <a:solidFill>
                  <a:srgbClr val="191919"/>
                </a:solidFill>
              </a:rPr>
              <a:t>DOCTOR EN CIENCIAS, MENCIÓN CIENCIA Y TECNOLOGÍA DE ALIMENTOS </a:t>
            </a:r>
          </a:p>
          <a:p>
            <a:pPr marL="171450" indent="-171450" algn="just">
              <a:buFont typeface="Arial" pitchFamily="34" charset="0"/>
              <a:buChar char="•"/>
            </a:pPr>
            <a:r>
              <a:rPr lang="es-VE" sz="1050" dirty="0" smtClean="0"/>
              <a:t>Duración: Ocho (08)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45</a:t>
            </a:r>
          </a:p>
          <a:p>
            <a:pPr algn="just"/>
            <a:r>
              <a:rPr lang="es-VE" sz="1050" dirty="0" smtClean="0"/>
              <a:t>Asignatura Obligatorias: </a:t>
            </a:r>
          </a:p>
          <a:p>
            <a:pPr marL="171450" indent="-171450" algn="just">
              <a:buFont typeface="Arial" pitchFamily="34" charset="0"/>
              <a:buChar char="•"/>
            </a:pPr>
            <a:r>
              <a:rPr lang="es-VE" sz="1050" dirty="0" smtClean="0"/>
              <a:t>Química </a:t>
            </a:r>
            <a:r>
              <a:rPr lang="es-VE" sz="1050" dirty="0"/>
              <a:t>y Bioquímica de </a:t>
            </a:r>
            <a:r>
              <a:rPr lang="es-VE" sz="1050" dirty="0" smtClean="0"/>
              <a:t>Alimentos;</a:t>
            </a:r>
          </a:p>
          <a:p>
            <a:pPr marL="171450" indent="-171450" algn="just">
              <a:buFont typeface="Arial" pitchFamily="34" charset="0"/>
              <a:buChar char="•"/>
            </a:pPr>
            <a:r>
              <a:rPr lang="es-VE" sz="1050" dirty="0" smtClean="0"/>
              <a:t> Estadística </a:t>
            </a:r>
            <a:r>
              <a:rPr lang="es-VE" sz="1050" dirty="0"/>
              <a:t>Aplicada </a:t>
            </a:r>
          </a:p>
          <a:p>
            <a:pPr marL="171450" indent="-171450" algn="just">
              <a:buFont typeface="Arial" pitchFamily="34" charset="0"/>
              <a:buChar char="•"/>
            </a:pPr>
            <a:r>
              <a:rPr lang="es-VE" sz="1050" dirty="0" smtClean="0"/>
              <a:t> </a:t>
            </a:r>
            <a:r>
              <a:rPr lang="es-VE" sz="1050" dirty="0"/>
              <a:t>Fundamentos de Diseño Experimental en Tecnología de </a:t>
            </a:r>
            <a:r>
              <a:rPr lang="es-VE" sz="1050" dirty="0" smtClean="0"/>
              <a:t>Alimentos </a:t>
            </a:r>
          </a:p>
          <a:p>
            <a:pPr marL="171450" indent="-171450" algn="just">
              <a:buFont typeface="Arial" pitchFamily="34" charset="0"/>
              <a:buChar char="•"/>
            </a:pPr>
            <a:r>
              <a:rPr lang="es-VE" sz="1050" dirty="0" smtClean="0"/>
              <a:t>Calidad </a:t>
            </a:r>
            <a:r>
              <a:rPr lang="es-VE" sz="1050" dirty="0"/>
              <a:t>e Inocuidad de </a:t>
            </a:r>
            <a:r>
              <a:rPr lang="es-VE" sz="1050" dirty="0" smtClean="0"/>
              <a:t>Alimentos; </a:t>
            </a:r>
          </a:p>
          <a:p>
            <a:pPr marL="171450" indent="-171450" algn="just">
              <a:buFont typeface="Arial" pitchFamily="34" charset="0"/>
              <a:buChar char="•"/>
            </a:pPr>
            <a:r>
              <a:rPr lang="es-VE" sz="1050" dirty="0" smtClean="0"/>
              <a:t>Tecnología </a:t>
            </a:r>
            <a:r>
              <a:rPr lang="es-VE" sz="1050" dirty="0"/>
              <a:t>de Productos (Cárnicos – Lácteos – Cereales – Marinos – Frutas y Vegetales</a:t>
            </a:r>
            <a:r>
              <a:rPr lang="es-VE" sz="1050" dirty="0" smtClean="0"/>
              <a:t>); Seminario </a:t>
            </a:r>
            <a:r>
              <a:rPr lang="es-VE" sz="1050" dirty="0"/>
              <a:t>I y </a:t>
            </a:r>
            <a:r>
              <a:rPr lang="es-VE" sz="1050" dirty="0" smtClean="0"/>
              <a:t>II</a:t>
            </a:r>
          </a:p>
          <a:p>
            <a:pPr marL="171450" indent="-171450" algn="just">
              <a:buFont typeface="Arial" pitchFamily="34" charset="0"/>
              <a:buChar char="•"/>
            </a:pPr>
            <a:r>
              <a:rPr lang="es-VE" sz="1050" dirty="0" smtClean="0"/>
              <a:t>Asignaturas Electivas, </a:t>
            </a:r>
          </a:p>
          <a:p>
            <a:pPr marL="171450" indent="-171450" algn="just">
              <a:buFont typeface="Arial" pitchFamily="34" charset="0"/>
              <a:buChar char="•"/>
            </a:pPr>
            <a:r>
              <a:rPr lang="es-VE" sz="1050" dirty="0" smtClean="0"/>
              <a:t>Proyecto de Tesis Doctoral y Tesis Doctoral.  </a:t>
            </a:r>
            <a:endParaRPr lang="es-VE" sz="1050" dirty="0"/>
          </a:p>
        </p:txBody>
      </p:sp>
      <p:sp>
        <p:nvSpPr>
          <p:cNvPr id="22" name="21 CuadroTexto"/>
          <p:cNvSpPr txBox="1"/>
          <p:nvPr/>
        </p:nvSpPr>
        <p:spPr>
          <a:xfrm>
            <a:off x="545317" y="2195736"/>
            <a:ext cx="2739667" cy="2677656"/>
          </a:xfrm>
          <a:prstGeom prst="rect">
            <a:avLst/>
          </a:prstGeom>
          <a:noFill/>
        </p:spPr>
        <p:txBody>
          <a:bodyPr wrap="square" rtlCol="0">
            <a:spAutoFit/>
          </a:bodyPr>
          <a:lstStyle/>
          <a:p>
            <a:pPr algn="just"/>
            <a:r>
              <a:rPr lang="es-VE" sz="1050" b="1" dirty="0" smtClean="0">
                <a:solidFill>
                  <a:srgbClr val="191919"/>
                </a:solidFill>
              </a:rPr>
              <a:t>LÍNEAS DE INVESTIGACIÓN (CONT.): </a:t>
            </a:r>
          </a:p>
          <a:p>
            <a:pPr algn="just"/>
            <a:r>
              <a:rPr lang="es-VE" sz="1050" dirty="0" smtClean="0"/>
              <a:t>Detección </a:t>
            </a:r>
            <a:r>
              <a:rPr lang="es-VE" sz="1050" dirty="0"/>
              <a:t>de Patógenos emergentes en </a:t>
            </a:r>
            <a:r>
              <a:rPr lang="es-VE" sz="1050" dirty="0" smtClean="0"/>
              <a:t>alimentos; </a:t>
            </a:r>
          </a:p>
          <a:p>
            <a:pPr algn="just"/>
            <a:r>
              <a:rPr lang="es-VE" sz="1050" dirty="0" smtClean="0"/>
              <a:t>Evaluación </a:t>
            </a:r>
            <a:r>
              <a:rPr lang="es-VE" sz="1050" dirty="0"/>
              <a:t>de Productos </a:t>
            </a:r>
            <a:r>
              <a:rPr lang="es-VE" sz="1050" dirty="0" smtClean="0"/>
              <a:t>Vegetales; Obtención </a:t>
            </a:r>
            <a:r>
              <a:rPr lang="es-VE" sz="1050" dirty="0"/>
              <a:t>y caracterización de harinas así como de sus productos y caracterización y evaluación de almidones nativos y modificados de diferentes fuentes </a:t>
            </a:r>
            <a:r>
              <a:rPr lang="es-VE" sz="1050" dirty="0" smtClean="0"/>
              <a:t>botánicas;</a:t>
            </a:r>
          </a:p>
          <a:p>
            <a:pPr algn="just"/>
            <a:r>
              <a:rPr lang="es-VE" sz="1050" dirty="0" smtClean="0"/>
              <a:t> Tecnología </a:t>
            </a:r>
            <a:r>
              <a:rPr lang="es-VE" sz="1050" dirty="0"/>
              <a:t>Post-cosecha y </a:t>
            </a:r>
            <a:r>
              <a:rPr lang="es-VE" sz="1050" dirty="0" smtClean="0"/>
              <a:t>frescura; Tecnología </a:t>
            </a:r>
            <a:r>
              <a:rPr lang="es-VE" sz="1050" dirty="0"/>
              <a:t>de </a:t>
            </a:r>
            <a:r>
              <a:rPr lang="es-VE" sz="1050" dirty="0" smtClean="0"/>
              <a:t>Almidones;</a:t>
            </a:r>
          </a:p>
          <a:p>
            <a:pPr algn="just"/>
            <a:r>
              <a:rPr lang="es-VE" sz="1050" dirty="0" smtClean="0"/>
              <a:t>Efectos </a:t>
            </a:r>
            <a:r>
              <a:rPr lang="es-VE" sz="1050" dirty="0"/>
              <a:t>de procesamiento sobre la biodisponibilidad de </a:t>
            </a:r>
            <a:r>
              <a:rPr lang="es-VE" sz="1050" dirty="0" smtClean="0"/>
              <a:t>carbohidratos; </a:t>
            </a:r>
            <a:r>
              <a:rPr lang="es-VE" sz="1050" dirty="0" err="1" smtClean="0"/>
              <a:t>Microtoxicología</a:t>
            </a:r>
            <a:r>
              <a:rPr lang="es-VE" sz="1050" dirty="0" smtClean="0"/>
              <a:t> </a:t>
            </a:r>
            <a:r>
              <a:rPr lang="es-VE" sz="1050" dirty="0"/>
              <a:t>y patógenos </a:t>
            </a:r>
            <a:r>
              <a:rPr lang="es-VE" sz="1050" dirty="0" smtClean="0"/>
              <a:t>emergentes; Tecnología </a:t>
            </a:r>
            <a:r>
              <a:rPr lang="es-VE" sz="1050" dirty="0"/>
              <a:t>de Cereales y </a:t>
            </a:r>
            <a:r>
              <a:rPr lang="es-VE" sz="1050" dirty="0" smtClean="0"/>
              <a:t>Almidones; Implementación </a:t>
            </a:r>
            <a:r>
              <a:rPr lang="es-VE" sz="1050" dirty="0"/>
              <a:t>del sistema HACCP en industrias de </a:t>
            </a:r>
            <a:r>
              <a:rPr lang="es-VE" sz="1050" dirty="0" smtClean="0"/>
              <a:t>alimentos; Ecología Microbiana.</a:t>
            </a:r>
            <a:endParaRPr lang="es-VE" sz="1050" dirty="0"/>
          </a:p>
        </p:txBody>
      </p:sp>
      <p:sp>
        <p:nvSpPr>
          <p:cNvPr id="25" name="24 CuadroTexto"/>
          <p:cNvSpPr txBox="1"/>
          <p:nvPr/>
        </p:nvSpPr>
        <p:spPr>
          <a:xfrm>
            <a:off x="3321285" y="4072458"/>
            <a:ext cx="2960195" cy="2839239"/>
          </a:xfrm>
          <a:prstGeom prst="rect">
            <a:avLst/>
          </a:prstGeom>
          <a:noFill/>
        </p:spPr>
        <p:txBody>
          <a:bodyPr wrap="square" rtlCol="0">
            <a:spAutoFit/>
          </a:bodyPr>
          <a:lstStyle/>
          <a:p>
            <a:pPr marL="171450" indent="-171450" algn="just">
              <a:buFont typeface="Arial" pitchFamily="34" charset="0"/>
              <a:buChar char="•"/>
            </a:pPr>
            <a:r>
              <a:rPr lang="es-VE" sz="1050" b="1" dirty="0" smtClean="0"/>
              <a:t>MAGISTER SCIENTIARUM, MENCIÓN CIENCIA Y TECNOLOGÍA DE ALIMENTOS </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30</a:t>
            </a:r>
          </a:p>
          <a:p>
            <a:pPr algn="just"/>
            <a:r>
              <a:rPr lang="es-VE" sz="1050" dirty="0" smtClean="0"/>
              <a:t>Asignatura Obligatorias: </a:t>
            </a:r>
          </a:p>
          <a:p>
            <a:pPr marL="171450" indent="-171450" algn="just">
              <a:buFont typeface="Arial" pitchFamily="34" charset="0"/>
              <a:buChar char="•"/>
            </a:pPr>
            <a:r>
              <a:rPr lang="es-VE" sz="1050" dirty="0" smtClean="0"/>
              <a:t>Química </a:t>
            </a:r>
            <a:r>
              <a:rPr lang="es-VE" sz="1050" dirty="0"/>
              <a:t>y Bioquímica de </a:t>
            </a:r>
            <a:r>
              <a:rPr lang="es-VE" sz="1050" dirty="0" smtClean="0"/>
              <a:t>Alimentos; </a:t>
            </a:r>
          </a:p>
          <a:p>
            <a:pPr marL="171450" indent="-171450" algn="just">
              <a:buFont typeface="Arial" pitchFamily="34" charset="0"/>
              <a:buChar char="•"/>
            </a:pPr>
            <a:r>
              <a:rPr lang="es-VE" sz="1050" dirty="0" smtClean="0"/>
              <a:t>Estadística </a:t>
            </a:r>
            <a:r>
              <a:rPr lang="es-VE" sz="1050" dirty="0"/>
              <a:t>Aplicada </a:t>
            </a:r>
            <a:r>
              <a:rPr lang="es-VE" sz="1050" dirty="0" smtClean="0"/>
              <a:t>y </a:t>
            </a:r>
            <a:r>
              <a:rPr lang="es-VE" sz="1050" dirty="0"/>
              <a:t>Fundamentos de Diseño Experimental en Tecnología de </a:t>
            </a:r>
            <a:r>
              <a:rPr lang="es-VE" sz="1050" dirty="0" smtClean="0"/>
              <a:t>Alimentos;</a:t>
            </a:r>
            <a:endParaRPr lang="es-VE" sz="1050" dirty="0"/>
          </a:p>
          <a:p>
            <a:pPr marL="171450" indent="-171450" algn="just">
              <a:buFont typeface="Arial" pitchFamily="34" charset="0"/>
              <a:buChar char="•"/>
            </a:pPr>
            <a:r>
              <a:rPr lang="es-VE" sz="1050" dirty="0" smtClean="0"/>
              <a:t>Calidad </a:t>
            </a:r>
            <a:r>
              <a:rPr lang="es-VE" sz="1050" dirty="0"/>
              <a:t>e Inocuidad de </a:t>
            </a:r>
            <a:r>
              <a:rPr lang="es-VE" sz="1050" dirty="0" smtClean="0"/>
              <a:t>Alimentos; </a:t>
            </a:r>
          </a:p>
          <a:p>
            <a:pPr marL="171450" indent="-171450" algn="just">
              <a:buFont typeface="Arial" pitchFamily="34" charset="0"/>
              <a:buChar char="•"/>
            </a:pPr>
            <a:r>
              <a:rPr lang="es-VE" sz="1050" dirty="0" smtClean="0"/>
              <a:t>Tecnología </a:t>
            </a:r>
            <a:r>
              <a:rPr lang="es-VE" sz="1050" dirty="0"/>
              <a:t>de Productos (Cárnicos – Lácteos – Cereales – Marinos – Frutas y Vegetales</a:t>
            </a:r>
            <a:r>
              <a:rPr lang="es-VE" sz="1050" dirty="0" smtClean="0"/>
              <a:t>); Seminario </a:t>
            </a:r>
            <a:r>
              <a:rPr lang="es-VE" sz="1050" dirty="0"/>
              <a:t>I y </a:t>
            </a:r>
            <a:r>
              <a:rPr lang="es-VE" sz="1050" dirty="0" smtClean="0"/>
              <a:t>II</a:t>
            </a:r>
          </a:p>
          <a:p>
            <a:pPr marL="171450" indent="-171450" algn="just">
              <a:buFont typeface="Arial" pitchFamily="34" charset="0"/>
              <a:buChar char="•"/>
            </a:pPr>
            <a:r>
              <a:rPr lang="es-VE" sz="1050" dirty="0" smtClean="0"/>
              <a:t>Asignaturas Electivas, </a:t>
            </a:r>
          </a:p>
          <a:p>
            <a:pPr marL="171450" indent="-171450" algn="just">
              <a:buFont typeface="Arial" pitchFamily="34" charset="0"/>
              <a:buChar char="•"/>
            </a:pPr>
            <a:r>
              <a:rPr lang="es-VE" sz="1050" dirty="0" smtClean="0"/>
              <a:t>Proyecto de Trabajo de Grado de Maestría y Trabajo de Grado de Maestría</a:t>
            </a:r>
            <a:endParaRPr lang="es-VE" sz="1050" dirty="0"/>
          </a:p>
        </p:txBody>
      </p:sp>
      <p:sp>
        <p:nvSpPr>
          <p:cNvPr id="28" name="27 Rectángulo"/>
          <p:cNvSpPr/>
          <p:nvPr/>
        </p:nvSpPr>
        <p:spPr>
          <a:xfrm>
            <a:off x="3429000" y="6911697"/>
            <a:ext cx="2816179"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0" name="29 Rectángulo"/>
          <p:cNvSpPr/>
          <p:nvPr/>
        </p:nvSpPr>
        <p:spPr>
          <a:xfrm>
            <a:off x="3502427" y="7004854"/>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3438886" y="6983706"/>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5" name="34 CuadroTexto"/>
          <p:cNvSpPr txBox="1"/>
          <p:nvPr/>
        </p:nvSpPr>
        <p:spPr>
          <a:xfrm>
            <a:off x="3442532" y="7236297"/>
            <a:ext cx="2588643" cy="1107996"/>
          </a:xfrm>
          <a:prstGeom prst="rect">
            <a:avLst/>
          </a:prstGeom>
          <a:noFill/>
        </p:spPr>
        <p:txBody>
          <a:bodyPr wrap="square" rtlCol="0">
            <a:spAutoFit/>
          </a:bodyPr>
          <a:lstStyle/>
          <a:p>
            <a:r>
              <a:rPr lang="es-VE" sz="1100" b="1" dirty="0" smtClean="0"/>
              <a:t>Responsable:</a:t>
            </a:r>
            <a:r>
              <a:rPr lang="es-VE" sz="1100" dirty="0"/>
              <a:t> </a:t>
            </a:r>
            <a:r>
              <a:rPr lang="es-VE" sz="1100" dirty="0" err="1"/>
              <a:t>Leymaya</a:t>
            </a:r>
            <a:r>
              <a:rPr lang="es-VE" sz="1100" dirty="0"/>
              <a:t> </a:t>
            </a:r>
            <a:r>
              <a:rPr lang="es-VE" sz="1100" dirty="0" smtClean="0"/>
              <a:t>Guevara</a:t>
            </a:r>
            <a:br>
              <a:rPr lang="es-VE" sz="1100" dirty="0" smtClean="0"/>
            </a:br>
            <a:r>
              <a:rPr lang="es-VE" sz="1100" b="1" dirty="0" smtClean="0"/>
              <a:t>Teléfono: </a:t>
            </a:r>
            <a:r>
              <a:rPr lang="es-VE" sz="1100" dirty="0" smtClean="0"/>
              <a:t>58(212)7534403/5684</a:t>
            </a:r>
            <a:br>
              <a:rPr lang="es-VE" sz="1100" dirty="0" smtClean="0"/>
            </a:br>
            <a:r>
              <a:rPr lang="es-ES" sz="1100" b="1" dirty="0" smtClean="0"/>
              <a:t>Correo de contacto:</a:t>
            </a:r>
          </a:p>
          <a:p>
            <a:pPr algn="just"/>
            <a:r>
              <a:rPr lang="es-VE" sz="1100" dirty="0"/>
              <a:t>pgalimentos@ciens.ucv.ve</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smtClean="0"/>
              <a:t>http</a:t>
            </a:r>
            <a:r>
              <a:rPr lang="es-VE" sz="1100" dirty="0"/>
              <a:t>://www.ciens.ucv.ve/postgrado</a:t>
            </a:r>
            <a:r>
              <a:rPr lang="es-VE" sz="1100" dirty="0" smtClean="0"/>
              <a:t>/</a:t>
            </a:r>
            <a:endParaRPr lang="es-VE" sz="1100" dirty="0"/>
          </a:p>
        </p:txBody>
      </p:sp>
      <p:pic>
        <p:nvPicPr>
          <p:cNvPr id="37" name="Picture 4" descr="http://www.ciens.ucv.ve/ciens/icta/files/2012/03/vegetales11-300x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215" y="2257660"/>
            <a:ext cx="2543089" cy="173827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4204838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691680"/>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Ciencias de la Computación    </a:t>
            </a:r>
            <a:endParaRPr lang="es-VE" sz="1900" dirty="0">
              <a:latin typeface="Kozuka Gothic Pro M" pitchFamily="34" charset="-128"/>
              <a:ea typeface="Kozuka Gothic Pro M" pitchFamily="34" charset="-128"/>
            </a:endParaRPr>
          </a:p>
        </p:txBody>
      </p:sp>
      <p:sp>
        <p:nvSpPr>
          <p:cNvPr id="28" name="27 Rectángulo"/>
          <p:cNvSpPr/>
          <p:nvPr/>
        </p:nvSpPr>
        <p:spPr>
          <a:xfrm>
            <a:off x="7101408" y="6732240"/>
            <a:ext cx="2816179"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0" name="29 Rectángulo"/>
          <p:cNvSpPr/>
          <p:nvPr/>
        </p:nvSpPr>
        <p:spPr>
          <a:xfrm>
            <a:off x="7174835" y="6825397"/>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7111294" y="6804249"/>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5" name="34 CuadroTexto"/>
          <p:cNvSpPr txBox="1"/>
          <p:nvPr/>
        </p:nvSpPr>
        <p:spPr>
          <a:xfrm>
            <a:off x="7114940" y="7056840"/>
            <a:ext cx="2588643" cy="1107996"/>
          </a:xfrm>
          <a:prstGeom prst="rect">
            <a:avLst/>
          </a:prstGeom>
          <a:noFill/>
        </p:spPr>
        <p:txBody>
          <a:bodyPr wrap="square" rtlCol="0">
            <a:spAutoFit/>
          </a:bodyPr>
          <a:lstStyle/>
          <a:p>
            <a:r>
              <a:rPr lang="es-VE" sz="1100" b="1" dirty="0" smtClean="0"/>
              <a:t>Responsable:</a:t>
            </a:r>
            <a:r>
              <a:rPr lang="es-VE" sz="1100" dirty="0"/>
              <a:t> </a:t>
            </a:r>
            <a:r>
              <a:rPr lang="es-VE" sz="1100" dirty="0" err="1"/>
              <a:t>Leymaya</a:t>
            </a:r>
            <a:r>
              <a:rPr lang="es-VE" sz="1100" dirty="0"/>
              <a:t> </a:t>
            </a:r>
            <a:r>
              <a:rPr lang="es-VE" sz="1100" dirty="0" smtClean="0"/>
              <a:t>Guevara</a:t>
            </a:r>
            <a:br>
              <a:rPr lang="es-VE" sz="1100" dirty="0" smtClean="0"/>
            </a:br>
            <a:r>
              <a:rPr lang="es-VE" sz="1100" b="1" dirty="0" smtClean="0"/>
              <a:t>Teléfono: </a:t>
            </a:r>
            <a:r>
              <a:rPr lang="es-VE" sz="1100" dirty="0" smtClean="0"/>
              <a:t>58(212)7534403/5684</a:t>
            </a:r>
            <a:br>
              <a:rPr lang="es-VE" sz="1100" dirty="0" smtClean="0"/>
            </a:br>
            <a:r>
              <a:rPr lang="es-ES" sz="1100" b="1" dirty="0" smtClean="0"/>
              <a:t>Correo de contacto:</a:t>
            </a:r>
          </a:p>
          <a:p>
            <a:pPr algn="just"/>
            <a:r>
              <a:rPr lang="es-VE" sz="1100" dirty="0"/>
              <a:t>pgalimentos@ciens.ucv.ve</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smtClean="0"/>
              <a:t>http</a:t>
            </a:r>
            <a:r>
              <a:rPr lang="es-VE" sz="1100" dirty="0"/>
              <a:t>://www.ciens.ucv.ve/postgrado</a:t>
            </a:r>
            <a:r>
              <a:rPr lang="es-VE" sz="1100" dirty="0" smtClean="0"/>
              <a:t>/</a:t>
            </a:r>
            <a:endParaRPr lang="es-VE" sz="1100" dirty="0"/>
          </a:p>
        </p:txBody>
      </p:sp>
      <p:sp>
        <p:nvSpPr>
          <p:cNvPr id="26" name="25 CuadroTexto"/>
          <p:cNvSpPr txBox="1"/>
          <p:nvPr/>
        </p:nvSpPr>
        <p:spPr>
          <a:xfrm>
            <a:off x="520346" y="2195736"/>
            <a:ext cx="2822954" cy="3639458"/>
          </a:xfrm>
          <a:prstGeom prst="rect">
            <a:avLst/>
          </a:prstGeom>
          <a:noFill/>
        </p:spPr>
        <p:txBody>
          <a:bodyPr wrap="square" rtlCol="0">
            <a:spAutoFit/>
          </a:bodyPr>
          <a:lstStyle/>
          <a:p>
            <a:pPr algn="just"/>
            <a:r>
              <a:rPr lang="es-VE" sz="1100" dirty="0" smtClean="0"/>
              <a:t>Tiene como propósito, fortalecer </a:t>
            </a:r>
            <a:r>
              <a:rPr lang="es-VE" sz="1100" dirty="0"/>
              <a:t>el Recurso Humano de alto nivel, capacitado para realizar investigación en el área de las Tecnologías de Información y Comunicaciones (TIC) y de aplicarlas en los diferentes sectores y áreas prioritarias donde se requiera soluciones computacionales. Se trata de formar los agentes del cambio que se requieren en el país, introduciendo y aprovechando las nuevas tecnologías en las organizaciones, públicas o privadas, para adaptarlas a las exigencias del mundo moderno, capaces de proveer soluciones de manera autónoma e independiente con una conciencia de los nuevos tiempos</a:t>
            </a:r>
            <a:r>
              <a:rPr lang="es-VE" sz="1100" dirty="0" smtClean="0"/>
              <a:t>.</a:t>
            </a:r>
          </a:p>
          <a:p>
            <a:pPr algn="just"/>
            <a:r>
              <a:rPr lang="es-VE" sz="1050" b="1" dirty="0" smtClean="0"/>
              <a:t>LÍNEAS DE INVESTIGACIÓN : </a:t>
            </a:r>
          </a:p>
          <a:p>
            <a:pPr algn="just"/>
            <a:r>
              <a:rPr lang="es-VE" sz="1100" dirty="0" smtClean="0"/>
              <a:t>Computación </a:t>
            </a:r>
            <a:r>
              <a:rPr lang="es-VE" sz="1100" dirty="0"/>
              <a:t>Paralela y Distribuida, y Redes de computadores; </a:t>
            </a:r>
            <a:r>
              <a:rPr lang="es-VE" sz="1100" dirty="0" smtClean="0"/>
              <a:t> Computación </a:t>
            </a:r>
            <a:r>
              <a:rPr lang="es-VE" sz="1100" dirty="0"/>
              <a:t>Gráfica; Sistemas de Información y Gerencia; Ingeniería de software; Matemáticas de la Computación</a:t>
            </a:r>
            <a:r>
              <a:rPr lang="es-VE" sz="1100" dirty="0" smtClean="0"/>
              <a:t>.</a:t>
            </a:r>
            <a:endParaRPr lang="es-VE" sz="1100" dirty="0"/>
          </a:p>
        </p:txBody>
      </p:sp>
      <p:pic>
        <p:nvPicPr>
          <p:cNvPr id="29" name="Picture 6" descr="http://www.ucv.ve/typo3temp/pics/03aab01d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44" y="6084168"/>
            <a:ext cx="2399716" cy="179978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6" name="35 CuadroTexto"/>
          <p:cNvSpPr txBox="1"/>
          <p:nvPr/>
        </p:nvSpPr>
        <p:spPr>
          <a:xfrm>
            <a:off x="3343300" y="2199255"/>
            <a:ext cx="2894012" cy="4293483"/>
          </a:xfrm>
          <a:prstGeom prst="rect">
            <a:avLst/>
          </a:prstGeom>
          <a:noFill/>
        </p:spPr>
        <p:txBody>
          <a:bodyPr wrap="square" rtlCol="0">
            <a:spAutoFit/>
          </a:bodyPr>
          <a:lstStyle/>
          <a:p>
            <a:pPr algn="just"/>
            <a:r>
              <a:rPr lang="es-VE" sz="1050" b="1" dirty="0" smtClean="0"/>
              <a:t>TÍTULOS QUE SE OTORGAN:</a:t>
            </a:r>
            <a:endParaRPr lang="es-VE" sz="600" b="1" dirty="0" smtClean="0">
              <a:solidFill>
                <a:srgbClr val="0070C0"/>
              </a:solidFill>
            </a:endParaRPr>
          </a:p>
          <a:p>
            <a:pPr algn="just"/>
            <a:r>
              <a:rPr lang="es-VE" sz="1050" b="1" dirty="0" smtClean="0"/>
              <a:t>DOCTOR EN CIENCIAS, MENCIÓN CIENCIAS DE LA COMPUTACIÓN </a:t>
            </a:r>
          </a:p>
          <a:p>
            <a:pPr marL="171450" indent="-171450" algn="just">
              <a:buFont typeface="Arial" pitchFamily="34" charset="0"/>
              <a:buChar char="•"/>
            </a:pPr>
            <a:r>
              <a:rPr lang="es-VE" sz="1050" dirty="0" smtClean="0"/>
              <a:t>Duración: Ocho (08)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50</a:t>
            </a:r>
          </a:p>
          <a:p>
            <a:pPr marL="171450" indent="-171450" algn="just">
              <a:buFont typeface="Arial" pitchFamily="34" charset="0"/>
              <a:buChar char="•"/>
            </a:pPr>
            <a:r>
              <a:rPr lang="es-VE" sz="1050" dirty="0" smtClean="0"/>
              <a:t>Asignaturas Obligatorias: </a:t>
            </a:r>
          </a:p>
          <a:p>
            <a:pPr marL="171450" indent="-171450" algn="just">
              <a:buFont typeface="Arial" pitchFamily="34" charset="0"/>
              <a:buChar char="•"/>
            </a:pPr>
            <a:r>
              <a:rPr lang="es-VE" sz="1050" u="sng" dirty="0" smtClean="0"/>
              <a:t>Área </a:t>
            </a:r>
            <a:r>
              <a:rPr lang="es-VE" sz="1050" u="sng" dirty="0"/>
              <a:t>Computación Paralela y Distribuida, y Redes de </a:t>
            </a:r>
            <a:r>
              <a:rPr lang="es-VE" sz="1050" u="sng" dirty="0" smtClean="0"/>
              <a:t>Computadores</a:t>
            </a:r>
            <a:r>
              <a:rPr lang="es-VE" sz="1050" dirty="0" smtClean="0"/>
              <a:t>: Arquitecturas Avanzadas; Fundamentos </a:t>
            </a:r>
            <a:r>
              <a:rPr lang="es-VE" sz="1050" dirty="0"/>
              <a:t>de Programación </a:t>
            </a:r>
            <a:r>
              <a:rPr lang="es-VE" sz="1050" dirty="0" smtClean="0"/>
              <a:t>Paralela; Redes </a:t>
            </a:r>
            <a:r>
              <a:rPr lang="es-VE" sz="1050" dirty="0"/>
              <a:t>de </a:t>
            </a:r>
            <a:r>
              <a:rPr lang="es-VE" sz="1050" dirty="0" smtClean="0"/>
              <a:t>Computadoras y Sistemas Distribuidos</a:t>
            </a:r>
          </a:p>
          <a:p>
            <a:pPr marL="171450" indent="-171450" algn="just">
              <a:buFont typeface="Arial" pitchFamily="34" charset="0"/>
              <a:buChar char="•"/>
            </a:pPr>
            <a:r>
              <a:rPr lang="es-VE" sz="1050" u="sng" dirty="0" smtClean="0"/>
              <a:t>Área </a:t>
            </a:r>
            <a:r>
              <a:rPr lang="es-VE" sz="1050" u="sng" dirty="0"/>
              <a:t>Computación </a:t>
            </a:r>
            <a:r>
              <a:rPr lang="es-VE" sz="1050" u="sng" dirty="0" smtClean="0"/>
              <a:t>Gráfica</a:t>
            </a:r>
            <a:r>
              <a:rPr lang="es-VE" sz="1050" dirty="0" smtClean="0"/>
              <a:t>: Computación </a:t>
            </a:r>
            <a:r>
              <a:rPr lang="es-VE" sz="1050" dirty="0"/>
              <a:t>Gráfica </a:t>
            </a:r>
            <a:r>
              <a:rPr lang="es-VE" sz="1050" dirty="0" smtClean="0"/>
              <a:t>I; Computación </a:t>
            </a:r>
            <a:r>
              <a:rPr lang="es-VE" sz="1050" dirty="0"/>
              <a:t>Gráfica </a:t>
            </a:r>
            <a:r>
              <a:rPr lang="es-VE" sz="1050" dirty="0" smtClean="0"/>
              <a:t>II</a:t>
            </a:r>
          </a:p>
          <a:p>
            <a:pPr marL="171450" indent="-171450" algn="just">
              <a:buFont typeface="Arial" pitchFamily="34" charset="0"/>
              <a:buChar char="•"/>
            </a:pPr>
            <a:r>
              <a:rPr lang="es-VE" sz="1050" u="sng" dirty="0" smtClean="0"/>
              <a:t>Área </a:t>
            </a:r>
            <a:r>
              <a:rPr lang="es-VE" sz="1050" u="sng" dirty="0"/>
              <a:t>Sistemas de Información y </a:t>
            </a:r>
            <a:r>
              <a:rPr lang="es-VE" sz="1050" u="sng" dirty="0" smtClean="0"/>
              <a:t>Gerencia</a:t>
            </a:r>
            <a:r>
              <a:rPr lang="es-VE" sz="1050" dirty="0" smtClean="0"/>
              <a:t>: Análisis </a:t>
            </a:r>
            <a:r>
              <a:rPr lang="es-VE" sz="1050" dirty="0"/>
              <a:t>y Diseño de Sistemas de </a:t>
            </a:r>
            <a:r>
              <a:rPr lang="es-VE" sz="1050" dirty="0" smtClean="0"/>
              <a:t>Información; Planificación </a:t>
            </a:r>
            <a:r>
              <a:rPr lang="es-VE" sz="1050" dirty="0"/>
              <a:t>de Sistemas de </a:t>
            </a:r>
            <a:r>
              <a:rPr lang="es-VE" sz="1050" dirty="0" smtClean="0"/>
              <a:t>Información; Diseño </a:t>
            </a:r>
            <a:r>
              <a:rPr lang="es-VE" sz="1050" dirty="0"/>
              <a:t>de Base de </a:t>
            </a:r>
            <a:r>
              <a:rPr lang="es-VE" sz="1050" dirty="0" smtClean="0"/>
              <a:t>Datos</a:t>
            </a:r>
          </a:p>
          <a:p>
            <a:pPr marL="171450" indent="-171450" algn="just">
              <a:buFont typeface="Arial" pitchFamily="34" charset="0"/>
              <a:buChar char="•"/>
            </a:pPr>
            <a:r>
              <a:rPr lang="es-VE" sz="1050" dirty="0" smtClean="0"/>
              <a:t> </a:t>
            </a:r>
            <a:r>
              <a:rPr lang="es-VE" sz="1050" u="sng" dirty="0"/>
              <a:t>Área Ingeniería de </a:t>
            </a:r>
            <a:r>
              <a:rPr lang="es-VE" sz="1050" u="sng" dirty="0" smtClean="0"/>
              <a:t>Software</a:t>
            </a:r>
            <a:r>
              <a:rPr lang="es-VE" sz="1050" dirty="0" smtClean="0"/>
              <a:t>: Arquitectura </a:t>
            </a:r>
            <a:r>
              <a:rPr lang="es-VE" sz="1050" dirty="0"/>
              <a:t>de </a:t>
            </a:r>
            <a:r>
              <a:rPr lang="es-VE" sz="1050" dirty="0" smtClean="0"/>
              <a:t>Software; Ingeniería </a:t>
            </a:r>
            <a:r>
              <a:rPr lang="es-VE" sz="1050" dirty="0"/>
              <a:t>de </a:t>
            </a:r>
            <a:r>
              <a:rPr lang="es-VE" sz="1050" dirty="0" smtClean="0"/>
              <a:t>Software; Interacción </a:t>
            </a:r>
            <a:r>
              <a:rPr lang="es-VE" sz="1050" dirty="0"/>
              <a:t>Humano </a:t>
            </a:r>
            <a:r>
              <a:rPr lang="es-VE" sz="1050" dirty="0" smtClean="0"/>
              <a:t>Computador</a:t>
            </a:r>
          </a:p>
          <a:p>
            <a:pPr marL="171450" indent="-171450" algn="just">
              <a:buFont typeface="Arial" pitchFamily="34" charset="0"/>
              <a:buChar char="•"/>
            </a:pPr>
            <a:r>
              <a:rPr lang="es-VE" sz="1050" u="sng" dirty="0" smtClean="0"/>
              <a:t>Área </a:t>
            </a:r>
            <a:r>
              <a:rPr lang="es-VE" sz="1050" u="sng" dirty="0"/>
              <a:t>Matemáticas de la </a:t>
            </a:r>
            <a:r>
              <a:rPr lang="es-VE" sz="1050" u="sng" dirty="0" smtClean="0"/>
              <a:t>Computación</a:t>
            </a:r>
            <a:r>
              <a:rPr lang="es-VE" sz="1050" dirty="0" smtClean="0"/>
              <a:t>: Análisis Numérico; Algebra </a:t>
            </a:r>
            <a:r>
              <a:rPr lang="es-VE" sz="1050" dirty="0"/>
              <a:t>Lineal </a:t>
            </a:r>
            <a:r>
              <a:rPr lang="es-VE" sz="1050" dirty="0" smtClean="0"/>
              <a:t>Numérica</a:t>
            </a:r>
          </a:p>
          <a:p>
            <a:pPr marL="171450" indent="-171450" algn="just">
              <a:buFont typeface="Arial" pitchFamily="34" charset="0"/>
              <a:buChar char="•"/>
            </a:pPr>
            <a:r>
              <a:rPr lang="es-VE" sz="1050" dirty="0" smtClean="0"/>
              <a:t>Asignaturas Electivas, Proyecto de Tesis Doctoral y Tesis Doctoral</a:t>
            </a:r>
            <a:endParaRPr lang="es-VE" sz="1050" dirty="0"/>
          </a:p>
        </p:txBody>
      </p:sp>
      <p:pic>
        <p:nvPicPr>
          <p:cNvPr id="5" name="4 Imagen"/>
          <p:cNvPicPr>
            <a:picLocks noChangeAspect="1"/>
          </p:cNvPicPr>
          <p:nvPr/>
        </p:nvPicPr>
        <p:blipFill rotWithShape="1">
          <a:blip r:embed="rId5">
            <a:extLst>
              <a:ext uri="{28A0092B-C50C-407E-A947-70E740481C1C}">
                <a14:useLocalDpi xmlns:a14="http://schemas.microsoft.com/office/drawing/2010/main" val="0"/>
              </a:ext>
            </a:extLst>
          </a:blip>
          <a:srcRect l="13736" r="16883"/>
          <a:stretch/>
        </p:blipFill>
        <p:spPr>
          <a:xfrm>
            <a:off x="3694039" y="6504876"/>
            <a:ext cx="2399257" cy="18078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521901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691680"/>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Ciencias de la Computación    </a:t>
            </a:r>
            <a:endParaRPr lang="es-VE" sz="1900" dirty="0">
              <a:latin typeface="Kozuka Gothic Pro M" pitchFamily="34" charset="-128"/>
              <a:ea typeface="Kozuka Gothic Pro M" pitchFamily="34" charset="-128"/>
            </a:endParaRPr>
          </a:p>
        </p:txBody>
      </p:sp>
      <p:sp>
        <p:nvSpPr>
          <p:cNvPr id="28" name="27 Rectángulo"/>
          <p:cNvSpPr/>
          <p:nvPr/>
        </p:nvSpPr>
        <p:spPr>
          <a:xfrm>
            <a:off x="544522" y="6746688"/>
            <a:ext cx="2722180"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0" name="29 Rectángulo"/>
          <p:cNvSpPr/>
          <p:nvPr/>
        </p:nvSpPr>
        <p:spPr>
          <a:xfrm>
            <a:off x="617948" y="6839845"/>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54407" y="6818697"/>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5" name="34 CuadroTexto"/>
          <p:cNvSpPr txBox="1"/>
          <p:nvPr/>
        </p:nvSpPr>
        <p:spPr>
          <a:xfrm>
            <a:off x="558053" y="7071288"/>
            <a:ext cx="2588643" cy="1107996"/>
          </a:xfrm>
          <a:prstGeom prst="rect">
            <a:avLst/>
          </a:prstGeom>
          <a:noFill/>
        </p:spPr>
        <p:txBody>
          <a:bodyPr wrap="square" rtlCol="0">
            <a:spAutoFit/>
          </a:bodyPr>
          <a:lstStyle/>
          <a:p>
            <a:r>
              <a:rPr lang="es-VE" sz="1100" b="1" dirty="0" smtClean="0"/>
              <a:t>Responsable:</a:t>
            </a:r>
            <a:r>
              <a:rPr lang="es-VE" sz="1100" dirty="0" smtClean="0"/>
              <a:t> </a:t>
            </a:r>
            <a:r>
              <a:rPr lang="es-VE" sz="1100" dirty="0"/>
              <a:t>Claudia  </a:t>
            </a:r>
            <a:r>
              <a:rPr lang="es-VE" sz="1100" dirty="0" smtClean="0"/>
              <a:t>León</a:t>
            </a:r>
            <a:br>
              <a:rPr lang="es-VE" sz="1100" dirty="0" smtClean="0"/>
            </a:br>
            <a:r>
              <a:rPr lang="es-VE" sz="1100" b="1" dirty="0" smtClean="0"/>
              <a:t>Teléfono: </a:t>
            </a:r>
            <a:r>
              <a:rPr lang="es-VE" sz="1100" dirty="0" smtClean="0"/>
              <a:t>58(212)6051037</a:t>
            </a:r>
            <a:br>
              <a:rPr lang="es-VE" sz="1100" dirty="0" smtClean="0"/>
            </a:br>
            <a:r>
              <a:rPr lang="es-ES" sz="1100" b="1" dirty="0" smtClean="0"/>
              <a:t>Correo de contacto:</a:t>
            </a:r>
          </a:p>
          <a:p>
            <a:pPr algn="just"/>
            <a:r>
              <a:rPr lang="es-VE" sz="1100" dirty="0"/>
              <a:t>postgrado@kuaimare.ciens.ucv.ve</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smtClean="0"/>
              <a:t>http</a:t>
            </a:r>
            <a:r>
              <a:rPr lang="es-VE" sz="1100" dirty="0"/>
              <a:t>://www.ciens.ucv.ve/postgrado</a:t>
            </a:r>
            <a:r>
              <a:rPr lang="es-VE" sz="1100" dirty="0" smtClean="0"/>
              <a:t>/</a:t>
            </a:r>
            <a:endParaRPr lang="es-VE" sz="1100" dirty="0"/>
          </a:p>
        </p:txBody>
      </p:sp>
      <p:sp>
        <p:nvSpPr>
          <p:cNvPr id="25" name="24 CuadroTexto"/>
          <p:cNvSpPr txBox="1"/>
          <p:nvPr/>
        </p:nvSpPr>
        <p:spPr>
          <a:xfrm>
            <a:off x="477687" y="2195736"/>
            <a:ext cx="2735289" cy="4385816"/>
          </a:xfrm>
          <a:prstGeom prst="rect">
            <a:avLst/>
          </a:prstGeom>
          <a:noFill/>
        </p:spPr>
        <p:txBody>
          <a:bodyPr wrap="square" rtlCol="0">
            <a:spAutoFit/>
          </a:bodyPr>
          <a:lstStyle/>
          <a:p>
            <a:pPr marL="171450" indent="-171450" algn="just">
              <a:buFont typeface="Arial" pitchFamily="34" charset="0"/>
              <a:buChar char="•"/>
            </a:pPr>
            <a:r>
              <a:rPr lang="es-VE" sz="1050" b="1" dirty="0" smtClean="0"/>
              <a:t>MAGISTER SCIENTIARUM, MENCIÓN CIENCIAS DE LA COMPUTACIÓN </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33</a:t>
            </a:r>
          </a:p>
          <a:p>
            <a:pPr marL="171450" indent="-171450" algn="just">
              <a:buFont typeface="Arial" pitchFamily="34" charset="0"/>
              <a:buChar char="•"/>
            </a:pPr>
            <a:r>
              <a:rPr lang="es-VE" sz="1050" dirty="0" smtClean="0"/>
              <a:t>Asignatura Obligatorias:</a:t>
            </a:r>
          </a:p>
          <a:p>
            <a:pPr marL="171450" indent="-171450" algn="just">
              <a:buFont typeface="Arial" pitchFamily="34" charset="0"/>
              <a:buChar char="•"/>
            </a:pPr>
            <a:r>
              <a:rPr lang="es-VE" sz="1050" u="sng" dirty="0" smtClean="0"/>
              <a:t>Área </a:t>
            </a:r>
            <a:r>
              <a:rPr lang="es-VE" sz="1050" u="sng" dirty="0"/>
              <a:t>Computación Paralela y Distribuida, y Redes de Computadores:</a:t>
            </a:r>
            <a:r>
              <a:rPr lang="es-VE" sz="1050" dirty="0"/>
              <a:t> Arquitecturas Avanzadas; Fundamentos de Programación Paralela; Redes de Computadoras y Sistemas </a:t>
            </a:r>
            <a:r>
              <a:rPr lang="es-VE" sz="1050" dirty="0" smtClean="0"/>
              <a:t>Distribuidos</a:t>
            </a:r>
          </a:p>
          <a:p>
            <a:pPr marL="171450" indent="-171450" algn="just">
              <a:buFont typeface="Arial" pitchFamily="34" charset="0"/>
              <a:buChar char="•"/>
            </a:pPr>
            <a:r>
              <a:rPr lang="es-VE" sz="1050" u="sng" dirty="0" smtClean="0"/>
              <a:t>Área </a:t>
            </a:r>
            <a:r>
              <a:rPr lang="es-VE" sz="1050" u="sng" dirty="0"/>
              <a:t>Computación Gráfica</a:t>
            </a:r>
            <a:r>
              <a:rPr lang="es-VE" sz="1050" dirty="0"/>
              <a:t>: Computación Gráfica I; Computación Gráfica </a:t>
            </a:r>
            <a:r>
              <a:rPr lang="es-VE" sz="1050" dirty="0" smtClean="0"/>
              <a:t>II</a:t>
            </a:r>
          </a:p>
          <a:p>
            <a:pPr marL="171450" indent="-171450" algn="just">
              <a:buFont typeface="Arial" pitchFamily="34" charset="0"/>
              <a:buChar char="•"/>
            </a:pPr>
            <a:r>
              <a:rPr lang="es-VE" sz="1050" u="sng" dirty="0" smtClean="0"/>
              <a:t>Área </a:t>
            </a:r>
            <a:r>
              <a:rPr lang="es-VE" sz="1050" u="sng" dirty="0"/>
              <a:t>Sistemas de Información y </a:t>
            </a:r>
            <a:r>
              <a:rPr lang="es-VE" sz="1050" u="sng" dirty="0" smtClean="0"/>
              <a:t>Gerencia</a:t>
            </a:r>
            <a:r>
              <a:rPr lang="es-VE" sz="1050" dirty="0" smtClean="0"/>
              <a:t>: </a:t>
            </a:r>
            <a:r>
              <a:rPr lang="es-VE" sz="1050" dirty="0"/>
              <a:t>Análisis y Diseño de Sistemas de Información; Planificación de Sistemas de Información; Diseño de Base de </a:t>
            </a:r>
            <a:r>
              <a:rPr lang="es-VE" sz="1050" dirty="0" smtClean="0"/>
              <a:t>Datos</a:t>
            </a:r>
          </a:p>
          <a:p>
            <a:pPr marL="171450" indent="-171450" algn="just">
              <a:buFont typeface="Arial" pitchFamily="34" charset="0"/>
              <a:buChar char="•"/>
            </a:pPr>
            <a:r>
              <a:rPr lang="es-VE" sz="1050" dirty="0" smtClean="0"/>
              <a:t> </a:t>
            </a:r>
            <a:r>
              <a:rPr lang="es-VE" sz="1050" u="sng" dirty="0"/>
              <a:t>Área Ingeniería de Software: </a:t>
            </a:r>
            <a:r>
              <a:rPr lang="es-VE" sz="1050" dirty="0"/>
              <a:t>Arquitectura de Software; Ingeniería de Software; Interacción Humano </a:t>
            </a:r>
            <a:r>
              <a:rPr lang="es-VE" sz="1050" dirty="0" smtClean="0"/>
              <a:t>Computador</a:t>
            </a:r>
          </a:p>
          <a:p>
            <a:pPr marL="171450" indent="-171450" algn="just">
              <a:buFont typeface="Arial" pitchFamily="34" charset="0"/>
              <a:buChar char="•"/>
            </a:pPr>
            <a:r>
              <a:rPr lang="es-VE" sz="1050" u="sng" dirty="0" smtClean="0"/>
              <a:t>Área </a:t>
            </a:r>
            <a:r>
              <a:rPr lang="es-VE" sz="1050" u="sng" dirty="0"/>
              <a:t>Matemáticas de la </a:t>
            </a:r>
            <a:r>
              <a:rPr lang="es-VE" sz="1050" u="sng" dirty="0" smtClean="0"/>
              <a:t>Computación</a:t>
            </a:r>
            <a:r>
              <a:rPr lang="es-VE" sz="1050" dirty="0" smtClean="0"/>
              <a:t>: Análisis </a:t>
            </a:r>
            <a:r>
              <a:rPr lang="es-VE" sz="1050" dirty="0"/>
              <a:t>Numérico; Algebra Lineal </a:t>
            </a:r>
            <a:r>
              <a:rPr lang="es-VE" sz="1050" dirty="0" smtClean="0"/>
              <a:t>Numérica</a:t>
            </a:r>
          </a:p>
          <a:p>
            <a:pPr marL="171450" indent="-171450" algn="just">
              <a:buFont typeface="Arial" pitchFamily="34" charset="0"/>
              <a:buChar char="•"/>
            </a:pPr>
            <a:r>
              <a:rPr lang="es-VE" sz="1050" dirty="0" smtClean="0"/>
              <a:t>Asignaturas Electivas, Proyecto de Trabajo de Grado de Maestría y Trabajo de Grado de Maestría.</a:t>
            </a:r>
            <a:endParaRPr lang="es-VE" sz="1050" dirty="0"/>
          </a:p>
        </p:txBody>
      </p:sp>
      <p:sp>
        <p:nvSpPr>
          <p:cNvPr id="37" name="36 CuadroTexto"/>
          <p:cNvSpPr txBox="1"/>
          <p:nvPr/>
        </p:nvSpPr>
        <p:spPr>
          <a:xfrm>
            <a:off x="3266701" y="2204092"/>
            <a:ext cx="2970611" cy="2516073"/>
          </a:xfrm>
          <a:prstGeom prst="rect">
            <a:avLst/>
          </a:prstGeom>
          <a:noFill/>
        </p:spPr>
        <p:txBody>
          <a:bodyPr wrap="square" rtlCol="0">
            <a:spAutoFit/>
          </a:bodyPr>
          <a:lstStyle/>
          <a:p>
            <a:pPr marL="171450" indent="-171450" algn="just">
              <a:buFont typeface="Arial" pitchFamily="34" charset="0"/>
              <a:buChar char="•"/>
            </a:pPr>
            <a:r>
              <a:rPr lang="es-VE" sz="1050" b="1" dirty="0" smtClean="0"/>
              <a:t>ESPECIALISTA EN SISTEMA DE INFORMACIÓN</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a:t>
            </a:r>
            <a:r>
              <a:rPr lang="es-VE" sz="1050" b="1" dirty="0" smtClean="0"/>
              <a:t>(Cuando sea ofertada por el Postgrado)</a:t>
            </a:r>
          </a:p>
          <a:p>
            <a:pPr marL="171450" indent="-171450" algn="just">
              <a:buFont typeface="Arial" pitchFamily="34" charset="0"/>
              <a:buChar char="•"/>
            </a:pPr>
            <a:r>
              <a:rPr lang="es-VE" sz="1050" dirty="0" smtClean="0"/>
              <a:t>Total Unidades Crédito (UC): 3</a:t>
            </a:r>
          </a:p>
          <a:p>
            <a:pPr marL="171450" indent="-171450" algn="just">
              <a:buFont typeface="Arial" pitchFamily="34" charset="0"/>
              <a:buChar char="•"/>
            </a:pPr>
            <a:r>
              <a:rPr lang="es-VE" sz="1050" dirty="0" smtClean="0"/>
              <a:t>Asignaturas Obligatorias: </a:t>
            </a:r>
          </a:p>
          <a:p>
            <a:pPr marL="171450" indent="-171450" algn="just">
              <a:buFont typeface="Arial" pitchFamily="34" charset="0"/>
              <a:buChar char="•"/>
            </a:pPr>
            <a:r>
              <a:rPr lang="es-VE" sz="1050" dirty="0" smtClean="0"/>
              <a:t>Análisis </a:t>
            </a:r>
            <a:r>
              <a:rPr lang="es-VE" sz="1050" dirty="0"/>
              <a:t>y Diseño de Sistemas de </a:t>
            </a:r>
            <a:r>
              <a:rPr lang="es-VE" sz="1050" dirty="0" smtClean="0"/>
              <a:t>Información; Planificación </a:t>
            </a:r>
            <a:r>
              <a:rPr lang="es-VE" sz="1050" dirty="0"/>
              <a:t>de Sistemas de </a:t>
            </a:r>
            <a:r>
              <a:rPr lang="es-VE" sz="1050" dirty="0" smtClean="0"/>
              <a:t>Información; </a:t>
            </a:r>
          </a:p>
          <a:p>
            <a:pPr marL="171450" indent="-171450" algn="just">
              <a:buFont typeface="Arial" pitchFamily="34" charset="0"/>
              <a:buChar char="•"/>
            </a:pPr>
            <a:r>
              <a:rPr lang="es-VE" sz="1050" dirty="0" smtClean="0"/>
              <a:t>Diseño </a:t>
            </a:r>
            <a:r>
              <a:rPr lang="es-VE" sz="1050" dirty="0"/>
              <a:t>de Base de </a:t>
            </a:r>
            <a:r>
              <a:rPr lang="es-VE" sz="1050" dirty="0" smtClean="0"/>
              <a:t>Datos;</a:t>
            </a:r>
          </a:p>
          <a:p>
            <a:pPr marL="171450" indent="-171450" algn="just">
              <a:buFont typeface="Arial" pitchFamily="34" charset="0"/>
              <a:buChar char="•"/>
            </a:pPr>
            <a:r>
              <a:rPr lang="es-VE" sz="1050" dirty="0" smtClean="0"/>
              <a:t> Gerencia de Informática; </a:t>
            </a:r>
          </a:p>
          <a:p>
            <a:pPr marL="171450" indent="-171450" algn="just">
              <a:buFont typeface="Arial" pitchFamily="34" charset="0"/>
              <a:buChar char="•"/>
            </a:pPr>
            <a:r>
              <a:rPr lang="es-VE" sz="1050" dirty="0" smtClean="0"/>
              <a:t>Planificación de Sistemas de Información; </a:t>
            </a:r>
          </a:p>
          <a:p>
            <a:pPr marL="171450" indent="-171450" algn="just">
              <a:buFont typeface="Arial" pitchFamily="34" charset="0"/>
              <a:buChar char="•"/>
            </a:pPr>
            <a:r>
              <a:rPr lang="es-VE" sz="1050" dirty="0" smtClean="0"/>
              <a:t>Auditoría y Control en Sistemas de Información; Taller I; y Taller II</a:t>
            </a:r>
            <a:endParaRPr lang="es-VE" sz="1050" dirty="0"/>
          </a:p>
          <a:p>
            <a:pPr marL="171450" indent="-171450" algn="just">
              <a:buFont typeface="Arial" pitchFamily="34" charset="0"/>
              <a:buChar char="•"/>
            </a:pPr>
            <a:r>
              <a:rPr lang="es-VE" sz="1050" dirty="0" smtClean="0"/>
              <a:t>Asignaturas Electivas y Trabajo Especial de grado</a:t>
            </a:r>
            <a:endParaRPr lang="es-VE" sz="1050" dirty="0"/>
          </a:p>
        </p:txBody>
      </p:sp>
      <p:pic>
        <p:nvPicPr>
          <p:cNvPr id="6" name="5 Imagen"/>
          <p:cNvPicPr>
            <a:picLocks noChangeAspect="1"/>
          </p:cNvPicPr>
          <p:nvPr/>
        </p:nvPicPr>
        <p:blipFill rotWithShape="1">
          <a:blip r:embed="rId4" cstate="print">
            <a:extLst>
              <a:ext uri="{28A0092B-C50C-407E-A947-70E740481C1C}">
                <a14:useLocalDpi xmlns:a14="http://schemas.microsoft.com/office/drawing/2010/main" val="0"/>
              </a:ext>
            </a:extLst>
          </a:blip>
          <a:srcRect l="35200"/>
          <a:stretch/>
        </p:blipFill>
        <p:spPr>
          <a:xfrm>
            <a:off x="3494136" y="4896073"/>
            <a:ext cx="2671168" cy="284427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010790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691680"/>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Física  </a:t>
            </a:r>
            <a:endParaRPr lang="es-VE" sz="1900" dirty="0">
              <a:latin typeface="Kozuka Gothic Pro M" pitchFamily="34" charset="-128"/>
              <a:ea typeface="Kozuka Gothic Pro M" pitchFamily="34" charset="-128"/>
            </a:endParaRPr>
          </a:p>
        </p:txBody>
      </p:sp>
      <p:sp>
        <p:nvSpPr>
          <p:cNvPr id="28" name="27 Rectángulo"/>
          <p:cNvSpPr/>
          <p:nvPr/>
        </p:nvSpPr>
        <p:spPr>
          <a:xfrm>
            <a:off x="548680" y="6746688"/>
            <a:ext cx="2722180"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0" name="29 Rectángulo"/>
          <p:cNvSpPr/>
          <p:nvPr/>
        </p:nvSpPr>
        <p:spPr>
          <a:xfrm>
            <a:off x="622106" y="6839845"/>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58565" y="6818697"/>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5" name="34 CuadroTexto"/>
          <p:cNvSpPr txBox="1"/>
          <p:nvPr/>
        </p:nvSpPr>
        <p:spPr>
          <a:xfrm>
            <a:off x="562211" y="7071288"/>
            <a:ext cx="2588643" cy="1277273"/>
          </a:xfrm>
          <a:prstGeom prst="rect">
            <a:avLst/>
          </a:prstGeom>
          <a:noFill/>
        </p:spPr>
        <p:txBody>
          <a:bodyPr wrap="square" rtlCol="0">
            <a:spAutoFit/>
          </a:bodyPr>
          <a:lstStyle/>
          <a:p>
            <a:r>
              <a:rPr lang="es-VE" sz="1100" b="1" dirty="0" smtClean="0"/>
              <a:t>Responsable:</a:t>
            </a:r>
            <a:r>
              <a:rPr lang="es-VE" sz="1100" dirty="0" smtClean="0"/>
              <a:t> </a:t>
            </a:r>
            <a:r>
              <a:rPr lang="es-VE" sz="1100" dirty="0" err="1"/>
              <a:t>Lisseta</a:t>
            </a:r>
            <a:r>
              <a:rPr lang="es-VE" sz="1100" dirty="0"/>
              <a:t> </a:t>
            </a:r>
            <a:r>
              <a:rPr lang="es-VE" sz="1100" dirty="0" smtClean="0"/>
              <a:t>D’Onofrio</a:t>
            </a:r>
            <a:br>
              <a:rPr lang="es-VE" sz="1100" dirty="0" smtClean="0"/>
            </a:br>
            <a:r>
              <a:rPr lang="es-VE" sz="1100" b="1" dirty="0" smtClean="0"/>
              <a:t>Teléfono: </a:t>
            </a:r>
            <a:r>
              <a:rPr lang="es-VE" sz="1100" dirty="0" smtClean="0"/>
              <a:t>58(212)</a:t>
            </a:r>
            <a:r>
              <a:rPr lang="es-VE" sz="1100" dirty="0"/>
              <a:t> </a:t>
            </a:r>
            <a:r>
              <a:rPr lang="es-VE" sz="1100" dirty="0" smtClean="0"/>
              <a:t>6051519</a:t>
            </a:r>
            <a:br>
              <a:rPr lang="es-VE" sz="1100" dirty="0" smtClean="0"/>
            </a:br>
            <a:r>
              <a:rPr lang="es-ES" sz="1100" b="1" dirty="0" smtClean="0"/>
              <a:t>Correo de contacto:</a:t>
            </a:r>
          </a:p>
          <a:p>
            <a:r>
              <a:rPr lang="es-VE" sz="1100" dirty="0" smtClean="0"/>
              <a:t>pgfisica@fisica.ciens.ucv.ve </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a:t>http://www.ciens.ucv.ve/postgrado/</a:t>
            </a:r>
          </a:p>
          <a:p>
            <a:pPr algn="just"/>
            <a:endParaRPr lang="es-ES" sz="1100" b="1" dirty="0" smtClean="0">
              <a:solidFill>
                <a:srgbClr val="191919"/>
              </a:solidFill>
            </a:endParaRPr>
          </a:p>
        </p:txBody>
      </p:sp>
      <p:sp>
        <p:nvSpPr>
          <p:cNvPr id="26" name="25 CuadroTexto"/>
          <p:cNvSpPr txBox="1"/>
          <p:nvPr/>
        </p:nvSpPr>
        <p:spPr>
          <a:xfrm>
            <a:off x="476672" y="2195736"/>
            <a:ext cx="2790030" cy="2039020"/>
          </a:xfrm>
          <a:prstGeom prst="rect">
            <a:avLst/>
          </a:prstGeom>
          <a:noFill/>
        </p:spPr>
        <p:txBody>
          <a:bodyPr wrap="square" rtlCol="0">
            <a:spAutoFit/>
          </a:bodyPr>
          <a:lstStyle/>
          <a:p>
            <a:pPr algn="just"/>
            <a:r>
              <a:rPr lang="es-VE" sz="1100" dirty="0" smtClean="0"/>
              <a:t>Está</a:t>
            </a:r>
            <a:r>
              <a:rPr lang="es-VE" sz="900" b="1" dirty="0" smtClean="0"/>
              <a:t> </a:t>
            </a:r>
            <a:r>
              <a:rPr lang="es-VE" sz="1050" dirty="0" smtClean="0"/>
              <a:t>dedicado </a:t>
            </a:r>
            <a:r>
              <a:rPr lang="es-VE" sz="1050" dirty="0"/>
              <a:t>a través de sus programas de Maestría y Doctorado, a formar investigadores de alto nivel en diferentes áreas de la física, así como a fomentar la investigación y la continua actualización científica de los investigadores que pertenecen a su planta </a:t>
            </a:r>
            <a:r>
              <a:rPr lang="es-VE" sz="1050" dirty="0" smtClean="0"/>
              <a:t>profesoral.</a:t>
            </a:r>
            <a:endParaRPr lang="es-VE" sz="1050" dirty="0"/>
          </a:p>
          <a:p>
            <a:pPr algn="just"/>
            <a:r>
              <a:rPr lang="es-VE" sz="1050" b="1" dirty="0" smtClean="0"/>
              <a:t>LÍNEAS DE INVESTIGACIÓN: </a:t>
            </a:r>
          </a:p>
          <a:p>
            <a:pPr lvl="0" algn="just"/>
            <a:r>
              <a:rPr lang="es-VE" sz="1050" dirty="0" smtClean="0"/>
              <a:t>Física </a:t>
            </a:r>
            <a:r>
              <a:rPr lang="es-VE" sz="1050" dirty="0"/>
              <a:t>de Campos, Partículas, Relatividad General, Cosmología, Física </a:t>
            </a:r>
            <a:r>
              <a:rPr lang="es-VE" sz="1050" dirty="0" smtClean="0"/>
              <a:t>Matemática; Física </a:t>
            </a:r>
            <a:r>
              <a:rPr lang="es-VE" sz="1050" dirty="0"/>
              <a:t>de la Materia </a:t>
            </a:r>
            <a:r>
              <a:rPr lang="es-VE" sz="1050" dirty="0" smtClean="0"/>
              <a:t>Condensada; Mecánica </a:t>
            </a:r>
            <a:r>
              <a:rPr lang="es-VE" sz="1050" dirty="0"/>
              <a:t>Estadística y Física </a:t>
            </a:r>
            <a:r>
              <a:rPr lang="es-VE" sz="1050" dirty="0" smtClean="0"/>
              <a:t>Computacional; Astrofísica.</a:t>
            </a:r>
          </a:p>
          <a:p>
            <a:pPr lvl="0" algn="just"/>
            <a:endParaRPr lang="es-VE" sz="1050" dirty="0"/>
          </a:p>
        </p:txBody>
      </p:sp>
      <p:sp>
        <p:nvSpPr>
          <p:cNvPr id="29" name="10 CuadroTexto"/>
          <p:cNvSpPr txBox="1"/>
          <p:nvPr/>
        </p:nvSpPr>
        <p:spPr>
          <a:xfrm>
            <a:off x="476672" y="4067944"/>
            <a:ext cx="2790030" cy="2192908"/>
          </a:xfrm>
          <a:prstGeom prst="rect">
            <a:avLst/>
          </a:prstGeom>
          <a:noFill/>
        </p:spPr>
        <p:txBody>
          <a:bodyPr wrap="square" rtlCol="0">
            <a:spAutoFit/>
          </a:bodyPr>
          <a:lstStyle/>
          <a:p>
            <a:pPr algn="just"/>
            <a:r>
              <a:rPr lang="es-VE" sz="1050" b="1" dirty="0" smtClean="0"/>
              <a:t>TÍTULOS QUE SE OTORGAN:</a:t>
            </a:r>
          </a:p>
          <a:p>
            <a:pPr marL="171450" indent="-171450" algn="just">
              <a:buFont typeface="Arial" pitchFamily="34" charset="0"/>
              <a:buChar char="•"/>
            </a:pPr>
            <a:r>
              <a:rPr lang="es-VE" sz="1050" b="1" dirty="0" smtClean="0"/>
              <a:t>DOCTOR EN CIENCIAS, MENCIÓN FÍSICA</a:t>
            </a:r>
          </a:p>
          <a:p>
            <a:pPr marL="171450" indent="-171450" algn="just">
              <a:buFont typeface="Arial" pitchFamily="34" charset="0"/>
              <a:buChar char="•"/>
            </a:pPr>
            <a:r>
              <a:rPr lang="es-VE" sz="1050" dirty="0" smtClean="0"/>
              <a:t>Duración: Ocho (08)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45  </a:t>
            </a:r>
          </a:p>
          <a:p>
            <a:pPr algn="just"/>
            <a:r>
              <a:rPr lang="es-VE" sz="1050" dirty="0" smtClean="0"/>
              <a:t>Asignaturas Obligatorias: </a:t>
            </a:r>
          </a:p>
          <a:p>
            <a:pPr marL="171450" indent="-171450" algn="just">
              <a:buFont typeface="Arial" pitchFamily="34" charset="0"/>
              <a:buChar char="•"/>
            </a:pPr>
            <a:r>
              <a:rPr lang="es-VE" sz="1050" dirty="0" smtClean="0"/>
              <a:t>Mecánica Cuántica; </a:t>
            </a:r>
          </a:p>
          <a:p>
            <a:pPr marL="171450" indent="-171450" algn="just">
              <a:buFont typeface="Arial" pitchFamily="34" charset="0"/>
              <a:buChar char="•"/>
            </a:pPr>
            <a:r>
              <a:rPr lang="es-VE" sz="1050" dirty="0" smtClean="0"/>
              <a:t>Mecánica Estadística; </a:t>
            </a:r>
          </a:p>
          <a:p>
            <a:pPr marL="171450" indent="-171450" algn="just">
              <a:buFont typeface="Arial" pitchFamily="34" charset="0"/>
              <a:buChar char="•"/>
            </a:pPr>
            <a:r>
              <a:rPr lang="es-VE" sz="1050" dirty="0" smtClean="0"/>
              <a:t>Actividades Académicas Especiales; </a:t>
            </a:r>
          </a:p>
          <a:p>
            <a:pPr algn="just"/>
            <a:r>
              <a:rPr lang="es-VE" sz="1050" dirty="0"/>
              <a:t> </a:t>
            </a:r>
            <a:r>
              <a:rPr lang="es-VE" sz="1050" dirty="0" smtClean="0"/>
              <a:t>     y Seminarios</a:t>
            </a:r>
          </a:p>
          <a:p>
            <a:pPr marL="171450" indent="-171450" algn="just">
              <a:buFont typeface="Arial" pitchFamily="34" charset="0"/>
              <a:buChar char="•"/>
            </a:pPr>
            <a:r>
              <a:rPr lang="es-VE" sz="1050" dirty="0" smtClean="0"/>
              <a:t>Asignaturas Electivas, </a:t>
            </a:r>
          </a:p>
          <a:p>
            <a:pPr marL="171450" indent="-171450" algn="just">
              <a:buFont typeface="Arial" pitchFamily="34" charset="0"/>
              <a:buChar char="•"/>
            </a:pPr>
            <a:r>
              <a:rPr lang="es-VE" sz="1050" dirty="0" smtClean="0"/>
              <a:t>Proyecto de Tesis Doctoral y Tesis Doctoral</a:t>
            </a:r>
            <a:endParaRPr lang="es-VE" sz="1050" dirty="0"/>
          </a:p>
        </p:txBody>
      </p:sp>
      <p:sp>
        <p:nvSpPr>
          <p:cNvPr id="36" name="10 CuadroTexto"/>
          <p:cNvSpPr txBox="1"/>
          <p:nvPr/>
        </p:nvSpPr>
        <p:spPr>
          <a:xfrm>
            <a:off x="3304825" y="2195736"/>
            <a:ext cx="2932487" cy="2031325"/>
          </a:xfrm>
          <a:prstGeom prst="rect">
            <a:avLst/>
          </a:prstGeom>
          <a:noFill/>
        </p:spPr>
        <p:txBody>
          <a:bodyPr wrap="square" rtlCol="0">
            <a:spAutoFit/>
          </a:bodyPr>
          <a:lstStyle/>
          <a:p>
            <a:pPr marL="171450" indent="-171450" algn="just">
              <a:buFont typeface="Arial" pitchFamily="34" charset="0"/>
              <a:buChar char="•"/>
            </a:pPr>
            <a:r>
              <a:rPr lang="es-VE" sz="1050" b="1" dirty="0" smtClean="0"/>
              <a:t>MAGÍSTER SCIENTIARUM, MENCIÓN FÍSICA</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a:t>
            </a:r>
          </a:p>
          <a:p>
            <a:pPr marL="171450" indent="-171450" algn="just">
              <a:buFont typeface="Arial" pitchFamily="34" charset="0"/>
              <a:buChar char="•"/>
            </a:pPr>
            <a:r>
              <a:rPr lang="es-VE" sz="1050" dirty="0" smtClean="0"/>
              <a:t>de cada año</a:t>
            </a:r>
          </a:p>
          <a:p>
            <a:pPr marL="171450" indent="-171450" algn="just">
              <a:buFont typeface="Arial" pitchFamily="34" charset="0"/>
              <a:buChar char="•"/>
            </a:pPr>
            <a:r>
              <a:rPr lang="es-VE" sz="1050" dirty="0" smtClean="0"/>
              <a:t>Total Unidades Crédito (UC): 30</a:t>
            </a:r>
          </a:p>
          <a:p>
            <a:pPr marL="171450" indent="-171450" algn="just">
              <a:buFont typeface="Arial" pitchFamily="34" charset="0"/>
              <a:buChar char="•"/>
            </a:pPr>
            <a:r>
              <a:rPr lang="es-VE" sz="1050" dirty="0" smtClean="0"/>
              <a:t>Asignaturas Obligatorias: </a:t>
            </a:r>
          </a:p>
          <a:p>
            <a:pPr marL="171450" indent="-171450" algn="just">
              <a:buFont typeface="Arial" pitchFamily="34" charset="0"/>
              <a:buChar char="•"/>
            </a:pPr>
            <a:r>
              <a:rPr lang="es-VE" sz="1050" dirty="0" smtClean="0"/>
              <a:t>Mecánica Cuántica; </a:t>
            </a:r>
          </a:p>
          <a:p>
            <a:pPr marL="171450" indent="-171450" algn="just">
              <a:buFont typeface="Arial" pitchFamily="34" charset="0"/>
              <a:buChar char="•"/>
            </a:pPr>
            <a:r>
              <a:rPr lang="es-VE" sz="1050" dirty="0" smtClean="0"/>
              <a:t>Mecánica Estadística;</a:t>
            </a:r>
          </a:p>
          <a:p>
            <a:pPr marL="171450" indent="-171450" algn="just">
              <a:buFont typeface="Arial" pitchFamily="34" charset="0"/>
              <a:buChar char="•"/>
            </a:pPr>
            <a:r>
              <a:rPr lang="es-VE" sz="1050" dirty="0" smtClean="0"/>
              <a:t> Seminarios</a:t>
            </a:r>
          </a:p>
          <a:p>
            <a:pPr marL="171450" indent="-171450" algn="just">
              <a:buFont typeface="Arial" pitchFamily="34" charset="0"/>
              <a:buChar char="•"/>
            </a:pPr>
            <a:r>
              <a:rPr lang="es-VE" sz="1050" dirty="0" smtClean="0"/>
              <a:t>Asignaturas Electivas,</a:t>
            </a:r>
          </a:p>
          <a:p>
            <a:pPr marL="171450" indent="-171450" algn="just">
              <a:buFont typeface="Arial" pitchFamily="34" charset="0"/>
              <a:buChar char="•"/>
            </a:pPr>
            <a:r>
              <a:rPr lang="es-VE" sz="1050" dirty="0" smtClean="0"/>
              <a:t> Proyecto de Trabajo de Grado de Maestría y Trabajo de Grado de Maestría</a:t>
            </a:r>
            <a:endParaRPr lang="es-VE" sz="1050" dirty="0"/>
          </a:p>
        </p:txBody>
      </p:sp>
      <p:pic>
        <p:nvPicPr>
          <p:cNvPr id="5" name="4 Imagen"/>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50318"/>
          <a:stretch/>
        </p:blipFill>
        <p:spPr>
          <a:xfrm>
            <a:off x="3583494" y="4826220"/>
            <a:ext cx="2462376" cy="297376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2357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Estadísticas </a:t>
            </a:r>
            <a:endParaRPr lang="es-VE" sz="2000" dirty="0">
              <a:latin typeface="Kozuka Gothic Pro M" pitchFamily="34" charset="-128"/>
              <a:ea typeface="Kozuka Gothic Pro M" pitchFamily="34" charset="-128"/>
            </a:endParaRPr>
          </a:p>
        </p:txBody>
      </p:sp>
      <p:sp>
        <p:nvSpPr>
          <p:cNvPr id="28" name="27 CuadroTexto"/>
          <p:cNvSpPr txBox="1"/>
          <p:nvPr/>
        </p:nvSpPr>
        <p:spPr>
          <a:xfrm>
            <a:off x="563381" y="2195736"/>
            <a:ext cx="4241995" cy="276999"/>
          </a:xfrm>
          <a:prstGeom prst="rect">
            <a:avLst/>
          </a:prstGeom>
          <a:noFill/>
        </p:spPr>
        <p:txBody>
          <a:bodyPr wrap="none" rtlCol="0">
            <a:spAutoFit/>
          </a:bodyPr>
          <a:lstStyle/>
          <a:p>
            <a:r>
              <a:rPr lang="es-VE" sz="1200" b="1" dirty="0" smtClean="0">
                <a:solidFill>
                  <a:srgbClr val="191919"/>
                </a:solidFill>
              </a:rPr>
              <a:t>Matrícula Estudiantil / Postgrado / Programas Doctorales / 2013</a:t>
            </a:r>
            <a:endParaRPr lang="es-VE" sz="1200" b="1" dirty="0">
              <a:solidFill>
                <a:srgbClr val="191919"/>
              </a:solidFill>
            </a:endParaRPr>
          </a:p>
        </p:txBody>
      </p:sp>
      <p:graphicFrame>
        <p:nvGraphicFramePr>
          <p:cNvPr id="29" name="28 Tabla"/>
          <p:cNvGraphicFramePr>
            <a:graphicFrameLocks noGrp="1"/>
          </p:cNvGraphicFramePr>
          <p:nvPr>
            <p:extLst>
              <p:ext uri="{D42A27DB-BD31-4B8C-83A1-F6EECF244321}">
                <p14:modId xmlns:p14="http://schemas.microsoft.com/office/powerpoint/2010/main" val="257895837"/>
              </p:ext>
            </p:extLst>
          </p:nvPr>
        </p:nvGraphicFramePr>
        <p:xfrm>
          <a:off x="1705017" y="2599556"/>
          <a:ext cx="3708400" cy="2476500"/>
        </p:xfrm>
        <a:graphic>
          <a:graphicData uri="http://schemas.openxmlformats.org/drawingml/2006/table">
            <a:tbl>
              <a:tblPr>
                <a:tableStyleId>{5C22544A-7EE6-4342-B048-85BDC9FD1C3A}</a:tableStyleId>
              </a:tblPr>
              <a:tblGrid>
                <a:gridCol w="2184400"/>
                <a:gridCol w="762000"/>
                <a:gridCol w="762000"/>
              </a:tblGrid>
              <a:tr h="190500">
                <a:tc>
                  <a:txBody>
                    <a:bodyPr/>
                    <a:lstStyle/>
                    <a:p>
                      <a:pPr algn="l" fontAlgn="b"/>
                      <a:endParaRPr lang="es-VE" sz="1100" b="0" i="0" u="none" strike="noStrike" dirty="0">
                        <a:solidFill>
                          <a:srgbClr val="000000"/>
                        </a:solidFill>
                        <a:effectLst/>
                        <a:latin typeface="Calibri"/>
                      </a:endParaRPr>
                    </a:p>
                  </a:txBody>
                  <a:tcPr marL="9525" marR="9525" marT="9525" marB="0" anchor="b">
                    <a:solidFill>
                      <a:schemeClr val="tx2">
                        <a:lumMod val="60000"/>
                        <a:lumOff val="40000"/>
                      </a:schemeClr>
                    </a:solidFill>
                  </a:tcPr>
                </a:tc>
                <a:tc>
                  <a:txBody>
                    <a:bodyPr/>
                    <a:lstStyle/>
                    <a:p>
                      <a:pPr algn="ctr" fontAlgn="b"/>
                      <a:r>
                        <a:rPr lang="es-VE" sz="1100" b="1" u="none" strike="noStrike" dirty="0">
                          <a:effectLst/>
                        </a:rPr>
                        <a:t>Nuevos</a:t>
                      </a:r>
                      <a:endParaRPr lang="es-VE" sz="11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a:txBody>
                    <a:bodyPr/>
                    <a:lstStyle/>
                    <a:p>
                      <a:pPr algn="ctr" fontAlgn="b"/>
                      <a:r>
                        <a:rPr lang="es-VE" sz="1100" b="1" u="none" strike="noStrike" dirty="0">
                          <a:effectLst/>
                        </a:rPr>
                        <a:t>Regulares</a:t>
                      </a:r>
                      <a:endParaRPr lang="es-VE" sz="1100" b="1"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190500">
                <a:tc>
                  <a:txBody>
                    <a:bodyPr/>
                    <a:lstStyle/>
                    <a:p>
                      <a:pPr algn="l" fontAlgn="b"/>
                      <a:r>
                        <a:rPr lang="es-VE" sz="1100" u="none" strike="noStrike">
                          <a:effectLst/>
                        </a:rPr>
                        <a:t>Bilogía Celular</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4</a:t>
                      </a:r>
                      <a:endParaRPr lang="es-VE" sz="1100" b="0" i="0" u="none" strike="noStrike" dirty="0">
                        <a:solidFill>
                          <a:srgbClr val="000000"/>
                        </a:solidFill>
                        <a:effectLst/>
                        <a:latin typeface="Calibri"/>
                      </a:endParaRPr>
                    </a:p>
                  </a:txBody>
                  <a:tcPr marL="9525" marR="9525" marT="9525" marB="0" anchor="b"/>
                </a:tc>
                <a:tc>
                  <a:txBody>
                    <a:bodyPr/>
                    <a:lstStyle/>
                    <a:p>
                      <a:pPr algn="ctr" fontAlgn="b"/>
                      <a:r>
                        <a:rPr lang="es-VE" sz="1100" u="none" strike="noStrike" dirty="0">
                          <a:effectLst/>
                        </a:rPr>
                        <a:t>14</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Botánica</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31</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34</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Ecología</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3</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17</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Zoología</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2</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18</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Ciencia y Tecnología de Alimentos</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4</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4</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Ciencias de la Computación </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3</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64</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Física</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4</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18</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Instrumentación</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0</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5</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Geoquímica</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0</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9</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Matemática</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4</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33</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Química</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a:effectLst/>
                        </a:rPr>
                        <a:t>5</a:t>
                      </a:r>
                      <a:endParaRPr lang="es-VE" sz="1100" b="0" i="0" u="none" strike="noStrike">
                        <a:solidFill>
                          <a:srgbClr val="000000"/>
                        </a:solidFill>
                        <a:effectLst/>
                        <a:latin typeface="Calibri"/>
                      </a:endParaRPr>
                    </a:p>
                  </a:txBody>
                  <a:tcPr marL="9525" marR="9525" marT="9525" marB="0" anchor="b"/>
                </a:tc>
                <a:tc>
                  <a:txBody>
                    <a:bodyPr/>
                    <a:lstStyle/>
                    <a:p>
                      <a:pPr algn="ctr" fontAlgn="b"/>
                      <a:r>
                        <a:rPr lang="es-VE" sz="1100" u="none" strike="noStrike" dirty="0">
                          <a:effectLst/>
                        </a:rPr>
                        <a:t>27</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b="1" i="0" u="none" strike="noStrike" dirty="0" smtClean="0">
                          <a:solidFill>
                            <a:srgbClr val="000000"/>
                          </a:solidFill>
                          <a:effectLst/>
                          <a:latin typeface="Calibri"/>
                        </a:rPr>
                        <a:t>Total </a:t>
                      </a:r>
                      <a:endParaRPr lang="es-VE" sz="11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a:txBody>
                    <a:bodyPr/>
                    <a:lstStyle/>
                    <a:p>
                      <a:pPr algn="ctr" fontAlgn="b"/>
                      <a:r>
                        <a:rPr lang="es-VE" sz="1100" b="1" i="0" u="none" strike="noStrike" dirty="0" smtClean="0">
                          <a:solidFill>
                            <a:srgbClr val="000000"/>
                          </a:solidFill>
                          <a:effectLst/>
                          <a:latin typeface="Calibri"/>
                        </a:rPr>
                        <a:t>60</a:t>
                      </a:r>
                      <a:endParaRPr lang="es-VE" sz="11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a:txBody>
                    <a:bodyPr/>
                    <a:lstStyle/>
                    <a:p>
                      <a:pPr algn="ctr" fontAlgn="b"/>
                      <a:r>
                        <a:rPr lang="es-VE" sz="1100" b="1" i="0" u="none" strike="noStrike" dirty="0" smtClean="0">
                          <a:solidFill>
                            <a:srgbClr val="000000"/>
                          </a:solidFill>
                          <a:effectLst/>
                          <a:latin typeface="Calibri"/>
                        </a:rPr>
                        <a:t>243</a:t>
                      </a:r>
                      <a:endParaRPr lang="es-VE" sz="1100" b="1" i="0" u="none" strike="noStrike" dirty="0">
                        <a:solidFill>
                          <a:srgbClr val="000000"/>
                        </a:solidFill>
                        <a:effectLst/>
                        <a:latin typeface="Calibri"/>
                      </a:endParaRPr>
                    </a:p>
                  </a:txBody>
                  <a:tcPr marL="9525" marR="9525" marT="9525" marB="0" anchor="b">
                    <a:solidFill>
                      <a:schemeClr val="tx2">
                        <a:lumMod val="60000"/>
                        <a:lumOff val="40000"/>
                      </a:schemeClr>
                    </a:solidFill>
                  </a:tcPr>
                </a:tc>
              </a:tr>
            </a:tbl>
          </a:graphicData>
        </a:graphic>
      </p:graphicFrame>
      <p:graphicFrame>
        <p:nvGraphicFramePr>
          <p:cNvPr id="35" name="1 Gráfico"/>
          <p:cNvGraphicFramePr>
            <a:graphicFrameLocks/>
          </p:cNvGraphicFramePr>
          <p:nvPr>
            <p:extLst>
              <p:ext uri="{D42A27DB-BD31-4B8C-83A1-F6EECF244321}">
                <p14:modId xmlns:p14="http://schemas.microsoft.com/office/powerpoint/2010/main" val="3117331240"/>
              </p:ext>
            </p:extLst>
          </p:nvPr>
        </p:nvGraphicFramePr>
        <p:xfrm>
          <a:off x="635347" y="5220072"/>
          <a:ext cx="5484402" cy="30096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958139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691680"/>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Física Médica   </a:t>
            </a:r>
            <a:endParaRPr lang="es-VE" sz="1900" dirty="0">
              <a:latin typeface="Kozuka Gothic Pro M" pitchFamily="34" charset="-128"/>
              <a:ea typeface="Kozuka Gothic Pro M" pitchFamily="34" charset="-128"/>
            </a:endParaRPr>
          </a:p>
        </p:txBody>
      </p:sp>
      <p:sp>
        <p:nvSpPr>
          <p:cNvPr id="28" name="27 Rectángulo"/>
          <p:cNvSpPr/>
          <p:nvPr/>
        </p:nvSpPr>
        <p:spPr>
          <a:xfrm>
            <a:off x="7965504" y="5341970"/>
            <a:ext cx="2722180"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0" name="29 Rectángulo"/>
          <p:cNvSpPr/>
          <p:nvPr/>
        </p:nvSpPr>
        <p:spPr>
          <a:xfrm>
            <a:off x="8038930" y="5435127"/>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7975389" y="5413979"/>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5" name="34 CuadroTexto"/>
          <p:cNvSpPr txBox="1"/>
          <p:nvPr/>
        </p:nvSpPr>
        <p:spPr>
          <a:xfrm>
            <a:off x="7979035" y="5666570"/>
            <a:ext cx="2588643" cy="1277273"/>
          </a:xfrm>
          <a:prstGeom prst="rect">
            <a:avLst/>
          </a:prstGeom>
          <a:noFill/>
        </p:spPr>
        <p:txBody>
          <a:bodyPr wrap="square" rtlCol="0">
            <a:spAutoFit/>
          </a:bodyPr>
          <a:lstStyle/>
          <a:p>
            <a:r>
              <a:rPr lang="es-VE" sz="1100" b="1" dirty="0" smtClean="0"/>
              <a:t>Responsable:</a:t>
            </a:r>
            <a:r>
              <a:rPr lang="es-VE" sz="1100" dirty="0" smtClean="0"/>
              <a:t> </a:t>
            </a:r>
            <a:r>
              <a:rPr lang="es-VE" sz="1100" dirty="0" err="1"/>
              <a:t>Lisseta</a:t>
            </a:r>
            <a:r>
              <a:rPr lang="es-VE" sz="1100" dirty="0"/>
              <a:t> </a:t>
            </a:r>
            <a:r>
              <a:rPr lang="es-VE" sz="1100" dirty="0" smtClean="0"/>
              <a:t>D’Onofrio</a:t>
            </a:r>
            <a:br>
              <a:rPr lang="es-VE" sz="1100" dirty="0" smtClean="0"/>
            </a:br>
            <a:r>
              <a:rPr lang="es-VE" sz="1100" b="1" dirty="0" smtClean="0"/>
              <a:t>Teléfono: </a:t>
            </a:r>
            <a:r>
              <a:rPr lang="es-VE" sz="1100" dirty="0" smtClean="0"/>
              <a:t>58(212)</a:t>
            </a:r>
            <a:r>
              <a:rPr lang="es-VE" sz="1100" dirty="0"/>
              <a:t> </a:t>
            </a:r>
            <a:r>
              <a:rPr lang="es-VE" sz="1100" dirty="0" smtClean="0"/>
              <a:t>6051519</a:t>
            </a:r>
            <a:br>
              <a:rPr lang="es-VE" sz="1100" dirty="0" smtClean="0"/>
            </a:br>
            <a:r>
              <a:rPr lang="es-ES" sz="1100" b="1" dirty="0" smtClean="0"/>
              <a:t>Correo de contacto:</a:t>
            </a:r>
          </a:p>
          <a:p>
            <a:r>
              <a:rPr lang="es-VE" sz="1100" dirty="0" smtClean="0"/>
              <a:t>pgfisica@fisica.ciens.ucv.ve </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a:t>http://www.ciens.ucv.ve/postgrado/</a:t>
            </a:r>
          </a:p>
          <a:p>
            <a:pPr algn="just"/>
            <a:endParaRPr lang="es-ES" sz="1100" b="1" dirty="0" smtClean="0">
              <a:solidFill>
                <a:srgbClr val="191919"/>
              </a:solidFill>
            </a:endParaRPr>
          </a:p>
        </p:txBody>
      </p:sp>
      <p:sp>
        <p:nvSpPr>
          <p:cNvPr id="25" name="8 CuadroTexto"/>
          <p:cNvSpPr txBox="1"/>
          <p:nvPr/>
        </p:nvSpPr>
        <p:spPr>
          <a:xfrm>
            <a:off x="483622" y="2182068"/>
            <a:ext cx="2801362" cy="6232475"/>
          </a:xfrm>
          <a:prstGeom prst="rect">
            <a:avLst/>
          </a:prstGeom>
          <a:noFill/>
        </p:spPr>
        <p:txBody>
          <a:bodyPr wrap="square" rtlCol="0">
            <a:spAutoFit/>
          </a:bodyPr>
          <a:lstStyle/>
          <a:p>
            <a:pPr algn="just"/>
            <a:r>
              <a:rPr lang="es-VE" sz="1050" dirty="0" smtClean="0"/>
              <a:t>El postgrado en Física Médica, administrado por las Facultades de Ciencias y Medicina de la Universidad Central de Venezuela tiene como objetivos fundamentales: la formación de físicos a cuarto nivel, médicos o profesionales con preparación equivalente en las áreas de física médica, que respondan a la demanda actual y futura que el sector salud (público o privado) tiene por esta clase de servicios, así como también crear y preparar el plantel de investigadores que desarrollen el área en nuestro país. La especialidad y la maestría pretende producir físicos médicos en grandes áreas como diagnóstico, radioterapia, medicina nuclear y procesamiento de señales; ampliar y mejorar el conocimiento que el personal paramédico con nivel de licenciatura tiene de la actividad relacionada con Física Médica.</a:t>
            </a:r>
            <a:endParaRPr lang="es-VE" sz="1050" dirty="0"/>
          </a:p>
          <a:p>
            <a:pPr algn="just"/>
            <a:r>
              <a:rPr lang="es-VE" sz="1050" b="1" dirty="0" smtClean="0"/>
              <a:t>LÍNEAS DE INVESTIGACIÓN: </a:t>
            </a:r>
          </a:p>
          <a:p>
            <a:pPr lvl="0" algn="just"/>
            <a:r>
              <a:rPr lang="es-VE" sz="1050" dirty="0"/>
              <a:t>Estudio de perfiles de haces empleados en radioterapia, del transporte de radiación en medios diversos y su simulación </a:t>
            </a:r>
            <a:r>
              <a:rPr lang="es-VE" sz="1050" dirty="0" smtClean="0"/>
              <a:t>numérica; Dosimetría </a:t>
            </a:r>
            <a:r>
              <a:rPr lang="es-VE" sz="1050" dirty="0"/>
              <a:t>a partir de métodos de imágenes con resonancia magnética y su aplicación en </a:t>
            </a:r>
            <a:r>
              <a:rPr lang="es-VE" sz="1050" dirty="0" smtClean="0"/>
              <a:t>radiocirugía; Dosimetría </a:t>
            </a:r>
            <a:r>
              <a:rPr lang="es-VE" sz="1050" dirty="0"/>
              <a:t>y desarrollo de maniquí para arcos de radiocirugía en el tratamiento de cáncer de </a:t>
            </a:r>
            <a:r>
              <a:rPr lang="es-VE" sz="1050" dirty="0" smtClean="0"/>
              <a:t>mama; Comparación </a:t>
            </a:r>
            <a:r>
              <a:rPr lang="es-VE" sz="1050" dirty="0"/>
              <a:t>y evaluación de sistemas de planificación de tratamientos en </a:t>
            </a:r>
            <a:r>
              <a:rPr lang="es-VE" sz="1050" dirty="0" smtClean="0"/>
              <a:t>radioterapia</a:t>
            </a:r>
            <a:r>
              <a:rPr lang="es-VE" sz="1050" dirty="0"/>
              <a:t>-</a:t>
            </a:r>
            <a:endParaRPr lang="es-VE" sz="1050" dirty="0" smtClean="0"/>
          </a:p>
          <a:p>
            <a:pPr lvl="0" algn="just"/>
            <a:r>
              <a:rPr lang="es-VE" sz="1050" dirty="0" smtClean="0"/>
              <a:t>Desarrollo </a:t>
            </a:r>
            <a:r>
              <a:rPr lang="es-VE" sz="1050" dirty="0"/>
              <a:t>de redes neuronales que asistan en la toma de decisiones en tratamientos con implantes en </a:t>
            </a:r>
            <a:r>
              <a:rPr lang="es-VE" sz="1050" dirty="0" smtClean="0"/>
              <a:t>braquiterapia; Uso </a:t>
            </a:r>
            <a:r>
              <a:rPr lang="es-VE" sz="1050" dirty="0"/>
              <a:t>de métodos estocásticos en la solución de problemas inversos y desarrollo de métodos de optimización en radioterapia y diagnóstico por </a:t>
            </a:r>
            <a:r>
              <a:rPr lang="es-VE" sz="1050" dirty="0" smtClean="0"/>
              <a:t>imagen; Estudio </a:t>
            </a:r>
            <a:r>
              <a:rPr lang="es-VE" sz="1050" dirty="0"/>
              <a:t>de fenómenos de difusión en hueso fracturado y </a:t>
            </a:r>
            <a:r>
              <a:rPr lang="es-VE" sz="1050" dirty="0" smtClean="0"/>
              <a:t>osteoporosis; Medidas de la diferencia de potencial en hueso fracturado; </a:t>
            </a:r>
            <a:endParaRPr lang="es-ES" sz="1050" dirty="0"/>
          </a:p>
        </p:txBody>
      </p:sp>
      <p:sp>
        <p:nvSpPr>
          <p:cNvPr id="37" name="8 CuadroTexto"/>
          <p:cNvSpPr txBox="1"/>
          <p:nvPr/>
        </p:nvSpPr>
        <p:spPr>
          <a:xfrm>
            <a:off x="3391494" y="2195736"/>
            <a:ext cx="2801362" cy="3485570"/>
          </a:xfrm>
          <a:prstGeom prst="rect">
            <a:avLst/>
          </a:prstGeom>
          <a:noFill/>
        </p:spPr>
        <p:txBody>
          <a:bodyPr wrap="square" rtlCol="0">
            <a:spAutoFit/>
          </a:bodyPr>
          <a:lstStyle/>
          <a:p>
            <a:pPr algn="just"/>
            <a:r>
              <a:rPr lang="es-VE" sz="1050" b="1" dirty="0" smtClean="0"/>
              <a:t>LÍNEAS DE INVESTIGACIÓN (CONT.): </a:t>
            </a:r>
          </a:p>
          <a:p>
            <a:pPr algn="just"/>
            <a:r>
              <a:rPr lang="es-VE" sz="1050" dirty="0" smtClean="0"/>
              <a:t>Implantación </a:t>
            </a:r>
            <a:r>
              <a:rPr lang="es-VE" sz="1050" dirty="0"/>
              <a:t>de diversos paradigmas para evaluación funcional en cerebro mediante resonancia </a:t>
            </a:r>
            <a:r>
              <a:rPr lang="es-VE" sz="1050" dirty="0" smtClean="0"/>
              <a:t>magnética; Desarrollo </a:t>
            </a:r>
            <a:r>
              <a:rPr lang="es-VE" sz="1050" dirty="0"/>
              <a:t>de tecnología de postprocesamiento de imágenes para evaluación tridimensional de angiografías y de volúmenes del sistema nervioso central mediante resonancia </a:t>
            </a:r>
            <a:r>
              <a:rPr lang="es-VE" sz="1050" dirty="0" smtClean="0"/>
              <a:t>magnética; Desarrollo </a:t>
            </a:r>
            <a:r>
              <a:rPr lang="es-VE" sz="1050" dirty="0"/>
              <a:t>de equipos para realizar estimulación magnética </a:t>
            </a:r>
            <a:r>
              <a:rPr lang="es-VE" sz="1050" dirty="0" smtClean="0"/>
              <a:t>transcraneal</a:t>
            </a:r>
            <a:r>
              <a:rPr lang="es-VE" sz="1050" dirty="0"/>
              <a:t>.</a:t>
            </a:r>
            <a:endParaRPr lang="es-VE" sz="1050" b="1" dirty="0"/>
          </a:p>
          <a:p>
            <a:pPr lvl="0" algn="just"/>
            <a:r>
              <a:rPr lang="es-VE" sz="1050" dirty="0"/>
              <a:t>Desarrollo de maniquí para aplicaciones de espectroscopia en vivo en resonancia magnética; Evaluación de cardiopatías a través del estudio de series temporales; Modelaje no lineal de cadenas de ADN; Tratamiento de pacientes con cáncer por medio de terapias alternativas; Estudio del comportamiento del sistema inmune como sistema complejo; Instrumentación Biomédica; Dosimetría en tres dimensiones; Biomateriales;  y Telemedicina.</a:t>
            </a:r>
            <a:endParaRPr lang="es-ES" sz="1050" dirty="0"/>
          </a:p>
          <a:p>
            <a:pPr lvl="0" algn="just"/>
            <a:endParaRPr lang="es-ES" sz="1050" dirty="0"/>
          </a:p>
        </p:txBody>
      </p:sp>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5878051"/>
            <a:ext cx="2629070" cy="171828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556201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691680"/>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Física Médica   </a:t>
            </a:r>
            <a:endParaRPr lang="es-VE" sz="1900" dirty="0">
              <a:latin typeface="Kozuka Gothic Pro M" pitchFamily="34" charset="-128"/>
              <a:ea typeface="Kozuka Gothic Pro M" pitchFamily="34" charset="-128"/>
            </a:endParaRPr>
          </a:p>
        </p:txBody>
      </p:sp>
      <p:sp>
        <p:nvSpPr>
          <p:cNvPr id="28" name="27 Rectángulo"/>
          <p:cNvSpPr/>
          <p:nvPr/>
        </p:nvSpPr>
        <p:spPr>
          <a:xfrm>
            <a:off x="3501008" y="6642535"/>
            <a:ext cx="2722180"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0" name="29 Rectángulo"/>
          <p:cNvSpPr/>
          <p:nvPr/>
        </p:nvSpPr>
        <p:spPr>
          <a:xfrm>
            <a:off x="3574434" y="6735692"/>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3510893" y="6714544"/>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5" name="34 CuadroTexto"/>
          <p:cNvSpPr txBox="1"/>
          <p:nvPr/>
        </p:nvSpPr>
        <p:spPr>
          <a:xfrm>
            <a:off x="3514539" y="6967135"/>
            <a:ext cx="2588643" cy="1277273"/>
          </a:xfrm>
          <a:prstGeom prst="rect">
            <a:avLst/>
          </a:prstGeom>
          <a:noFill/>
        </p:spPr>
        <p:txBody>
          <a:bodyPr wrap="square" rtlCol="0">
            <a:spAutoFit/>
          </a:bodyPr>
          <a:lstStyle/>
          <a:p>
            <a:r>
              <a:rPr lang="es-VE" sz="1100" b="1" dirty="0" smtClean="0"/>
              <a:t>Responsable:</a:t>
            </a:r>
            <a:r>
              <a:rPr lang="es-VE" sz="1100" dirty="0" smtClean="0"/>
              <a:t> </a:t>
            </a:r>
            <a:r>
              <a:rPr lang="es-VE" sz="1100" dirty="0" err="1"/>
              <a:t>Lisseta</a:t>
            </a:r>
            <a:r>
              <a:rPr lang="es-VE" sz="1100" dirty="0"/>
              <a:t> </a:t>
            </a:r>
            <a:r>
              <a:rPr lang="es-VE" sz="1100" dirty="0" smtClean="0"/>
              <a:t>D’Onofrio</a:t>
            </a:r>
            <a:br>
              <a:rPr lang="es-VE" sz="1100" dirty="0" smtClean="0"/>
            </a:br>
            <a:r>
              <a:rPr lang="es-VE" sz="1100" b="1" dirty="0" smtClean="0"/>
              <a:t>Teléfono: </a:t>
            </a:r>
            <a:r>
              <a:rPr lang="es-VE" sz="1100" dirty="0" smtClean="0"/>
              <a:t>58(212)6051519</a:t>
            </a:r>
            <a:br>
              <a:rPr lang="es-VE" sz="1100" dirty="0" smtClean="0"/>
            </a:br>
            <a:r>
              <a:rPr lang="es-ES" sz="1100" b="1" dirty="0" smtClean="0"/>
              <a:t>Correo de contacto:</a:t>
            </a:r>
          </a:p>
          <a:p>
            <a:r>
              <a:rPr lang="es-VE" sz="1100" dirty="0" smtClean="0"/>
              <a:t>pgfisica@fisica.ciens.ucv.ve </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a:t>http://www.ciens.ucv.ve/postgrado/</a:t>
            </a:r>
          </a:p>
          <a:p>
            <a:pPr algn="just"/>
            <a:endParaRPr lang="es-ES" sz="1100" b="1" dirty="0" smtClean="0">
              <a:solidFill>
                <a:srgbClr val="191919"/>
              </a:solidFill>
            </a:endParaRPr>
          </a:p>
        </p:txBody>
      </p:sp>
      <p:sp>
        <p:nvSpPr>
          <p:cNvPr id="26" name="10 CuadroTexto"/>
          <p:cNvSpPr txBox="1"/>
          <p:nvPr/>
        </p:nvSpPr>
        <p:spPr>
          <a:xfrm>
            <a:off x="509792" y="2195736"/>
            <a:ext cx="2775192" cy="4455066"/>
          </a:xfrm>
          <a:prstGeom prst="rect">
            <a:avLst/>
          </a:prstGeom>
          <a:noFill/>
        </p:spPr>
        <p:txBody>
          <a:bodyPr wrap="square" rtlCol="0">
            <a:spAutoFit/>
          </a:bodyPr>
          <a:lstStyle/>
          <a:p>
            <a:pPr algn="just"/>
            <a:r>
              <a:rPr lang="es-VE" sz="1050" b="1" dirty="0" smtClean="0">
                <a:solidFill>
                  <a:srgbClr val="191919"/>
                </a:solidFill>
              </a:rPr>
              <a:t>TÍTULOS QUE SE OTORGAN:</a:t>
            </a:r>
            <a:endParaRPr lang="es-VE" sz="900" b="1" dirty="0" smtClean="0">
              <a:solidFill>
                <a:srgbClr val="191919"/>
              </a:solidFill>
            </a:endParaRPr>
          </a:p>
          <a:p>
            <a:pPr marL="171450" indent="-171450" algn="just">
              <a:buFont typeface="Arial" pitchFamily="34" charset="0"/>
              <a:buChar char="•"/>
            </a:pPr>
            <a:r>
              <a:rPr lang="es-VE" sz="1050" b="1" dirty="0" smtClean="0"/>
              <a:t>MAGISTER SCIENTIARUM, MENCIÓN FÍSICA MÉDICA</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35 </a:t>
            </a:r>
          </a:p>
          <a:p>
            <a:pPr marL="171450" indent="-171450" algn="just">
              <a:buFont typeface="Arial" pitchFamily="34" charset="0"/>
              <a:buChar char="•"/>
            </a:pPr>
            <a:r>
              <a:rPr lang="es-VE" sz="1050" dirty="0" smtClean="0"/>
              <a:t>Asignaturas Obligatorias: </a:t>
            </a:r>
          </a:p>
          <a:p>
            <a:pPr marL="171450" indent="-171450" algn="just">
              <a:buFont typeface="Arial" pitchFamily="34" charset="0"/>
              <a:buChar char="•"/>
            </a:pPr>
            <a:r>
              <a:rPr lang="es-VE" sz="1050" u="sng" dirty="0" smtClean="0"/>
              <a:t>Área de Ciencias Físicas</a:t>
            </a:r>
            <a:r>
              <a:rPr lang="es-VE" sz="1050" dirty="0" smtClean="0"/>
              <a:t>: </a:t>
            </a:r>
            <a:r>
              <a:rPr lang="es-VE" sz="1050" dirty="0"/>
              <a:t>Física de radiaciones y </a:t>
            </a:r>
            <a:r>
              <a:rPr lang="es-VE" sz="1050" dirty="0" smtClean="0"/>
              <a:t>dosimetría; Física </a:t>
            </a:r>
            <a:r>
              <a:rPr lang="es-VE" sz="1050" dirty="0"/>
              <a:t>de la </a:t>
            </a:r>
            <a:r>
              <a:rPr lang="es-VE" sz="1050" dirty="0" smtClean="0"/>
              <a:t>radioterapia; Física </a:t>
            </a:r>
            <a:r>
              <a:rPr lang="es-VE" sz="1050" dirty="0"/>
              <a:t>del diagnóstico por </a:t>
            </a:r>
            <a:r>
              <a:rPr lang="es-VE" sz="1050" dirty="0" smtClean="0"/>
              <a:t>imágenes; Electrónica </a:t>
            </a:r>
            <a:r>
              <a:rPr lang="es-VE" sz="1050" dirty="0"/>
              <a:t>para físicos </a:t>
            </a:r>
            <a:r>
              <a:rPr lang="es-VE" sz="1050" dirty="0" smtClean="0"/>
              <a:t>médicos; Radiobiología; Introducción a la protección radiológica; </a:t>
            </a:r>
            <a:r>
              <a:rPr lang="es-VE" sz="1050" dirty="0"/>
              <a:t>Morfología para </a:t>
            </a:r>
            <a:r>
              <a:rPr lang="es-VE" sz="1050" dirty="0" smtClean="0"/>
              <a:t>físicos médicos; </a:t>
            </a:r>
            <a:r>
              <a:rPr lang="es-VE" sz="1050" dirty="0"/>
              <a:t>Principios básicos de bioquímica y </a:t>
            </a:r>
            <a:r>
              <a:rPr lang="es-VE" sz="1050" dirty="0" smtClean="0"/>
              <a:t>fisiología; y Ética médica.</a:t>
            </a:r>
          </a:p>
          <a:p>
            <a:pPr marL="171450" indent="-171450" algn="just">
              <a:buFont typeface="Arial" pitchFamily="34" charset="0"/>
              <a:buChar char="•"/>
            </a:pPr>
            <a:r>
              <a:rPr lang="es-VE" sz="1050" u="sng" dirty="0" smtClean="0"/>
              <a:t>Área </a:t>
            </a:r>
            <a:r>
              <a:rPr lang="es-VE" sz="1050" u="sng" dirty="0"/>
              <a:t>de Ciencias Médicas</a:t>
            </a:r>
            <a:r>
              <a:rPr lang="es-VE" sz="1050" dirty="0"/>
              <a:t>: Física de radiaciones y dosimetría; Física de la radioterapia; Física del diagnóstico por imágenes; Electrónica para físicos médicos; Radiobiología; Introducción a la protección radiológica; Física moderna para médicos; Física atómica y nuclear para médicos; Electrónica para </a:t>
            </a:r>
            <a:r>
              <a:rPr lang="es-VE" sz="1050" dirty="0" smtClean="0"/>
              <a:t>médicos. </a:t>
            </a:r>
          </a:p>
          <a:p>
            <a:pPr marL="171450" indent="-171450" algn="just">
              <a:buFont typeface="Arial" pitchFamily="34" charset="0"/>
              <a:buChar char="•"/>
            </a:pPr>
            <a:r>
              <a:rPr lang="es-VE" sz="1050" dirty="0" smtClean="0"/>
              <a:t>Asignaturas </a:t>
            </a:r>
            <a:r>
              <a:rPr lang="es-VE" sz="1050" dirty="0"/>
              <a:t>Electivas, Proyecto de Trabajo de Grado de Maestría  y Trabajo de Grado de </a:t>
            </a:r>
            <a:r>
              <a:rPr lang="es-VE" sz="1050" dirty="0" smtClean="0"/>
              <a:t>Maestría.</a:t>
            </a:r>
          </a:p>
        </p:txBody>
      </p:sp>
      <p:sp>
        <p:nvSpPr>
          <p:cNvPr id="40" name="10 CuadroTexto"/>
          <p:cNvSpPr txBox="1"/>
          <p:nvPr/>
        </p:nvSpPr>
        <p:spPr>
          <a:xfrm>
            <a:off x="3429000" y="2240300"/>
            <a:ext cx="2775192" cy="4131900"/>
          </a:xfrm>
          <a:prstGeom prst="rect">
            <a:avLst/>
          </a:prstGeom>
          <a:noFill/>
        </p:spPr>
        <p:txBody>
          <a:bodyPr wrap="square" rtlCol="0">
            <a:spAutoFit/>
          </a:bodyPr>
          <a:lstStyle/>
          <a:p>
            <a:pPr marL="171450" indent="-171450" algn="just">
              <a:buFont typeface="Arial" pitchFamily="34" charset="0"/>
              <a:buChar char="•"/>
            </a:pPr>
            <a:r>
              <a:rPr lang="es-VE" sz="1050" b="1" dirty="0" smtClean="0"/>
              <a:t>ESPECIALISTA EN  FÍSICA MÉDICA</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35 </a:t>
            </a:r>
          </a:p>
          <a:p>
            <a:pPr marL="171450" indent="-171450" algn="just">
              <a:buFont typeface="Arial" pitchFamily="34" charset="0"/>
              <a:buChar char="•"/>
            </a:pPr>
            <a:r>
              <a:rPr lang="es-VE" sz="1050" dirty="0" smtClean="0"/>
              <a:t>Asignaturas Obligatorias: </a:t>
            </a:r>
          </a:p>
          <a:p>
            <a:pPr marL="171450" indent="-171450" algn="just">
              <a:buFont typeface="Arial" pitchFamily="34" charset="0"/>
              <a:buChar char="•"/>
            </a:pPr>
            <a:r>
              <a:rPr lang="es-VE" sz="1050" u="sng" dirty="0" smtClean="0"/>
              <a:t>Área de Ciencias Físicas</a:t>
            </a:r>
            <a:r>
              <a:rPr lang="es-VE" sz="1050" dirty="0" smtClean="0"/>
              <a:t>: </a:t>
            </a:r>
            <a:r>
              <a:rPr lang="es-VE" sz="1050" dirty="0"/>
              <a:t>Física de radiaciones y </a:t>
            </a:r>
            <a:r>
              <a:rPr lang="es-VE" sz="1050" dirty="0" smtClean="0"/>
              <a:t>dosimetría; Física </a:t>
            </a:r>
            <a:r>
              <a:rPr lang="es-VE" sz="1050" dirty="0"/>
              <a:t>de la </a:t>
            </a:r>
            <a:r>
              <a:rPr lang="es-VE" sz="1050" dirty="0" smtClean="0"/>
              <a:t>radioterapia; Física </a:t>
            </a:r>
            <a:r>
              <a:rPr lang="es-VE" sz="1050" dirty="0"/>
              <a:t>del diagnóstico por </a:t>
            </a:r>
            <a:r>
              <a:rPr lang="es-VE" sz="1050" dirty="0" smtClean="0"/>
              <a:t>imágenes; Electrónica </a:t>
            </a:r>
            <a:r>
              <a:rPr lang="es-VE" sz="1050" dirty="0"/>
              <a:t>para físicos </a:t>
            </a:r>
            <a:r>
              <a:rPr lang="es-VE" sz="1050" dirty="0" smtClean="0"/>
              <a:t>médicos; Radiobiología; Introducción a la protección radiológica; </a:t>
            </a:r>
            <a:r>
              <a:rPr lang="es-VE" sz="1050" dirty="0"/>
              <a:t>Morfología para </a:t>
            </a:r>
            <a:r>
              <a:rPr lang="es-VE" sz="1050" dirty="0" smtClean="0"/>
              <a:t>físicos médicos; </a:t>
            </a:r>
            <a:r>
              <a:rPr lang="es-VE" sz="1050" dirty="0"/>
              <a:t>Principios básicos de bioquímica y </a:t>
            </a:r>
            <a:r>
              <a:rPr lang="es-VE" sz="1050" dirty="0" smtClean="0"/>
              <a:t>fisiología; y Ética médica.</a:t>
            </a:r>
          </a:p>
          <a:p>
            <a:pPr marL="171450" indent="-171450" algn="just">
              <a:buFont typeface="Arial" pitchFamily="34" charset="0"/>
              <a:buChar char="•"/>
            </a:pPr>
            <a:r>
              <a:rPr lang="es-VE" sz="1050" u="sng" dirty="0" smtClean="0"/>
              <a:t>Área </a:t>
            </a:r>
            <a:r>
              <a:rPr lang="es-VE" sz="1050" u="sng" dirty="0"/>
              <a:t>de Ciencias Médicas</a:t>
            </a:r>
            <a:r>
              <a:rPr lang="es-VE" sz="1050" dirty="0"/>
              <a:t>: Física de radiaciones y dosimetría; Física de la radioterapia; Física del diagnóstico por imágenes; Electrónica para físicos médicos; Radiobiología; Introducción a la protección radiológica; Física moderna para médicos; Física atómica y nuclear para médicos; Electrónica para </a:t>
            </a:r>
            <a:r>
              <a:rPr lang="es-VE" sz="1050" dirty="0" smtClean="0"/>
              <a:t>médicos. </a:t>
            </a:r>
          </a:p>
          <a:p>
            <a:pPr marL="171450" indent="-171450" algn="just">
              <a:buFont typeface="Arial" pitchFamily="34" charset="0"/>
              <a:buChar char="•"/>
            </a:pPr>
            <a:r>
              <a:rPr lang="es-VE" sz="1050" dirty="0" smtClean="0"/>
              <a:t>Asignaturas </a:t>
            </a:r>
            <a:r>
              <a:rPr lang="es-VE" sz="1050" dirty="0"/>
              <a:t>Electivas, Proyecto de Trabajo de Grado de Maestría  y Trabajo de Grado de </a:t>
            </a:r>
            <a:r>
              <a:rPr lang="es-VE" sz="1050" dirty="0" smtClean="0"/>
              <a:t>Maestría.</a:t>
            </a: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912" y="6650802"/>
            <a:ext cx="2469064" cy="164604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660390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691680"/>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Instrumentación </a:t>
            </a:r>
            <a:endParaRPr lang="es-VE" sz="1900" dirty="0">
              <a:latin typeface="Kozuka Gothic Pro M" pitchFamily="34" charset="-128"/>
              <a:ea typeface="Kozuka Gothic Pro M" pitchFamily="34" charset="-128"/>
            </a:endParaRPr>
          </a:p>
        </p:txBody>
      </p:sp>
      <p:sp>
        <p:nvSpPr>
          <p:cNvPr id="28" name="27 Rectángulo"/>
          <p:cNvSpPr/>
          <p:nvPr/>
        </p:nvSpPr>
        <p:spPr>
          <a:xfrm>
            <a:off x="3448475" y="6760775"/>
            <a:ext cx="2722180"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0" name="29 Rectángulo"/>
          <p:cNvSpPr/>
          <p:nvPr/>
        </p:nvSpPr>
        <p:spPr>
          <a:xfrm>
            <a:off x="3521901" y="6853932"/>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3458360" y="6832784"/>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35" name="34 CuadroTexto"/>
          <p:cNvSpPr txBox="1"/>
          <p:nvPr/>
        </p:nvSpPr>
        <p:spPr>
          <a:xfrm>
            <a:off x="3462006" y="7085375"/>
            <a:ext cx="2588643" cy="1277273"/>
          </a:xfrm>
          <a:prstGeom prst="rect">
            <a:avLst/>
          </a:prstGeom>
          <a:noFill/>
        </p:spPr>
        <p:txBody>
          <a:bodyPr wrap="square" rtlCol="0">
            <a:spAutoFit/>
          </a:bodyPr>
          <a:lstStyle/>
          <a:p>
            <a:r>
              <a:rPr lang="es-VE" sz="1100" b="1" dirty="0" smtClean="0"/>
              <a:t>Responsable:</a:t>
            </a:r>
            <a:r>
              <a:rPr lang="es-VE" sz="1100" dirty="0" smtClean="0"/>
              <a:t> </a:t>
            </a:r>
            <a:r>
              <a:rPr lang="es-VE" sz="1100" dirty="0" err="1"/>
              <a:t>Lisseta</a:t>
            </a:r>
            <a:r>
              <a:rPr lang="es-VE" sz="1100" dirty="0"/>
              <a:t> </a:t>
            </a:r>
            <a:r>
              <a:rPr lang="es-VE" sz="1100" dirty="0" smtClean="0"/>
              <a:t>D’Onofrio</a:t>
            </a:r>
            <a:br>
              <a:rPr lang="es-VE" sz="1100" dirty="0" smtClean="0"/>
            </a:br>
            <a:r>
              <a:rPr lang="es-VE" sz="1100" b="1" dirty="0" smtClean="0"/>
              <a:t>Teléfono: </a:t>
            </a:r>
            <a:r>
              <a:rPr lang="es-VE" sz="1100" dirty="0" smtClean="0"/>
              <a:t>58(212)6051519</a:t>
            </a:r>
            <a:br>
              <a:rPr lang="es-VE" sz="1100" dirty="0" smtClean="0"/>
            </a:br>
            <a:r>
              <a:rPr lang="es-ES" sz="1100" b="1" dirty="0" smtClean="0"/>
              <a:t>Correo de contacto:</a:t>
            </a:r>
          </a:p>
          <a:p>
            <a:r>
              <a:rPr lang="es-VE" sz="1100" dirty="0" smtClean="0"/>
              <a:t>pgfisica@fisica.ciens.ucv.ve </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a:t>http://www.ciens.ucv.ve/postgrado/</a:t>
            </a:r>
          </a:p>
          <a:p>
            <a:pPr algn="just"/>
            <a:endParaRPr lang="es-ES" sz="1100" b="1" dirty="0" smtClean="0">
              <a:solidFill>
                <a:srgbClr val="191919"/>
              </a:solidFill>
            </a:endParaRPr>
          </a:p>
        </p:txBody>
      </p:sp>
      <p:sp>
        <p:nvSpPr>
          <p:cNvPr id="25" name="8 CuadroTexto"/>
          <p:cNvSpPr txBox="1"/>
          <p:nvPr/>
        </p:nvSpPr>
        <p:spPr>
          <a:xfrm>
            <a:off x="561228" y="2195736"/>
            <a:ext cx="2651748" cy="1223412"/>
          </a:xfrm>
          <a:prstGeom prst="rect">
            <a:avLst/>
          </a:prstGeom>
          <a:noFill/>
        </p:spPr>
        <p:txBody>
          <a:bodyPr wrap="square" rtlCol="0">
            <a:spAutoFit/>
          </a:bodyPr>
          <a:lstStyle/>
          <a:p>
            <a:pPr algn="just"/>
            <a:r>
              <a:rPr lang="es-VE" sz="1050" dirty="0" smtClean="0"/>
              <a:t>Es un programa dinámico creado en 1986, destinado a capacitar en diversas áreas de la instrumentaci</a:t>
            </a:r>
            <a:r>
              <a:rPr lang="es-VE" sz="1050" dirty="0"/>
              <a:t>ó</a:t>
            </a:r>
            <a:r>
              <a:rPr lang="es-VE" sz="1050" dirty="0" smtClean="0"/>
              <a:t>n a profesionales activos que puedan cumplir sus funciones en laboratorios de investigaci</a:t>
            </a:r>
            <a:r>
              <a:rPr lang="es-VE" sz="1050" dirty="0"/>
              <a:t>ó</a:t>
            </a:r>
            <a:r>
              <a:rPr lang="es-VE" sz="1050" dirty="0" smtClean="0"/>
              <a:t>n científica y de desarrollo, en hospitales y en diversas empresas productivas y de servicio.</a:t>
            </a:r>
          </a:p>
        </p:txBody>
      </p:sp>
      <p:sp>
        <p:nvSpPr>
          <p:cNvPr id="29" name="8 CuadroTexto"/>
          <p:cNvSpPr txBox="1"/>
          <p:nvPr/>
        </p:nvSpPr>
        <p:spPr>
          <a:xfrm>
            <a:off x="543144" y="3347864"/>
            <a:ext cx="2669832" cy="2677656"/>
          </a:xfrm>
          <a:prstGeom prst="rect">
            <a:avLst/>
          </a:prstGeom>
          <a:noFill/>
        </p:spPr>
        <p:txBody>
          <a:bodyPr wrap="square" rtlCol="0">
            <a:spAutoFit/>
          </a:bodyPr>
          <a:lstStyle/>
          <a:p>
            <a:pPr algn="just"/>
            <a:r>
              <a:rPr lang="es-VE" sz="1050" b="1" dirty="0" smtClean="0">
                <a:solidFill>
                  <a:srgbClr val="191919"/>
                </a:solidFill>
              </a:rPr>
              <a:t>LÍNEAS DE INVESTIGACIÓN:</a:t>
            </a:r>
          </a:p>
          <a:p>
            <a:pPr lvl="0" algn="just"/>
            <a:r>
              <a:rPr lang="es-VE" sz="1050" dirty="0" smtClean="0"/>
              <a:t>Procesamiento </a:t>
            </a:r>
            <a:r>
              <a:rPr lang="es-VE" sz="1050" dirty="0"/>
              <a:t>Digital de Señales e </a:t>
            </a:r>
            <a:r>
              <a:rPr lang="es-VE" sz="1050" dirty="0" smtClean="0"/>
              <a:t>Imágenes; Robótica; Redes </a:t>
            </a:r>
            <a:r>
              <a:rPr lang="es-VE" sz="1050" dirty="0"/>
              <a:t>Neurales y Algoritmos </a:t>
            </a:r>
            <a:r>
              <a:rPr lang="es-VE" sz="1050" dirty="0" smtClean="0"/>
              <a:t>Genéticos; Control </a:t>
            </a:r>
            <a:r>
              <a:rPr lang="es-VE" sz="1050" dirty="0"/>
              <a:t>de </a:t>
            </a:r>
            <a:r>
              <a:rPr lang="es-VE" sz="1050" dirty="0" smtClean="0"/>
              <a:t>Procesos; Desarrollo </a:t>
            </a:r>
            <a:r>
              <a:rPr lang="es-VE" sz="1050" dirty="0"/>
              <a:t>de Instrumentos y Sensores para </a:t>
            </a:r>
            <a:r>
              <a:rPr lang="es-VE" sz="1050" dirty="0" smtClean="0"/>
              <a:t>Mediciones; Métodos </a:t>
            </a:r>
            <a:r>
              <a:rPr lang="es-VE" sz="1050" dirty="0"/>
              <a:t>Experimentales de la </a:t>
            </a:r>
            <a:r>
              <a:rPr lang="es-VE" sz="1050" dirty="0" smtClean="0"/>
              <a:t>Física; Redes Neurales; Instrumentación</a:t>
            </a:r>
            <a:r>
              <a:rPr lang="es-VE" sz="1050" dirty="0"/>
              <a:t>, </a:t>
            </a:r>
            <a:r>
              <a:rPr lang="es-VE" sz="1050" dirty="0" smtClean="0"/>
              <a:t>Electrónica; Desarrollo </a:t>
            </a:r>
            <a:r>
              <a:rPr lang="es-VE" sz="1050" dirty="0"/>
              <a:t>del Laboratorio, Taller para Robótica y Desarrollo de Autómatas Teledirigidos y </a:t>
            </a:r>
            <a:r>
              <a:rPr lang="es-VE" sz="1050" dirty="0" smtClean="0"/>
              <a:t>Robots; Fenómenos </a:t>
            </a:r>
            <a:r>
              <a:rPr lang="es-VE" sz="1050" dirty="0"/>
              <a:t>no </a:t>
            </a:r>
            <a:r>
              <a:rPr lang="es-VE" sz="1050" dirty="0" smtClean="0"/>
              <a:t>Lineales; Visualización </a:t>
            </a:r>
            <a:r>
              <a:rPr lang="es-VE" sz="1050" dirty="0"/>
              <a:t>de </a:t>
            </a:r>
            <a:r>
              <a:rPr lang="es-VE" sz="1050" dirty="0" smtClean="0"/>
              <a:t>volúmenes; Inteligencia Artificial; </a:t>
            </a:r>
            <a:r>
              <a:rPr lang="es-VE" sz="1050" dirty="0" err="1" smtClean="0"/>
              <a:t>BioInstrumentación</a:t>
            </a:r>
            <a:r>
              <a:rPr lang="es-VE" sz="1050" dirty="0" smtClean="0"/>
              <a:t>; Control Difuso; Planificación </a:t>
            </a:r>
            <a:r>
              <a:rPr lang="es-VE" sz="1050" dirty="0"/>
              <a:t>Estratégica y Control de </a:t>
            </a:r>
            <a:r>
              <a:rPr lang="es-VE" sz="1050" dirty="0" smtClean="0"/>
              <a:t>Procesos; Innovación; Ingeniería </a:t>
            </a:r>
            <a:r>
              <a:rPr lang="es-VE" sz="1050" dirty="0"/>
              <a:t>de </a:t>
            </a:r>
            <a:r>
              <a:rPr lang="es-VE" sz="1050" dirty="0" smtClean="0"/>
              <a:t>Software; Imágenes; y Procesamiento </a:t>
            </a:r>
            <a:r>
              <a:rPr lang="es-VE" sz="1050" dirty="0"/>
              <a:t>de </a:t>
            </a:r>
            <a:r>
              <a:rPr lang="es-VE" sz="1050" dirty="0" smtClean="0"/>
              <a:t>Señales</a:t>
            </a:r>
            <a:r>
              <a:rPr lang="es-VE" sz="1050" dirty="0"/>
              <a:t>.</a:t>
            </a:r>
          </a:p>
        </p:txBody>
      </p:sp>
      <p:sp>
        <p:nvSpPr>
          <p:cNvPr id="36" name="35 CuadroTexto"/>
          <p:cNvSpPr txBox="1"/>
          <p:nvPr/>
        </p:nvSpPr>
        <p:spPr>
          <a:xfrm>
            <a:off x="3281981" y="2187600"/>
            <a:ext cx="2955331" cy="4616648"/>
          </a:xfrm>
          <a:prstGeom prst="rect">
            <a:avLst/>
          </a:prstGeom>
          <a:noFill/>
        </p:spPr>
        <p:txBody>
          <a:bodyPr wrap="square" rtlCol="0">
            <a:spAutoFit/>
          </a:bodyPr>
          <a:lstStyle/>
          <a:p>
            <a:pPr algn="just"/>
            <a:r>
              <a:rPr lang="es-VE" sz="1050" b="1" dirty="0" smtClean="0">
                <a:solidFill>
                  <a:srgbClr val="191919"/>
                </a:solidFill>
              </a:rPr>
              <a:t>TÍTULOS QUE SE OTORGAN:</a:t>
            </a:r>
            <a:endParaRPr lang="es-VE" sz="900" b="1" dirty="0" smtClean="0">
              <a:solidFill>
                <a:srgbClr val="191919"/>
              </a:solidFill>
            </a:endParaRPr>
          </a:p>
          <a:p>
            <a:pPr marL="171450" indent="-171450">
              <a:buFont typeface="Arial" pitchFamily="34" charset="0"/>
              <a:buChar char="•"/>
            </a:pPr>
            <a:r>
              <a:rPr lang="es-VE" sz="1050" b="1" dirty="0" smtClean="0">
                <a:solidFill>
                  <a:srgbClr val="191919"/>
                </a:solidFill>
              </a:rPr>
              <a:t>DOCTOR EN CIENCIAS, MENCIÓN INSTRUMENTACIÓN</a:t>
            </a:r>
          </a:p>
          <a:p>
            <a:pPr marL="171450" indent="-171450">
              <a:buFont typeface="Arial" pitchFamily="34" charset="0"/>
              <a:buChar char="•"/>
            </a:pPr>
            <a:r>
              <a:rPr lang="es-VE" sz="1050" dirty="0" smtClean="0">
                <a:solidFill>
                  <a:srgbClr val="191919"/>
                </a:solidFill>
              </a:rPr>
              <a:t>Duración: Ocho (08) semestres</a:t>
            </a:r>
          </a:p>
          <a:p>
            <a:pPr marL="171450" indent="-171450">
              <a:buFont typeface="Arial" pitchFamily="34" charset="0"/>
              <a:buChar char="•"/>
            </a:pPr>
            <a:r>
              <a:rPr lang="es-VE" sz="1050" dirty="0" smtClean="0">
                <a:solidFill>
                  <a:srgbClr val="191919"/>
                </a:solidFill>
              </a:rPr>
              <a:t>Período de Pre-inscripción: Enero y Junio de cada año</a:t>
            </a:r>
          </a:p>
          <a:p>
            <a:pPr marL="171450" indent="-171450">
              <a:buFont typeface="Arial" pitchFamily="34" charset="0"/>
              <a:buChar char="•"/>
            </a:pPr>
            <a:r>
              <a:rPr lang="es-VE" sz="1050" dirty="0" smtClean="0">
                <a:solidFill>
                  <a:srgbClr val="191919"/>
                </a:solidFill>
              </a:rPr>
              <a:t>Total Unidades Crédito (UC): 45 </a:t>
            </a:r>
          </a:p>
          <a:p>
            <a:pPr marL="171450" indent="-171450">
              <a:buFont typeface="Arial" pitchFamily="34" charset="0"/>
              <a:buChar char="•"/>
            </a:pPr>
            <a:r>
              <a:rPr lang="es-VE" sz="1050" dirty="0" smtClean="0">
                <a:solidFill>
                  <a:srgbClr val="191919"/>
                </a:solidFill>
              </a:rPr>
              <a:t>Asignaturas </a:t>
            </a:r>
            <a:r>
              <a:rPr lang="es-VE" sz="1050" dirty="0">
                <a:solidFill>
                  <a:srgbClr val="191919"/>
                </a:solidFill>
              </a:rPr>
              <a:t>Obligatorias</a:t>
            </a:r>
            <a:r>
              <a:rPr lang="es-VE" sz="1050" dirty="0" smtClean="0">
                <a:solidFill>
                  <a:srgbClr val="191919"/>
                </a:solidFill>
              </a:rPr>
              <a:t>: Medidas; Control Automático; Diseño </a:t>
            </a:r>
            <a:r>
              <a:rPr lang="es-VE" sz="1050" dirty="0">
                <a:solidFill>
                  <a:srgbClr val="191919"/>
                </a:solidFill>
              </a:rPr>
              <a:t>de Sistemas </a:t>
            </a:r>
            <a:r>
              <a:rPr lang="es-VE" sz="1050" dirty="0" smtClean="0">
                <a:solidFill>
                  <a:srgbClr val="191919"/>
                </a:solidFill>
              </a:rPr>
              <a:t>Digitales; Análisis </a:t>
            </a:r>
            <a:r>
              <a:rPr lang="es-VE" sz="1050" dirty="0">
                <a:solidFill>
                  <a:srgbClr val="191919"/>
                </a:solidFill>
              </a:rPr>
              <a:t>y Procesamiento de </a:t>
            </a:r>
            <a:r>
              <a:rPr lang="es-VE" sz="1050" dirty="0" smtClean="0">
                <a:solidFill>
                  <a:srgbClr val="191919"/>
                </a:solidFill>
              </a:rPr>
              <a:t>Señales; </a:t>
            </a:r>
            <a:endParaRPr lang="es-VE" sz="1050" dirty="0">
              <a:solidFill>
                <a:srgbClr val="191919"/>
              </a:solidFill>
            </a:endParaRPr>
          </a:p>
          <a:p>
            <a:pPr marL="171450" indent="-171450">
              <a:buFont typeface="Arial" pitchFamily="34" charset="0"/>
              <a:buChar char="•"/>
            </a:pPr>
            <a:r>
              <a:rPr lang="es-VE" sz="1050" dirty="0" smtClean="0">
                <a:solidFill>
                  <a:srgbClr val="191919"/>
                </a:solidFill>
              </a:rPr>
              <a:t>Seminario I; Seminario II y Seminario </a:t>
            </a:r>
            <a:r>
              <a:rPr lang="es-VE" sz="1050" dirty="0">
                <a:solidFill>
                  <a:srgbClr val="191919"/>
                </a:solidFill>
              </a:rPr>
              <a:t>de Tesis </a:t>
            </a:r>
            <a:r>
              <a:rPr lang="es-VE" sz="1050" dirty="0" smtClean="0">
                <a:solidFill>
                  <a:srgbClr val="191919"/>
                </a:solidFill>
              </a:rPr>
              <a:t>Doctoral</a:t>
            </a:r>
          </a:p>
          <a:p>
            <a:pPr marL="171450" indent="-171450">
              <a:buFont typeface="Arial" pitchFamily="34" charset="0"/>
              <a:buChar char="•"/>
            </a:pPr>
            <a:r>
              <a:rPr lang="es-VE" sz="1050" dirty="0" smtClean="0">
                <a:solidFill>
                  <a:srgbClr val="191919"/>
                </a:solidFill>
              </a:rPr>
              <a:t>Asignaturas Electivas, </a:t>
            </a:r>
          </a:p>
          <a:p>
            <a:pPr marL="171450" indent="-171450">
              <a:buFont typeface="Arial" pitchFamily="34" charset="0"/>
              <a:buChar char="•"/>
            </a:pPr>
            <a:r>
              <a:rPr lang="es-VE" sz="1050" dirty="0" smtClean="0">
                <a:solidFill>
                  <a:srgbClr val="191919"/>
                </a:solidFill>
              </a:rPr>
              <a:t>Proyecto de Tesis Doctoral, y Tesis Doctoral</a:t>
            </a:r>
            <a:endParaRPr lang="es-VE" sz="900" b="1" dirty="0">
              <a:solidFill>
                <a:srgbClr val="0070C0"/>
              </a:solidFill>
            </a:endParaRPr>
          </a:p>
          <a:p>
            <a:pPr marL="171450" indent="-171450" algn="just">
              <a:buFont typeface="Arial" pitchFamily="34" charset="0"/>
              <a:buChar char="•"/>
            </a:pPr>
            <a:r>
              <a:rPr lang="es-VE" sz="1050" b="1" dirty="0" smtClean="0"/>
              <a:t>MAGÍSTER SCIENTIARUM, </a:t>
            </a:r>
          </a:p>
          <a:p>
            <a:pPr marL="171450" indent="-171450" algn="just">
              <a:buFont typeface="Arial" pitchFamily="34" charset="0"/>
              <a:buChar char="•"/>
            </a:pPr>
            <a:r>
              <a:rPr lang="es-VE" sz="1050" b="1" dirty="0" smtClean="0"/>
              <a:t>MENCIÓN INSTRUMENTACIÓN</a:t>
            </a:r>
          </a:p>
          <a:p>
            <a:pPr marL="171450" indent="-171450" algn="just">
              <a:buFont typeface="Arial" pitchFamily="34" charset="0"/>
              <a:buChar char="•"/>
            </a:pPr>
            <a:r>
              <a:rPr lang="es-VE" sz="1050" dirty="0" smtClean="0"/>
              <a:t>Duración</a:t>
            </a:r>
            <a:r>
              <a:rPr lang="es-VE" sz="1050" dirty="0"/>
              <a:t>: Cuatro (04) </a:t>
            </a:r>
            <a:r>
              <a:rPr lang="es-VE" sz="1050" dirty="0" smtClean="0"/>
              <a:t>semestres</a:t>
            </a:r>
          </a:p>
          <a:p>
            <a:pPr marL="171450" indent="-171450" algn="just">
              <a:buFont typeface="Arial" pitchFamily="34" charset="0"/>
              <a:buChar char="•"/>
            </a:pPr>
            <a:r>
              <a:rPr lang="es-VE" sz="1050" dirty="0" smtClean="0"/>
              <a:t>Período </a:t>
            </a:r>
            <a:r>
              <a:rPr lang="es-VE" sz="1050" dirty="0"/>
              <a:t>de Pre-inscripción: Enero y Junio de cada </a:t>
            </a:r>
            <a:r>
              <a:rPr lang="es-VE" sz="1050" dirty="0" smtClean="0"/>
              <a:t>año</a:t>
            </a:r>
          </a:p>
          <a:p>
            <a:pPr marL="171450" indent="-171450" algn="just">
              <a:buFont typeface="Arial" pitchFamily="34" charset="0"/>
              <a:buChar char="•"/>
            </a:pPr>
            <a:r>
              <a:rPr lang="es-VE" sz="1050" dirty="0" smtClean="0"/>
              <a:t>Total </a:t>
            </a:r>
            <a:r>
              <a:rPr lang="es-VE" sz="1050" dirty="0"/>
              <a:t>Unidades Crédito (UC): </a:t>
            </a:r>
            <a:r>
              <a:rPr lang="es-VE" sz="1050" dirty="0" smtClean="0"/>
              <a:t>30</a:t>
            </a:r>
          </a:p>
          <a:p>
            <a:pPr marL="171450" indent="-171450" algn="just">
              <a:buFont typeface="Arial" pitchFamily="34" charset="0"/>
              <a:buChar char="•"/>
            </a:pPr>
            <a:r>
              <a:rPr lang="es-VE" sz="1050" dirty="0" smtClean="0"/>
              <a:t>Asignaturas </a:t>
            </a:r>
            <a:r>
              <a:rPr lang="es-VE" sz="1050" dirty="0"/>
              <a:t>Obligatorias: Medidas; </a:t>
            </a:r>
            <a:endParaRPr lang="es-VE" sz="1050" dirty="0" smtClean="0"/>
          </a:p>
          <a:p>
            <a:pPr marL="171450" indent="-171450" algn="just">
              <a:buFont typeface="Arial" pitchFamily="34" charset="0"/>
              <a:buChar char="•"/>
            </a:pPr>
            <a:r>
              <a:rPr lang="es-VE" sz="1050" dirty="0" smtClean="0"/>
              <a:t>Control </a:t>
            </a:r>
            <a:r>
              <a:rPr lang="es-VE" sz="1050" dirty="0"/>
              <a:t>Automático; </a:t>
            </a:r>
            <a:endParaRPr lang="es-VE" sz="1050" dirty="0" smtClean="0"/>
          </a:p>
          <a:p>
            <a:pPr marL="171450" indent="-171450" algn="just">
              <a:buFont typeface="Arial" pitchFamily="34" charset="0"/>
              <a:buChar char="•"/>
            </a:pPr>
            <a:r>
              <a:rPr lang="es-VE" sz="1050" dirty="0" smtClean="0"/>
              <a:t>Diseño </a:t>
            </a:r>
            <a:r>
              <a:rPr lang="es-VE" sz="1050" dirty="0"/>
              <a:t>de Sistemas Digitales; </a:t>
            </a:r>
            <a:endParaRPr lang="es-VE" sz="1050" dirty="0" smtClean="0"/>
          </a:p>
          <a:p>
            <a:pPr marL="171450" indent="-171450" algn="just">
              <a:buFont typeface="Arial" pitchFamily="34" charset="0"/>
              <a:buChar char="•"/>
            </a:pPr>
            <a:r>
              <a:rPr lang="es-VE" sz="1050" dirty="0" smtClean="0"/>
              <a:t>Análisis </a:t>
            </a:r>
            <a:r>
              <a:rPr lang="es-VE" sz="1050" dirty="0"/>
              <a:t>y Procesamiento de Señales</a:t>
            </a:r>
            <a:r>
              <a:rPr lang="es-VE" sz="1050" dirty="0" smtClean="0"/>
              <a:t>;</a:t>
            </a:r>
          </a:p>
          <a:p>
            <a:pPr marL="171450" indent="-171450" algn="just">
              <a:buFont typeface="Arial" pitchFamily="34" charset="0"/>
              <a:buChar char="•"/>
            </a:pPr>
            <a:r>
              <a:rPr lang="es-VE" sz="1050" dirty="0" smtClean="0"/>
              <a:t> </a:t>
            </a:r>
            <a:r>
              <a:rPr lang="es-VE" sz="1050" dirty="0"/>
              <a:t>Seminario de Trabajo de Grado de </a:t>
            </a:r>
            <a:r>
              <a:rPr lang="es-VE" sz="1050" dirty="0" smtClean="0"/>
              <a:t>Maestría</a:t>
            </a:r>
          </a:p>
          <a:p>
            <a:pPr marL="171450" indent="-171450" algn="just">
              <a:buFont typeface="Arial" pitchFamily="34" charset="0"/>
              <a:buChar char="•"/>
            </a:pPr>
            <a:r>
              <a:rPr lang="es-VE" sz="1050" dirty="0" smtClean="0"/>
              <a:t>Asignaturas </a:t>
            </a:r>
            <a:r>
              <a:rPr lang="es-VE" sz="1050" dirty="0"/>
              <a:t>Electivas, </a:t>
            </a:r>
            <a:endParaRPr lang="es-VE" sz="1050" dirty="0" smtClean="0"/>
          </a:p>
          <a:p>
            <a:pPr marL="171450" indent="-171450" algn="just">
              <a:buFont typeface="Arial" pitchFamily="34" charset="0"/>
              <a:buChar char="•"/>
            </a:pPr>
            <a:r>
              <a:rPr lang="es-VE" sz="1050" dirty="0" smtClean="0"/>
              <a:t>Proyecto </a:t>
            </a:r>
            <a:r>
              <a:rPr lang="es-VE" sz="1050" dirty="0"/>
              <a:t>de Tesis Doctoral, y Tesis </a:t>
            </a:r>
            <a:r>
              <a:rPr lang="es-VE" sz="1050" dirty="0" smtClean="0"/>
              <a:t>Doctoral</a:t>
            </a:r>
            <a:r>
              <a:rPr lang="es-VE" sz="1050" dirty="0">
                <a:solidFill>
                  <a:srgbClr val="FF0000"/>
                </a:solidFill>
              </a:rPr>
              <a:t>.</a:t>
            </a:r>
            <a:endParaRPr lang="es-VE" sz="1050" dirty="0">
              <a:solidFill>
                <a:srgbClr val="191919"/>
              </a:solidFill>
            </a:endParaRPr>
          </a:p>
        </p:txBody>
      </p:sp>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30" y="6228184"/>
            <a:ext cx="2414343" cy="160956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699708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739007"/>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Matemática  </a:t>
            </a:r>
            <a:endParaRPr lang="es-VE" sz="1900" dirty="0">
              <a:latin typeface="Kozuka Gothic Pro M" pitchFamily="34" charset="-128"/>
              <a:ea typeface="Kozuka Gothic Pro M" pitchFamily="34" charset="-128"/>
            </a:endParaRPr>
          </a:p>
        </p:txBody>
      </p:sp>
      <p:sp>
        <p:nvSpPr>
          <p:cNvPr id="26" name="8 CuadroTexto"/>
          <p:cNvSpPr txBox="1"/>
          <p:nvPr/>
        </p:nvSpPr>
        <p:spPr>
          <a:xfrm>
            <a:off x="527966" y="2245523"/>
            <a:ext cx="2829026" cy="6232475"/>
          </a:xfrm>
          <a:prstGeom prst="rect">
            <a:avLst/>
          </a:prstGeom>
          <a:noFill/>
        </p:spPr>
        <p:txBody>
          <a:bodyPr wrap="square" rtlCol="0">
            <a:spAutoFit/>
          </a:bodyPr>
          <a:lstStyle/>
          <a:p>
            <a:pPr algn="just"/>
            <a:r>
              <a:rPr lang="es-VE" sz="1050" dirty="0" smtClean="0"/>
              <a:t>Fue fundado en Octubre de 1976, tiene como finalidad formar profesionales y científicos de alto nivel, capaces de realizar trabajo original en matemática como actividad permanente. Se espera además que nuestro egresado sea capaz de contribuir al desarrollo de la ciencia matemática y al de sus aplicaciones a otras disciplinas, así como a elevar el nivel de la calidad de la docencia en matemática en general.</a:t>
            </a:r>
            <a:endParaRPr lang="es-VE" sz="1050" dirty="0"/>
          </a:p>
          <a:p>
            <a:pPr algn="just"/>
            <a:r>
              <a:rPr lang="es-VE" sz="1050" b="1" dirty="0" smtClean="0">
                <a:solidFill>
                  <a:srgbClr val="191919"/>
                </a:solidFill>
              </a:rPr>
              <a:t>LÍNEAS DE INVESTIGACIÓN:</a:t>
            </a:r>
            <a:endParaRPr lang="es-VE" sz="1050" b="1" dirty="0"/>
          </a:p>
          <a:p>
            <a:pPr lvl="0" algn="just"/>
            <a:r>
              <a:rPr lang="es-VE" sz="1050" dirty="0"/>
              <a:t>Teoría de Potencial; Teoría de Interpolación; Análisis Armónicos; Análisis Funcional no Lineal; Espacios de </a:t>
            </a:r>
            <a:r>
              <a:rPr lang="es-VE" sz="1050" dirty="0" err="1"/>
              <a:t>Banach</a:t>
            </a:r>
            <a:r>
              <a:rPr lang="es-VE" sz="1050" dirty="0"/>
              <a:t> Clásicos; Teoría de Predicción; Espacios de </a:t>
            </a:r>
            <a:r>
              <a:rPr lang="es-VE" sz="1050" dirty="0" err="1"/>
              <a:t>Krein</a:t>
            </a:r>
            <a:r>
              <a:rPr lang="es-VE" sz="1050" dirty="0"/>
              <a:t>; Teoría de </a:t>
            </a:r>
            <a:r>
              <a:rPr lang="es-VE" sz="1050" dirty="0" err="1"/>
              <a:t>Ondículas</a:t>
            </a:r>
            <a:r>
              <a:rPr lang="es-VE" sz="1050" dirty="0"/>
              <a:t>; </a:t>
            </a:r>
            <a:endParaRPr lang="es-VE" sz="1050" dirty="0" smtClean="0"/>
          </a:p>
          <a:p>
            <a:pPr lvl="0" algn="just"/>
            <a:r>
              <a:rPr lang="es-VE" sz="1050" dirty="0" smtClean="0"/>
              <a:t>Análisis</a:t>
            </a:r>
            <a:r>
              <a:rPr lang="es-VE" sz="1050" dirty="0"/>
              <a:t>; Resoluciones ideales de determinantes; Teoría de invariantes; Teoría de especies; Teoría de grafos; Teoría de Conjuntos; Cardinales Grandes; Teoría de Cuerpo </a:t>
            </a:r>
            <a:r>
              <a:rPr lang="es-VE" sz="1050" dirty="0" smtClean="0"/>
              <a:t>Valuados Recursivos; </a:t>
            </a:r>
          </a:p>
          <a:p>
            <a:pPr lvl="0" algn="just"/>
            <a:r>
              <a:rPr lang="es-VE" sz="1050" dirty="0"/>
              <a:t>Modelos no </a:t>
            </a:r>
            <a:r>
              <a:rPr lang="es-VE" sz="1050" dirty="0" err="1"/>
              <a:t>standard</a:t>
            </a:r>
            <a:r>
              <a:rPr lang="es-VE" sz="1050" dirty="0"/>
              <a:t> de la aritmética; Algebra Conmutativa; Teoría de Cuerpos; Algebra Homológica; </a:t>
            </a:r>
            <a:r>
              <a:rPr lang="es-VE" sz="1050" dirty="0" smtClean="0"/>
              <a:t>Representación </a:t>
            </a:r>
            <a:r>
              <a:rPr lang="es-VE" sz="1050" dirty="0"/>
              <a:t>del Grupo Lineal General; Algebra y Lógica; Análisis Convexo; Ecuaciones Diferenciales Parciales; </a:t>
            </a:r>
            <a:endParaRPr lang="es-VE" sz="1050" dirty="0" smtClean="0"/>
          </a:p>
          <a:p>
            <a:pPr lvl="0" algn="just"/>
            <a:r>
              <a:rPr lang="es-VE" sz="1050" dirty="0"/>
              <a:t>Teoría de Control; Sistemas Dinámicos; Ecuaciones Diferenciales Ordinarias; Optimización Vectorial; Ecuaciones con retardo y ecuaciones funcionales; Ecuaciones Integrales; Análisis Numérico; Teoría de Sistemas; </a:t>
            </a:r>
          </a:p>
          <a:p>
            <a:pPr lvl="0" algn="just"/>
            <a:r>
              <a:rPr lang="es-VE" sz="1050" dirty="0"/>
              <a:t>Análisis No-Lineal; Teoría de Operadores; Física Matemática (Fluidos Y); Modelación de problemas que surjan de la medicina, ingeniería, petróleo y economía; Ecuaciones Diferenciales; Homología estable; Fundamentos de mecánica cuántica; Teoría Geométrica de Ecuaciones Derivadas Parciales; Geometría Diferencial; </a:t>
            </a:r>
          </a:p>
          <a:p>
            <a:pPr lvl="0" algn="just"/>
            <a:endParaRPr lang="es-VE" sz="1050" dirty="0"/>
          </a:p>
        </p:txBody>
      </p:sp>
      <p:sp>
        <p:nvSpPr>
          <p:cNvPr id="40" name="8 CuadroTexto"/>
          <p:cNvSpPr txBox="1"/>
          <p:nvPr/>
        </p:nvSpPr>
        <p:spPr>
          <a:xfrm>
            <a:off x="3356992" y="2267744"/>
            <a:ext cx="2909099" cy="4616648"/>
          </a:xfrm>
          <a:prstGeom prst="rect">
            <a:avLst/>
          </a:prstGeom>
          <a:noFill/>
        </p:spPr>
        <p:txBody>
          <a:bodyPr wrap="square" rtlCol="0">
            <a:spAutoFit/>
          </a:bodyPr>
          <a:lstStyle/>
          <a:p>
            <a:pPr marL="171450" indent="-171450" algn="just">
              <a:buFont typeface="Arial" pitchFamily="34" charset="0"/>
              <a:buChar char="•"/>
            </a:pPr>
            <a:r>
              <a:rPr lang="es-VE" sz="1050" b="1" dirty="0" smtClean="0"/>
              <a:t>MAGÍSTER SCIENTIARUM, MENCIÓN MATEMÁTICA</a:t>
            </a:r>
          </a:p>
          <a:p>
            <a:pPr marL="171450" indent="-171450" algn="just">
              <a:buFont typeface="Arial" pitchFamily="34" charset="0"/>
              <a:buChar char="•"/>
            </a:pPr>
            <a:r>
              <a:rPr lang="es-VE" sz="1050" dirty="0" smtClean="0"/>
              <a:t>Duración</a:t>
            </a:r>
            <a:r>
              <a:rPr lang="es-VE" sz="1050" dirty="0"/>
              <a:t>: Cuatro (04) </a:t>
            </a:r>
            <a:r>
              <a:rPr lang="es-VE" sz="1050" dirty="0" smtClean="0"/>
              <a:t>semestres</a:t>
            </a:r>
          </a:p>
          <a:p>
            <a:pPr marL="171450" indent="-171450" algn="just">
              <a:buFont typeface="Arial" pitchFamily="34" charset="0"/>
              <a:buChar char="•"/>
            </a:pPr>
            <a:r>
              <a:rPr lang="es-VE" sz="1050" dirty="0" smtClean="0"/>
              <a:t>Período </a:t>
            </a:r>
            <a:r>
              <a:rPr lang="es-VE" sz="1050" dirty="0"/>
              <a:t>de Pre-inscripción: Enero y Junio de cada </a:t>
            </a:r>
            <a:r>
              <a:rPr lang="es-VE" sz="1050" dirty="0" smtClean="0"/>
              <a:t>año</a:t>
            </a:r>
          </a:p>
          <a:p>
            <a:pPr marL="171450" indent="-171450" algn="just">
              <a:buFont typeface="Arial" pitchFamily="34" charset="0"/>
              <a:buChar char="•"/>
            </a:pPr>
            <a:r>
              <a:rPr lang="es-VE" sz="1050" dirty="0" smtClean="0"/>
              <a:t>Total </a:t>
            </a:r>
            <a:r>
              <a:rPr lang="es-VE" sz="1050" dirty="0"/>
              <a:t>Unidades Crédito (UC): </a:t>
            </a:r>
            <a:r>
              <a:rPr lang="es-VE" sz="1050" dirty="0" smtClean="0"/>
              <a:t>30</a:t>
            </a:r>
          </a:p>
          <a:p>
            <a:pPr marL="171450" indent="-171450" algn="just">
              <a:buFont typeface="Arial" pitchFamily="34" charset="0"/>
              <a:buChar char="•"/>
            </a:pPr>
            <a:r>
              <a:rPr lang="es-VE" sz="1050" dirty="0" smtClean="0"/>
              <a:t>Asignaturas </a:t>
            </a:r>
            <a:r>
              <a:rPr lang="es-VE" sz="1050" dirty="0"/>
              <a:t>Obligatorias</a:t>
            </a:r>
            <a:r>
              <a:rPr lang="es-VE" sz="1050" dirty="0" smtClean="0"/>
              <a:t>:</a:t>
            </a:r>
          </a:p>
          <a:p>
            <a:pPr marL="171450" indent="-171450" algn="just">
              <a:buFont typeface="Arial" pitchFamily="34" charset="0"/>
              <a:buChar char="•"/>
            </a:pPr>
            <a:r>
              <a:rPr lang="es-VE" sz="1050" dirty="0" smtClean="0"/>
              <a:t> </a:t>
            </a:r>
            <a:r>
              <a:rPr lang="es-VE" sz="1050" dirty="0"/>
              <a:t>Mecánica Cuántica</a:t>
            </a:r>
            <a:r>
              <a:rPr lang="es-VE" sz="1050" dirty="0" smtClean="0"/>
              <a:t>;</a:t>
            </a:r>
          </a:p>
          <a:p>
            <a:pPr marL="171450" indent="-171450" algn="just">
              <a:buFont typeface="Arial" pitchFamily="34" charset="0"/>
              <a:buChar char="•"/>
            </a:pPr>
            <a:r>
              <a:rPr lang="es-VE" sz="1050" dirty="0" smtClean="0"/>
              <a:t> </a:t>
            </a:r>
            <a:r>
              <a:rPr lang="es-VE" sz="1050" dirty="0"/>
              <a:t>Mecánica Estadística; </a:t>
            </a:r>
            <a:endParaRPr lang="es-VE" sz="1050" dirty="0" smtClean="0"/>
          </a:p>
          <a:p>
            <a:pPr marL="171450" indent="-171450" algn="just">
              <a:buFont typeface="Arial" pitchFamily="34" charset="0"/>
              <a:buChar char="•"/>
            </a:pPr>
            <a:r>
              <a:rPr lang="es-VE" sz="1050" dirty="0" smtClean="0"/>
              <a:t>Seminarios</a:t>
            </a:r>
          </a:p>
          <a:p>
            <a:pPr marL="171450" indent="-171450" algn="just">
              <a:buFont typeface="Arial" pitchFamily="34" charset="0"/>
              <a:buChar char="•"/>
            </a:pPr>
            <a:r>
              <a:rPr lang="es-VE" sz="1050" dirty="0" smtClean="0"/>
              <a:t>Asignaturas </a:t>
            </a:r>
            <a:r>
              <a:rPr lang="es-VE" sz="1050" dirty="0"/>
              <a:t>Electivas, </a:t>
            </a:r>
            <a:endParaRPr lang="es-VE" sz="1050" dirty="0" smtClean="0"/>
          </a:p>
          <a:p>
            <a:pPr marL="171450" indent="-171450" algn="just">
              <a:buFont typeface="Arial" pitchFamily="34" charset="0"/>
              <a:buChar char="•"/>
            </a:pPr>
            <a:r>
              <a:rPr lang="es-VE" sz="1050" dirty="0" smtClean="0"/>
              <a:t>Proyecto </a:t>
            </a:r>
            <a:r>
              <a:rPr lang="es-VE" sz="1050" dirty="0"/>
              <a:t>de Trabajo de Grado de Maestría y Trabajo de Grado de </a:t>
            </a:r>
            <a:r>
              <a:rPr lang="es-VE" sz="1050" dirty="0" smtClean="0"/>
              <a:t>Maestría.</a:t>
            </a:r>
          </a:p>
          <a:p>
            <a:pPr algn="just"/>
            <a:r>
              <a:rPr lang="es-ES" sz="1050" dirty="0" smtClean="0"/>
              <a:t>´</a:t>
            </a:r>
            <a:r>
              <a:rPr lang="es-VE" sz="1050" b="1" dirty="0">
                <a:solidFill>
                  <a:srgbClr val="191919"/>
                </a:solidFill>
              </a:rPr>
              <a:t>TÍTULOS QUE SE OTORGAN:</a:t>
            </a:r>
            <a:endParaRPr lang="es-VE" sz="900" b="1" dirty="0">
              <a:solidFill>
                <a:srgbClr val="191919"/>
              </a:solidFill>
            </a:endParaRPr>
          </a:p>
          <a:p>
            <a:pPr marL="171450" indent="-171450">
              <a:buFont typeface="Arial" pitchFamily="34" charset="0"/>
              <a:buChar char="•"/>
            </a:pPr>
            <a:r>
              <a:rPr lang="es-VE" sz="1050" b="1" dirty="0">
                <a:solidFill>
                  <a:srgbClr val="191919"/>
                </a:solidFill>
              </a:rPr>
              <a:t>DOCTOR EN CIENCIAS, MENCIÓN MATEMÁTICA</a:t>
            </a:r>
          </a:p>
          <a:p>
            <a:pPr marL="171450" indent="-171450" algn="just">
              <a:buFont typeface="Arial" pitchFamily="34" charset="0"/>
              <a:buChar char="•"/>
            </a:pPr>
            <a:r>
              <a:rPr lang="es-VE" sz="1050" dirty="0"/>
              <a:t>Duración: Ocho (08) semestres</a:t>
            </a:r>
          </a:p>
          <a:p>
            <a:pPr marL="171450" indent="-171450" algn="just">
              <a:buFont typeface="Arial" pitchFamily="34" charset="0"/>
              <a:buChar char="•"/>
            </a:pPr>
            <a:r>
              <a:rPr lang="es-VE" sz="1050" dirty="0"/>
              <a:t>Período de Pre-inscripción: Enero y Junio </a:t>
            </a:r>
          </a:p>
          <a:p>
            <a:pPr algn="just"/>
            <a:r>
              <a:rPr lang="es-VE" sz="1050" dirty="0"/>
              <a:t>        de cada año</a:t>
            </a:r>
          </a:p>
          <a:p>
            <a:pPr marL="171450" indent="-171450" algn="just">
              <a:buFont typeface="Arial" pitchFamily="34" charset="0"/>
              <a:buChar char="•"/>
            </a:pPr>
            <a:r>
              <a:rPr lang="es-VE" sz="1050" dirty="0"/>
              <a:t>Total Unidades Crédito (UC): 45  </a:t>
            </a:r>
          </a:p>
          <a:p>
            <a:pPr marL="171450" indent="-171450" algn="just">
              <a:buFont typeface="Arial" pitchFamily="34" charset="0"/>
              <a:buChar char="•"/>
            </a:pPr>
            <a:r>
              <a:rPr lang="es-VE" sz="1050" dirty="0"/>
              <a:t>Asignaturas Obligatorias: Análisis real; </a:t>
            </a:r>
          </a:p>
          <a:p>
            <a:pPr marL="171450" indent="-171450" algn="just">
              <a:buFont typeface="Arial" pitchFamily="34" charset="0"/>
              <a:buChar char="•"/>
            </a:pPr>
            <a:r>
              <a:rPr lang="es-VE" sz="1050" dirty="0"/>
              <a:t>Álgebra; Geometría Diferencial; </a:t>
            </a:r>
          </a:p>
          <a:p>
            <a:pPr marL="171450" indent="-171450" algn="just">
              <a:buFont typeface="Arial" pitchFamily="34" charset="0"/>
              <a:buChar char="•"/>
            </a:pPr>
            <a:r>
              <a:rPr lang="es-VE" sz="1050" dirty="0"/>
              <a:t>Variable Compleja; Probabilidades; </a:t>
            </a:r>
          </a:p>
          <a:p>
            <a:pPr marL="171450" indent="-171450" algn="just">
              <a:buFont typeface="Arial" pitchFamily="34" charset="0"/>
              <a:buChar char="•"/>
            </a:pPr>
            <a:r>
              <a:rPr lang="es-VE" sz="1050" dirty="0"/>
              <a:t>Ecuaciones Diferenciales Ordinarias</a:t>
            </a:r>
          </a:p>
          <a:p>
            <a:pPr marL="171450" indent="-171450" algn="just">
              <a:buFont typeface="Arial" pitchFamily="34" charset="0"/>
              <a:buChar char="•"/>
            </a:pPr>
            <a:r>
              <a:rPr lang="es-VE" sz="1050" dirty="0"/>
              <a:t>Asignaturas Electivas, </a:t>
            </a:r>
          </a:p>
          <a:p>
            <a:pPr marL="171450" indent="-171450" algn="just">
              <a:buFont typeface="Arial" pitchFamily="34" charset="0"/>
              <a:buChar char="•"/>
            </a:pPr>
            <a:r>
              <a:rPr lang="es-VE" sz="1050" dirty="0"/>
              <a:t>Proyecto de Tesis Doctoral y Tesis </a:t>
            </a:r>
            <a:r>
              <a:rPr lang="es-VE" sz="1050" dirty="0" smtClean="0"/>
              <a:t>Doctoral</a:t>
            </a:r>
            <a:endParaRPr lang="es-VE" sz="1050" dirty="0"/>
          </a:p>
          <a:p>
            <a:pPr marL="171450" indent="-171450" algn="just">
              <a:buFont typeface="Arial" pitchFamily="34" charset="0"/>
              <a:buChar char="•"/>
            </a:pPr>
            <a:endParaRPr lang="es-VE" sz="1050" dirty="0"/>
          </a:p>
        </p:txBody>
      </p:sp>
      <p:sp>
        <p:nvSpPr>
          <p:cNvPr id="42" name="41 Rectángulo"/>
          <p:cNvSpPr/>
          <p:nvPr/>
        </p:nvSpPr>
        <p:spPr>
          <a:xfrm>
            <a:off x="3515132" y="6660232"/>
            <a:ext cx="2722180"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3" name="42 Rectángulo"/>
          <p:cNvSpPr/>
          <p:nvPr/>
        </p:nvSpPr>
        <p:spPr>
          <a:xfrm>
            <a:off x="3588558" y="6753389"/>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4" name="43 CuadroTexto"/>
          <p:cNvSpPr txBox="1"/>
          <p:nvPr/>
        </p:nvSpPr>
        <p:spPr>
          <a:xfrm>
            <a:off x="3525017" y="6732241"/>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45" name="44 CuadroTexto"/>
          <p:cNvSpPr txBox="1"/>
          <p:nvPr/>
        </p:nvSpPr>
        <p:spPr>
          <a:xfrm>
            <a:off x="3528663" y="6992396"/>
            <a:ext cx="2588643" cy="1107996"/>
          </a:xfrm>
          <a:prstGeom prst="rect">
            <a:avLst/>
          </a:prstGeom>
          <a:noFill/>
        </p:spPr>
        <p:txBody>
          <a:bodyPr wrap="square" rtlCol="0">
            <a:spAutoFit/>
          </a:bodyPr>
          <a:lstStyle/>
          <a:p>
            <a:r>
              <a:rPr lang="es-VE" sz="1100" b="1" dirty="0" smtClean="0"/>
              <a:t>Responsable:</a:t>
            </a:r>
            <a:r>
              <a:rPr lang="es-VE" sz="1100" dirty="0" smtClean="0"/>
              <a:t> </a:t>
            </a:r>
            <a:r>
              <a:rPr lang="es-VE" sz="1100" dirty="0"/>
              <a:t>Manuel </a:t>
            </a:r>
            <a:r>
              <a:rPr lang="es-VE" sz="1100" dirty="0" err="1" smtClean="0"/>
              <a:t>Maia</a:t>
            </a:r>
            <a:r>
              <a:rPr lang="es-VE" sz="1100" dirty="0" smtClean="0"/>
              <a:t/>
            </a:r>
            <a:br>
              <a:rPr lang="es-VE" sz="1100" dirty="0" smtClean="0"/>
            </a:br>
            <a:r>
              <a:rPr lang="es-VE" sz="1100" b="1" dirty="0" smtClean="0"/>
              <a:t>Teléfono: </a:t>
            </a:r>
            <a:r>
              <a:rPr lang="es-VE" sz="1100" dirty="0" smtClean="0"/>
              <a:t>58(212)</a:t>
            </a:r>
            <a:r>
              <a:rPr lang="es-VE" sz="1100" dirty="0"/>
              <a:t> </a:t>
            </a:r>
            <a:r>
              <a:rPr lang="es-VE" sz="1100" dirty="0" smtClean="0"/>
              <a:t>6051001</a:t>
            </a:r>
            <a:br>
              <a:rPr lang="es-VE" sz="1100" dirty="0" smtClean="0"/>
            </a:br>
            <a:r>
              <a:rPr lang="es-ES" sz="1100" b="1" dirty="0" smtClean="0"/>
              <a:t>Correo de contacto:</a:t>
            </a:r>
          </a:p>
          <a:p>
            <a:r>
              <a:rPr lang="es-VE" sz="1100" dirty="0"/>
              <a:t>postmat@ciens.ucv.ve </a:t>
            </a:r>
            <a:endParaRPr lang="es-ES" sz="1100" b="1" dirty="0" smtClean="0"/>
          </a:p>
          <a:p>
            <a:pPr algn="just"/>
            <a:r>
              <a:rPr lang="es-ES" sz="1100" b="1" dirty="0" smtClean="0">
                <a:solidFill>
                  <a:srgbClr val="191919"/>
                </a:solidFill>
              </a:rPr>
              <a:t>Página Web:</a:t>
            </a:r>
          </a:p>
          <a:p>
            <a:pPr algn="just"/>
            <a:r>
              <a:rPr lang="es-VE" sz="1100" dirty="0"/>
              <a:t>http://www.ciens.ucv.ve/postgrado</a:t>
            </a:r>
            <a:r>
              <a:rPr lang="es-VE" sz="1100" dirty="0" smtClean="0"/>
              <a:t>/</a:t>
            </a:r>
            <a:endParaRPr lang="es-VE" sz="1100" dirty="0"/>
          </a:p>
        </p:txBody>
      </p:sp>
    </p:spTree>
    <p:extLst>
      <p:ext uri="{BB962C8B-B14F-4D97-AF65-F5344CB8AC3E}">
        <p14:creationId xmlns:p14="http://schemas.microsoft.com/office/powerpoint/2010/main" val="43340930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739007"/>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Modelos Aleatorios  </a:t>
            </a:r>
            <a:endParaRPr lang="es-VE" sz="1900" dirty="0">
              <a:latin typeface="Kozuka Gothic Pro M" pitchFamily="34" charset="-128"/>
              <a:ea typeface="Kozuka Gothic Pro M" pitchFamily="34" charset="-128"/>
            </a:endParaRPr>
          </a:p>
        </p:txBody>
      </p:sp>
      <p:sp>
        <p:nvSpPr>
          <p:cNvPr id="29" name="8 CuadroTexto"/>
          <p:cNvSpPr txBox="1"/>
          <p:nvPr/>
        </p:nvSpPr>
        <p:spPr>
          <a:xfrm>
            <a:off x="509792" y="2195736"/>
            <a:ext cx="2775192" cy="2354491"/>
          </a:xfrm>
          <a:prstGeom prst="rect">
            <a:avLst/>
          </a:prstGeom>
          <a:noFill/>
        </p:spPr>
        <p:txBody>
          <a:bodyPr wrap="square" rtlCol="0">
            <a:spAutoFit/>
          </a:bodyPr>
          <a:lstStyle/>
          <a:p>
            <a:pPr algn="just"/>
            <a:r>
              <a:rPr lang="es-VE" sz="1050" dirty="0" smtClean="0"/>
              <a:t>El programa de especialización y maestría en Modelos Aleatorios es producto del esfuerzo conjunto de un grupo de investigadores en el área, pertenecientes al Instituto Venezolano de Investigaciones Científicas y a la Escuela de Matemática de la Facultad de Ciencias de la U.C.V. </a:t>
            </a:r>
          </a:p>
          <a:p>
            <a:pPr algn="just"/>
            <a:r>
              <a:rPr lang="es-VE" sz="1050" dirty="0" smtClean="0"/>
              <a:t>El objetivo principal del programa es dar una formación en las áreas de estadística y probabilidad a licenciados en Matemática, Estadística, Computación, Física, Ingenieros o similares, que les permita el ejercicio profesional y su inserción en el aparato industrial o en el campo de la planificación.</a:t>
            </a:r>
          </a:p>
        </p:txBody>
      </p:sp>
      <p:sp>
        <p:nvSpPr>
          <p:cNvPr id="36" name="8 CuadroTexto"/>
          <p:cNvSpPr txBox="1"/>
          <p:nvPr/>
        </p:nvSpPr>
        <p:spPr>
          <a:xfrm>
            <a:off x="509791" y="4499992"/>
            <a:ext cx="2775193" cy="1223412"/>
          </a:xfrm>
          <a:prstGeom prst="rect">
            <a:avLst/>
          </a:prstGeom>
          <a:noFill/>
        </p:spPr>
        <p:txBody>
          <a:bodyPr wrap="square" rtlCol="0">
            <a:spAutoFit/>
          </a:bodyPr>
          <a:lstStyle/>
          <a:p>
            <a:pPr algn="just"/>
            <a:r>
              <a:rPr lang="es-VE" sz="1050" b="1" dirty="0" smtClean="0">
                <a:solidFill>
                  <a:srgbClr val="191919"/>
                </a:solidFill>
              </a:rPr>
              <a:t>LÍNEAS DE INVESTIGACIÓN:</a:t>
            </a:r>
          </a:p>
          <a:p>
            <a:pPr lvl="0" algn="just"/>
            <a:r>
              <a:rPr lang="es-VE" sz="1050" dirty="0" smtClean="0"/>
              <a:t>Cálculo </a:t>
            </a:r>
            <a:r>
              <a:rPr lang="es-VE" sz="1050" dirty="0"/>
              <a:t>Estocástico y Ecuaciones </a:t>
            </a:r>
            <a:r>
              <a:rPr lang="es-VE" sz="1050" dirty="0" smtClean="0"/>
              <a:t>Diferenciales; Estocásticas; Métodos </a:t>
            </a:r>
            <a:r>
              <a:rPr lang="es-VE" sz="1050" dirty="0"/>
              <a:t>Probabilísticos del </a:t>
            </a:r>
            <a:r>
              <a:rPr lang="es-VE" sz="1050" dirty="0" smtClean="0"/>
              <a:t>Análisis; Estadística </a:t>
            </a:r>
            <a:r>
              <a:rPr lang="es-VE" sz="1050" dirty="0"/>
              <a:t>de </a:t>
            </a:r>
            <a:r>
              <a:rPr lang="es-VE" sz="1050" dirty="0" smtClean="0"/>
              <a:t>Procesos; Estadística </a:t>
            </a:r>
            <a:r>
              <a:rPr lang="es-VE" sz="1050" dirty="0"/>
              <a:t>No-Paramétrica y Procesos </a:t>
            </a:r>
            <a:r>
              <a:rPr lang="es-VE" sz="1050" dirty="0" smtClean="0"/>
              <a:t>Empíricos; Procesos Gaussianos y Ecuaciones </a:t>
            </a:r>
            <a:r>
              <a:rPr lang="es-VE" sz="1050" dirty="0"/>
              <a:t>Diferenciales Estocásticas</a:t>
            </a:r>
          </a:p>
        </p:txBody>
      </p:sp>
      <p:sp>
        <p:nvSpPr>
          <p:cNvPr id="40" name="10 CuadroTexto"/>
          <p:cNvSpPr txBox="1"/>
          <p:nvPr/>
        </p:nvSpPr>
        <p:spPr>
          <a:xfrm>
            <a:off x="3391494" y="2195736"/>
            <a:ext cx="2845818" cy="2677656"/>
          </a:xfrm>
          <a:prstGeom prst="rect">
            <a:avLst/>
          </a:prstGeom>
          <a:noFill/>
        </p:spPr>
        <p:txBody>
          <a:bodyPr wrap="square" rtlCol="0">
            <a:spAutoFit/>
          </a:bodyPr>
          <a:lstStyle/>
          <a:p>
            <a:pPr algn="just"/>
            <a:r>
              <a:rPr lang="es-ES" sz="1050" b="1" dirty="0" smtClean="0"/>
              <a:t>TÍTULOS QUE SE OTORGAN: </a:t>
            </a:r>
            <a:endParaRPr lang="es-VE" sz="1050" b="1" dirty="0" smtClean="0"/>
          </a:p>
          <a:p>
            <a:pPr algn="just"/>
            <a:r>
              <a:rPr lang="es-VE" sz="1050" b="1" dirty="0" smtClean="0"/>
              <a:t>POSTGRADO EN MODELOS ALEATORIOS</a:t>
            </a:r>
          </a:p>
          <a:p>
            <a:pPr marL="171450" indent="-171450" algn="just">
              <a:buFont typeface="Arial" pitchFamily="34" charset="0"/>
              <a:buChar char="•"/>
            </a:pPr>
            <a:r>
              <a:rPr lang="es-VE" sz="1050" b="1" dirty="0" smtClean="0"/>
              <a:t>MAGÍSTER SCIENTIARUM, MENCIÓN MODELOS ALEATORIOS</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30</a:t>
            </a:r>
          </a:p>
          <a:p>
            <a:pPr marL="171450" indent="-171450" algn="just">
              <a:buFont typeface="Arial" pitchFamily="34" charset="0"/>
              <a:buChar char="•"/>
            </a:pPr>
            <a:r>
              <a:rPr lang="es-VE" sz="1050" dirty="0" smtClean="0"/>
              <a:t>Asignaturas Obligatorias: </a:t>
            </a:r>
          </a:p>
          <a:p>
            <a:pPr marL="171450" indent="-171450" algn="just">
              <a:buFont typeface="Arial" pitchFamily="34" charset="0"/>
              <a:buChar char="•"/>
            </a:pPr>
            <a:r>
              <a:rPr lang="es-VE" sz="1050" dirty="0" smtClean="0"/>
              <a:t>Probabilidades; Estadística I; </a:t>
            </a:r>
          </a:p>
          <a:p>
            <a:pPr marL="171450" indent="-171450" algn="just">
              <a:buFont typeface="Arial" pitchFamily="34" charset="0"/>
              <a:buChar char="•"/>
            </a:pPr>
            <a:r>
              <a:rPr lang="es-VE" sz="1050" dirty="0" smtClean="0"/>
              <a:t>Métodos Computacionales; </a:t>
            </a:r>
          </a:p>
          <a:p>
            <a:pPr marL="171450" indent="-171450" algn="just">
              <a:buFont typeface="Arial" pitchFamily="34" charset="0"/>
              <a:buChar char="•"/>
            </a:pPr>
            <a:r>
              <a:rPr lang="es-VE" sz="1050" dirty="0" smtClean="0"/>
              <a:t>Procesos Aleatorios; </a:t>
            </a:r>
          </a:p>
          <a:p>
            <a:pPr marL="171450" indent="-171450" algn="just">
              <a:buFont typeface="Arial" pitchFamily="34" charset="0"/>
              <a:buChar char="•"/>
            </a:pPr>
            <a:r>
              <a:rPr lang="es-VE" sz="1050" dirty="0" smtClean="0"/>
              <a:t>Estadística II; Pasantía; Seminario </a:t>
            </a:r>
            <a:r>
              <a:rPr lang="es-VE" sz="1050" dirty="0"/>
              <a:t>de </a:t>
            </a:r>
            <a:r>
              <a:rPr lang="es-VE" sz="1050" dirty="0" smtClean="0"/>
              <a:t>Proyecto</a:t>
            </a:r>
          </a:p>
          <a:p>
            <a:pPr marL="171450" indent="-171450" algn="just">
              <a:buFont typeface="Arial" pitchFamily="34" charset="0"/>
              <a:buChar char="•"/>
            </a:pPr>
            <a:r>
              <a:rPr lang="es-VE" sz="1050" dirty="0" smtClean="0"/>
              <a:t>Asignaturas Electivas, Proyecto de Trabajo de Grado de Maestría y Trabajo de Grado de Maestría.</a:t>
            </a:r>
            <a:endParaRPr lang="es-VE" sz="1050" dirty="0"/>
          </a:p>
        </p:txBody>
      </p:sp>
      <p:sp>
        <p:nvSpPr>
          <p:cNvPr id="41" name="10 CuadroTexto"/>
          <p:cNvSpPr txBox="1"/>
          <p:nvPr/>
        </p:nvSpPr>
        <p:spPr>
          <a:xfrm>
            <a:off x="3356992" y="4788024"/>
            <a:ext cx="2822004" cy="2031325"/>
          </a:xfrm>
          <a:prstGeom prst="rect">
            <a:avLst/>
          </a:prstGeom>
          <a:noFill/>
        </p:spPr>
        <p:txBody>
          <a:bodyPr wrap="square" rtlCol="0">
            <a:spAutoFit/>
          </a:bodyPr>
          <a:lstStyle/>
          <a:p>
            <a:pPr algn="just"/>
            <a:r>
              <a:rPr lang="es-VE" sz="1050" b="1" dirty="0" smtClean="0"/>
              <a:t>ESPECIALISTA EN MODELOS ALEATORIOS</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30</a:t>
            </a:r>
          </a:p>
          <a:p>
            <a:pPr marL="171450" indent="-171450" algn="just">
              <a:buFont typeface="Arial" pitchFamily="34" charset="0"/>
              <a:buChar char="•"/>
            </a:pPr>
            <a:r>
              <a:rPr lang="es-VE" sz="1050" dirty="0" smtClean="0"/>
              <a:t>Asignaturas Obligatorias: </a:t>
            </a:r>
          </a:p>
          <a:p>
            <a:pPr marL="171450" indent="-171450" algn="just">
              <a:buFont typeface="Arial" pitchFamily="34" charset="0"/>
              <a:buChar char="•"/>
            </a:pPr>
            <a:r>
              <a:rPr lang="es-VE" sz="1050" dirty="0" smtClean="0"/>
              <a:t>Probabilidades; Estadística I; </a:t>
            </a:r>
          </a:p>
          <a:p>
            <a:pPr marL="171450" indent="-171450" algn="just">
              <a:buFont typeface="Arial" pitchFamily="34" charset="0"/>
              <a:buChar char="•"/>
            </a:pPr>
            <a:r>
              <a:rPr lang="es-VE" sz="1050" dirty="0" smtClean="0"/>
              <a:t>Métodos Computacionales; Procesos Aleatorios; Estadística II; Pasantía; Seminario </a:t>
            </a:r>
            <a:r>
              <a:rPr lang="es-VE" sz="1050" dirty="0"/>
              <a:t>de </a:t>
            </a:r>
            <a:r>
              <a:rPr lang="es-VE" sz="1050" dirty="0" smtClean="0"/>
              <a:t>Proyecto.  Asignaturas Electivas, </a:t>
            </a:r>
          </a:p>
          <a:p>
            <a:pPr marL="171450" indent="-171450" algn="just">
              <a:buFont typeface="Arial" pitchFamily="34" charset="0"/>
              <a:buChar char="•"/>
            </a:pPr>
            <a:r>
              <a:rPr lang="es-VE" sz="1050" dirty="0" smtClean="0"/>
              <a:t>Proyecto de Trabajo de Grado de Maestría y Trabajo de Grado de Maestría.</a:t>
            </a:r>
            <a:endParaRPr lang="es-VE" sz="1050" dirty="0"/>
          </a:p>
        </p:txBody>
      </p:sp>
      <p:sp>
        <p:nvSpPr>
          <p:cNvPr id="42" name="41 Rectángulo"/>
          <p:cNvSpPr/>
          <p:nvPr/>
        </p:nvSpPr>
        <p:spPr>
          <a:xfrm>
            <a:off x="3515132" y="6876256"/>
            <a:ext cx="2722180"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3" name="42 Rectángulo"/>
          <p:cNvSpPr/>
          <p:nvPr/>
        </p:nvSpPr>
        <p:spPr>
          <a:xfrm>
            <a:off x="3588558" y="6969413"/>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4" name="43 CuadroTexto"/>
          <p:cNvSpPr txBox="1"/>
          <p:nvPr/>
        </p:nvSpPr>
        <p:spPr>
          <a:xfrm>
            <a:off x="3525017" y="6948265"/>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45" name="44 CuadroTexto"/>
          <p:cNvSpPr txBox="1"/>
          <p:nvPr/>
        </p:nvSpPr>
        <p:spPr>
          <a:xfrm>
            <a:off x="3528663" y="7208420"/>
            <a:ext cx="2588643" cy="1107996"/>
          </a:xfrm>
          <a:prstGeom prst="rect">
            <a:avLst/>
          </a:prstGeom>
          <a:noFill/>
        </p:spPr>
        <p:txBody>
          <a:bodyPr wrap="square" rtlCol="0">
            <a:spAutoFit/>
          </a:bodyPr>
          <a:lstStyle/>
          <a:p>
            <a:r>
              <a:rPr lang="es-VE" sz="1100" b="1" dirty="0" smtClean="0"/>
              <a:t>Responsable: </a:t>
            </a:r>
            <a:r>
              <a:rPr lang="es-VE" sz="1100" dirty="0" err="1" smtClean="0">
                <a:solidFill>
                  <a:prstClr val="black"/>
                </a:solidFill>
              </a:rPr>
              <a:t>Carenne</a:t>
            </a:r>
            <a:r>
              <a:rPr lang="es-VE" sz="1100" dirty="0" smtClean="0">
                <a:solidFill>
                  <a:prstClr val="black"/>
                </a:solidFill>
              </a:rPr>
              <a:t> </a:t>
            </a:r>
            <a:r>
              <a:rPr lang="es-VE" sz="1100" dirty="0" err="1" smtClean="0">
                <a:solidFill>
                  <a:prstClr val="black"/>
                </a:solidFill>
              </a:rPr>
              <a:t>Ludeña</a:t>
            </a:r>
            <a:r>
              <a:rPr lang="es-VE" sz="1100" dirty="0" smtClean="0"/>
              <a:t/>
            </a:r>
            <a:br>
              <a:rPr lang="es-VE" sz="1100" dirty="0" smtClean="0"/>
            </a:br>
            <a:r>
              <a:rPr lang="es-VE" sz="1100" b="1" dirty="0" smtClean="0"/>
              <a:t>Teléfono: </a:t>
            </a:r>
            <a:r>
              <a:rPr lang="es-VE" sz="1100" dirty="0" smtClean="0"/>
              <a:t>58(212)</a:t>
            </a:r>
            <a:r>
              <a:rPr lang="es-VE" sz="1100" dirty="0">
                <a:solidFill>
                  <a:prstClr val="black"/>
                </a:solidFill>
              </a:rPr>
              <a:t> </a:t>
            </a:r>
            <a:r>
              <a:rPr lang="es-VE" sz="1100" dirty="0" smtClean="0">
                <a:solidFill>
                  <a:prstClr val="black"/>
                </a:solidFill>
              </a:rPr>
              <a:t>6051441</a:t>
            </a:r>
            <a:r>
              <a:rPr lang="es-VE" sz="1100" dirty="0" smtClean="0"/>
              <a:t/>
            </a:r>
            <a:br>
              <a:rPr lang="es-VE" sz="1100" dirty="0" smtClean="0"/>
            </a:br>
            <a:r>
              <a:rPr lang="es-ES" sz="1100" b="1" dirty="0" smtClean="0"/>
              <a:t>Correo de contacto:</a:t>
            </a:r>
          </a:p>
          <a:p>
            <a:r>
              <a:rPr lang="es-VE" sz="1100" dirty="0" smtClean="0">
                <a:solidFill>
                  <a:prstClr val="black"/>
                </a:solidFill>
              </a:rPr>
              <a:t>postgma@gmail.com</a:t>
            </a:r>
            <a:endParaRPr lang="es-ES" sz="1100" b="1" dirty="0" smtClean="0"/>
          </a:p>
          <a:p>
            <a:pPr algn="just"/>
            <a:r>
              <a:rPr lang="es-ES" sz="1100" b="1" dirty="0" smtClean="0">
                <a:solidFill>
                  <a:srgbClr val="191919"/>
                </a:solidFill>
              </a:rPr>
              <a:t>Página Web:</a:t>
            </a:r>
          </a:p>
          <a:p>
            <a:pPr algn="just"/>
            <a:r>
              <a:rPr lang="es-VE" sz="1100" dirty="0">
                <a:solidFill>
                  <a:prstClr val="black"/>
                </a:solidFill>
              </a:rPr>
              <a:t>http://www.ciens.ucv.ve/postgrado</a:t>
            </a:r>
            <a:r>
              <a:rPr lang="es-VE" sz="1100" dirty="0" smtClean="0">
                <a:solidFill>
                  <a:prstClr val="black"/>
                </a:solidFill>
              </a:rPr>
              <a:t>/</a:t>
            </a:r>
            <a:endParaRPr lang="es-VE" sz="1100" dirty="0">
              <a:solidFill>
                <a:prstClr val="black"/>
              </a:solidFill>
            </a:endParaRPr>
          </a:p>
        </p:txBody>
      </p:sp>
      <p:pic>
        <p:nvPicPr>
          <p:cNvPr id="8" name="7 Imagen"/>
          <p:cNvPicPr>
            <a:picLocks noChangeAspect="1"/>
          </p:cNvPicPr>
          <p:nvPr/>
        </p:nvPicPr>
        <p:blipFill rotWithShape="1">
          <a:blip r:embed="rId4" cstate="print">
            <a:extLst>
              <a:ext uri="{28A0092B-C50C-407E-A947-70E740481C1C}">
                <a14:useLocalDpi xmlns:a14="http://schemas.microsoft.com/office/drawing/2010/main" val="0"/>
              </a:ext>
            </a:extLst>
          </a:blip>
          <a:srcRect t="6139" b="32920"/>
          <a:stretch/>
        </p:blipFill>
        <p:spPr>
          <a:xfrm>
            <a:off x="745260" y="5729971"/>
            <a:ext cx="2304256" cy="249248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671164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739007"/>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Química  </a:t>
            </a:r>
            <a:endParaRPr lang="es-VE" sz="1900" dirty="0">
              <a:latin typeface="Kozuka Gothic Pro M" pitchFamily="34" charset="-128"/>
              <a:ea typeface="Kozuka Gothic Pro M" pitchFamily="34" charset="-128"/>
            </a:endParaRPr>
          </a:p>
        </p:txBody>
      </p:sp>
      <p:sp>
        <p:nvSpPr>
          <p:cNvPr id="26" name="8 CuadroTexto"/>
          <p:cNvSpPr txBox="1"/>
          <p:nvPr/>
        </p:nvSpPr>
        <p:spPr>
          <a:xfrm>
            <a:off x="509792" y="2245523"/>
            <a:ext cx="2775192" cy="6232475"/>
          </a:xfrm>
          <a:prstGeom prst="rect">
            <a:avLst/>
          </a:prstGeom>
          <a:noFill/>
        </p:spPr>
        <p:txBody>
          <a:bodyPr wrap="square" rtlCol="0">
            <a:spAutoFit/>
          </a:bodyPr>
          <a:lstStyle/>
          <a:p>
            <a:pPr algn="just"/>
            <a:r>
              <a:rPr lang="es-VE" sz="1050" dirty="0" smtClean="0"/>
              <a:t>Los estudios de postgrado en química han sido diseñados para profesionales de la química o disciplinas afines y están dirigidos a formar personal altamente calificado en tareas de investigación de desarrollo, tantos en aspectos básicos de las ciencias químicas, como en aplicaciones innovadoras de interés. </a:t>
            </a:r>
          </a:p>
          <a:p>
            <a:pPr algn="just"/>
            <a:r>
              <a:rPr lang="es-VE" sz="1050" dirty="0" smtClean="0"/>
              <a:t>Este programa fue creado en 1982 y se desarrolla en las áreas de Fisicoquímica, Química Orgánica, Química Analítica y Química Inorgánica.</a:t>
            </a:r>
            <a:endParaRPr lang="es-VE" sz="1050" dirty="0"/>
          </a:p>
          <a:p>
            <a:pPr algn="just"/>
            <a:r>
              <a:rPr lang="es-VE" sz="1050" b="1" dirty="0" smtClean="0">
                <a:solidFill>
                  <a:srgbClr val="191919"/>
                </a:solidFill>
              </a:rPr>
              <a:t>LÍNEAS DE INVESTIGACIÓN: </a:t>
            </a:r>
            <a:endParaRPr lang="es-VE" sz="1050" b="1" dirty="0"/>
          </a:p>
          <a:p>
            <a:pPr algn="just"/>
            <a:r>
              <a:rPr lang="es-ES_tradnl" sz="1050" dirty="0" err="1"/>
              <a:t>Carboquímica</a:t>
            </a:r>
            <a:r>
              <a:rPr lang="es-ES_tradnl" sz="1050" dirty="0"/>
              <a:t>; Catálisis Heterogénea; Catálisis Homogénea; Cromatografía; Equilibrios en Solución;   Espectroscopia Atómica y Molecular; Fisicoquímica Orgánica; Fisicoquímica Teórica; </a:t>
            </a:r>
            <a:r>
              <a:rPr lang="es-ES_tradnl" sz="1050" dirty="0" err="1"/>
              <a:t>Plasmaquímica</a:t>
            </a:r>
            <a:r>
              <a:rPr lang="es-ES_tradnl" sz="1050" dirty="0"/>
              <a:t>; Instrumentación Analítica; </a:t>
            </a:r>
            <a:r>
              <a:rPr lang="es-ES_tradnl" sz="1050" dirty="0" err="1"/>
              <a:t>Polimeros</a:t>
            </a:r>
            <a:r>
              <a:rPr lang="es-ES_tradnl" sz="1050" dirty="0"/>
              <a:t>; Productos Naturales; </a:t>
            </a:r>
            <a:r>
              <a:rPr lang="es-ES_tradnl" sz="1050" dirty="0" err="1"/>
              <a:t>Quimica</a:t>
            </a:r>
            <a:r>
              <a:rPr lang="es-ES_tradnl" sz="1050" dirty="0"/>
              <a:t> Coloidal; Resonancia Magnética    Nuclear; Síntesis </a:t>
            </a:r>
            <a:r>
              <a:rPr lang="es-ES_tradnl" sz="1050" dirty="0" err="1"/>
              <a:t>Organometálica</a:t>
            </a:r>
            <a:r>
              <a:rPr lang="es-ES_tradnl" sz="1050" dirty="0"/>
              <a:t>; Síntesis Orgánica;    Petróleo y </a:t>
            </a:r>
            <a:r>
              <a:rPr lang="es-ES_tradnl" sz="1050" dirty="0" smtClean="0"/>
              <a:t>Petroquímica</a:t>
            </a:r>
          </a:p>
          <a:p>
            <a:pPr algn="just"/>
            <a:r>
              <a:rPr lang="es-VE" sz="1050" b="1" dirty="0">
                <a:solidFill>
                  <a:srgbClr val="191919"/>
                </a:solidFill>
              </a:rPr>
              <a:t>TÍTULOS QUE SE OTORGAN:</a:t>
            </a:r>
            <a:endParaRPr lang="es-VE" sz="900" b="1" dirty="0">
              <a:solidFill>
                <a:srgbClr val="191919"/>
              </a:solidFill>
            </a:endParaRPr>
          </a:p>
          <a:p>
            <a:pPr marL="171450" indent="-171450" algn="just">
              <a:buFont typeface="Arial" pitchFamily="34" charset="0"/>
              <a:buChar char="•"/>
            </a:pPr>
            <a:r>
              <a:rPr lang="es-VE" sz="1050" b="1" dirty="0"/>
              <a:t>DOCTOR EN CIENCIAS, MENCIÓN QUÍMICA</a:t>
            </a:r>
          </a:p>
          <a:p>
            <a:pPr marL="171450" indent="-171450" algn="just">
              <a:buFont typeface="Arial" pitchFamily="34" charset="0"/>
              <a:buChar char="•"/>
            </a:pPr>
            <a:r>
              <a:rPr lang="es-VE" sz="1050" dirty="0"/>
              <a:t>Duración: Ocho (08) semestres</a:t>
            </a:r>
          </a:p>
          <a:p>
            <a:pPr marL="171450" indent="-171450" algn="just">
              <a:buFont typeface="Arial" pitchFamily="34" charset="0"/>
              <a:buChar char="•"/>
            </a:pPr>
            <a:r>
              <a:rPr lang="es-VE" sz="1050" dirty="0"/>
              <a:t>Período de Pre-inscripción: Enero y Junio de cada </a:t>
            </a:r>
            <a:r>
              <a:rPr lang="es-VE" sz="1050" dirty="0" smtClean="0"/>
              <a:t>año</a:t>
            </a:r>
          </a:p>
          <a:p>
            <a:pPr marL="171450" indent="-171450" algn="just">
              <a:buFont typeface="Arial" pitchFamily="34" charset="0"/>
              <a:buChar char="•"/>
            </a:pPr>
            <a:r>
              <a:rPr lang="es-VE" sz="1050" dirty="0" smtClean="0"/>
              <a:t>Total Unidades Crédito (UC): 45 </a:t>
            </a:r>
          </a:p>
          <a:p>
            <a:pPr marL="171450" indent="-171450" algn="just">
              <a:buFont typeface="Arial" pitchFamily="34" charset="0"/>
              <a:buChar char="•"/>
            </a:pPr>
            <a:r>
              <a:rPr lang="es-VE" sz="1050" dirty="0" smtClean="0"/>
              <a:t>Asignaturas </a:t>
            </a:r>
            <a:r>
              <a:rPr lang="es-VE" sz="1050" dirty="0"/>
              <a:t>Obligatorias: </a:t>
            </a:r>
          </a:p>
          <a:p>
            <a:pPr marL="171450" indent="-171450" algn="just">
              <a:buFont typeface="Arial" pitchFamily="34" charset="0"/>
              <a:buChar char="•"/>
            </a:pPr>
            <a:r>
              <a:rPr lang="es-ES" sz="1050" u="sng" dirty="0"/>
              <a:t>Área Analítica</a:t>
            </a:r>
            <a:r>
              <a:rPr lang="es-ES" sz="1050" dirty="0"/>
              <a:t>: Análisis Instrumental Avanzado I; Análisis Instrumental Avanzado II; Seminario de la Escuela de Química I; Seminario de la Escuela de Química II; Seminario de Investigación I</a:t>
            </a:r>
            <a:r>
              <a:rPr lang="es-ES" sz="1050" dirty="0" smtClean="0"/>
              <a:t>.</a:t>
            </a:r>
          </a:p>
          <a:p>
            <a:pPr marL="171450" indent="-171450" algn="just">
              <a:buFont typeface="Arial" pitchFamily="34" charset="0"/>
              <a:buChar char="•"/>
            </a:pPr>
            <a:r>
              <a:rPr lang="es-ES" sz="1050" u="sng" dirty="0"/>
              <a:t>Área Orgánica</a:t>
            </a:r>
            <a:r>
              <a:rPr lang="es-ES" sz="1050" dirty="0"/>
              <a:t>: Síntesis de Compuestos Orgánicos; Físico-Químico Orgánica; Métodos espectroscópicos para la elucidación de estructuras; </a:t>
            </a:r>
            <a:endParaRPr lang="es-ES_tradnl" sz="1050" dirty="0"/>
          </a:p>
          <a:p>
            <a:pPr algn="just"/>
            <a:endParaRPr lang="es-VE" sz="1050" dirty="0"/>
          </a:p>
        </p:txBody>
      </p:sp>
      <p:sp>
        <p:nvSpPr>
          <p:cNvPr id="28" name="10 CuadroTexto"/>
          <p:cNvSpPr txBox="1"/>
          <p:nvPr/>
        </p:nvSpPr>
        <p:spPr>
          <a:xfrm>
            <a:off x="3284984" y="2326392"/>
            <a:ext cx="2917824" cy="3000821"/>
          </a:xfrm>
          <a:prstGeom prst="rect">
            <a:avLst/>
          </a:prstGeom>
          <a:noFill/>
        </p:spPr>
        <p:txBody>
          <a:bodyPr wrap="square" rtlCol="0">
            <a:spAutoFit/>
          </a:bodyPr>
          <a:lstStyle/>
          <a:p>
            <a:pPr marL="171450" indent="-171450" algn="just">
              <a:buFont typeface="Arial" pitchFamily="34" charset="0"/>
              <a:buChar char="•"/>
            </a:pPr>
            <a:r>
              <a:rPr lang="es-ES" sz="1050" dirty="0"/>
              <a:t>Seminario de la Escuela de Química I; Seminario de la Escuela de Química II; Seminario de Investigación I. </a:t>
            </a:r>
            <a:endParaRPr lang="es-ES" sz="1050" u="sng" dirty="0" smtClean="0"/>
          </a:p>
          <a:p>
            <a:pPr marL="171450" indent="-171450" algn="just">
              <a:buFont typeface="Arial" pitchFamily="34" charset="0"/>
              <a:buChar char="•"/>
            </a:pPr>
            <a:r>
              <a:rPr lang="es-ES" sz="1050" u="sng" dirty="0" smtClean="0"/>
              <a:t>Área Inorgánica</a:t>
            </a:r>
            <a:r>
              <a:rPr lang="es-ES" sz="1050" dirty="0" smtClean="0"/>
              <a:t>: Química </a:t>
            </a:r>
            <a:r>
              <a:rPr lang="es-ES" sz="1050" dirty="0"/>
              <a:t>Inorgánica </a:t>
            </a:r>
            <a:r>
              <a:rPr lang="es-ES" sz="1050" dirty="0" smtClean="0"/>
              <a:t>Avanzada; Equilibrios </a:t>
            </a:r>
            <a:r>
              <a:rPr lang="es-ES" sz="1050" dirty="0"/>
              <a:t>en </a:t>
            </a:r>
            <a:r>
              <a:rPr lang="es-ES" sz="1050" dirty="0" smtClean="0"/>
              <a:t>solución; </a:t>
            </a:r>
          </a:p>
          <a:p>
            <a:pPr marL="171450" indent="-171450" algn="just">
              <a:buFont typeface="Arial" pitchFamily="34" charset="0"/>
              <a:buChar char="•"/>
            </a:pPr>
            <a:r>
              <a:rPr lang="es-ES" sz="1050" dirty="0" smtClean="0"/>
              <a:t>Compuestos </a:t>
            </a:r>
            <a:r>
              <a:rPr lang="es-ES" sz="1050" dirty="0" err="1" smtClean="0"/>
              <a:t>organometálicos</a:t>
            </a:r>
            <a:r>
              <a:rPr lang="es-ES" sz="1050" dirty="0" smtClean="0"/>
              <a:t>; </a:t>
            </a:r>
          </a:p>
          <a:p>
            <a:pPr marL="171450" indent="-171450" algn="just">
              <a:buFont typeface="Arial" pitchFamily="34" charset="0"/>
              <a:buChar char="•"/>
            </a:pPr>
            <a:r>
              <a:rPr lang="es-ES" sz="1050" dirty="0" smtClean="0"/>
              <a:t>Seminario </a:t>
            </a:r>
            <a:r>
              <a:rPr lang="es-ES" sz="1050" dirty="0"/>
              <a:t>de la Escuela de Química </a:t>
            </a:r>
            <a:r>
              <a:rPr lang="es-ES" sz="1050" dirty="0" smtClean="0"/>
              <a:t>I; Seminario </a:t>
            </a:r>
            <a:r>
              <a:rPr lang="es-ES" sz="1050" dirty="0"/>
              <a:t>de la Escuela de Química </a:t>
            </a:r>
            <a:r>
              <a:rPr lang="es-ES" sz="1050" dirty="0" smtClean="0"/>
              <a:t>II; Seminario </a:t>
            </a:r>
            <a:r>
              <a:rPr lang="es-ES" sz="1050" dirty="0"/>
              <a:t>de Investigación </a:t>
            </a:r>
            <a:r>
              <a:rPr lang="es-ES" sz="1050" dirty="0" smtClean="0"/>
              <a:t>I</a:t>
            </a:r>
            <a:endParaRPr lang="es-VE" sz="1050" dirty="0"/>
          </a:p>
          <a:p>
            <a:pPr marL="171450" indent="-171450" algn="just">
              <a:buFont typeface="Arial" pitchFamily="34" charset="0"/>
              <a:buChar char="•"/>
            </a:pPr>
            <a:r>
              <a:rPr lang="es-ES" sz="1050" u="sng" dirty="0" smtClean="0"/>
              <a:t>Área Fisicoquímica</a:t>
            </a:r>
            <a:r>
              <a:rPr lang="es-ES" sz="1050" dirty="0" smtClean="0"/>
              <a:t>: Estructura </a:t>
            </a:r>
            <a:r>
              <a:rPr lang="es-ES" sz="1050" dirty="0"/>
              <a:t>Atómica y </a:t>
            </a:r>
            <a:r>
              <a:rPr lang="es-ES" sz="1050" dirty="0" smtClean="0"/>
              <a:t> Molecular; </a:t>
            </a:r>
            <a:r>
              <a:rPr lang="es-ES" sz="1050" dirty="0"/>
              <a:t>Espectroscopia </a:t>
            </a:r>
            <a:r>
              <a:rPr lang="es-ES" sz="1050" dirty="0" smtClean="0"/>
              <a:t>Molecular; </a:t>
            </a:r>
            <a:r>
              <a:rPr lang="es-ES" sz="1050" dirty="0"/>
              <a:t>Termodinámica </a:t>
            </a:r>
            <a:r>
              <a:rPr lang="es-ES" sz="1050" dirty="0" smtClean="0"/>
              <a:t>avanzada; </a:t>
            </a:r>
          </a:p>
          <a:p>
            <a:pPr marL="171450" indent="-171450" algn="just">
              <a:buFont typeface="Arial" pitchFamily="34" charset="0"/>
              <a:buChar char="•"/>
            </a:pPr>
            <a:r>
              <a:rPr lang="es-ES" sz="1050" dirty="0" smtClean="0"/>
              <a:t>Seminario </a:t>
            </a:r>
            <a:r>
              <a:rPr lang="es-ES" sz="1050" dirty="0"/>
              <a:t>de la Escuela de Química </a:t>
            </a:r>
            <a:r>
              <a:rPr lang="es-ES" sz="1050" dirty="0" smtClean="0"/>
              <a:t>I; </a:t>
            </a:r>
            <a:r>
              <a:rPr lang="es-ES" sz="1050" dirty="0"/>
              <a:t>Seminario de la Escuela de Química </a:t>
            </a:r>
            <a:r>
              <a:rPr lang="es-ES" sz="1050" dirty="0" smtClean="0"/>
              <a:t>II; </a:t>
            </a:r>
            <a:r>
              <a:rPr lang="es-ES" sz="1050" dirty="0"/>
              <a:t>Seminario de Investigación </a:t>
            </a:r>
            <a:r>
              <a:rPr lang="es-ES" sz="1050" dirty="0" smtClean="0"/>
              <a:t>I</a:t>
            </a:r>
            <a:endParaRPr lang="es-VE" sz="1050" dirty="0"/>
          </a:p>
          <a:p>
            <a:pPr marL="171450" indent="-171450" algn="just">
              <a:buFont typeface="Arial" pitchFamily="34" charset="0"/>
              <a:buChar char="•"/>
            </a:pPr>
            <a:r>
              <a:rPr lang="es-ES" sz="1050" dirty="0" smtClean="0"/>
              <a:t>Asignaturas Electivas, </a:t>
            </a:r>
          </a:p>
          <a:p>
            <a:pPr marL="171450" indent="-171450" algn="just">
              <a:buFont typeface="Arial" pitchFamily="34" charset="0"/>
              <a:buChar char="•"/>
            </a:pPr>
            <a:r>
              <a:rPr lang="es-ES" sz="1050" dirty="0" smtClean="0"/>
              <a:t>Proyecto de Tesis Doctoral y Tesis Doctoral</a:t>
            </a:r>
          </a:p>
          <a:p>
            <a:pPr algn="just"/>
            <a:endParaRPr lang="es-VE" sz="1050" dirty="0"/>
          </a:p>
        </p:txBody>
      </p:sp>
      <p:pic>
        <p:nvPicPr>
          <p:cNvPr id="35" name="3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7752" y="5361760"/>
            <a:ext cx="2592288" cy="17336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236645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739007"/>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Química  </a:t>
            </a:r>
            <a:endParaRPr lang="es-VE" sz="1900" dirty="0">
              <a:latin typeface="Kozuka Gothic Pro M" pitchFamily="34" charset="-128"/>
              <a:ea typeface="Kozuka Gothic Pro M" pitchFamily="34" charset="-128"/>
            </a:endParaRPr>
          </a:p>
        </p:txBody>
      </p:sp>
      <p:sp>
        <p:nvSpPr>
          <p:cNvPr id="30" name="10 CuadroTexto"/>
          <p:cNvSpPr txBox="1"/>
          <p:nvPr/>
        </p:nvSpPr>
        <p:spPr>
          <a:xfrm>
            <a:off x="620688" y="2232860"/>
            <a:ext cx="2592288" cy="5909310"/>
          </a:xfrm>
          <a:prstGeom prst="rect">
            <a:avLst/>
          </a:prstGeom>
          <a:noFill/>
        </p:spPr>
        <p:txBody>
          <a:bodyPr wrap="square" rtlCol="0">
            <a:spAutoFit/>
          </a:bodyPr>
          <a:lstStyle/>
          <a:p>
            <a:pPr algn="just"/>
            <a:r>
              <a:rPr lang="es-VE" sz="1050" b="1" dirty="0" smtClean="0"/>
              <a:t>MAGÍSTER SCIENTIARUM, MENCIÓN QUÍMICA</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30</a:t>
            </a:r>
          </a:p>
          <a:p>
            <a:pPr marL="171450" indent="-171450" algn="just">
              <a:buFont typeface="Arial" pitchFamily="34" charset="0"/>
              <a:buChar char="•"/>
            </a:pPr>
            <a:r>
              <a:rPr lang="es-VE" sz="1050" dirty="0" smtClean="0"/>
              <a:t>Asignaturas Obligatorias: </a:t>
            </a:r>
          </a:p>
          <a:p>
            <a:pPr marL="171450" indent="-171450" algn="just">
              <a:buFont typeface="Arial" pitchFamily="34" charset="0"/>
              <a:buChar char="•"/>
            </a:pPr>
            <a:r>
              <a:rPr lang="es-ES" sz="1050" u="sng" dirty="0" smtClean="0"/>
              <a:t>Área Analítica</a:t>
            </a:r>
            <a:r>
              <a:rPr lang="es-ES" sz="1050" dirty="0" smtClean="0"/>
              <a:t>: Análisis </a:t>
            </a:r>
            <a:r>
              <a:rPr lang="es-ES" sz="1050" dirty="0"/>
              <a:t>Instrumental </a:t>
            </a:r>
            <a:r>
              <a:rPr lang="es-ES" sz="1050" dirty="0" smtClean="0"/>
              <a:t>Avanzado I; </a:t>
            </a:r>
          </a:p>
          <a:p>
            <a:pPr marL="171450" indent="-171450" algn="just">
              <a:buFont typeface="Arial" pitchFamily="34" charset="0"/>
              <a:buChar char="•"/>
            </a:pPr>
            <a:r>
              <a:rPr lang="es-ES" sz="1050" dirty="0" smtClean="0"/>
              <a:t>Análisis </a:t>
            </a:r>
            <a:r>
              <a:rPr lang="es-ES" sz="1050" dirty="0"/>
              <a:t>Instrumental Avanzado </a:t>
            </a:r>
            <a:r>
              <a:rPr lang="es-ES" sz="1050" dirty="0" smtClean="0"/>
              <a:t>II; Seminario </a:t>
            </a:r>
            <a:r>
              <a:rPr lang="es-ES" sz="1050" dirty="0"/>
              <a:t>de la Escuela de Química </a:t>
            </a:r>
            <a:r>
              <a:rPr lang="es-ES" sz="1050" dirty="0" smtClean="0"/>
              <a:t>I; </a:t>
            </a:r>
          </a:p>
          <a:p>
            <a:pPr marL="171450" indent="-171450" algn="just">
              <a:buFont typeface="Arial" pitchFamily="34" charset="0"/>
              <a:buChar char="•"/>
            </a:pPr>
            <a:r>
              <a:rPr lang="es-ES" sz="1050" dirty="0" smtClean="0"/>
              <a:t>Seminario </a:t>
            </a:r>
            <a:r>
              <a:rPr lang="es-ES" sz="1050" dirty="0"/>
              <a:t>de la Escuela de Química </a:t>
            </a:r>
            <a:r>
              <a:rPr lang="es-ES" sz="1050" dirty="0" smtClean="0"/>
              <a:t>II; Seminario </a:t>
            </a:r>
            <a:r>
              <a:rPr lang="es-ES" sz="1050" dirty="0"/>
              <a:t>de Investigación </a:t>
            </a:r>
            <a:r>
              <a:rPr lang="es-ES" sz="1050" dirty="0" smtClean="0"/>
              <a:t>I.</a:t>
            </a:r>
          </a:p>
          <a:p>
            <a:pPr marL="171450" indent="-171450" algn="just">
              <a:buFont typeface="Arial" pitchFamily="34" charset="0"/>
              <a:buChar char="•"/>
            </a:pPr>
            <a:r>
              <a:rPr lang="es-ES" sz="1050" u="sng" dirty="0" smtClean="0"/>
              <a:t>Área Orgánica</a:t>
            </a:r>
            <a:r>
              <a:rPr lang="es-ES" sz="1050" dirty="0" smtClean="0"/>
              <a:t>: Síntesis </a:t>
            </a:r>
            <a:r>
              <a:rPr lang="es-ES" sz="1050" dirty="0"/>
              <a:t>de Compuestos </a:t>
            </a:r>
            <a:r>
              <a:rPr lang="es-ES" sz="1050" dirty="0" smtClean="0"/>
              <a:t>Orgánicos; Físico-Químico Orgánica; Métodos </a:t>
            </a:r>
            <a:r>
              <a:rPr lang="es-ES" sz="1050" dirty="0"/>
              <a:t>espectroscópicos para la elucidación de </a:t>
            </a:r>
            <a:r>
              <a:rPr lang="es-ES" sz="1050" dirty="0" smtClean="0"/>
              <a:t>estructuras; </a:t>
            </a:r>
          </a:p>
          <a:p>
            <a:pPr marL="171450" indent="-171450" algn="just">
              <a:buFont typeface="Arial" pitchFamily="34" charset="0"/>
              <a:buChar char="•"/>
            </a:pPr>
            <a:r>
              <a:rPr lang="es-ES" sz="1050" dirty="0" smtClean="0"/>
              <a:t>Seminario </a:t>
            </a:r>
            <a:r>
              <a:rPr lang="es-ES" sz="1050" dirty="0"/>
              <a:t>de la Escuela de Química </a:t>
            </a:r>
            <a:r>
              <a:rPr lang="es-ES" sz="1050" dirty="0" smtClean="0"/>
              <a:t>I; Seminario </a:t>
            </a:r>
            <a:r>
              <a:rPr lang="es-ES" sz="1050" dirty="0"/>
              <a:t>de la Escuela de Química </a:t>
            </a:r>
            <a:r>
              <a:rPr lang="es-ES" sz="1050" dirty="0" smtClean="0"/>
              <a:t>II; Seminario </a:t>
            </a:r>
            <a:r>
              <a:rPr lang="es-ES" sz="1050" dirty="0"/>
              <a:t>de Investigación </a:t>
            </a:r>
            <a:r>
              <a:rPr lang="es-ES" sz="1050" dirty="0" smtClean="0"/>
              <a:t>I.</a:t>
            </a:r>
            <a:r>
              <a:rPr lang="es-ES" sz="1050" dirty="0"/>
              <a:t> </a:t>
            </a:r>
            <a:endParaRPr lang="es-VE" sz="1050" dirty="0"/>
          </a:p>
          <a:p>
            <a:pPr marL="171450" indent="-171450" algn="just">
              <a:buFont typeface="Arial" pitchFamily="34" charset="0"/>
              <a:buChar char="•"/>
            </a:pPr>
            <a:r>
              <a:rPr lang="es-ES" sz="1050" u="sng" dirty="0" smtClean="0"/>
              <a:t>Área Inorgánica</a:t>
            </a:r>
            <a:r>
              <a:rPr lang="es-ES" sz="1050" dirty="0" smtClean="0"/>
              <a:t>: Química </a:t>
            </a:r>
            <a:r>
              <a:rPr lang="es-ES" sz="1050" dirty="0"/>
              <a:t>Inorgánica </a:t>
            </a:r>
            <a:r>
              <a:rPr lang="es-ES" sz="1050" dirty="0" smtClean="0"/>
              <a:t>Avanzada; Equilibrios </a:t>
            </a:r>
            <a:r>
              <a:rPr lang="es-ES" sz="1050" dirty="0"/>
              <a:t>en </a:t>
            </a:r>
            <a:r>
              <a:rPr lang="es-ES" sz="1050" dirty="0" smtClean="0"/>
              <a:t>solución; Compuestos </a:t>
            </a:r>
            <a:r>
              <a:rPr lang="es-ES" sz="1050" dirty="0" err="1" smtClean="0"/>
              <a:t>organometálicos</a:t>
            </a:r>
            <a:r>
              <a:rPr lang="es-ES" sz="1050" dirty="0" smtClean="0"/>
              <a:t>;</a:t>
            </a:r>
          </a:p>
          <a:p>
            <a:pPr marL="171450" indent="-171450" algn="just">
              <a:buFont typeface="Arial" pitchFamily="34" charset="0"/>
              <a:buChar char="•"/>
            </a:pPr>
            <a:r>
              <a:rPr lang="es-ES" sz="1050" dirty="0" smtClean="0"/>
              <a:t> Seminario </a:t>
            </a:r>
            <a:r>
              <a:rPr lang="es-ES" sz="1050" dirty="0"/>
              <a:t>de la Escuela de Química </a:t>
            </a:r>
            <a:r>
              <a:rPr lang="es-ES" sz="1050" dirty="0" smtClean="0"/>
              <a:t>I; Seminario </a:t>
            </a:r>
            <a:r>
              <a:rPr lang="es-ES" sz="1050" dirty="0"/>
              <a:t>de la Escuela de Química </a:t>
            </a:r>
            <a:r>
              <a:rPr lang="es-ES" sz="1050" dirty="0" smtClean="0"/>
              <a:t>II; Seminario </a:t>
            </a:r>
            <a:r>
              <a:rPr lang="es-ES" sz="1050" dirty="0"/>
              <a:t>de Investigación </a:t>
            </a:r>
            <a:r>
              <a:rPr lang="es-ES" sz="1050" dirty="0" smtClean="0"/>
              <a:t>I</a:t>
            </a:r>
            <a:endParaRPr lang="es-VE" sz="1050" dirty="0"/>
          </a:p>
          <a:p>
            <a:pPr marL="171450" indent="-171450" algn="just">
              <a:buFont typeface="Arial" pitchFamily="34" charset="0"/>
              <a:buChar char="•"/>
            </a:pPr>
            <a:r>
              <a:rPr lang="es-ES" sz="1050" u="sng" dirty="0" smtClean="0"/>
              <a:t>Área Fisicoquímica</a:t>
            </a:r>
            <a:r>
              <a:rPr lang="es-ES" sz="1050" dirty="0" smtClean="0"/>
              <a:t>: Estructura </a:t>
            </a:r>
            <a:r>
              <a:rPr lang="es-ES" sz="1050" dirty="0"/>
              <a:t>Atómica y </a:t>
            </a:r>
            <a:r>
              <a:rPr lang="es-ES" sz="1050" dirty="0" smtClean="0"/>
              <a:t> Molecular; </a:t>
            </a:r>
            <a:r>
              <a:rPr lang="es-ES" sz="1050" dirty="0"/>
              <a:t>Espectroscopia </a:t>
            </a:r>
            <a:r>
              <a:rPr lang="es-ES" sz="1050" dirty="0" smtClean="0"/>
              <a:t>Molecular; </a:t>
            </a:r>
            <a:r>
              <a:rPr lang="es-ES" sz="1050" dirty="0"/>
              <a:t>Termodinámica </a:t>
            </a:r>
            <a:r>
              <a:rPr lang="es-ES" sz="1050" dirty="0" smtClean="0"/>
              <a:t>avanzada; </a:t>
            </a:r>
          </a:p>
          <a:p>
            <a:pPr marL="171450" indent="-171450" algn="just">
              <a:buFont typeface="Arial" pitchFamily="34" charset="0"/>
              <a:buChar char="•"/>
            </a:pPr>
            <a:r>
              <a:rPr lang="es-ES" sz="1050" dirty="0" smtClean="0"/>
              <a:t>Seminario </a:t>
            </a:r>
            <a:r>
              <a:rPr lang="es-ES" sz="1050" dirty="0"/>
              <a:t>de la Escuela de Química </a:t>
            </a:r>
            <a:r>
              <a:rPr lang="es-ES" sz="1050" dirty="0" smtClean="0"/>
              <a:t>I; </a:t>
            </a:r>
          </a:p>
          <a:p>
            <a:pPr marL="171450" indent="-171450" algn="just">
              <a:buFont typeface="Arial" pitchFamily="34" charset="0"/>
              <a:buChar char="•"/>
            </a:pPr>
            <a:r>
              <a:rPr lang="es-ES" sz="1050" dirty="0" smtClean="0"/>
              <a:t>Seminario </a:t>
            </a:r>
            <a:r>
              <a:rPr lang="es-ES" sz="1050" dirty="0"/>
              <a:t>de la Escuela de Química </a:t>
            </a:r>
            <a:r>
              <a:rPr lang="es-ES" sz="1050" dirty="0" smtClean="0"/>
              <a:t>II; </a:t>
            </a:r>
            <a:r>
              <a:rPr lang="es-ES" sz="1050" dirty="0"/>
              <a:t>Seminario de Investigación </a:t>
            </a:r>
            <a:r>
              <a:rPr lang="es-ES" sz="1050" dirty="0" smtClean="0"/>
              <a:t>I</a:t>
            </a:r>
            <a:endParaRPr lang="es-VE" sz="1050" dirty="0"/>
          </a:p>
          <a:p>
            <a:pPr marL="171450" indent="-171450" algn="just">
              <a:buFont typeface="Arial" pitchFamily="34" charset="0"/>
              <a:buChar char="•"/>
            </a:pPr>
            <a:r>
              <a:rPr lang="es-ES" sz="1050" dirty="0" smtClean="0"/>
              <a:t>Asignaturas Electivas, </a:t>
            </a:r>
          </a:p>
          <a:p>
            <a:pPr marL="171450" indent="-171450" algn="just">
              <a:buFont typeface="Arial" pitchFamily="34" charset="0"/>
              <a:buChar char="•"/>
            </a:pPr>
            <a:r>
              <a:rPr lang="es-ES" sz="1050" dirty="0" smtClean="0"/>
              <a:t>Proyecto de Trabajo de Grado de Maestría y Trabajo de Grado de Maestría.</a:t>
            </a:r>
            <a:endParaRPr lang="es-VE" sz="1050" dirty="0"/>
          </a:p>
        </p:txBody>
      </p:sp>
      <p:sp>
        <p:nvSpPr>
          <p:cNvPr id="21" name="20 Rectángulo"/>
          <p:cNvSpPr/>
          <p:nvPr/>
        </p:nvSpPr>
        <p:spPr>
          <a:xfrm>
            <a:off x="3448475" y="6760775"/>
            <a:ext cx="2722180"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2" name="21 Rectángulo"/>
          <p:cNvSpPr/>
          <p:nvPr/>
        </p:nvSpPr>
        <p:spPr>
          <a:xfrm>
            <a:off x="3521901" y="6853932"/>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5" name="24 CuadroTexto"/>
          <p:cNvSpPr txBox="1"/>
          <p:nvPr/>
        </p:nvSpPr>
        <p:spPr>
          <a:xfrm>
            <a:off x="3458360" y="6832784"/>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29" name="28 CuadroTexto"/>
          <p:cNvSpPr txBox="1"/>
          <p:nvPr/>
        </p:nvSpPr>
        <p:spPr>
          <a:xfrm>
            <a:off x="3462006" y="7085375"/>
            <a:ext cx="2588643" cy="1107996"/>
          </a:xfrm>
          <a:prstGeom prst="rect">
            <a:avLst/>
          </a:prstGeom>
          <a:noFill/>
        </p:spPr>
        <p:txBody>
          <a:bodyPr wrap="square" rtlCol="0">
            <a:spAutoFit/>
          </a:bodyPr>
          <a:lstStyle/>
          <a:p>
            <a:r>
              <a:rPr lang="es-VE" sz="1100" b="1" dirty="0" smtClean="0"/>
              <a:t>Responsable: </a:t>
            </a:r>
            <a:r>
              <a:rPr lang="es-VE" sz="1100" dirty="0" smtClean="0"/>
              <a:t>Marisol </a:t>
            </a:r>
            <a:r>
              <a:rPr lang="es-VE" sz="1100" dirty="0"/>
              <a:t>Ortega</a:t>
            </a:r>
          </a:p>
          <a:p>
            <a:r>
              <a:rPr lang="es-VE" sz="1100" b="1" dirty="0" smtClean="0"/>
              <a:t>Teléfono: </a:t>
            </a:r>
            <a:r>
              <a:rPr lang="es-VE" sz="1100" dirty="0" smtClean="0"/>
              <a:t>58(212)6051202</a:t>
            </a:r>
            <a:br>
              <a:rPr lang="es-VE" sz="1100" dirty="0" smtClean="0"/>
            </a:br>
            <a:r>
              <a:rPr lang="es-ES" sz="1100" b="1" dirty="0" smtClean="0"/>
              <a:t>Correo de contacto:</a:t>
            </a:r>
          </a:p>
          <a:p>
            <a:r>
              <a:rPr lang="es-VE" sz="1100" dirty="0"/>
              <a:t>pgquim@ciens.ucv.ve </a:t>
            </a:r>
            <a:endParaRPr lang="es-ES" sz="1100" b="1" dirty="0" smtClean="0"/>
          </a:p>
          <a:p>
            <a:pPr algn="just"/>
            <a:r>
              <a:rPr lang="es-ES" sz="1100" b="1" dirty="0" smtClean="0">
                <a:solidFill>
                  <a:srgbClr val="191919"/>
                </a:solidFill>
              </a:rPr>
              <a:t>Página Web:</a:t>
            </a:r>
          </a:p>
          <a:p>
            <a:pPr algn="just"/>
            <a:r>
              <a:rPr lang="es-VE" sz="1100" dirty="0"/>
              <a:t>http://www.ciens.ucv.ve/postgrado</a:t>
            </a:r>
            <a:r>
              <a:rPr lang="es-VE" sz="1100" dirty="0" smtClean="0"/>
              <a:t>/</a:t>
            </a:r>
            <a:endParaRPr lang="es-VE" sz="1100"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2660278" y="3130282"/>
            <a:ext cx="4216161" cy="263510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835793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04664" y="1656185"/>
            <a:ext cx="5973662" cy="68549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04664"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04664"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VE" sz="2000" dirty="0" smtClean="0">
                <a:latin typeface="Kozuka Gothic Pro H" pitchFamily="34" charset="-128"/>
                <a:ea typeface="Kozuka Gothic Pro H" pitchFamily="34" charset="-128"/>
              </a:rPr>
              <a:t>Oportunidades de Estudio de Postgrado  </a:t>
            </a:r>
            <a:endParaRPr lang="es-VE" sz="2000" dirty="0">
              <a:latin typeface="Kozuka Gothic Pro H" pitchFamily="34" charset="-128"/>
              <a:ea typeface="Kozuka Gothic Pro H" pitchFamily="34" charset="-128"/>
            </a:endParaRPr>
          </a:p>
        </p:txBody>
      </p:sp>
      <p:sp>
        <p:nvSpPr>
          <p:cNvPr id="34" name="33 CuadroTexto"/>
          <p:cNvSpPr txBox="1"/>
          <p:nvPr/>
        </p:nvSpPr>
        <p:spPr>
          <a:xfrm>
            <a:off x="448276" y="1739007"/>
            <a:ext cx="6005060" cy="384721"/>
          </a:xfrm>
          <a:prstGeom prst="rect">
            <a:avLst/>
          </a:prstGeom>
          <a:noFill/>
        </p:spPr>
        <p:txBody>
          <a:bodyPr wrap="square" rtlCol="0">
            <a:spAutoFit/>
          </a:bodyPr>
          <a:lstStyle/>
          <a:p>
            <a:r>
              <a:rPr lang="es-ES" sz="1900" dirty="0" smtClean="0">
                <a:latin typeface="Kozuka Gothic Pro M" pitchFamily="34" charset="-128"/>
                <a:ea typeface="Kozuka Gothic Pro M" pitchFamily="34" charset="-128"/>
              </a:rPr>
              <a:t>Postgrado en Geoquímica  </a:t>
            </a:r>
            <a:endParaRPr lang="es-VE" sz="1900" dirty="0">
              <a:latin typeface="Kozuka Gothic Pro M" pitchFamily="34" charset="-128"/>
              <a:ea typeface="Kozuka Gothic Pro M" pitchFamily="34" charset="-128"/>
            </a:endParaRPr>
          </a:p>
        </p:txBody>
      </p:sp>
      <p:sp>
        <p:nvSpPr>
          <p:cNvPr id="26" name="8 CuadroTexto"/>
          <p:cNvSpPr txBox="1"/>
          <p:nvPr/>
        </p:nvSpPr>
        <p:spPr>
          <a:xfrm>
            <a:off x="509792" y="2195736"/>
            <a:ext cx="2881702" cy="1869743"/>
          </a:xfrm>
          <a:prstGeom prst="rect">
            <a:avLst/>
          </a:prstGeom>
          <a:noFill/>
        </p:spPr>
        <p:txBody>
          <a:bodyPr wrap="square" rtlCol="0">
            <a:spAutoFit/>
          </a:bodyPr>
          <a:lstStyle/>
          <a:p>
            <a:pPr algn="just"/>
            <a:r>
              <a:rPr lang="es-VE" sz="1050" b="1" dirty="0" smtClean="0"/>
              <a:t>POSTGRADO EN GEOQUÍMICA</a:t>
            </a:r>
            <a:endParaRPr lang="es-VE" sz="700" b="1" dirty="0"/>
          </a:p>
          <a:p>
            <a:pPr algn="just"/>
            <a:r>
              <a:rPr lang="es-VE" sz="1050" dirty="0" smtClean="0"/>
              <a:t>Su objetivo general es formar profesionales de cuarto nivel necesarios para resolver problemas en el área relacionada con prospección, exploración y origen de depósitos generales y de petróleo, meteorización, contaminación ambiental y docencia, es decir, personal que pueda contribuir al conocimiento de los recursos minerales del país y al aprovechamiento racional de los mismos, a fin de minimizar el deterioro y la contaminación del medio ambiente.</a:t>
            </a:r>
            <a:endParaRPr lang="es-VE" sz="1050" dirty="0"/>
          </a:p>
        </p:txBody>
      </p:sp>
      <p:sp>
        <p:nvSpPr>
          <p:cNvPr id="28" name="8 CuadroTexto"/>
          <p:cNvSpPr txBox="1"/>
          <p:nvPr/>
        </p:nvSpPr>
        <p:spPr>
          <a:xfrm>
            <a:off x="509657" y="4040500"/>
            <a:ext cx="2881837" cy="4131900"/>
          </a:xfrm>
          <a:prstGeom prst="rect">
            <a:avLst/>
          </a:prstGeom>
          <a:noFill/>
        </p:spPr>
        <p:txBody>
          <a:bodyPr wrap="square" rtlCol="0">
            <a:spAutoFit/>
          </a:bodyPr>
          <a:lstStyle/>
          <a:p>
            <a:pPr algn="just"/>
            <a:r>
              <a:rPr lang="es-VE" sz="1050" b="1" dirty="0" smtClean="0">
                <a:solidFill>
                  <a:srgbClr val="191919"/>
                </a:solidFill>
              </a:rPr>
              <a:t>LÍNEAS DE INVESTIGACIÓN: </a:t>
            </a:r>
          </a:p>
          <a:p>
            <a:pPr lvl="0" algn="just"/>
            <a:r>
              <a:rPr lang="es-VE" sz="1050" dirty="0" smtClean="0"/>
              <a:t>Geoquímica </a:t>
            </a:r>
            <a:r>
              <a:rPr lang="es-VE" sz="1050" dirty="0"/>
              <a:t>de la meteorización de rocas en clima tropical húmedo y sus </a:t>
            </a:r>
            <a:r>
              <a:rPr lang="es-VE" sz="1050" dirty="0" smtClean="0"/>
              <a:t>aplicaciones; Estudio </a:t>
            </a:r>
            <a:r>
              <a:rPr lang="es-VE" sz="1050" dirty="0"/>
              <a:t>geoquímico de sistemas hidrológicos. Balance </a:t>
            </a:r>
            <a:r>
              <a:rPr lang="es-VE" sz="1050" dirty="0" smtClean="0"/>
              <a:t>geoquímico; Geoquímica </a:t>
            </a:r>
            <a:r>
              <a:rPr lang="es-VE" sz="1050" dirty="0"/>
              <a:t>de contaminación de </a:t>
            </a:r>
            <a:r>
              <a:rPr lang="es-VE" sz="1050" dirty="0" smtClean="0"/>
              <a:t>aguas;</a:t>
            </a:r>
            <a:endParaRPr lang="es-ES" sz="1050" dirty="0"/>
          </a:p>
          <a:p>
            <a:pPr lvl="0" algn="just"/>
            <a:r>
              <a:rPr lang="es-VE" sz="1050" dirty="0"/>
              <a:t>Geoquímica de contaminación en suelos y </a:t>
            </a:r>
            <a:r>
              <a:rPr lang="es-VE" sz="1050" dirty="0" smtClean="0"/>
              <a:t>sedimentos; Geoquímica </a:t>
            </a:r>
            <a:r>
              <a:rPr lang="es-VE" sz="1050" dirty="0"/>
              <a:t>de la contaminación </a:t>
            </a:r>
            <a:r>
              <a:rPr lang="es-VE" sz="1050" dirty="0" smtClean="0"/>
              <a:t>atmosférica; </a:t>
            </a:r>
            <a:r>
              <a:rPr lang="es-VE" sz="1050" dirty="0"/>
              <a:t> </a:t>
            </a:r>
            <a:r>
              <a:rPr lang="es-VE" sz="1050" dirty="0" smtClean="0"/>
              <a:t>La </a:t>
            </a:r>
            <a:r>
              <a:rPr lang="es-VE" sz="1050" dirty="0"/>
              <a:t>geoquímica orgánica de la génesis, migración y exploración de </a:t>
            </a:r>
            <a:r>
              <a:rPr lang="es-VE" sz="1050" dirty="0" smtClean="0"/>
              <a:t>hidrocarburos; La </a:t>
            </a:r>
            <a:r>
              <a:rPr lang="es-VE" sz="1050" dirty="0"/>
              <a:t>geoquímica orgánica en el estudio del origen, distribución y caracterización de </a:t>
            </a:r>
            <a:r>
              <a:rPr lang="es-VE" sz="1050" dirty="0" smtClean="0"/>
              <a:t>carbones; </a:t>
            </a:r>
          </a:p>
          <a:p>
            <a:pPr lvl="0" algn="just"/>
            <a:r>
              <a:rPr lang="es-VE" sz="1050" dirty="0" smtClean="0"/>
              <a:t>La </a:t>
            </a:r>
            <a:r>
              <a:rPr lang="es-VE" sz="1050" dirty="0"/>
              <a:t>distribución y transformación de la materia orgánica y elementos asociados en los ambientes </a:t>
            </a:r>
            <a:r>
              <a:rPr lang="es-VE" sz="1050" dirty="0" smtClean="0"/>
              <a:t>geológicos; Prospección </a:t>
            </a:r>
            <a:r>
              <a:rPr lang="es-VE" sz="1050" dirty="0"/>
              <a:t>geoquímica </a:t>
            </a:r>
            <a:r>
              <a:rPr lang="es-VE" sz="1050" dirty="0" smtClean="0"/>
              <a:t>regional; Prospección </a:t>
            </a:r>
            <a:r>
              <a:rPr lang="es-VE" sz="1050" dirty="0"/>
              <a:t>geoquímica </a:t>
            </a:r>
            <a:r>
              <a:rPr lang="es-VE" sz="1050" dirty="0" smtClean="0"/>
              <a:t>detallada; </a:t>
            </a:r>
            <a:r>
              <a:rPr lang="es-VE" sz="1050" dirty="0" err="1" smtClean="0"/>
              <a:t>Litogeoquímica</a:t>
            </a:r>
            <a:r>
              <a:rPr lang="es-VE" sz="1050" dirty="0" smtClean="0"/>
              <a:t> </a:t>
            </a:r>
            <a:r>
              <a:rPr lang="es-VE" sz="1050" dirty="0"/>
              <a:t>regional y local</a:t>
            </a:r>
            <a:endParaRPr lang="es-ES" sz="1050" dirty="0"/>
          </a:p>
          <a:p>
            <a:pPr lvl="0" algn="just"/>
            <a:r>
              <a:rPr lang="es-VE" sz="1050" dirty="0"/>
              <a:t>Experimentación en reacciones formadoras de yacimiento </a:t>
            </a:r>
            <a:r>
              <a:rPr lang="es-VE" sz="1050" dirty="0" smtClean="0"/>
              <a:t>minerales; Geoquímica </a:t>
            </a:r>
            <a:r>
              <a:rPr lang="es-VE" sz="1050" dirty="0"/>
              <a:t>de la </a:t>
            </a:r>
            <a:r>
              <a:rPr lang="es-VE" sz="1050" dirty="0" smtClean="0"/>
              <a:t>Contaminación; Geoquímica </a:t>
            </a:r>
            <a:r>
              <a:rPr lang="es-VE" sz="1050" dirty="0"/>
              <a:t>del Ambiente </a:t>
            </a:r>
            <a:r>
              <a:rPr lang="es-VE" sz="1050" dirty="0" smtClean="0"/>
              <a:t>Tropical; Geología </a:t>
            </a:r>
            <a:r>
              <a:rPr lang="es-VE" sz="1050" dirty="0"/>
              <a:t>de Yacimientos </a:t>
            </a:r>
            <a:r>
              <a:rPr lang="es-VE" sz="1050" dirty="0" smtClean="0"/>
              <a:t>Minerales; Geoquímica Orgánica; Geología </a:t>
            </a:r>
            <a:r>
              <a:rPr lang="es-VE" sz="1050" dirty="0"/>
              <a:t>del </a:t>
            </a:r>
            <a:r>
              <a:rPr lang="es-VE" sz="1050" dirty="0" smtClean="0"/>
              <a:t>Petróleo; Bioestratigrafía Palinología; y Geoquímica </a:t>
            </a:r>
            <a:r>
              <a:rPr lang="es-VE" sz="1050" dirty="0"/>
              <a:t>del </a:t>
            </a:r>
            <a:r>
              <a:rPr lang="es-VE" sz="1050" dirty="0" smtClean="0"/>
              <a:t>Petróleo.</a:t>
            </a:r>
            <a:endParaRPr lang="es-ES" sz="1050" dirty="0"/>
          </a:p>
        </p:txBody>
      </p:sp>
      <p:sp>
        <p:nvSpPr>
          <p:cNvPr id="32" name="10 CuadroTexto"/>
          <p:cNvSpPr txBox="1"/>
          <p:nvPr/>
        </p:nvSpPr>
        <p:spPr>
          <a:xfrm>
            <a:off x="3430528" y="2195736"/>
            <a:ext cx="2806784" cy="2354491"/>
          </a:xfrm>
          <a:prstGeom prst="rect">
            <a:avLst/>
          </a:prstGeom>
          <a:noFill/>
        </p:spPr>
        <p:txBody>
          <a:bodyPr wrap="square" rtlCol="0">
            <a:spAutoFit/>
          </a:bodyPr>
          <a:lstStyle/>
          <a:p>
            <a:pPr algn="just"/>
            <a:r>
              <a:rPr lang="es-VE" sz="1050" b="1" dirty="0" smtClean="0"/>
              <a:t>DOCTOR EN CIENCIAS, MENCIÓN GEOQUÍMICA</a:t>
            </a:r>
          </a:p>
          <a:p>
            <a:pPr marL="171450" indent="-171450" algn="just">
              <a:buFont typeface="Arial" pitchFamily="34" charset="0"/>
              <a:buChar char="•"/>
            </a:pPr>
            <a:r>
              <a:rPr lang="es-VE" sz="1050" dirty="0" smtClean="0"/>
              <a:t>Duración: Ocho (08)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45 </a:t>
            </a:r>
          </a:p>
          <a:p>
            <a:pPr marL="171450" indent="-171450" algn="just">
              <a:buFont typeface="Arial" pitchFamily="34" charset="0"/>
              <a:buChar char="•"/>
            </a:pPr>
            <a:r>
              <a:rPr lang="es-VE" sz="1050" dirty="0" smtClean="0"/>
              <a:t>Asignaturas Obligatorias: </a:t>
            </a:r>
            <a:r>
              <a:rPr lang="es-ES" sz="1050" dirty="0"/>
              <a:t>Fisicoquímica </a:t>
            </a:r>
            <a:r>
              <a:rPr lang="es-ES" sz="1050" dirty="0" smtClean="0"/>
              <a:t>Avanzada; Geodinámica Avanzada; Geoquímica General; Geoquímica Avanzada; </a:t>
            </a:r>
          </a:p>
          <a:p>
            <a:pPr marL="171450" indent="-171450" algn="just">
              <a:buFont typeface="Arial" pitchFamily="34" charset="0"/>
              <a:buChar char="•"/>
            </a:pPr>
            <a:r>
              <a:rPr lang="es-ES" sz="1050" dirty="0" smtClean="0"/>
              <a:t>Petrología Ígnea; Petrología Metamórfica; Petrología </a:t>
            </a:r>
            <a:r>
              <a:rPr lang="es-ES" sz="1050" dirty="0"/>
              <a:t>Sedimentaria y </a:t>
            </a:r>
            <a:r>
              <a:rPr lang="es-ES" sz="1050" dirty="0" smtClean="0"/>
              <a:t>Sedimentación; Química </a:t>
            </a:r>
            <a:r>
              <a:rPr lang="es-ES" sz="1050" dirty="0"/>
              <a:t>Inorgánica </a:t>
            </a:r>
            <a:r>
              <a:rPr lang="es-ES" sz="1050" dirty="0" smtClean="0"/>
              <a:t>Avanzada; Seminario </a:t>
            </a:r>
            <a:r>
              <a:rPr lang="es-ES" sz="1050" dirty="0"/>
              <a:t>en </a:t>
            </a:r>
            <a:r>
              <a:rPr lang="es-ES" sz="1050" dirty="0" smtClean="0"/>
              <a:t>Geoquímica, Examen Doctoral</a:t>
            </a:r>
          </a:p>
          <a:p>
            <a:pPr marL="171450" indent="-171450" algn="just">
              <a:buFont typeface="Arial" pitchFamily="34" charset="0"/>
              <a:buChar char="•"/>
            </a:pPr>
            <a:r>
              <a:rPr lang="es-ES" sz="1050" dirty="0" smtClean="0"/>
              <a:t>Asignaturas Electivas, Proyecto de Tesis Doctoral y Tesis Doctoral.</a:t>
            </a:r>
            <a:endParaRPr lang="es-VE" sz="1050" dirty="0"/>
          </a:p>
        </p:txBody>
      </p:sp>
      <p:sp>
        <p:nvSpPr>
          <p:cNvPr id="35" name="10 CuadroTexto"/>
          <p:cNvSpPr txBox="1"/>
          <p:nvPr/>
        </p:nvSpPr>
        <p:spPr>
          <a:xfrm>
            <a:off x="3450806" y="4427984"/>
            <a:ext cx="2786506" cy="2516073"/>
          </a:xfrm>
          <a:prstGeom prst="rect">
            <a:avLst/>
          </a:prstGeom>
          <a:noFill/>
        </p:spPr>
        <p:txBody>
          <a:bodyPr wrap="square" rtlCol="0">
            <a:spAutoFit/>
          </a:bodyPr>
          <a:lstStyle/>
          <a:p>
            <a:pPr algn="just"/>
            <a:r>
              <a:rPr lang="es-VE" sz="1050" b="1" dirty="0" smtClean="0"/>
              <a:t>MAGÍSTER SCIENTIARUM, MENCIÓN GEOQUÍMICA</a:t>
            </a:r>
          </a:p>
          <a:p>
            <a:pPr marL="171450" indent="-171450" algn="just">
              <a:buFont typeface="Arial" pitchFamily="34" charset="0"/>
              <a:buChar char="•"/>
            </a:pPr>
            <a:r>
              <a:rPr lang="es-VE" sz="1050" dirty="0" smtClean="0"/>
              <a:t>Duración: Cuatro (04) semestres</a:t>
            </a:r>
          </a:p>
          <a:p>
            <a:pPr marL="171450" indent="-171450" algn="just">
              <a:buFont typeface="Arial" pitchFamily="34" charset="0"/>
              <a:buChar char="•"/>
            </a:pPr>
            <a:r>
              <a:rPr lang="es-VE" sz="1050" dirty="0" smtClean="0"/>
              <a:t>Período de Pre-inscripción: Enero y Junio de cada año</a:t>
            </a:r>
          </a:p>
          <a:p>
            <a:pPr marL="171450" indent="-171450" algn="just">
              <a:buFont typeface="Arial" pitchFamily="34" charset="0"/>
              <a:buChar char="•"/>
            </a:pPr>
            <a:r>
              <a:rPr lang="es-VE" sz="1050" dirty="0" smtClean="0"/>
              <a:t>Total Unidades Crédito (UC): 30 </a:t>
            </a:r>
          </a:p>
          <a:p>
            <a:pPr marL="171450" indent="-171450" algn="just">
              <a:buFont typeface="Arial" pitchFamily="34" charset="0"/>
              <a:buChar char="•"/>
            </a:pPr>
            <a:r>
              <a:rPr lang="es-VE" sz="1050" dirty="0" smtClean="0"/>
              <a:t>Asignaturas Obligatorias: </a:t>
            </a:r>
            <a:r>
              <a:rPr lang="es-ES" sz="1050" dirty="0" smtClean="0"/>
              <a:t>Geodinámica Avanzada; Geoquímica General; Petrología Ígnea; Petrología Metamórfica; Petrología </a:t>
            </a:r>
            <a:r>
              <a:rPr lang="es-ES" sz="1050" dirty="0"/>
              <a:t>Sedimentaria y </a:t>
            </a:r>
            <a:r>
              <a:rPr lang="es-ES" sz="1050" dirty="0" smtClean="0"/>
              <a:t>Sedimentación; Química Inorgánica Avanzada; Seminario </a:t>
            </a:r>
            <a:r>
              <a:rPr lang="es-ES" sz="1050" dirty="0"/>
              <a:t>en </a:t>
            </a:r>
            <a:r>
              <a:rPr lang="es-ES" sz="1050" dirty="0" smtClean="0"/>
              <a:t>Geoquímica; Proyecto de Investigación</a:t>
            </a:r>
          </a:p>
          <a:p>
            <a:pPr marL="171450" indent="-171450" algn="just">
              <a:buFont typeface="Arial" pitchFamily="34" charset="0"/>
              <a:buChar char="•"/>
            </a:pPr>
            <a:r>
              <a:rPr lang="es-ES" sz="1050" dirty="0" smtClean="0"/>
              <a:t>Asignaturas Electivas, Proyecto de Trabajo de Grado de Maestría y Trabajo de Grado de Maestría.</a:t>
            </a:r>
            <a:endParaRPr lang="es-VE" sz="1050" dirty="0"/>
          </a:p>
        </p:txBody>
      </p:sp>
      <p:sp>
        <p:nvSpPr>
          <p:cNvPr id="37" name="36 Rectángulo"/>
          <p:cNvSpPr/>
          <p:nvPr/>
        </p:nvSpPr>
        <p:spPr>
          <a:xfrm>
            <a:off x="3587140" y="6911697"/>
            <a:ext cx="2722180" cy="14767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8" name="37 Rectángulo"/>
          <p:cNvSpPr/>
          <p:nvPr/>
        </p:nvSpPr>
        <p:spPr>
          <a:xfrm>
            <a:off x="3660566" y="7004854"/>
            <a:ext cx="2456740" cy="235769"/>
          </a:xfrm>
          <a:prstGeom prst="rect">
            <a:avLst/>
          </a:prstGeom>
          <a:solidFill>
            <a:srgbClr val="D0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0" name="39 CuadroTexto"/>
          <p:cNvSpPr txBox="1"/>
          <p:nvPr/>
        </p:nvSpPr>
        <p:spPr>
          <a:xfrm>
            <a:off x="3597025" y="6983706"/>
            <a:ext cx="2110709" cy="307777"/>
          </a:xfrm>
          <a:prstGeom prst="rect">
            <a:avLst/>
          </a:prstGeom>
          <a:noFill/>
        </p:spPr>
        <p:txBody>
          <a:bodyPr wrap="square" rtlCol="0">
            <a:spAutoFit/>
          </a:bodyPr>
          <a:lstStyle/>
          <a:p>
            <a:r>
              <a:rPr lang="es-ES" sz="1400" b="1" dirty="0" smtClean="0"/>
              <a:t>Información de Contacto      </a:t>
            </a:r>
            <a:endParaRPr lang="es-VE" sz="1400" b="1" dirty="0"/>
          </a:p>
        </p:txBody>
      </p:sp>
      <p:sp>
        <p:nvSpPr>
          <p:cNvPr id="41" name="40 CuadroTexto"/>
          <p:cNvSpPr txBox="1"/>
          <p:nvPr/>
        </p:nvSpPr>
        <p:spPr>
          <a:xfrm>
            <a:off x="3600671" y="7243861"/>
            <a:ext cx="2588643" cy="1107996"/>
          </a:xfrm>
          <a:prstGeom prst="rect">
            <a:avLst/>
          </a:prstGeom>
          <a:noFill/>
        </p:spPr>
        <p:txBody>
          <a:bodyPr wrap="square" rtlCol="0">
            <a:spAutoFit/>
          </a:bodyPr>
          <a:lstStyle/>
          <a:p>
            <a:r>
              <a:rPr lang="es-VE" sz="1100" b="1" dirty="0" smtClean="0"/>
              <a:t>Responsable: </a:t>
            </a:r>
            <a:r>
              <a:rPr lang="es-VE" sz="1100" dirty="0" smtClean="0"/>
              <a:t/>
            </a:r>
            <a:br>
              <a:rPr lang="es-VE" sz="1100" dirty="0" smtClean="0"/>
            </a:br>
            <a:r>
              <a:rPr lang="es-VE" sz="1100" b="1" dirty="0" smtClean="0"/>
              <a:t>Teléfono: </a:t>
            </a:r>
            <a:r>
              <a:rPr lang="es-VE" sz="1100" dirty="0" smtClean="0"/>
              <a:t>58(212)</a:t>
            </a:r>
            <a:r>
              <a:rPr lang="es-VE" sz="1100" dirty="0"/>
              <a:t> </a:t>
            </a:r>
            <a:r>
              <a:rPr lang="es-VE" sz="1100" dirty="0" smtClean="0"/>
              <a:t>6051082</a:t>
            </a:r>
            <a:br>
              <a:rPr lang="es-VE" sz="1100" dirty="0" smtClean="0"/>
            </a:br>
            <a:r>
              <a:rPr lang="es-ES" sz="1100" b="1" dirty="0" smtClean="0"/>
              <a:t>Correo de contacto:</a:t>
            </a:r>
          </a:p>
          <a:p>
            <a:r>
              <a:rPr lang="es-VE" sz="1100" dirty="0" smtClean="0"/>
              <a:t>pgeoquimica@ciens.ucv.ve </a:t>
            </a:r>
            <a:endParaRPr lang="es-ES" sz="1100" b="1" dirty="0" smtClean="0">
              <a:solidFill>
                <a:srgbClr val="191919"/>
              </a:solidFill>
            </a:endParaRPr>
          </a:p>
          <a:p>
            <a:pPr algn="just"/>
            <a:r>
              <a:rPr lang="es-ES" sz="1100" b="1" dirty="0" smtClean="0">
                <a:solidFill>
                  <a:srgbClr val="191919"/>
                </a:solidFill>
              </a:rPr>
              <a:t>Página Web:</a:t>
            </a:r>
          </a:p>
          <a:p>
            <a:pPr algn="just"/>
            <a:r>
              <a:rPr lang="es-VE" sz="1100" dirty="0">
                <a:solidFill>
                  <a:prstClr val="black"/>
                </a:solidFill>
              </a:rPr>
              <a:t>http://www.ciens.ucv.ve/postgrado</a:t>
            </a:r>
            <a:r>
              <a:rPr lang="es-VE" sz="1100" dirty="0" smtClean="0">
                <a:solidFill>
                  <a:prstClr val="black"/>
                </a:solidFill>
              </a:rPr>
              <a:t>/</a:t>
            </a:r>
            <a:endParaRPr lang="es-VE" sz="1100" dirty="0">
              <a:solidFill>
                <a:prstClr val="black"/>
              </a:solidFill>
            </a:endParaRPr>
          </a:p>
        </p:txBody>
      </p:sp>
    </p:spTree>
    <p:extLst>
      <p:ext uri="{BB962C8B-B14F-4D97-AF65-F5344CB8AC3E}">
        <p14:creationId xmlns:p14="http://schemas.microsoft.com/office/powerpoint/2010/main" val="62630531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267744"/>
            <a:ext cx="2818693" cy="6186309"/>
          </a:xfrm>
          <a:prstGeom prst="rect">
            <a:avLst/>
          </a:prstGeom>
          <a:noFill/>
        </p:spPr>
        <p:txBody>
          <a:bodyPr wrap="square" rtlCol="0">
            <a:spAutoFit/>
          </a:bodyPr>
          <a:lstStyle/>
          <a:p>
            <a:pPr algn="ctr"/>
            <a:r>
              <a:rPr lang="es-ES" sz="1100" b="1" dirty="0" smtClean="0"/>
              <a:t>CENTRO DE MICROSCOPÍA ELECTRÓNICA</a:t>
            </a:r>
          </a:p>
          <a:p>
            <a:pPr algn="just"/>
            <a:r>
              <a:rPr lang="es-ES" sz="1100" b="1" dirty="0" smtClean="0"/>
              <a:t>CARACTERIZACIÓN DE MATERIALES MEDIANTE TÉCNICAS DE MICROSCOPÍA ELECTRÓNICA	</a:t>
            </a:r>
          </a:p>
          <a:p>
            <a:r>
              <a:rPr lang="es-ES" sz="1100" b="1" dirty="0"/>
              <a:t>Usuarios del Servicio, Producto o Proceso</a:t>
            </a:r>
            <a:r>
              <a:rPr lang="es-ES" sz="1100" b="1" dirty="0" smtClean="0"/>
              <a:t>:</a:t>
            </a:r>
            <a:endParaRPr lang="es-ES" sz="1100" b="1" dirty="0"/>
          </a:p>
          <a:p>
            <a:pPr marL="171450" indent="-171450">
              <a:buFont typeface="Arial" pitchFamily="34" charset="0"/>
              <a:buChar char="•"/>
            </a:pPr>
            <a:r>
              <a:rPr lang="es-ES" sz="1100" dirty="0"/>
              <a:t>Biología, medicina, física, química, </a:t>
            </a:r>
            <a:endParaRPr lang="es-ES" sz="1100" dirty="0" smtClean="0"/>
          </a:p>
          <a:p>
            <a:pPr marL="171450" indent="-171450">
              <a:buFont typeface="Arial" pitchFamily="34" charset="0"/>
              <a:buChar char="•"/>
            </a:pPr>
            <a:r>
              <a:rPr lang="es-ES" sz="1100" dirty="0" smtClean="0"/>
              <a:t>metalurgia</a:t>
            </a:r>
            <a:r>
              <a:rPr lang="es-ES" sz="1100" dirty="0"/>
              <a:t>, polímeros, </a:t>
            </a:r>
            <a:r>
              <a:rPr lang="es-ES" sz="1100" dirty="0" err="1" smtClean="0"/>
              <a:t>nanomateriales</a:t>
            </a:r>
            <a:r>
              <a:rPr lang="es-ES" sz="1100" dirty="0" smtClean="0"/>
              <a:t>.</a:t>
            </a:r>
          </a:p>
          <a:p>
            <a:pPr marL="171450" indent="-171450">
              <a:buFont typeface="Arial" pitchFamily="34" charset="0"/>
              <a:buChar char="•"/>
            </a:pPr>
            <a:r>
              <a:rPr lang="es-ES" sz="1100" dirty="0" smtClean="0"/>
              <a:t>Agricultura</a:t>
            </a:r>
          </a:p>
          <a:p>
            <a:pPr marL="171450" indent="-171450">
              <a:buFont typeface="Arial" pitchFamily="34" charset="0"/>
              <a:buChar char="•"/>
            </a:pPr>
            <a:r>
              <a:rPr lang="es-ES" sz="1100" dirty="0" smtClean="0"/>
              <a:t>Patrimonio Nacional</a:t>
            </a:r>
            <a:r>
              <a:rPr lang="es-ES" sz="1100" dirty="0"/>
              <a:t>	</a:t>
            </a:r>
          </a:p>
          <a:p>
            <a:pPr marL="171450" indent="-171450">
              <a:buFont typeface="Arial" pitchFamily="34" charset="0"/>
              <a:buChar char="•"/>
            </a:pPr>
            <a:r>
              <a:rPr lang="es-ES" sz="1100" dirty="0"/>
              <a:t>Facultad de Ciencias – U.C.V.:</a:t>
            </a:r>
          </a:p>
          <a:p>
            <a:pPr marL="171450" indent="-171450">
              <a:buFont typeface="Arial" pitchFamily="34" charset="0"/>
              <a:buChar char="•"/>
            </a:pPr>
            <a:r>
              <a:rPr lang="es-ES" sz="1100" dirty="0"/>
              <a:t>Escuela de Química.</a:t>
            </a:r>
          </a:p>
          <a:p>
            <a:pPr marL="171450" indent="-171450">
              <a:buFont typeface="Arial" pitchFamily="34" charset="0"/>
              <a:buChar char="•"/>
            </a:pPr>
            <a:r>
              <a:rPr lang="es-ES" sz="1100" dirty="0"/>
              <a:t>Laboratorio de Polímeros</a:t>
            </a:r>
          </a:p>
          <a:p>
            <a:pPr marL="171450" indent="-171450">
              <a:buFont typeface="Arial" pitchFamily="34" charset="0"/>
              <a:buChar char="•"/>
            </a:pPr>
            <a:r>
              <a:rPr lang="es-ES" sz="1100" dirty="0"/>
              <a:t>Centro de Química Analítica.</a:t>
            </a:r>
          </a:p>
          <a:p>
            <a:pPr marL="171450" indent="-171450">
              <a:buFont typeface="Arial" pitchFamily="34" charset="0"/>
              <a:buChar char="•"/>
            </a:pPr>
            <a:r>
              <a:rPr lang="es-ES" sz="1100" dirty="0"/>
              <a:t>Escuela de Biología</a:t>
            </a:r>
          </a:p>
          <a:p>
            <a:pPr marL="171450" indent="-171450">
              <a:buFont typeface="Arial" pitchFamily="34" charset="0"/>
              <a:buChar char="•"/>
            </a:pPr>
            <a:r>
              <a:rPr lang="es-ES" sz="1100" dirty="0"/>
              <a:t>Instituto de Biología Experimental </a:t>
            </a:r>
          </a:p>
          <a:p>
            <a:pPr marL="171450" indent="-171450">
              <a:buFont typeface="Arial" pitchFamily="34" charset="0"/>
              <a:buChar char="•"/>
            </a:pPr>
            <a:r>
              <a:rPr lang="es-ES" sz="1100" dirty="0"/>
              <a:t>Instituto de Zoología </a:t>
            </a:r>
            <a:r>
              <a:rPr lang="es-ES" sz="1100" dirty="0" smtClean="0"/>
              <a:t>Tropical.</a:t>
            </a:r>
          </a:p>
          <a:p>
            <a:pPr marL="171450" indent="-171450">
              <a:buFont typeface="Arial" pitchFamily="34" charset="0"/>
              <a:buChar char="•"/>
            </a:pPr>
            <a:r>
              <a:rPr lang="es-ES" sz="1100" dirty="0"/>
              <a:t>Laboratorio de Fotografía.</a:t>
            </a:r>
          </a:p>
          <a:p>
            <a:pPr marL="171450" indent="-171450">
              <a:buFont typeface="Arial" pitchFamily="34" charset="0"/>
              <a:buChar char="•"/>
            </a:pPr>
            <a:r>
              <a:rPr lang="es-ES" sz="1100" dirty="0" smtClean="0"/>
              <a:t>Escuela </a:t>
            </a:r>
            <a:r>
              <a:rPr lang="es-ES" sz="1100" dirty="0"/>
              <a:t>de Física.</a:t>
            </a:r>
          </a:p>
          <a:p>
            <a:pPr marL="171450" indent="-171450">
              <a:buFont typeface="Arial" pitchFamily="34" charset="0"/>
              <a:buChar char="•"/>
            </a:pPr>
            <a:r>
              <a:rPr lang="es-ES" sz="1100" dirty="0"/>
              <a:t>Laboratorio de Magnetismo.</a:t>
            </a:r>
          </a:p>
          <a:p>
            <a:pPr marL="171450" indent="-171450">
              <a:buFont typeface="Arial" pitchFamily="34" charset="0"/>
              <a:buChar char="•"/>
            </a:pPr>
            <a:r>
              <a:rPr lang="es-ES" sz="1100" dirty="0"/>
              <a:t>Instituto de Ciencias de la Tierra - Laboratorio de Geoquímica.</a:t>
            </a:r>
          </a:p>
          <a:p>
            <a:pPr marL="171450" indent="-171450">
              <a:buFont typeface="Arial" pitchFamily="34" charset="0"/>
              <a:buChar char="•"/>
            </a:pPr>
            <a:r>
              <a:rPr lang="es-ES" sz="1100" dirty="0"/>
              <a:t>Instituto de Ciencias y Tecnología de </a:t>
            </a:r>
            <a:r>
              <a:rPr lang="es-ES" sz="1100" dirty="0" smtClean="0"/>
              <a:t>Alimentos- Laboratorio  de Biotecnología.</a:t>
            </a:r>
          </a:p>
          <a:p>
            <a:r>
              <a:rPr lang="es-ES" sz="1100" b="1" dirty="0"/>
              <a:t>Descripción: </a:t>
            </a:r>
          </a:p>
          <a:p>
            <a:r>
              <a:rPr lang="es-ES" sz="1100" b="1" dirty="0" smtClean="0"/>
              <a:t>SERVICIO  DE MICROSCOPÍA </a:t>
            </a:r>
            <a:r>
              <a:rPr lang="es-ES" sz="1100" b="1" dirty="0"/>
              <a:t>ELECTRÓNICA DE </a:t>
            </a:r>
            <a:r>
              <a:rPr lang="es-ES" sz="1100" b="1" dirty="0" smtClean="0"/>
              <a:t>BARRIDO</a:t>
            </a:r>
            <a:endParaRPr lang="es-ES" sz="1100" b="1" dirty="0"/>
          </a:p>
          <a:p>
            <a:pPr marL="171450" indent="-171450" algn="just">
              <a:buFont typeface="Arial" pitchFamily="34" charset="0"/>
              <a:buChar char="•"/>
            </a:pPr>
            <a:r>
              <a:rPr lang="es-ES" sz="1100" dirty="0"/>
              <a:t>Servicios de Análisis de </a:t>
            </a:r>
            <a:r>
              <a:rPr lang="es-ES" sz="1100" dirty="0" smtClean="0"/>
              <a:t>morfología,</a:t>
            </a:r>
          </a:p>
          <a:p>
            <a:pPr marL="171450" indent="-171450" algn="just">
              <a:buFont typeface="Arial" pitchFamily="34" charset="0"/>
              <a:buChar char="•"/>
            </a:pPr>
            <a:r>
              <a:rPr lang="es-ES" sz="1100" dirty="0"/>
              <a:t>T</a:t>
            </a:r>
            <a:r>
              <a:rPr lang="es-ES" sz="1100" dirty="0" smtClean="0"/>
              <a:t>amaños</a:t>
            </a:r>
            <a:r>
              <a:rPr lang="es-ES" sz="1100" dirty="0"/>
              <a:t>,  </a:t>
            </a:r>
            <a:r>
              <a:rPr lang="es-ES" sz="1100" dirty="0" smtClean="0"/>
              <a:t>distribución </a:t>
            </a:r>
            <a:r>
              <a:rPr lang="es-ES" sz="1100" dirty="0"/>
              <a:t>de tamaños, </a:t>
            </a:r>
            <a:endParaRPr lang="es-ES" sz="1100" dirty="0" smtClean="0"/>
          </a:p>
          <a:p>
            <a:pPr marL="171450" indent="-171450" algn="just">
              <a:buFont typeface="Arial" pitchFamily="34" charset="0"/>
              <a:buChar char="•"/>
            </a:pPr>
            <a:r>
              <a:rPr lang="es-ES" sz="1100" dirty="0"/>
              <a:t>F</a:t>
            </a:r>
            <a:r>
              <a:rPr lang="es-ES" sz="1100" dirty="0" smtClean="0"/>
              <a:t>orma </a:t>
            </a:r>
            <a:r>
              <a:rPr lang="es-ES" sz="1100" dirty="0"/>
              <a:t>y distribución de fases, </a:t>
            </a:r>
            <a:endParaRPr lang="es-ES" sz="1100" dirty="0" smtClean="0"/>
          </a:p>
          <a:p>
            <a:pPr marL="171450" indent="-171450" algn="just">
              <a:buFont typeface="Arial" pitchFamily="34" charset="0"/>
              <a:buChar char="•"/>
            </a:pPr>
            <a:r>
              <a:rPr lang="es-ES" sz="1100" dirty="0"/>
              <a:t>A</a:t>
            </a:r>
            <a:r>
              <a:rPr lang="es-ES" sz="1100" dirty="0" smtClean="0"/>
              <a:t>nálisis </a:t>
            </a:r>
            <a:r>
              <a:rPr lang="es-ES" sz="1100" dirty="0"/>
              <a:t>químicos mediante rayos X característicos</a:t>
            </a:r>
            <a:r>
              <a:rPr lang="es-ES" sz="1100" dirty="0" smtClean="0"/>
              <a:t>.</a:t>
            </a:r>
          </a:p>
          <a:p>
            <a:r>
              <a:rPr lang="es-ES" sz="1100" b="1" dirty="0"/>
              <a:t>SERVICIO DE MICROSCOPÍA ELECTRÓNICA DE TRANSMISIÓN</a:t>
            </a:r>
          </a:p>
          <a:p>
            <a:pPr marL="171450" indent="-171450" algn="just">
              <a:buFont typeface="Arial" pitchFamily="34" charset="0"/>
              <a:buChar char="•"/>
            </a:pPr>
            <a:r>
              <a:rPr lang="es-ES" sz="1100" dirty="0"/>
              <a:t>Servicios de Análisis de morfología de </a:t>
            </a:r>
            <a:r>
              <a:rPr lang="es-ES" sz="1100" dirty="0" smtClean="0"/>
              <a:t>polímeros. </a:t>
            </a:r>
            <a:r>
              <a:rPr lang="es-ES" sz="1100" b="1" dirty="0" smtClean="0"/>
              <a:t> </a:t>
            </a:r>
          </a:p>
        </p:txBody>
      </p:sp>
      <p:sp>
        <p:nvSpPr>
          <p:cNvPr id="42" name="41 CuadroTexto"/>
          <p:cNvSpPr txBox="1"/>
          <p:nvPr/>
        </p:nvSpPr>
        <p:spPr>
          <a:xfrm>
            <a:off x="3429000" y="2237067"/>
            <a:ext cx="2818693" cy="2970044"/>
          </a:xfrm>
          <a:prstGeom prst="rect">
            <a:avLst/>
          </a:prstGeom>
          <a:noFill/>
        </p:spPr>
        <p:txBody>
          <a:bodyPr wrap="square" rtlCol="0">
            <a:spAutoFit/>
          </a:bodyPr>
          <a:lstStyle/>
          <a:p>
            <a:pPr marL="171450" indent="-171450" algn="just">
              <a:buFont typeface="Arial" pitchFamily="34" charset="0"/>
              <a:buChar char="•"/>
            </a:pPr>
            <a:r>
              <a:rPr lang="es-ES" sz="1100" dirty="0" err="1" smtClean="0"/>
              <a:t>Ultraestructura</a:t>
            </a:r>
            <a:r>
              <a:rPr lang="es-ES" sz="1100" dirty="0" smtClean="0"/>
              <a:t> de materiales </a:t>
            </a:r>
            <a:r>
              <a:rPr lang="es-ES" sz="1100" dirty="0" err="1" smtClean="0"/>
              <a:t>biológios</a:t>
            </a:r>
            <a:r>
              <a:rPr lang="es-ES" sz="1100" dirty="0" smtClean="0"/>
              <a:t> y no biológicos, distribución de fases,</a:t>
            </a:r>
          </a:p>
          <a:p>
            <a:pPr marL="171450" indent="-171450" algn="just">
              <a:buFont typeface="Arial" pitchFamily="34" charset="0"/>
              <a:buChar char="•"/>
            </a:pPr>
            <a:r>
              <a:rPr lang="es-ES" sz="1100" dirty="0" smtClean="0"/>
              <a:t> </a:t>
            </a:r>
            <a:r>
              <a:rPr lang="es-ES" sz="1100" dirty="0"/>
              <a:t>A</a:t>
            </a:r>
            <a:r>
              <a:rPr lang="es-ES" sz="1100" dirty="0" smtClean="0"/>
              <a:t>nálisis </a:t>
            </a:r>
            <a:r>
              <a:rPr lang="es-ES" sz="1100" dirty="0"/>
              <a:t>químicos mediante rayos X característicos</a:t>
            </a:r>
            <a:r>
              <a:rPr lang="es-ES" sz="1100" dirty="0" smtClean="0"/>
              <a:t>.</a:t>
            </a:r>
          </a:p>
          <a:p>
            <a:r>
              <a:rPr lang="es-ES" sz="1100" b="1" dirty="0" smtClean="0"/>
              <a:t>EMPRESAS RELACIONADAS CON EL SERVICIO </a:t>
            </a:r>
          </a:p>
          <a:p>
            <a:pPr marL="171450" indent="-171450" algn="just">
              <a:buFont typeface="Arial" pitchFamily="34" charset="0"/>
              <a:buChar char="•"/>
            </a:pPr>
            <a:r>
              <a:rPr lang="es-ES" sz="1100" dirty="0"/>
              <a:t>Empresas de alimentos, papel, plásticos en </a:t>
            </a:r>
            <a:r>
              <a:rPr lang="es-ES" sz="1100" dirty="0" smtClean="0"/>
              <a:t>general</a:t>
            </a:r>
            <a:r>
              <a:rPr lang="es-ES" sz="1100" b="1" dirty="0" smtClean="0"/>
              <a:t> </a:t>
            </a:r>
          </a:p>
          <a:p>
            <a:pPr algn="just"/>
            <a:r>
              <a:rPr lang="es-ES" sz="1100" b="1" dirty="0" smtClean="0"/>
              <a:t>PRECIOS:</a:t>
            </a:r>
            <a:endParaRPr lang="es-ES" sz="1100" b="1" dirty="0"/>
          </a:p>
          <a:p>
            <a:pPr marL="171450" indent="-171450" algn="just">
              <a:buFont typeface="Arial" pitchFamily="34" charset="0"/>
              <a:buChar char="•"/>
            </a:pPr>
            <a:r>
              <a:rPr lang="es-ES" sz="1100" dirty="0" smtClean="0"/>
              <a:t>Bs. 400.000,00 Por </a:t>
            </a:r>
            <a:r>
              <a:rPr lang="es-ES" sz="1100" dirty="0"/>
              <a:t>sesión de </a:t>
            </a:r>
            <a:r>
              <a:rPr lang="es-ES" sz="1100" dirty="0" smtClean="0"/>
              <a:t>3horas</a:t>
            </a:r>
            <a:endParaRPr lang="es-ES" sz="1100" dirty="0"/>
          </a:p>
          <a:p>
            <a:pPr marL="171450" indent="-171450" algn="just">
              <a:buFont typeface="Arial" pitchFamily="34" charset="0"/>
              <a:buChar char="•"/>
            </a:pPr>
            <a:r>
              <a:rPr lang="es-ES" sz="1100" dirty="0"/>
              <a:t>Bs. 60.000 por preparación de muestras a </a:t>
            </a:r>
            <a:r>
              <a:rPr lang="es-ES" sz="1100" dirty="0" smtClean="0"/>
              <a:t>observar</a:t>
            </a:r>
          </a:p>
          <a:p>
            <a:pPr marL="171450" indent="-171450" algn="just">
              <a:buFont typeface="Arial" pitchFamily="34" charset="0"/>
              <a:buChar char="•"/>
            </a:pPr>
            <a:r>
              <a:rPr lang="es-ES" sz="1100" dirty="0" smtClean="0"/>
              <a:t>Empresas Privadas: </a:t>
            </a:r>
          </a:p>
          <a:p>
            <a:pPr marL="171450" indent="-171450" algn="just">
              <a:buFont typeface="Arial" pitchFamily="34" charset="0"/>
              <a:buChar char="•"/>
            </a:pPr>
            <a:r>
              <a:rPr lang="es-ES" sz="1100" dirty="0"/>
              <a:t>Bs. 750.000,00</a:t>
            </a:r>
          </a:p>
          <a:p>
            <a:pPr marL="171450" indent="-171450" algn="just">
              <a:buFont typeface="Arial" pitchFamily="34" charset="0"/>
              <a:buChar char="•"/>
            </a:pPr>
            <a:r>
              <a:rPr lang="es-ES" sz="1100" dirty="0"/>
              <a:t>Por sesión de 3horas</a:t>
            </a:r>
            <a:r>
              <a:rPr lang="es-ES" sz="1100" dirty="0" smtClean="0"/>
              <a:t>.</a:t>
            </a:r>
            <a:endParaRPr lang="es-ES" sz="1100" dirty="0"/>
          </a:p>
          <a:p>
            <a:pPr marL="171450" indent="-171450" algn="just">
              <a:buFont typeface="Arial" pitchFamily="34" charset="0"/>
              <a:buChar char="•"/>
            </a:pPr>
            <a:r>
              <a:rPr lang="es-ES" sz="1100" dirty="0"/>
              <a:t>Bs. 60.000 por preparación de muestras a observar	</a:t>
            </a:r>
          </a:p>
          <a:p>
            <a:pPr algn="just"/>
            <a:endParaRPr lang="es-ES" sz="1100" dirty="0" smtClean="0"/>
          </a:p>
        </p:txBody>
      </p:sp>
      <p:sp>
        <p:nvSpPr>
          <p:cNvPr id="43" name="42 Rectángulo"/>
          <p:cNvSpPr/>
          <p:nvPr/>
        </p:nvSpPr>
        <p:spPr>
          <a:xfrm>
            <a:off x="3501008" y="5076056"/>
            <a:ext cx="2736304" cy="30963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4" name="43 Rectángulo"/>
          <p:cNvSpPr/>
          <p:nvPr/>
        </p:nvSpPr>
        <p:spPr>
          <a:xfrm>
            <a:off x="3573016" y="522147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5" name="44 CuadroTexto"/>
          <p:cNvSpPr txBox="1"/>
          <p:nvPr/>
        </p:nvSpPr>
        <p:spPr>
          <a:xfrm>
            <a:off x="3572222" y="5200327"/>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46" name="45 CuadroTexto"/>
          <p:cNvSpPr txBox="1"/>
          <p:nvPr/>
        </p:nvSpPr>
        <p:spPr>
          <a:xfrm>
            <a:off x="3501008" y="6657617"/>
            <a:ext cx="2588643" cy="1107996"/>
          </a:xfrm>
          <a:prstGeom prst="rect">
            <a:avLst/>
          </a:prstGeom>
          <a:noFill/>
        </p:spPr>
        <p:txBody>
          <a:bodyPr wrap="square" rtlCol="0">
            <a:spAutoFit/>
          </a:bodyPr>
          <a:lstStyle/>
          <a:p>
            <a:pPr algn="just"/>
            <a:r>
              <a:rPr lang="es-ES" sz="1100" b="1" dirty="0" smtClean="0"/>
              <a:t>Números Telefónicos</a:t>
            </a:r>
          </a:p>
          <a:p>
            <a:pPr algn="just"/>
            <a:r>
              <a:rPr lang="es-ES" sz="1100" dirty="0" smtClean="0"/>
              <a:t>58(212)6051036/0694</a:t>
            </a:r>
            <a:endParaRPr lang="es-ES" sz="1100" dirty="0"/>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caribayurbina@gmail.com</a:t>
            </a:r>
            <a:endParaRPr lang="es-ES" sz="1100" dirty="0" smtClean="0"/>
          </a:p>
        </p:txBody>
      </p:sp>
      <p:grpSp>
        <p:nvGrpSpPr>
          <p:cNvPr id="47" name="46 Grupo"/>
          <p:cNvGrpSpPr/>
          <p:nvPr/>
        </p:nvGrpSpPr>
        <p:grpSpPr>
          <a:xfrm>
            <a:off x="3640359" y="7092280"/>
            <a:ext cx="220689" cy="220689"/>
            <a:chOff x="3827377" y="6599339"/>
            <a:chExt cx="373647" cy="373647"/>
          </a:xfrm>
        </p:grpSpPr>
        <p:sp>
          <p:nvSpPr>
            <p:cNvPr id="51" name="50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7" name="56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58" name="5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5024" y="6425923"/>
            <a:ext cx="230469" cy="230469"/>
          </a:xfrm>
          <a:prstGeom prst="rect">
            <a:avLst/>
          </a:prstGeom>
        </p:spPr>
      </p:pic>
      <p:sp>
        <p:nvSpPr>
          <p:cNvPr id="59" name="58 CuadroTexto"/>
          <p:cNvSpPr txBox="1"/>
          <p:nvPr/>
        </p:nvSpPr>
        <p:spPr>
          <a:xfrm>
            <a:off x="3501008" y="5652120"/>
            <a:ext cx="2588643" cy="769441"/>
          </a:xfrm>
          <a:prstGeom prst="rect">
            <a:avLst/>
          </a:prstGeom>
          <a:noFill/>
        </p:spPr>
        <p:txBody>
          <a:bodyPr wrap="square" rtlCol="0">
            <a:spAutoFit/>
          </a:bodyPr>
          <a:lstStyle/>
          <a:p>
            <a:pPr algn="just"/>
            <a:r>
              <a:rPr lang="es-ES" sz="1100" dirty="0" smtClean="0"/>
              <a:t>Prof</a:t>
            </a:r>
            <a:r>
              <a:rPr lang="es-ES" sz="1100" dirty="0"/>
              <a:t>. </a:t>
            </a:r>
            <a:r>
              <a:rPr lang="es-ES" sz="1100" dirty="0" err="1"/>
              <a:t>Caribay</a:t>
            </a:r>
            <a:r>
              <a:rPr lang="es-ES" sz="1100" dirty="0"/>
              <a:t> Urbina	</a:t>
            </a:r>
          </a:p>
          <a:p>
            <a:pPr algn="just"/>
            <a:r>
              <a:rPr lang="es-ES" sz="1100" dirty="0"/>
              <a:t>Facultad de Ciencias, </a:t>
            </a:r>
          </a:p>
          <a:p>
            <a:pPr algn="just"/>
            <a:r>
              <a:rPr lang="es-ES" sz="1100" dirty="0"/>
              <a:t>Centro de Microscopía </a:t>
            </a:r>
          </a:p>
          <a:p>
            <a:pPr algn="just"/>
            <a:r>
              <a:rPr lang="es-ES" sz="1100" dirty="0"/>
              <a:t>Electrónica "Dr. </a:t>
            </a:r>
            <a:r>
              <a:rPr lang="es-ES" sz="1100" dirty="0" err="1"/>
              <a:t>Mitsuo</a:t>
            </a:r>
            <a:r>
              <a:rPr lang="es-ES" sz="1100" dirty="0"/>
              <a:t> </a:t>
            </a:r>
            <a:r>
              <a:rPr lang="es-ES" sz="1100" dirty="0" err="1"/>
              <a:t>Ogura</a:t>
            </a:r>
            <a:r>
              <a:rPr lang="es-ES" sz="1100" dirty="0"/>
              <a:t>".</a:t>
            </a:r>
            <a:endParaRPr lang="es-ES" sz="1100" dirty="0" smtClean="0"/>
          </a:p>
        </p:txBody>
      </p:sp>
    </p:spTree>
    <p:extLst>
      <p:ext uri="{BB962C8B-B14F-4D97-AF65-F5344CB8AC3E}">
        <p14:creationId xmlns:p14="http://schemas.microsoft.com/office/powerpoint/2010/main" val="16553861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 </a:t>
            </a:r>
            <a:endParaRPr lang="es-VE" sz="2000" dirty="0">
              <a:latin typeface="Kozuka Gothic Pro M" pitchFamily="34" charset="-128"/>
              <a:ea typeface="Kozuka Gothic Pro M" pitchFamily="34" charset="-128"/>
            </a:endParaRPr>
          </a:p>
        </p:txBody>
      </p:sp>
      <p:sp>
        <p:nvSpPr>
          <p:cNvPr id="40" name="39 CuadroTexto"/>
          <p:cNvSpPr txBox="1"/>
          <p:nvPr/>
        </p:nvSpPr>
        <p:spPr>
          <a:xfrm>
            <a:off x="538299" y="2267744"/>
            <a:ext cx="2818693" cy="6017032"/>
          </a:xfrm>
          <a:prstGeom prst="rect">
            <a:avLst/>
          </a:prstGeom>
          <a:noFill/>
        </p:spPr>
        <p:txBody>
          <a:bodyPr wrap="square" rtlCol="0">
            <a:spAutoFit/>
          </a:bodyPr>
          <a:lstStyle/>
          <a:p>
            <a:pPr algn="ctr"/>
            <a:r>
              <a:rPr lang="es-ES" sz="1100" b="1" dirty="0" smtClean="0"/>
              <a:t>CENTRO DE MICROSCOPÍA ELECTRÓNICA</a:t>
            </a:r>
          </a:p>
          <a:p>
            <a:pPr algn="just"/>
            <a:r>
              <a:rPr lang="es-ES" sz="1100" b="1" dirty="0" smtClean="0"/>
              <a:t>CARACTERIZACIÓN DE MATERIALES MEDIANTE TÉCNICAS DE MICROSCOPÍA ELECTRÓNICA	</a:t>
            </a:r>
          </a:p>
          <a:p>
            <a:r>
              <a:rPr lang="es-ES" sz="1100" b="1" dirty="0"/>
              <a:t>Usuarios del Servicio, Producto o Proceso</a:t>
            </a:r>
            <a:r>
              <a:rPr lang="es-ES" sz="1100" b="1" dirty="0" smtClean="0"/>
              <a:t>:</a:t>
            </a:r>
            <a:endParaRPr lang="es-ES" sz="1100" dirty="0"/>
          </a:p>
          <a:p>
            <a:pPr marL="171450" indent="-171450">
              <a:buFont typeface="Arial" pitchFamily="34" charset="0"/>
              <a:buChar char="•"/>
            </a:pPr>
            <a:r>
              <a:rPr lang="es-ES" sz="1100" dirty="0"/>
              <a:t>Biología, medicina, física, química, metalurgia, polímeros, </a:t>
            </a:r>
            <a:r>
              <a:rPr lang="es-ES" sz="1100" dirty="0" err="1"/>
              <a:t>nanomateriales</a:t>
            </a:r>
            <a:endParaRPr lang="es-ES" sz="1100" dirty="0"/>
          </a:p>
          <a:p>
            <a:pPr marL="171450" indent="-171450">
              <a:buFont typeface="Arial" pitchFamily="34" charset="0"/>
              <a:buChar char="•"/>
            </a:pPr>
            <a:r>
              <a:rPr lang="es-ES" sz="1100" dirty="0" smtClean="0"/>
              <a:t>Agricultura</a:t>
            </a:r>
            <a:r>
              <a:rPr lang="es-ES" sz="1100" dirty="0"/>
              <a:t>, Patrimonio Nacional,</a:t>
            </a:r>
          </a:p>
          <a:p>
            <a:pPr>
              <a:buClr>
                <a:srgbClr val="00B050"/>
              </a:buClr>
            </a:pPr>
            <a:r>
              <a:rPr lang="es-ES" sz="1100" dirty="0"/>
              <a:t>Universidad Simón Bolívar:</a:t>
            </a:r>
          </a:p>
          <a:p>
            <a:pPr marL="171450" indent="-171450">
              <a:buClr>
                <a:schemeClr val="tx1"/>
              </a:buClr>
              <a:buFont typeface="Arial" pitchFamily="34" charset="0"/>
              <a:buChar char="•"/>
            </a:pPr>
            <a:r>
              <a:rPr lang="es-ES" sz="1100" dirty="0"/>
              <a:t>Departamento de </a:t>
            </a:r>
            <a:r>
              <a:rPr lang="es-ES" sz="1100" dirty="0" smtClean="0"/>
              <a:t>Química</a:t>
            </a:r>
            <a:endParaRPr lang="es-ES" sz="1100" dirty="0"/>
          </a:p>
          <a:p>
            <a:pPr marL="171450" indent="-171450">
              <a:buClr>
                <a:schemeClr val="tx1"/>
              </a:buClr>
              <a:buFont typeface="Arial" pitchFamily="34" charset="0"/>
              <a:buChar char="•"/>
            </a:pPr>
            <a:r>
              <a:rPr lang="es-ES" sz="1100" dirty="0"/>
              <a:t>Grupo de Polímeros.</a:t>
            </a:r>
          </a:p>
          <a:p>
            <a:pPr marL="171450" indent="-171450">
              <a:buClr>
                <a:schemeClr val="tx1"/>
              </a:buClr>
              <a:buFont typeface="Arial" pitchFamily="34" charset="0"/>
              <a:buChar char="•"/>
            </a:pPr>
            <a:r>
              <a:rPr lang="es-ES" sz="1100" dirty="0"/>
              <a:t>Departamento de </a:t>
            </a:r>
            <a:r>
              <a:rPr lang="es-ES" sz="1100" dirty="0" err="1"/>
              <a:t>Mecânica</a:t>
            </a:r>
            <a:r>
              <a:rPr lang="es-ES" sz="1100" dirty="0"/>
              <a:t>.</a:t>
            </a:r>
          </a:p>
          <a:p>
            <a:pPr marL="171450" indent="-171450">
              <a:buClr>
                <a:schemeClr val="tx1"/>
              </a:buClr>
              <a:buFont typeface="Arial" pitchFamily="34" charset="0"/>
              <a:buChar char="•"/>
            </a:pPr>
            <a:r>
              <a:rPr lang="es-ES" sz="1100" dirty="0" err="1"/>
              <a:t>Laboratório</a:t>
            </a:r>
            <a:r>
              <a:rPr lang="es-ES" sz="1100" dirty="0"/>
              <a:t> de </a:t>
            </a:r>
            <a:r>
              <a:rPr lang="es-ES" sz="1100" dirty="0" err="1"/>
              <a:t>Superfícies</a:t>
            </a:r>
            <a:r>
              <a:rPr lang="es-ES" sz="1100" dirty="0"/>
              <a:t>.</a:t>
            </a:r>
          </a:p>
          <a:p>
            <a:pPr marL="171450" indent="-171450">
              <a:buClr>
                <a:schemeClr val="tx1"/>
              </a:buClr>
              <a:buFont typeface="Arial" pitchFamily="34" charset="0"/>
              <a:buChar char="•"/>
            </a:pPr>
            <a:r>
              <a:rPr lang="es-ES" sz="1100" dirty="0"/>
              <a:t>Universidad de Carabobo:</a:t>
            </a:r>
          </a:p>
          <a:p>
            <a:pPr marL="171450" indent="-171450">
              <a:buClr>
                <a:schemeClr val="tx1"/>
              </a:buClr>
              <a:buFont typeface="Arial" pitchFamily="34" charset="0"/>
              <a:buChar char="•"/>
            </a:pPr>
            <a:r>
              <a:rPr lang="es-ES" sz="1100" dirty="0"/>
              <a:t>Facultad de Ciencias de la Salud - Escuela de Medicina.</a:t>
            </a:r>
          </a:p>
          <a:p>
            <a:pPr marL="171450" indent="-171450">
              <a:buClr>
                <a:schemeClr val="tx1"/>
              </a:buClr>
              <a:buFont typeface="Arial" pitchFamily="34" charset="0"/>
              <a:buChar char="•"/>
            </a:pPr>
            <a:r>
              <a:rPr lang="es-ES" sz="1100" dirty="0"/>
              <a:t>Departamento de Química – Laboratorio de Investigación de Alimentos.</a:t>
            </a:r>
          </a:p>
          <a:p>
            <a:pPr>
              <a:buClr>
                <a:srgbClr val="00B050"/>
              </a:buClr>
            </a:pPr>
            <a:r>
              <a:rPr lang="es-ES" sz="1100" dirty="0"/>
              <a:t>Universidad de Oriente – UDO:</a:t>
            </a:r>
          </a:p>
          <a:p>
            <a:pPr marL="171450" indent="-171450">
              <a:buFont typeface="Arial" pitchFamily="34" charset="0"/>
              <a:buChar char="•"/>
            </a:pPr>
            <a:r>
              <a:rPr lang="es-ES" sz="1100" dirty="0"/>
              <a:t>Instituto de Investigaciones en Biomedicina y Ciencias Aplicadas.</a:t>
            </a:r>
          </a:p>
          <a:p>
            <a:pPr>
              <a:buClr>
                <a:srgbClr val="00B050"/>
              </a:buClr>
            </a:pPr>
            <a:r>
              <a:rPr lang="es-ES" sz="1100" dirty="0"/>
              <a:t>Universidad de Los Andes:</a:t>
            </a:r>
          </a:p>
          <a:p>
            <a:pPr marL="171450" indent="-171450">
              <a:buFont typeface="Arial" pitchFamily="34" charset="0"/>
              <a:buChar char="•"/>
            </a:pPr>
            <a:r>
              <a:rPr lang="es-ES" sz="1100" dirty="0"/>
              <a:t>Facultad de Ciencias.</a:t>
            </a:r>
          </a:p>
          <a:p>
            <a:pPr marL="171450" indent="-171450">
              <a:buFont typeface="Arial" pitchFamily="34" charset="0"/>
              <a:buChar char="•"/>
            </a:pPr>
            <a:r>
              <a:rPr lang="es-ES" sz="1100" dirty="0"/>
              <a:t>Universidad Experimental de Puerto Ordaz – UNEXPO</a:t>
            </a:r>
          </a:p>
          <a:p>
            <a:pPr>
              <a:buClr>
                <a:srgbClr val="00B050"/>
              </a:buClr>
            </a:pPr>
            <a:r>
              <a:rPr lang="es-ES" sz="1100" dirty="0"/>
              <a:t>Universidad del Zulia:</a:t>
            </a:r>
          </a:p>
          <a:p>
            <a:pPr marL="171450" indent="-171450">
              <a:buFont typeface="Arial" pitchFamily="34" charset="0"/>
              <a:buChar char="•"/>
            </a:pPr>
            <a:r>
              <a:rPr lang="es-ES" sz="1100" dirty="0"/>
              <a:t>Facultad de Ingeniería.</a:t>
            </a:r>
          </a:p>
          <a:p>
            <a:pPr marL="171450" indent="-171450">
              <a:buFont typeface="Arial" pitchFamily="34" charset="0"/>
              <a:buChar char="•"/>
            </a:pPr>
            <a:r>
              <a:rPr lang="es-ES" sz="1100" dirty="0"/>
              <a:t>Universidad Católica Andrés Bello.</a:t>
            </a:r>
          </a:p>
          <a:p>
            <a:pPr marL="171450" indent="-171450">
              <a:buFont typeface="Arial" pitchFamily="34" charset="0"/>
              <a:buChar char="•"/>
            </a:pPr>
            <a:r>
              <a:rPr lang="es-ES" sz="1100" dirty="0"/>
              <a:t>Universidad Experimental “Francisco de Miranda”.</a:t>
            </a:r>
          </a:p>
          <a:p>
            <a:pPr marL="171450" indent="-171450">
              <a:buFont typeface="Arial" pitchFamily="34" charset="0"/>
              <a:buChar char="•"/>
            </a:pPr>
            <a:r>
              <a:rPr lang="es-ES" sz="1100" dirty="0"/>
              <a:t>Universidad Simón Rodríguez.</a:t>
            </a:r>
          </a:p>
          <a:p>
            <a:pPr marL="171450" indent="-171450">
              <a:buFont typeface="Arial" pitchFamily="34" charset="0"/>
              <a:buChar char="•"/>
            </a:pPr>
            <a:r>
              <a:rPr lang="es-ES" sz="1100" dirty="0"/>
              <a:t>Instituto Pedagógico de Caracas</a:t>
            </a:r>
            <a:r>
              <a:rPr lang="es-ES" sz="1100" dirty="0" smtClean="0"/>
              <a:t>.</a:t>
            </a:r>
            <a:endParaRPr lang="es-ES" sz="1100" dirty="0"/>
          </a:p>
          <a:p>
            <a:pPr marL="171450" indent="-171450">
              <a:buFont typeface="Arial" pitchFamily="34" charset="0"/>
              <a:buChar char="•"/>
            </a:pPr>
            <a:r>
              <a:rPr lang="es-ES" sz="1100" dirty="0" smtClean="0"/>
              <a:t>Instituto </a:t>
            </a:r>
            <a:r>
              <a:rPr lang="es-ES" sz="1100" dirty="0"/>
              <a:t>Venezolano de Investigaciones Científicas – IVIC.</a:t>
            </a:r>
          </a:p>
          <a:p>
            <a:pPr marL="171450" indent="-171450">
              <a:buFont typeface="Arial" pitchFamily="34" charset="0"/>
              <a:buChar char="•"/>
            </a:pPr>
            <a:r>
              <a:rPr lang="es-ES" sz="1100" dirty="0" smtClean="0"/>
              <a:t>Instituto </a:t>
            </a:r>
            <a:r>
              <a:rPr lang="es-ES" sz="1100" dirty="0"/>
              <a:t>Universitario de </a:t>
            </a:r>
            <a:r>
              <a:rPr lang="es-ES" sz="1100" dirty="0" smtClean="0"/>
              <a:t>Tecnología</a:t>
            </a:r>
            <a:endParaRPr lang="es-ES" sz="1100" dirty="0"/>
          </a:p>
        </p:txBody>
      </p:sp>
      <p:sp>
        <p:nvSpPr>
          <p:cNvPr id="42" name="41 CuadroTexto"/>
          <p:cNvSpPr txBox="1"/>
          <p:nvPr/>
        </p:nvSpPr>
        <p:spPr>
          <a:xfrm>
            <a:off x="3490627" y="2237067"/>
            <a:ext cx="2818693" cy="3477875"/>
          </a:xfrm>
          <a:prstGeom prst="rect">
            <a:avLst/>
          </a:prstGeom>
          <a:noFill/>
        </p:spPr>
        <p:txBody>
          <a:bodyPr wrap="square" rtlCol="0">
            <a:spAutoFit/>
          </a:bodyPr>
          <a:lstStyle/>
          <a:p>
            <a:pPr marL="171450" indent="-171450">
              <a:buFont typeface="Arial" pitchFamily="34" charset="0"/>
              <a:buChar char="•"/>
            </a:pPr>
            <a:r>
              <a:rPr lang="es-ES" sz="1100" dirty="0" smtClean="0"/>
              <a:t>Hospital </a:t>
            </a:r>
            <a:r>
              <a:rPr lang="es-ES" sz="1100" dirty="0"/>
              <a:t>General del Este “Dr. Domingo </a:t>
            </a:r>
            <a:r>
              <a:rPr lang="es-ES" sz="1100" dirty="0" err="1"/>
              <a:t>Luciani</a:t>
            </a:r>
            <a:r>
              <a:rPr lang="es-ES" sz="1100" dirty="0"/>
              <a:t>” – El Llanito: Servicio de Cirugía Ortopédica y Traumatología.</a:t>
            </a:r>
          </a:p>
          <a:p>
            <a:pPr marL="171450" indent="-171450">
              <a:buFont typeface="Arial" pitchFamily="34" charset="0"/>
              <a:buChar char="•"/>
            </a:pPr>
            <a:r>
              <a:rPr lang="es-ES" sz="1100" dirty="0"/>
              <a:t>Banco de Sangre – Distrito Federal.</a:t>
            </a:r>
          </a:p>
          <a:p>
            <a:pPr marL="171450" indent="-171450">
              <a:buFont typeface="Arial" pitchFamily="34" charset="0"/>
              <a:buChar char="•"/>
            </a:pPr>
            <a:r>
              <a:rPr lang="es-ES" sz="1100" dirty="0" err="1"/>
              <a:t>Fundapatrimonio</a:t>
            </a:r>
            <a:r>
              <a:rPr lang="es-ES" sz="1100" dirty="0" smtClean="0"/>
              <a:t>.</a:t>
            </a:r>
            <a:endParaRPr lang="es-ES" sz="1100" b="1" dirty="0"/>
          </a:p>
          <a:p>
            <a:pPr algn="just">
              <a:buClr>
                <a:srgbClr val="00B050"/>
              </a:buClr>
            </a:pPr>
            <a:r>
              <a:rPr lang="es-ES" sz="1100" b="1" dirty="0" smtClean="0"/>
              <a:t>DESCRIPCIÓN DEL SERVICIO</a:t>
            </a:r>
            <a:endParaRPr lang="es-ES" sz="1100" dirty="0"/>
          </a:p>
          <a:p>
            <a:pPr algn="just">
              <a:buClr>
                <a:srgbClr val="00B050"/>
              </a:buClr>
            </a:pPr>
            <a:r>
              <a:rPr lang="es-ES" sz="1100" b="1" dirty="0" smtClean="0"/>
              <a:t>MICROSCOPÍA </a:t>
            </a:r>
            <a:r>
              <a:rPr lang="es-ES" sz="1100" b="1" dirty="0"/>
              <a:t>ELECTRÓNICA DE </a:t>
            </a:r>
            <a:r>
              <a:rPr lang="es-ES" sz="1100" b="1" dirty="0" smtClean="0"/>
              <a:t>BARRIDO</a:t>
            </a:r>
            <a:endParaRPr lang="es-ES" sz="1100" b="1" dirty="0"/>
          </a:p>
          <a:p>
            <a:pPr algn="just">
              <a:buClr>
                <a:srgbClr val="00B050"/>
              </a:buClr>
            </a:pPr>
            <a:r>
              <a:rPr lang="es-ES" sz="1100" dirty="0"/>
              <a:t>Servicios de Análisis de morfología, tamaños, distribución de tamaños, forma y distribución de fases, análisis químicos mediante rayos X característicos</a:t>
            </a:r>
            <a:r>
              <a:rPr lang="es-ES" sz="1100" dirty="0" smtClean="0"/>
              <a:t>.</a:t>
            </a:r>
            <a:endParaRPr lang="es-ES" sz="1100" dirty="0"/>
          </a:p>
          <a:p>
            <a:pPr>
              <a:buClr>
                <a:srgbClr val="00B050"/>
              </a:buClr>
            </a:pPr>
            <a:r>
              <a:rPr lang="es-ES" sz="1100" b="1" dirty="0" smtClean="0"/>
              <a:t>MICROSCOPÍA </a:t>
            </a:r>
            <a:r>
              <a:rPr lang="es-ES" sz="1100" b="1" dirty="0"/>
              <a:t>ELECTRÓNICA DE </a:t>
            </a:r>
            <a:r>
              <a:rPr lang="es-ES" sz="1100" b="1" dirty="0" smtClean="0"/>
              <a:t>TRANSMISIÓN</a:t>
            </a:r>
            <a:endParaRPr lang="es-ES" sz="1100" b="1" dirty="0"/>
          </a:p>
          <a:p>
            <a:pPr algn="just">
              <a:buClr>
                <a:srgbClr val="00B050"/>
              </a:buClr>
            </a:pPr>
            <a:r>
              <a:rPr lang="es-ES" sz="1100" dirty="0"/>
              <a:t> Servicios de Análisis de morfología de polímeros, </a:t>
            </a:r>
            <a:r>
              <a:rPr lang="es-ES" sz="1100" dirty="0" err="1"/>
              <a:t>ultraestructura</a:t>
            </a:r>
            <a:r>
              <a:rPr lang="es-ES" sz="1100" dirty="0"/>
              <a:t> de materiales </a:t>
            </a:r>
            <a:r>
              <a:rPr lang="es-ES" sz="1100" dirty="0" err="1"/>
              <a:t>biológios</a:t>
            </a:r>
            <a:r>
              <a:rPr lang="es-ES" sz="1100" dirty="0"/>
              <a:t> y no biológicos, distribución de fases, análisis químicos mediante rayos X característicos.</a:t>
            </a:r>
          </a:p>
          <a:p>
            <a:pPr algn="just">
              <a:buClr>
                <a:srgbClr val="00B050"/>
              </a:buClr>
            </a:pPr>
            <a:r>
              <a:rPr lang="es-ES" sz="1100" dirty="0"/>
              <a:t>	</a:t>
            </a:r>
          </a:p>
          <a:p>
            <a:pPr algn="just"/>
            <a:endParaRPr lang="es-ES" sz="1100" dirty="0" smtClean="0"/>
          </a:p>
        </p:txBody>
      </p:sp>
      <p:sp>
        <p:nvSpPr>
          <p:cNvPr id="43" name="42 Rectángulo"/>
          <p:cNvSpPr/>
          <p:nvPr/>
        </p:nvSpPr>
        <p:spPr>
          <a:xfrm>
            <a:off x="3573016" y="5436096"/>
            <a:ext cx="2613847" cy="266429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4" name="43 Rectángulo"/>
          <p:cNvSpPr/>
          <p:nvPr/>
        </p:nvSpPr>
        <p:spPr>
          <a:xfrm>
            <a:off x="3645024" y="558151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5" name="44 CuadroTexto"/>
          <p:cNvSpPr txBox="1"/>
          <p:nvPr/>
        </p:nvSpPr>
        <p:spPr>
          <a:xfrm>
            <a:off x="3644230" y="5560367"/>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46" name="45 CuadroTexto"/>
          <p:cNvSpPr txBox="1"/>
          <p:nvPr/>
        </p:nvSpPr>
        <p:spPr>
          <a:xfrm>
            <a:off x="3573016" y="6920388"/>
            <a:ext cx="2588643" cy="1107996"/>
          </a:xfrm>
          <a:prstGeom prst="rect">
            <a:avLst/>
          </a:prstGeom>
          <a:noFill/>
        </p:spPr>
        <p:txBody>
          <a:bodyPr wrap="square" rtlCol="0">
            <a:spAutoFit/>
          </a:bodyPr>
          <a:lstStyle/>
          <a:p>
            <a:pPr algn="just"/>
            <a:r>
              <a:rPr lang="es-ES" sz="1100" b="1" dirty="0" smtClean="0"/>
              <a:t>Números Telefónicos</a:t>
            </a:r>
          </a:p>
          <a:p>
            <a:pPr algn="just"/>
            <a:r>
              <a:rPr lang="es-ES" sz="1100" dirty="0" smtClean="0"/>
              <a:t>58(212)6051036/0694</a:t>
            </a:r>
            <a:endParaRPr lang="es-ES" sz="1100" dirty="0"/>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caribayurbina@gmail.com</a:t>
            </a:r>
            <a:endParaRPr lang="es-ES" sz="1100" dirty="0" smtClean="0"/>
          </a:p>
        </p:txBody>
      </p:sp>
      <p:grpSp>
        <p:nvGrpSpPr>
          <p:cNvPr id="47" name="46 Grupo"/>
          <p:cNvGrpSpPr/>
          <p:nvPr/>
        </p:nvGrpSpPr>
        <p:grpSpPr>
          <a:xfrm>
            <a:off x="3712367" y="7380312"/>
            <a:ext cx="220689" cy="220689"/>
            <a:chOff x="3827377" y="6599339"/>
            <a:chExt cx="373647" cy="373647"/>
          </a:xfrm>
        </p:grpSpPr>
        <p:sp>
          <p:nvSpPr>
            <p:cNvPr id="51" name="50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7" name="56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58" name="5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5024" y="6688694"/>
            <a:ext cx="230469" cy="230469"/>
          </a:xfrm>
          <a:prstGeom prst="rect">
            <a:avLst/>
          </a:prstGeom>
        </p:spPr>
      </p:pic>
      <p:sp>
        <p:nvSpPr>
          <p:cNvPr id="59" name="58 CuadroTexto"/>
          <p:cNvSpPr txBox="1"/>
          <p:nvPr/>
        </p:nvSpPr>
        <p:spPr>
          <a:xfrm>
            <a:off x="3573016" y="5914891"/>
            <a:ext cx="2588643" cy="769441"/>
          </a:xfrm>
          <a:prstGeom prst="rect">
            <a:avLst/>
          </a:prstGeom>
          <a:noFill/>
        </p:spPr>
        <p:txBody>
          <a:bodyPr wrap="square" rtlCol="0">
            <a:spAutoFit/>
          </a:bodyPr>
          <a:lstStyle/>
          <a:p>
            <a:pPr algn="just"/>
            <a:r>
              <a:rPr lang="es-ES" sz="1100" dirty="0" smtClean="0"/>
              <a:t>Prof</a:t>
            </a:r>
            <a:r>
              <a:rPr lang="es-ES" sz="1100" dirty="0"/>
              <a:t>. </a:t>
            </a:r>
            <a:r>
              <a:rPr lang="es-ES" sz="1100" dirty="0" err="1"/>
              <a:t>Caribay</a:t>
            </a:r>
            <a:r>
              <a:rPr lang="es-ES" sz="1100" dirty="0"/>
              <a:t> Urbina	</a:t>
            </a:r>
          </a:p>
          <a:p>
            <a:pPr algn="just"/>
            <a:r>
              <a:rPr lang="es-ES" sz="1100" dirty="0"/>
              <a:t>Facultad de Ciencias, </a:t>
            </a:r>
          </a:p>
          <a:p>
            <a:pPr algn="just"/>
            <a:r>
              <a:rPr lang="es-ES" sz="1100" dirty="0"/>
              <a:t>Centro de Microscopía </a:t>
            </a:r>
          </a:p>
          <a:p>
            <a:pPr algn="just"/>
            <a:r>
              <a:rPr lang="es-ES" sz="1100" dirty="0"/>
              <a:t>Electrónica "Dr. </a:t>
            </a:r>
            <a:r>
              <a:rPr lang="es-ES" sz="1100" dirty="0" err="1"/>
              <a:t>Mitsuo</a:t>
            </a:r>
            <a:r>
              <a:rPr lang="es-ES" sz="1100" dirty="0"/>
              <a:t> </a:t>
            </a:r>
            <a:r>
              <a:rPr lang="es-ES" sz="1100" dirty="0" err="1"/>
              <a:t>Ogura</a:t>
            </a:r>
            <a:r>
              <a:rPr lang="es-ES" sz="1100" dirty="0"/>
              <a:t>".</a:t>
            </a:r>
            <a:endParaRPr lang="es-ES" sz="1100" dirty="0" smtClean="0"/>
          </a:p>
        </p:txBody>
      </p:sp>
    </p:spTree>
    <p:extLst>
      <p:ext uri="{BB962C8B-B14F-4D97-AF65-F5344CB8AC3E}">
        <p14:creationId xmlns:p14="http://schemas.microsoft.com/office/powerpoint/2010/main" val="3202538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53"/>
            <a:ext cx="6858000" cy="915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729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Estadísticas </a:t>
            </a:r>
            <a:endParaRPr lang="es-VE" sz="2000" dirty="0">
              <a:latin typeface="Kozuka Gothic Pro M" pitchFamily="34" charset="-128"/>
              <a:ea typeface="Kozuka Gothic Pro M" pitchFamily="34" charset="-128"/>
            </a:endParaRPr>
          </a:p>
        </p:txBody>
      </p:sp>
      <p:sp>
        <p:nvSpPr>
          <p:cNvPr id="21" name="20 CuadroTexto"/>
          <p:cNvSpPr txBox="1"/>
          <p:nvPr/>
        </p:nvSpPr>
        <p:spPr>
          <a:xfrm>
            <a:off x="628134" y="2267744"/>
            <a:ext cx="4745082" cy="276999"/>
          </a:xfrm>
          <a:prstGeom prst="rect">
            <a:avLst/>
          </a:prstGeom>
          <a:noFill/>
        </p:spPr>
        <p:txBody>
          <a:bodyPr wrap="none" rtlCol="0">
            <a:spAutoFit/>
          </a:bodyPr>
          <a:lstStyle/>
          <a:p>
            <a:r>
              <a:rPr lang="es-VE" sz="1200" b="1" dirty="0" smtClean="0">
                <a:solidFill>
                  <a:srgbClr val="191919"/>
                </a:solidFill>
              </a:rPr>
              <a:t>Matrícula Estudiantil / Postgrado / Programas de Especialización / 2013</a:t>
            </a:r>
            <a:endParaRPr lang="es-VE" sz="1200" b="1" dirty="0">
              <a:solidFill>
                <a:srgbClr val="191919"/>
              </a:solidFill>
            </a:endParaRPr>
          </a:p>
        </p:txBody>
      </p:sp>
      <p:graphicFrame>
        <p:nvGraphicFramePr>
          <p:cNvPr id="22" name="4 Gráfico"/>
          <p:cNvGraphicFramePr>
            <a:graphicFrameLocks/>
          </p:cNvGraphicFramePr>
          <p:nvPr>
            <p:extLst>
              <p:ext uri="{D42A27DB-BD31-4B8C-83A1-F6EECF244321}">
                <p14:modId xmlns:p14="http://schemas.microsoft.com/office/powerpoint/2010/main" val="270155607"/>
              </p:ext>
            </p:extLst>
          </p:nvPr>
        </p:nvGraphicFramePr>
        <p:xfrm>
          <a:off x="1019327" y="4644008"/>
          <a:ext cx="4858295" cy="26612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24 Tabla"/>
          <p:cNvGraphicFramePr>
            <a:graphicFrameLocks noGrp="1"/>
          </p:cNvGraphicFramePr>
          <p:nvPr>
            <p:extLst>
              <p:ext uri="{D42A27DB-BD31-4B8C-83A1-F6EECF244321}">
                <p14:modId xmlns:p14="http://schemas.microsoft.com/office/powerpoint/2010/main" val="2793916429"/>
              </p:ext>
            </p:extLst>
          </p:nvPr>
        </p:nvGraphicFramePr>
        <p:xfrm>
          <a:off x="1605679" y="3008375"/>
          <a:ext cx="3708400" cy="1143000"/>
        </p:xfrm>
        <a:graphic>
          <a:graphicData uri="http://schemas.openxmlformats.org/drawingml/2006/table">
            <a:tbl>
              <a:tblPr>
                <a:tableStyleId>{5C22544A-7EE6-4342-B048-85BDC9FD1C3A}</a:tableStyleId>
              </a:tblPr>
              <a:tblGrid>
                <a:gridCol w="2184400"/>
                <a:gridCol w="762000"/>
                <a:gridCol w="762000"/>
              </a:tblGrid>
              <a:tr h="190500">
                <a:tc>
                  <a:txBody>
                    <a:bodyPr/>
                    <a:lstStyle/>
                    <a:p>
                      <a:pPr algn="l" fontAlgn="b"/>
                      <a:endParaRPr lang="es-VE" sz="1100" b="1" i="0" u="none" strike="noStrike" dirty="0">
                        <a:solidFill>
                          <a:schemeClr val="tx1"/>
                        </a:solidFill>
                        <a:effectLst/>
                        <a:latin typeface="Calibri"/>
                      </a:endParaRPr>
                    </a:p>
                  </a:txBody>
                  <a:tcPr marL="9525" marR="9525" marT="9525" marB="0" anchor="b">
                    <a:solidFill>
                      <a:schemeClr val="tx2">
                        <a:lumMod val="60000"/>
                        <a:lumOff val="40000"/>
                      </a:schemeClr>
                    </a:solidFill>
                  </a:tcPr>
                </a:tc>
                <a:tc>
                  <a:txBody>
                    <a:bodyPr/>
                    <a:lstStyle/>
                    <a:p>
                      <a:pPr algn="ctr" fontAlgn="b"/>
                      <a:r>
                        <a:rPr lang="es-VE" sz="1100" b="1" u="none" strike="noStrike" dirty="0">
                          <a:solidFill>
                            <a:schemeClr val="tx1"/>
                          </a:solidFill>
                          <a:effectLst/>
                        </a:rPr>
                        <a:t>Nuevos</a:t>
                      </a:r>
                      <a:endParaRPr lang="es-VE" sz="1100" b="1" i="0" u="none" strike="noStrike" dirty="0">
                        <a:solidFill>
                          <a:schemeClr val="tx1"/>
                        </a:solidFill>
                        <a:effectLst/>
                        <a:latin typeface="Calibri"/>
                      </a:endParaRPr>
                    </a:p>
                  </a:txBody>
                  <a:tcPr marL="9525" marR="9525" marT="9525" marB="0" anchor="b">
                    <a:solidFill>
                      <a:schemeClr val="tx2">
                        <a:lumMod val="60000"/>
                        <a:lumOff val="40000"/>
                      </a:schemeClr>
                    </a:solidFill>
                  </a:tcPr>
                </a:tc>
                <a:tc>
                  <a:txBody>
                    <a:bodyPr/>
                    <a:lstStyle/>
                    <a:p>
                      <a:pPr algn="ctr" fontAlgn="b"/>
                      <a:r>
                        <a:rPr lang="es-VE" sz="1100" b="1" u="none" strike="noStrike" dirty="0">
                          <a:solidFill>
                            <a:schemeClr val="tx1"/>
                          </a:solidFill>
                          <a:effectLst/>
                        </a:rPr>
                        <a:t>Regulares</a:t>
                      </a:r>
                      <a:endParaRPr lang="es-VE" sz="1100" b="1" i="0" u="none" strike="noStrike" dirty="0">
                        <a:solidFill>
                          <a:schemeClr val="tx1"/>
                        </a:solidFill>
                        <a:effectLst/>
                        <a:latin typeface="Calibri"/>
                      </a:endParaRPr>
                    </a:p>
                  </a:txBody>
                  <a:tcPr marL="9525" marR="9525" marT="9525" marB="0" anchor="b">
                    <a:solidFill>
                      <a:schemeClr val="tx2">
                        <a:lumMod val="60000"/>
                        <a:lumOff val="40000"/>
                      </a:schemeClr>
                    </a:solidFill>
                  </a:tcPr>
                </a:tc>
              </a:tr>
              <a:tr h="190500">
                <a:tc>
                  <a:txBody>
                    <a:bodyPr/>
                    <a:lstStyle/>
                    <a:p>
                      <a:pPr algn="l" fontAlgn="b"/>
                      <a:r>
                        <a:rPr lang="es-VE" sz="1100" u="none" strike="noStrike" dirty="0">
                          <a:effectLst/>
                        </a:rPr>
                        <a:t>Sistemas de Información</a:t>
                      </a:r>
                      <a:endParaRPr lang="es-VE" sz="1100" b="0" i="0" u="none" strike="noStrike" dirty="0">
                        <a:solidFill>
                          <a:srgbClr val="000000"/>
                        </a:solidFill>
                        <a:effectLst/>
                        <a:latin typeface="Calibri"/>
                      </a:endParaRPr>
                    </a:p>
                  </a:txBody>
                  <a:tcPr marL="9525" marR="9525" marT="9525" marB="0" anchor="b"/>
                </a:tc>
                <a:tc>
                  <a:txBody>
                    <a:bodyPr/>
                    <a:lstStyle/>
                    <a:p>
                      <a:pPr algn="r" fontAlgn="b"/>
                      <a:r>
                        <a:rPr lang="es-VE" sz="1100" u="none" strike="noStrike" dirty="0">
                          <a:effectLst/>
                        </a:rPr>
                        <a:t>17</a:t>
                      </a:r>
                      <a:endParaRPr lang="es-VE" sz="1100" b="0" i="0" u="none" strike="noStrike" dirty="0">
                        <a:solidFill>
                          <a:srgbClr val="000000"/>
                        </a:solidFill>
                        <a:effectLst/>
                        <a:latin typeface="Calibri"/>
                      </a:endParaRPr>
                    </a:p>
                  </a:txBody>
                  <a:tcPr marL="9525" marR="9525" marT="9525" marB="0" anchor="b"/>
                </a:tc>
                <a:tc>
                  <a:txBody>
                    <a:bodyPr/>
                    <a:lstStyle/>
                    <a:p>
                      <a:pPr algn="r" fontAlgn="b"/>
                      <a:r>
                        <a:rPr lang="es-VE" sz="1100" u="none" strike="noStrike" dirty="0">
                          <a:effectLst/>
                        </a:rPr>
                        <a:t>38</a:t>
                      </a:r>
                      <a:endParaRPr lang="es-VE" sz="1100" b="0" i="0" u="none" strike="noStrike" dirty="0">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Física Médica</a:t>
                      </a:r>
                      <a:endParaRPr lang="es-VE" sz="1100" b="0" i="0" u="none" strike="noStrike">
                        <a:solidFill>
                          <a:srgbClr val="000000"/>
                        </a:solidFill>
                        <a:effectLst/>
                        <a:latin typeface="Calibri"/>
                      </a:endParaRPr>
                    </a:p>
                  </a:txBody>
                  <a:tcPr marL="9525" marR="9525" marT="9525" marB="0" anchor="b"/>
                </a:tc>
                <a:tc>
                  <a:txBody>
                    <a:bodyPr/>
                    <a:lstStyle/>
                    <a:p>
                      <a:pPr algn="r" fontAlgn="b"/>
                      <a:r>
                        <a:rPr lang="es-VE" sz="1100" u="none" strike="noStrike">
                          <a:effectLst/>
                        </a:rPr>
                        <a:t>3</a:t>
                      </a:r>
                      <a:endParaRPr lang="es-VE" sz="1100" b="0" i="0" u="none" strike="noStrike">
                        <a:solidFill>
                          <a:srgbClr val="000000"/>
                        </a:solidFill>
                        <a:effectLst/>
                        <a:latin typeface="Calibri"/>
                      </a:endParaRPr>
                    </a:p>
                  </a:txBody>
                  <a:tcPr marL="9525" marR="9525" marT="9525" marB="0" anchor="b"/>
                </a:tc>
                <a:tc>
                  <a:txBody>
                    <a:bodyPr/>
                    <a:lstStyle/>
                    <a:p>
                      <a:pPr algn="r" fontAlgn="b"/>
                      <a:r>
                        <a:rPr lang="es-VE" sz="1100" u="none" strike="noStrike">
                          <a:effectLst/>
                        </a:rPr>
                        <a:t>1</a:t>
                      </a:r>
                      <a:endParaRPr lang="es-VE" sz="1100" b="0" i="0" u="none" strike="noStrike">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Modelos Aleatorios</a:t>
                      </a:r>
                      <a:endParaRPr lang="es-VE" sz="1100" b="0" i="0" u="none" strike="noStrike">
                        <a:solidFill>
                          <a:srgbClr val="000000"/>
                        </a:solidFill>
                        <a:effectLst/>
                        <a:latin typeface="Calibri"/>
                      </a:endParaRPr>
                    </a:p>
                  </a:txBody>
                  <a:tcPr marL="9525" marR="9525" marT="9525" marB="0" anchor="b"/>
                </a:tc>
                <a:tc>
                  <a:txBody>
                    <a:bodyPr/>
                    <a:lstStyle/>
                    <a:p>
                      <a:pPr algn="r" fontAlgn="b"/>
                      <a:r>
                        <a:rPr lang="es-VE" sz="1100" u="none" strike="noStrike">
                          <a:effectLst/>
                        </a:rPr>
                        <a:t>0</a:t>
                      </a:r>
                      <a:endParaRPr lang="es-VE" sz="1100" b="0" i="0" u="none" strike="noStrike">
                        <a:solidFill>
                          <a:srgbClr val="000000"/>
                        </a:solidFill>
                        <a:effectLst/>
                        <a:latin typeface="Calibri"/>
                      </a:endParaRPr>
                    </a:p>
                  </a:txBody>
                  <a:tcPr marL="9525" marR="9525" marT="9525" marB="0" anchor="b"/>
                </a:tc>
                <a:tc>
                  <a:txBody>
                    <a:bodyPr/>
                    <a:lstStyle/>
                    <a:p>
                      <a:pPr algn="r" fontAlgn="b"/>
                      <a:r>
                        <a:rPr lang="es-VE" sz="1100" u="none" strike="noStrike">
                          <a:effectLst/>
                        </a:rPr>
                        <a:t>0</a:t>
                      </a:r>
                      <a:endParaRPr lang="es-VE" sz="1100" b="0" i="0" u="none" strike="noStrike">
                        <a:solidFill>
                          <a:srgbClr val="000000"/>
                        </a:solidFill>
                        <a:effectLst/>
                        <a:latin typeface="Calibri"/>
                      </a:endParaRPr>
                    </a:p>
                  </a:txBody>
                  <a:tcPr marL="9525" marR="9525" marT="9525" marB="0" anchor="b"/>
                </a:tc>
              </a:tr>
              <a:tr h="190500">
                <a:tc>
                  <a:txBody>
                    <a:bodyPr/>
                    <a:lstStyle/>
                    <a:p>
                      <a:pPr algn="l" fontAlgn="b"/>
                      <a:r>
                        <a:rPr lang="es-VE" sz="1100" u="none" strike="noStrike">
                          <a:effectLst/>
                        </a:rPr>
                        <a:t>Geoquímica de Hidrocarburos</a:t>
                      </a:r>
                      <a:endParaRPr lang="es-VE" sz="1100" b="0" i="0" u="none" strike="noStrike">
                        <a:solidFill>
                          <a:srgbClr val="000000"/>
                        </a:solidFill>
                        <a:effectLst/>
                        <a:latin typeface="Calibri"/>
                      </a:endParaRPr>
                    </a:p>
                  </a:txBody>
                  <a:tcPr marL="9525" marR="9525" marT="9525" marB="0" anchor="b"/>
                </a:tc>
                <a:tc>
                  <a:txBody>
                    <a:bodyPr/>
                    <a:lstStyle/>
                    <a:p>
                      <a:pPr algn="r" fontAlgn="b"/>
                      <a:r>
                        <a:rPr lang="es-VE" sz="1100" u="none" strike="noStrike">
                          <a:effectLst/>
                        </a:rPr>
                        <a:t>0</a:t>
                      </a:r>
                      <a:endParaRPr lang="es-VE" sz="1100" b="0" i="0" u="none" strike="noStrike">
                        <a:solidFill>
                          <a:srgbClr val="000000"/>
                        </a:solidFill>
                        <a:effectLst/>
                        <a:latin typeface="Calibri"/>
                      </a:endParaRPr>
                    </a:p>
                  </a:txBody>
                  <a:tcPr marL="9525" marR="9525" marT="9525" marB="0" anchor="b"/>
                </a:tc>
                <a:tc>
                  <a:txBody>
                    <a:bodyPr/>
                    <a:lstStyle/>
                    <a:p>
                      <a:pPr algn="r" fontAlgn="b"/>
                      <a:r>
                        <a:rPr lang="es-VE" sz="1100" u="none" strike="noStrike">
                          <a:effectLst/>
                        </a:rPr>
                        <a:t>0</a:t>
                      </a:r>
                      <a:endParaRPr lang="es-VE" sz="1100" b="0" i="0" u="none" strike="noStrike">
                        <a:solidFill>
                          <a:srgbClr val="000000"/>
                        </a:solidFill>
                        <a:effectLst/>
                        <a:latin typeface="Calibri"/>
                      </a:endParaRPr>
                    </a:p>
                  </a:txBody>
                  <a:tcPr marL="9525" marR="9525" marT="9525" marB="0" anchor="b"/>
                </a:tc>
              </a:tr>
              <a:tr h="190500">
                <a:tc>
                  <a:txBody>
                    <a:bodyPr/>
                    <a:lstStyle/>
                    <a:p>
                      <a:pPr algn="l" fontAlgn="b"/>
                      <a:r>
                        <a:rPr lang="es-VE" sz="1100" b="1" i="0" u="none" strike="noStrike" dirty="0" smtClean="0">
                          <a:solidFill>
                            <a:schemeClr val="tx1"/>
                          </a:solidFill>
                          <a:effectLst/>
                          <a:latin typeface="Calibri"/>
                        </a:rPr>
                        <a:t>Total</a:t>
                      </a:r>
                      <a:endParaRPr lang="es-VE" sz="1100" b="1" i="0" u="none" strike="noStrike" dirty="0">
                        <a:solidFill>
                          <a:schemeClr val="tx1"/>
                        </a:solidFill>
                        <a:effectLst/>
                        <a:latin typeface="Calibri"/>
                      </a:endParaRPr>
                    </a:p>
                  </a:txBody>
                  <a:tcPr marL="9525" marR="9525" marT="9525" marB="0" anchor="b">
                    <a:solidFill>
                      <a:schemeClr val="tx2">
                        <a:lumMod val="60000"/>
                        <a:lumOff val="40000"/>
                      </a:schemeClr>
                    </a:solidFill>
                  </a:tcPr>
                </a:tc>
                <a:tc>
                  <a:txBody>
                    <a:bodyPr/>
                    <a:lstStyle/>
                    <a:p>
                      <a:pPr algn="r" fontAlgn="b"/>
                      <a:r>
                        <a:rPr lang="es-VE" sz="1100" b="1" u="none" strike="noStrike" dirty="0">
                          <a:solidFill>
                            <a:schemeClr val="tx1"/>
                          </a:solidFill>
                          <a:effectLst/>
                        </a:rPr>
                        <a:t>20</a:t>
                      </a:r>
                      <a:endParaRPr lang="es-VE" sz="1100" b="1" i="0" u="none" strike="noStrike" dirty="0">
                        <a:solidFill>
                          <a:schemeClr val="tx1"/>
                        </a:solidFill>
                        <a:effectLst/>
                        <a:latin typeface="Calibri"/>
                      </a:endParaRPr>
                    </a:p>
                  </a:txBody>
                  <a:tcPr marL="9525" marR="9525" marT="9525" marB="0" anchor="b">
                    <a:solidFill>
                      <a:schemeClr val="tx2">
                        <a:lumMod val="60000"/>
                        <a:lumOff val="40000"/>
                      </a:schemeClr>
                    </a:solidFill>
                  </a:tcPr>
                </a:tc>
                <a:tc>
                  <a:txBody>
                    <a:bodyPr/>
                    <a:lstStyle/>
                    <a:p>
                      <a:pPr algn="r" fontAlgn="b"/>
                      <a:r>
                        <a:rPr lang="es-VE" sz="1100" b="1" u="none" strike="noStrike" dirty="0">
                          <a:solidFill>
                            <a:schemeClr val="tx1"/>
                          </a:solidFill>
                          <a:effectLst/>
                        </a:rPr>
                        <a:t>39</a:t>
                      </a:r>
                      <a:endParaRPr lang="es-VE" sz="1100" b="1" i="0" u="none" strike="noStrike" dirty="0">
                        <a:solidFill>
                          <a:schemeClr val="tx1"/>
                        </a:solidFill>
                        <a:effectLst/>
                        <a:latin typeface="Calibri"/>
                      </a:endParaRPr>
                    </a:p>
                  </a:txBody>
                  <a:tcPr marL="9525" marR="9525" marT="9525" marB="0" anchor="b">
                    <a:solidFill>
                      <a:schemeClr val="tx2">
                        <a:lumMod val="60000"/>
                        <a:lumOff val="40000"/>
                      </a:schemeClr>
                    </a:solidFill>
                  </a:tcPr>
                </a:tc>
              </a:tr>
            </a:tbl>
          </a:graphicData>
        </a:graphic>
      </p:graphicFrame>
    </p:spTree>
    <p:extLst>
      <p:ext uri="{BB962C8B-B14F-4D97-AF65-F5344CB8AC3E}">
        <p14:creationId xmlns:p14="http://schemas.microsoft.com/office/powerpoint/2010/main" val="173979242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 </a:t>
            </a:r>
            <a:endParaRPr lang="es-VE" sz="2000" dirty="0">
              <a:latin typeface="Kozuka Gothic Pro M" pitchFamily="34" charset="-128"/>
              <a:ea typeface="Kozuka Gothic Pro M" pitchFamily="34" charset="-128"/>
            </a:endParaRPr>
          </a:p>
        </p:txBody>
      </p:sp>
      <p:sp>
        <p:nvSpPr>
          <p:cNvPr id="40" name="39 CuadroTexto"/>
          <p:cNvSpPr txBox="1"/>
          <p:nvPr/>
        </p:nvSpPr>
        <p:spPr>
          <a:xfrm>
            <a:off x="538299" y="2267744"/>
            <a:ext cx="2818693" cy="6186309"/>
          </a:xfrm>
          <a:prstGeom prst="rect">
            <a:avLst/>
          </a:prstGeom>
          <a:noFill/>
        </p:spPr>
        <p:txBody>
          <a:bodyPr wrap="square" rtlCol="0">
            <a:spAutoFit/>
          </a:bodyPr>
          <a:lstStyle/>
          <a:p>
            <a:pPr algn="ctr"/>
            <a:r>
              <a:rPr lang="es-ES" sz="1100" b="1" dirty="0" smtClean="0"/>
              <a:t>CENTRO DE MICROSCOPÍA ELECTRÓNICA</a:t>
            </a:r>
          </a:p>
          <a:p>
            <a:pPr algn="just"/>
            <a:r>
              <a:rPr lang="es-ES" sz="1100" b="1" dirty="0" smtClean="0"/>
              <a:t>CARACTERIZACIÓN DE MATERIALES MEDIANTE TÉCNICAS DE MICROSCOPÍA ELECTRÓNICA	</a:t>
            </a:r>
          </a:p>
          <a:p>
            <a:r>
              <a:rPr lang="es-ES" sz="1100" b="1" dirty="0"/>
              <a:t>Usuarios del Servicio, Producto o Proceso</a:t>
            </a:r>
            <a:r>
              <a:rPr lang="es-ES" sz="1100" b="1" dirty="0" smtClean="0"/>
              <a:t>:</a:t>
            </a:r>
            <a:endParaRPr lang="es-ES" sz="1100" b="1" dirty="0"/>
          </a:p>
          <a:p>
            <a:pPr marL="171450" indent="-171450">
              <a:buFont typeface="Arial" pitchFamily="34" charset="0"/>
              <a:buChar char="•"/>
            </a:pPr>
            <a:r>
              <a:rPr lang="es-ES" sz="1100" dirty="0"/>
              <a:t>Biología, medicina, física, química, metalurgia, polímeros, </a:t>
            </a:r>
            <a:r>
              <a:rPr lang="es-ES" sz="1100" dirty="0" err="1" smtClean="0"/>
              <a:t>nanomateria</a:t>
            </a:r>
            <a:endParaRPr lang="es-ES" sz="1100" dirty="0"/>
          </a:p>
          <a:p>
            <a:pPr marL="171450" indent="-171450">
              <a:buFont typeface="Arial" pitchFamily="34" charset="0"/>
              <a:buChar char="•"/>
            </a:pPr>
            <a:r>
              <a:rPr lang="es-ES" sz="1100" dirty="0" smtClean="0"/>
              <a:t>Cuerpo de Investigaciones Científicas, Penales y Criminalísticas (C.I.C.P.C.)</a:t>
            </a:r>
          </a:p>
          <a:p>
            <a:pPr marL="171450" indent="-171450">
              <a:buFont typeface="Arial" pitchFamily="34" charset="0"/>
              <a:buChar char="•"/>
            </a:pPr>
            <a:r>
              <a:rPr lang="es-ES" sz="1100" dirty="0" smtClean="0"/>
              <a:t>Ministerio </a:t>
            </a:r>
            <a:r>
              <a:rPr lang="es-ES" sz="1100" dirty="0"/>
              <a:t>de la Defensa:</a:t>
            </a:r>
          </a:p>
          <a:p>
            <a:pPr marL="171450" indent="-171450">
              <a:buFont typeface="Arial" pitchFamily="34" charset="0"/>
              <a:buChar char="•"/>
            </a:pPr>
            <a:r>
              <a:rPr lang="es-ES" sz="1100" dirty="0"/>
              <a:t>Laboratorio Central – Comando de Operaciones de La Guardia Nacional</a:t>
            </a:r>
            <a:r>
              <a:rPr lang="es-ES" sz="1100" dirty="0" smtClean="0"/>
              <a:t>.</a:t>
            </a:r>
            <a:endParaRPr lang="es-ES" sz="1100" dirty="0"/>
          </a:p>
          <a:p>
            <a:pPr marL="171450" indent="-171450">
              <a:buFont typeface="Arial" pitchFamily="34" charset="0"/>
              <a:buChar char="•"/>
            </a:pPr>
            <a:r>
              <a:rPr lang="es-ES" sz="1100" dirty="0"/>
              <a:t>Ministerio Público</a:t>
            </a:r>
          </a:p>
          <a:p>
            <a:pPr marL="171450" indent="-171450">
              <a:buFont typeface="Arial" pitchFamily="34" charset="0"/>
              <a:buChar char="•"/>
            </a:pPr>
            <a:r>
              <a:rPr lang="es-ES" sz="1100" dirty="0"/>
              <a:t>Ministerio de Energía y Minas:</a:t>
            </a:r>
          </a:p>
          <a:p>
            <a:pPr marL="171450" indent="-171450">
              <a:buFont typeface="Arial" pitchFamily="34" charset="0"/>
              <a:buChar char="•"/>
            </a:pPr>
            <a:r>
              <a:rPr lang="es-ES" sz="1100" dirty="0"/>
              <a:t>Instituto Nacional de Geología y Minería (INGEOMIN).</a:t>
            </a:r>
          </a:p>
          <a:p>
            <a:pPr marL="171450" indent="-171450">
              <a:buFont typeface="Arial" pitchFamily="34" charset="0"/>
              <a:buChar char="•"/>
            </a:pPr>
            <a:r>
              <a:rPr lang="es-ES" sz="1100" dirty="0"/>
              <a:t>Cervecería Polar Los Cortijos C.A.</a:t>
            </a:r>
          </a:p>
          <a:p>
            <a:pPr marL="171450" indent="-171450">
              <a:buFont typeface="Arial" pitchFamily="34" charset="0"/>
              <a:buChar char="•"/>
            </a:pPr>
            <a:r>
              <a:rPr lang="es-ES" sz="1100" dirty="0"/>
              <a:t>Fundación FALITE.</a:t>
            </a:r>
          </a:p>
          <a:p>
            <a:pPr marL="171450" indent="-171450">
              <a:buFont typeface="Arial" pitchFamily="34" charset="0"/>
              <a:buChar char="•"/>
            </a:pPr>
            <a:r>
              <a:rPr lang="es-ES" sz="1100" dirty="0"/>
              <a:t>Empresa IDL - Investigaciones y Desarrollos C.A.</a:t>
            </a:r>
          </a:p>
          <a:p>
            <a:pPr marL="171450" indent="-171450">
              <a:buFont typeface="Arial" pitchFamily="34" charset="0"/>
              <a:buChar char="•"/>
            </a:pPr>
            <a:r>
              <a:rPr lang="es-ES" sz="1100" dirty="0"/>
              <a:t>Empresa ST31.</a:t>
            </a:r>
          </a:p>
          <a:p>
            <a:pPr marL="171450" indent="-171450">
              <a:buFont typeface="Arial" pitchFamily="34" charset="0"/>
              <a:buChar char="•"/>
            </a:pPr>
            <a:r>
              <a:rPr lang="es-ES" sz="1100" dirty="0"/>
              <a:t>Santa Bárbara </a:t>
            </a:r>
            <a:r>
              <a:rPr lang="es-ES" sz="1100" dirty="0" err="1"/>
              <a:t>Airlines</a:t>
            </a:r>
            <a:r>
              <a:rPr lang="es-ES" sz="1100" dirty="0"/>
              <a:t>, C. A.</a:t>
            </a:r>
          </a:p>
          <a:p>
            <a:pPr marL="171450" indent="-171450">
              <a:buFont typeface="Arial" pitchFamily="34" charset="0"/>
              <a:buChar char="•"/>
            </a:pPr>
            <a:r>
              <a:rPr lang="es-ES" sz="1100" dirty="0"/>
              <a:t>Tapas Corona S.A.</a:t>
            </a:r>
          </a:p>
          <a:p>
            <a:pPr marL="171450" indent="-171450">
              <a:buFont typeface="Arial" pitchFamily="34" charset="0"/>
              <a:buChar char="•"/>
            </a:pPr>
            <a:r>
              <a:rPr lang="es-ES" sz="1100" dirty="0"/>
              <a:t>C. A. Electricidad de Caracas.</a:t>
            </a:r>
          </a:p>
          <a:p>
            <a:pPr marL="171450" indent="-171450">
              <a:buFont typeface="Arial" pitchFamily="34" charset="0"/>
              <a:buChar char="•"/>
            </a:pPr>
            <a:r>
              <a:rPr lang="es-ES" sz="1100" dirty="0"/>
              <a:t>INTEVEP S.A. - PDVSA</a:t>
            </a:r>
          </a:p>
          <a:p>
            <a:pPr marL="171450" indent="-171450">
              <a:buFont typeface="Arial" pitchFamily="34" charset="0"/>
              <a:buChar char="•"/>
            </a:pPr>
            <a:r>
              <a:rPr lang="es-ES" sz="1100" dirty="0"/>
              <a:t>Consorcio 927, C. A.</a:t>
            </a:r>
          </a:p>
          <a:p>
            <a:pPr marL="171450" indent="-171450">
              <a:buFont typeface="Arial" pitchFamily="34" charset="0"/>
              <a:buChar char="•"/>
            </a:pPr>
            <a:r>
              <a:rPr lang="es-ES" sz="1100" dirty="0"/>
              <a:t>INDESCA-ORIENTE - Investigación y Desarrollo C.A.</a:t>
            </a:r>
          </a:p>
          <a:p>
            <a:pPr marL="171450" indent="-171450">
              <a:buFont typeface="Arial" pitchFamily="34" charset="0"/>
              <a:buChar char="•"/>
            </a:pPr>
            <a:r>
              <a:rPr lang="es-ES" sz="1100" dirty="0" err="1"/>
              <a:t>Glassven</a:t>
            </a:r>
            <a:r>
              <a:rPr lang="es-ES" sz="1100" dirty="0"/>
              <a:t> C.A.</a:t>
            </a:r>
          </a:p>
          <a:p>
            <a:pPr marL="171450" indent="-171450">
              <a:buFont typeface="Arial" pitchFamily="34" charset="0"/>
              <a:buChar char="•"/>
            </a:pPr>
            <a:r>
              <a:rPr lang="es-ES" sz="1100" dirty="0"/>
              <a:t>BROLAB S.R.L.</a:t>
            </a:r>
          </a:p>
          <a:p>
            <a:pPr marL="171450" indent="-171450">
              <a:buFont typeface="Arial" pitchFamily="34" charset="0"/>
              <a:buChar char="•"/>
            </a:pPr>
            <a:r>
              <a:rPr lang="es-ES" sz="1100" dirty="0"/>
              <a:t>SIDETUR S.A:</a:t>
            </a:r>
          </a:p>
          <a:p>
            <a:pPr marL="171450" indent="-171450">
              <a:buFont typeface="Arial" pitchFamily="34" charset="0"/>
              <a:buChar char="•"/>
            </a:pPr>
            <a:r>
              <a:rPr lang="es-ES" sz="1100" dirty="0"/>
              <a:t>Siderúrgica del Orinoco C.A. – SIDOR C.A.:</a:t>
            </a:r>
          </a:p>
          <a:p>
            <a:pPr marL="171450" indent="-171450">
              <a:buFont typeface="Arial" pitchFamily="34" charset="0"/>
              <a:buChar char="•"/>
            </a:pPr>
            <a:r>
              <a:rPr lang="es-ES" sz="1100" dirty="0"/>
              <a:t>Tecnologías de Procesos.</a:t>
            </a:r>
          </a:p>
          <a:p>
            <a:pPr marL="171450" indent="-171450">
              <a:buFont typeface="Arial" pitchFamily="34" charset="0"/>
              <a:buChar char="•"/>
            </a:pPr>
            <a:r>
              <a:rPr lang="es-ES" sz="1100" dirty="0"/>
              <a:t>INSICA</a:t>
            </a:r>
          </a:p>
          <a:p>
            <a:pPr marL="171450" indent="-171450">
              <a:buFont typeface="Arial" pitchFamily="34" charset="0"/>
              <a:buChar char="•"/>
            </a:pPr>
            <a:r>
              <a:rPr lang="es-ES" sz="1100" dirty="0"/>
              <a:t>VICSON </a:t>
            </a:r>
            <a:r>
              <a:rPr lang="es-ES" sz="1100" dirty="0" smtClean="0"/>
              <a:t>S.A</a:t>
            </a:r>
            <a:r>
              <a:rPr lang="es-ES" sz="1100" dirty="0"/>
              <a:t>.</a:t>
            </a:r>
            <a:endParaRPr lang="es-ES" sz="1100" dirty="0" smtClean="0"/>
          </a:p>
        </p:txBody>
      </p:sp>
      <p:sp>
        <p:nvSpPr>
          <p:cNvPr id="42" name="41 CuadroTexto"/>
          <p:cNvSpPr txBox="1"/>
          <p:nvPr/>
        </p:nvSpPr>
        <p:spPr>
          <a:xfrm>
            <a:off x="3490627" y="2237067"/>
            <a:ext cx="2818693" cy="430887"/>
          </a:xfrm>
          <a:prstGeom prst="rect">
            <a:avLst/>
          </a:prstGeom>
          <a:noFill/>
        </p:spPr>
        <p:txBody>
          <a:bodyPr wrap="square" rtlCol="0">
            <a:spAutoFit/>
          </a:bodyPr>
          <a:lstStyle/>
          <a:p>
            <a:pPr algn="just">
              <a:buClr>
                <a:srgbClr val="00B050"/>
              </a:buClr>
            </a:pPr>
            <a:r>
              <a:rPr lang="es-ES" sz="1100" dirty="0"/>
              <a:t>	</a:t>
            </a:r>
          </a:p>
          <a:p>
            <a:pPr algn="just"/>
            <a:endParaRPr lang="es-ES" sz="1100" dirty="0" smtClean="0"/>
          </a:p>
        </p:txBody>
      </p:sp>
      <p:sp>
        <p:nvSpPr>
          <p:cNvPr id="43" name="42 Rectángulo"/>
          <p:cNvSpPr/>
          <p:nvPr/>
        </p:nvSpPr>
        <p:spPr>
          <a:xfrm>
            <a:off x="3573016" y="5410580"/>
            <a:ext cx="2613847" cy="27618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4" name="43 Rectángulo"/>
          <p:cNvSpPr/>
          <p:nvPr/>
        </p:nvSpPr>
        <p:spPr>
          <a:xfrm>
            <a:off x="3645024" y="5529252"/>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5" name="44 CuadroTexto"/>
          <p:cNvSpPr txBox="1"/>
          <p:nvPr/>
        </p:nvSpPr>
        <p:spPr>
          <a:xfrm>
            <a:off x="3644230" y="550810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46" name="45 CuadroTexto"/>
          <p:cNvSpPr txBox="1"/>
          <p:nvPr/>
        </p:nvSpPr>
        <p:spPr>
          <a:xfrm>
            <a:off x="3573016" y="6796117"/>
            <a:ext cx="2588643" cy="1107996"/>
          </a:xfrm>
          <a:prstGeom prst="rect">
            <a:avLst/>
          </a:prstGeom>
          <a:noFill/>
        </p:spPr>
        <p:txBody>
          <a:bodyPr wrap="square" rtlCol="0">
            <a:spAutoFit/>
          </a:bodyPr>
          <a:lstStyle/>
          <a:p>
            <a:pPr algn="just"/>
            <a:r>
              <a:rPr lang="es-ES" sz="1100" b="1" dirty="0" smtClean="0"/>
              <a:t>Números Telefónicos</a:t>
            </a:r>
          </a:p>
          <a:p>
            <a:pPr algn="just"/>
            <a:r>
              <a:rPr lang="es-ES" sz="1100" dirty="0" smtClean="0"/>
              <a:t>58(212)6051036/0694</a:t>
            </a:r>
            <a:endParaRPr lang="es-ES" sz="1100" dirty="0"/>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caribayurbina@gmail.com</a:t>
            </a:r>
            <a:endParaRPr lang="es-ES" sz="1100" dirty="0" smtClean="0"/>
          </a:p>
        </p:txBody>
      </p:sp>
      <p:grpSp>
        <p:nvGrpSpPr>
          <p:cNvPr id="47" name="46 Grupo"/>
          <p:cNvGrpSpPr/>
          <p:nvPr/>
        </p:nvGrpSpPr>
        <p:grpSpPr>
          <a:xfrm>
            <a:off x="3712367" y="7230780"/>
            <a:ext cx="220689" cy="220689"/>
            <a:chOff x="3827377" y="6599339"/>
            <a:chExt cx="373647" cy="373647"/>
          </a:xfrm>
        </p:grpSpPr>
        <p:sp>
          <p:nvSpPr>
            <p:cNvPr id="51" name="50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7" name="56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58" name="5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7032" y="6564423"/>
            <a:ext cx="230469" cy="230469"/>
          </a:xfrm>
          <a:prstGeom prst="rect">
            <a:avLst/>
          </a:prstGeom>
        </p:spPr>
      </p:pic>
      <p:sp>
        <p:nvSpPr>
          <p:cNvPr id="59" name="58 CuadroTexto"/>
          <p:cNvSpPr txBox="1"/>
          <p:nvPr/>
        </p:nvSpPr>
        <p:spPr>
          <a:xfrm>
            <a:off x="3573016" y="5790620"/>
            <a:ext cx="2588643" cy="769441"/>
          </a:xfrm>
          <a:prstGeom prst="rect">
            <a:avLst/>
          </a:prstGeom>
          <a:noFill/>
        </p:spPr>
        <p:txBody>
          <a:bodyPr wrap="square" rtlCol="0">
            <a:spAutoFit/>
          </a:bodyPr>
          <a:lstStyle/>
          <a:p>
            <a:pPr algn="just"/>
            <a:r>
              <a:rPr lang="es-ES" sz="1100" dirty="0" smtClean="0"/>
              <a:t>Prof</a:t>
            </a:r>
            <a:r>
              <a:rPr lang="es-ES" sz="1100" dirty="0"/>
              <a:t>. </a:t>
            </a:r>
            <a:r>
              <a:rPr lang="es-ES" sz="1100" dirty="0" err="1"/>
              <a:t>Caribay</a:t>
            </a:r>
            <a:r>
              <a:rPr lang="es-ES" sz="1100" dirty="0"/>
              <a:t> Urbina	</a:t>
            </a:r>
          </a:p>
          <a:p>
            <a:pPr algn="just"/>
            <a:r>
              <a:rPr lang="es-ES" sz="1100" dirty="0"/>
              <a:t>Facultad de Ciencias, </a:t>
            </a:r>
          </a:p>
          <a:p>
            <a:pPr algn="just"/>
            <a:r>
              <a:rPr lang="es-ES" sz="1100" dirty="0"/>
              <a:t>Centro de Microscopía </a:t>
            </a:r>
          </a:p>
          <a:p>
            <a:pPr algn="just"/>
            <a:r>
              <a:rPr lang="es-ES" sz="1100" dirty="0"/>
              <a:t>Electrónica "Dr. </a:t>
            </a:r>
            <a:r>
              <a:rPr lang="es-ES" sz="1100" dirty="0" err="1"/>
              <a:t>Mitsuo</a:t>
            </a:r>
            <a:r>
              <a:rPr lang="es-ES" sz="1100" dirty="0"/>
              <a:t> </a:t>
            </a:r>
            <a:r>
              <a:rPr lang="es-ES" sz="1100" dirty="0" err="1"/>
              <a:t>Ogura</a:t>
            </a:r>
            <a:r>
              <a:rPr lang="es-ES" sz="1100" dirty="0"/>
              <a:t>".</a:t>
            </a:r>
            <a:endParaRPr lang="es-ES" sz="1100" dirty="0" smtClean="0"/>
          </a:p>
        </p:txBody>
      </p:sp>
      <p:sp>
        <p:nvSpPr>
          <p:cNvPr id="37" name="36 CuadroTexto"/>
          <p:cNvSpPr txBox="1"/>
          <p:nvPr/>
        </p:nvSpPr>
        <p:spPr>
          <a:xfrm>
            <a:off x="3470592" y="2271259"/>
            <a:ext cx="2818693" cy="3139321"/>
          </a:xfrm>
          <a:prstGeom prst="rect">
            <a:avLst/>
          </a:prstGeom>
          <a:noFill/>
        </p:spPr>
        <p:txBody>
          <a:bodyPr wrap="square" rtlCol="0">
            <a:spAutoFit/>
          </a:bodyPr>
          <a:lstStyle/>
          <a:p>
            <a:pPr marL="171450" indent="-171450">
              <a:buFont typeface="Arial" pitchFamily="34" charset="0"/>
              <a:buChar char="•"/>
            </a:pPr>
            <a:r>
              <a:rPr lang="es-ES" sz="1100" dirty="0" smtClean="0"/>
              <a:t>BIG GLASS C.A.</a:t>
            </a:r>
          </a:p>
          <a:p>
            <a:pPr marL="171450" indent="-171450">
              <a:buFont typeface="Arial" pitchFamily="34" charset="0"/>
              <a:buChar char="•"/>
            </a:pPr>
            <a:r>
              <a:rPr lang="es-ES" sz="1100" dirty="0" smtClean="0"/>
              <a:t>FUSAGRI.</a:t>
            </a:r>
          </a:p>
          <a:p>
            <a:pPr marL="171450" indent="-171450">
              <a:buFont typeface="Arial" pitchFamily="34" charset="0"/>
              <a:buChar char="•"/>
            </a:pPr>
            <a:r>
              <a:rPr lang="es-ES" sz="1100" dirty="0" smtClean="0"/>
              <a:t>Procter &amp; Gamble de Venezuela C.A.</a:t>
            </a:r>
          </a:p>
          <a:p>
            <a:pPr marL="171450" indent="-171450">
              <a:buFont typeface="Arial" pitchFamily="34" charset="0"/>
              <a:buChar char="•"/>
            </a:pPr>
            <a:r>
              <a:rPr lang="es-ES" sz="1100" dirty="0" err="1" smtClean="0"/>
              <a:t>Fundacite</a:t>
            </a:r>
            <a:r>
              <a:rPr lang="es-ES" sz="1100" dirty="0" smtClean="0"/>
              <a:t> – Guayana.</a:t>
            </a:r>
          </a:p>
          <a:p>
            <a:pPr marL="171450" indent="-171450">
              <a:buFont typeface="Arial" pitchFamily="34" charset="0"/>
              <a:buChar char="•"/>
            </a:pPr>
            <a:r>
              <a:rPr lang="es-ES" sz="1100" dirty="0" smtClean="0"/>
              <a:t>Fundación Instituto de Ingeniería.</a:t>
            </a:r>
          </a:p>
          <a:p>
            <a:pPr marL="171450" indent="-171450">
              <a:buFont typeface="Arial" pitchFamily="34" charset="0"/>
              <a:buChar char="•"/>
            </a:pPr>
            <a:r>
              <a:rPr lang="es-ES" sz="1100" dirty="0" smtClean="0"/>
              <a:t>WP AGROPECUARIA C.A. </a:t>
            </a:r>
            <a:r>
              <a:rPr lang="es-ES" sz="1100" b="1" dirty="0" smtClean="0"/>
              <a:t>	</a:t>
            </a:r>
          </a:p>
          <a:p>
            <a:r>
              <a:rPr lang="es-ES" sz="1100" b="1" dirty="0" smtClean="0"/>
              <a:t>Descripción: </a:t>
            </a:r>
          </a:p>
          <a:p>
            <a:r>
              <a:rPr lang="es-ES" sz="1100" b="1" dirty="0" smtClean="0"/>
              <a:t>SERVICIO  DE MICROSCOPÍA ELECTRÓNICA DE BARRIDO</a:t>
            </a:r>
          </a:p>
          <a:p>
            <a:pPr marL="171450" indent="-171450" algn="just">
              <a:buFont typeface="Arial" pitchFamily="34" charset="0"/>
              <a:buChar char="•"/>
            </a:pPr>
            <a:r>
              <a:rPr lang="es-ES" sz="1100" dirty="0" smtClean="0"/>
              <a:t>Servicios de Análisis de morfología,</a:t>
            </a:r>
          </a:p>
          <a:p>
            <a:pPr marL="171450" indent="-171450" algn="just">
              <a:buFont typeface="Arial" pitchFamily="34" charset="0"/>
              <a:buChar char="•"/>
            </a:pPr>
            <a:r>
              <a:rPr lang="es-ES" sz="1100" dirty="0" smtClean="0"/>
              <a:t>Tamaños,  distribución de tamaños, </a:t>
            </a:r>
          </a:p>
          <a:p>
            <a:pPr marL="171450" indent="-171450" algn="just">
              <a:buFont typeface="Arial" pitchFamily="34" charset="0"/>
              <a:buChar char="•"/>
            </a:pPr>
            <a:r>
              <a:rPr lang="es-ES" sz="1100" dirty="0" smtClean="0"/>
              <a:t>Forma y distribución de fases, </a:t>
            </a:r>
          </a:p>
          <a:p>
            <a:pPr marL="171450" indent="-171450" algn="just">
              <a:buFont typeface="Arial" pitchFamily="34" charset="0"/>
              <a:buChar char="•"/>
            </a:pPr>
            <a:r>
              <a:rPr lang="es-ES" sz="1100" dirty="0" smtClean="0"/>
              <a:t>Análisis químicos mediante rayos X característicos.</a:t>
            </a:r>
          </a:p>
          <a:p>
            <a:r>
              <a:rPr lang="es-ES" sz="1100" b="1" dirty="0" smtClean="0"/>
              <a:t>SERVICIO DE MICROSCOPÍA ELECTRÓNICA DE TRANSMISIÓN</a:t>
            </a:r>
          </a:p>
          <a:p>
            <a:pPr marL="171450" indent="-171450" algn="just">
              <a:buFont typeface="Arial" pitchFamily="34" charset="0"/>
              <a:buChar char="•"/>
            </a:pPr>
            <a:r>
              <a:rPr lang="es-ES" sz="1100" dirty="0" smtClean="0"/>
              <a:t>Servicios de Análisis de morfología de polímeros. </a:t>
            </a:r>
            <a:r>
              <a:rPr lang="es-ES" sz="1100" b="1" dirty="0" smtClean="0"/>
              <a:t> </a:t>
            </a:r>
          </a:p>
        </p:txBody>
      </p:sp>
    </p:spTree>
    <p:extLst>
      <p:ext uri="{BB962C8B-B14F-4D97-AF65-F5344CB8AC3E}">
        <p14:creationId xmlns:p14="http://schemas.microsoft.com/office/powerpoint/2010/main" val="113476775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 </a:t>
            </a:r>
            <a:endParaRPr lang="es-VE" sz="2000" dirty="0">
              <a:latin typeface="Kozuka Gothic Pro M" pitchFamily="34" charset="-128"/>
              <a:ea typeface="Kozuka Gothic Pro M" pitchFamily="34" charset="-128"/>
            </a:endParaRPr>
          </a:p>
        </p:txBody>
      </p:sp>
      <p:sp>
        <p:nvSpPr>
          <p:cNvPr id="40" name="39 CuadroTexto"/>
          <p:cNvSpPr txBox="1"/>
          <p:nvPr/>
        </p:nvSpPr>
        <p:spPr>
          <a:xfrm>
            <a:off x="610307" y="2267744"/>
            <a:ext cx="2818693" cy="6017032"/>
          </a:xfrm>
          <a:prstGeom prst="rect">
            <a:avLst/>
          </a:prstGeom>
          <a:noFill/>
        </p:spPr>
        <p:txBody>
          <a:bodyPr wrap="square" rtlCol="0">
            <a:spAutoFit/>
          </a:bodyPr>
          <a:lstStyle/>
          <a:p>
            <a:pPr algn="ctr"/>
            <a:r>
              <a:rPr lang="es-ES" sz="1100" b="1" dirty="0" smtClean="0"/>
              <a:t>CENTRO DE MICROSCOPÍA ELECTRÓNICA</a:t>
            </a:r>
            <a:endParaRPr lang="es-ES" sz="1100" b="1" dirty="0"/>
          </a:p>
          <a:p>
            <a:r>
              <a:rPr lang="es-ES" sz="1100" b="1" dirty="0" smtClean="0"/>
              <a:t>CURSOS DE EXTENSIÓN </a:t>
            </a:r>
            <a:endParaRPr lang="es-ES" sz="1100" b="1" dirty="0"/>
          </a:p>
          <a:p>
            <a:pPr marL="171450" indent="-171450" algn="just">
              <a:buFont typeface="Arial" pitchFamily="34" charset="0"/>
              <a:buChar char="•"/>
            </a:pPr>
            <a:r>
              <a:rPr lang="es-ES" sz="1100" dirty="0" smtClean="0"/>
              <a:t>Microscopía </a:t>
            </a:r>
            <a:r>
              <a:rPr lang="es-ES" sz="1100" dirty="0"/>
              <a:t>electrónica de </a:t>
            </a:r>
            <a:r>
              <a:rPr lang="es-ES" sz="1100" dirty="0" smtClean="0"/>
              <a:t>barrido</a:t>
            </a:r>
            <a:endParaRPr lang="es-ES" sz="1100" dirty="0"/>
          </a:p>
          <a:p>
            <a:pPr marL="171450" indent="-171450" algn="just">
              <a:buFont typeface="Arial" pitchFamily="34" charset="0"/>
              <a:buChar char="•"/>
            </a:pPr>
            <a:r>
              <a:rPr lang="es-ES" sz="1100" dirty="0" smtClean="0"/>
              <a:t>Microscopía </a:t>
            </a:r>
            <a:r>
              <a:rPr lang="es-ES" sz="1100" dirty="0"/>
              <a:t>electrónica de </a:t>
            </a:r>
            <a:r>
              <a:rPr lang="es-ES" sz="1100" dirty="0" smtClean="0"/>
              <a:t>transmisión</a:t>
            </a:r>
            <a:endParaRPr lang="es-ES" sz="1100" dirty="0"/>
          </a:p>
          <a:p>
            <a:pPr marL="171450" indent="-171450" algn="just">
              <a:buFont typeface="Arial" pitchFamily="34" charset="0"/>
              <a:buChar char="•"/>
            </a:pPr>
            <a:r>
              <a:rPr lang="es-ES" sz="1100" dirty="0" smtClean="0"/>
              <a:t>Análisis </a:t>
            </a:r>
            <a:r>
              <a:rPr lang="es-ES" sz="1100" dirty="0"/>
              <a:t>elemental</a:t>
            </a:r>
          </a:p>
          <a:p>
            <a:pPr marL="171450" indent="-171450" algn="just">
              <a:buFont typeface="Arial" pitchFamily="34" charset="0"/>
              <a:buChar char="•"/>
            </a:pPr>
            <a:r>
              <a:rPr lang="es-ES" sz="1100" dirty="0" smtClean="0"/>
              <a:t>Preparación </a:t>
            </a:r>
            <a:r>
              <a:rPr lang="es-ES" sz="1100" dirty="0"/>
              <a:t>de muestras para su </a:t>
            </a:r>
            <a:r>
              <a:rPr lang="es-ES" sz="1100" dirty="0" smtClean="0"/>
              <a:t>Observación </a:t>
            </a:r>
            <a:r>
              <a:rPr lang="es-ES" sz="1100" dirty="0"/>
              <a:t>mediante microscopía </a:t>
            </a:r>
            <a:r>
              <a:rPr lang="es-ES" sz="1100" dirty="0" smtClean="0"/>
              <a:t>electrónica.</a:t>
            </a:r>
          </a:p>
          <a:p>
            <a:pPr algn="just">
              <a:buClr>
                <a:srgbClr val="00B050"/>
              </a:buClr>
            </a:pPr>
            <a:r>
              <a:rPr lang="es-ES" sz="1100" b="1" dirty="0" smtClean="0"/>
              <a:t>DURACIÓN</a:t>
            </a:r>
          </a:p>
          <a:p>
            <a:pPr algn="just">
              <a:buClr>
                <a:srgbClr val="00B050"/>
              </a:buClr>
            </a:pPr>
            <a:r>
              <a:rPr lang="es-ES" sz="1100" dirty="0" smtClean="0"/>
              <a:t>El </a:t>
            </a:r>
            <a:r>
              <a:rPr lang="es-ES" sz="1100" dirty="0"/>
              <a:t>tiempo de duración depende de la solicitud del </a:t>
            </a:r>
            <a:r>
              <a:rPr lang="es-ES" sz="1100" dirty="0" smtClean="0"/>
              <a:t>cliente. Normalmente </a:t>
            </a:r>
            <a:r>
              <a:rPr lang="es-ES" sz="1100" dirty="0"/>
              <a:t>se dictan cursos de 40 horas de duración</a:t>
            </a:r>
            <a:r>
              <a:rPr lang="es-ES" sz="1100" dirty="0" smtClean="0"/>
              <a:t>.</a:t>
            </a:r>
          </a:p>
          <a:p>
            <a:pPr algn="just">
              <a:buClr>
                <a:srgbClr val="00B050"/>
              </a:buClr>
            </a:pPr>
            <a:r>
              <a:rPr lang="es-ES" sz="1100" b="1" dirty="0" smtClean="0"/>
              <a:t>FACILITADORES </a:t>
            </a:r>
            <a:endParaRPr lang="es-ES" sz="1100" b="1" dirty="0"/>
          </a:p>
          <a:p>
            <a:pPr marL="171450" indent="-171450" algn="just">
              <a:buFont typeface="Arial" pitchFamily="34" charset="0"/>
              <a:buChar char="•"/>
            </a:pPr>
            <a:r>
              <a:rPr lang="es-ES" sz="1100" dirty="0"/>
              <a:t>Luis </a:t>
            </a:r>
            <a:r>
              <a:rPr lang="es-ES" sz="1100" dirty="0" err="1"/>
              <a:t>Errico</a:t>
            </a:r>
            <a:r>
              <a:rPr lang="es-ES" sz="1100" dirty="0"/>
              <a:t>, </a:t>
            </a:r>
            <a:r>
              <a:rPr lang="es-ES" sz="1100" dirty="0" smtClean="0"/>
              <a:t>Héctor </a:t>
            </a:r>
            <a:r>
              <a:rPr lang="es-ES" sz="1100" dirty="0" err="1"/>
              <a:t>Finol</a:t>
            </a:r>
            <a:r>
              <a:rPr lang="es-ES" sz="1100" dirty="0"/>
              <a:t>,  </a:t>
            </a:r>
            <a:r>
              <a:rPr lang="es-ES" sz="1100" dirty="0" smtClean="0"/>
              <a:t>Carlos </a:t>
            </a:r>
            <a:r>
              <a:rPr lang="es-ES" sz="1100" dirty="0"/>
              <a:t>Rojas, </a:t>
            </a:r>
            <a:endParaRPr lang="es-ES" sz="1100" dirty="0" smtClean="0"/>
          </a:p>
          <a:p>
            <a:pPr marL="171450" indent="-171450" algn="just">
              <a:buFont typeface="Arial" pitchFamily="34" charset="0"/>
              <a:buChar char="•"/>
            </a:pPr>
            <a:r>
              <a:rPr lang="es-ES" sz="1100" dirty="0" smtClean="0"/>
              <a:t>Humberto Rojas Y </a:t>
            </a:r>
            <a:r>
              <a:rPr lang="es-ES" sz="1100" dirty="0" err="1" smtClean="0"/>
              <a:t>Caribay</a:t>
            </a:r>
            <a:r>
              <a:rPr lang="es-ES" sz="1100" dirty="0" smtClean="0"/>
              <a:t> Urbina.</a:t>
            </a:r>
          </a:p>
          <a:p>
            <a:pPr algn="just"/>
            <a:r>
              <a:rPr lang="es-ES" sz="1100" b="1" dirty="0" smtClean="0"/>
              <a:t>ALCANCE</a:t>
            </a:r>
            <a:r>
              <a:rPr lang="es-ES" sz="1100" b="1" dirty="0"/>
              <a:t>	</a:t>
            </a:r>
          </a:p>
          <a:p>
            <a:pPr algn="just"/>
            <a:r>
              <a:rPr lang="es-ES" sz="1100" dirty="0"/>
              <a:t>Dirigidos a personal </a:t>
            </a:r>
            <a:r>
              <a:rPr lang="es-ES" sz="1100" dirty="0" err="1"/>
              <a:t>ténico</a:t>
            </a:r>
            <a:r>
              <a:rPr lang="es-ES" sz="1100" dirty="0"/>
              <a:t>, </a:t>
            </a:r>
            <a:r>
              <a:rPr lang="es-ES" sz="1100" dirty="0" smtClean="0"/>
              <a:t> de </a:t>
            </a:r>
            <a:r>
              <a:rPr lang="es-ES" sz="1100" dirty="0"/>
              <a:t>investigación y profesionales </a:t>
            </a:r>
            <a:r>
              <a:rPr lang="es-ES" sz="1100" dirty="0" smtClean="0"/>
              <a:t>e  interesados </a:t>
            </a:r>
            <a:r>
              <a:rPr lang="es-ES" sz="1100" dirty="0"/>
              <a:t>en tener conocimientos </a:t>
            </a:r>
            <a:r>
              <a:rPr lang="es-ES" sz="1100" dirty="0" smtClean="0"/>
              <a:t>básicos  en </a:t>
            </a:r>
            <a:r>
              <a:rPr lang="es-ES" sz="1100" dirty="0"/>
              <a:t>el área </a:t>
            </a:r>
            <a:r>
              <a:rPr lang="es-ES" sz="1100" dirty="0" smtClean="0"/>
              <a:t>de Microscopía </a:t>
            </a:r>
            <a:r>
              <a:rPr lang="es-ES" sz="1100" dirty="0"/>
              <a:t>Electrónica</a:t>
            </a:r>
            <a:r>
              <a:rPr lang="es-ES" sz="1100" dirty="0" smtClean="0"/>
              <a:t>.</a:t>
            </a:r>
            <a:endParaRPr lang="es-ES" sz="1100" b="1" dirty="0"/>
          </a:p>
          <a:p>
            <a:pPr algn="just"/>
            <a:r>
              <a:rPr lang="es-ES" sz="1100" dirty="0"/>
              <a:t>Los </a:t>
            </a:r>
            <a:r>
              <a:rPr lang="es-ES" sz="1100" dirty="0" smtClean="0"/>
              <a:t>Cursos </a:t>
            </a:r>
            <a:r>
              <a:rPr lang="es-ES" sz="1100" dirty="0"/>
              <a:t>se Diseñan y Dictan tanto para el área de "Ciencias de la Vida" </a:t>
            </a:r>
            <a:r>
              <a:rPr lang="es-ES" sz="1100" dirty="0" smtClean="0"/>
              <a:t>(Biología, medicina</a:t>
            </a:r>
            <a:r>
              <a:rPr lang="es-ES" sz="1100" dirty="0"/>
              <a:t>, </a:t>
            </a:r>
            <a:r>
              <a:rPr lang="es-ES" sz="1100" dirty="0" err="1"/>
              <a:t>etc</a:t>
            </a:r>
            <a:r>
              <a:rPr lang="es-ES" sz="1100" dirty="0"/>
              <a:t>) como para el área de "Ciencias de los </a:t>
            </a:r>
            <a:r>
              <a:rPr lang="es-ES" sz="1100" dirty="0" smtClean="0"/>
              <a:t>materiales,(Física</a:t>
            </a:r>
            <a:r>
              <a:rPr lang="es-ES" sz="1100" dirty="0"/>
              <a:t>, química, metalurgia, </a:t>
            </a:r>
            <a:r>
              <a:rPr lang="es-ES" sz="1100" dirty="0" err="1"/>
              <a:t>polímeros,geología</a:t>
            </a:r>
            <a:r>
              <a:rPr lang="es-ES" sz="1100" dirty="0"/>
              <a:t>, geoquímica etc</a:t>
            </a:r>
            <a:r>
              <a:rPr lang="es-ES" sz="1100" dirty="0" smtClean="0"/>
              <a:t>.).</a:t>
            </a:r>
          </a:p>
          <a:p>
            <a:pPr algn="just"/>
            <a:r>
              <a:rPr lang="es-ES" sz="1100" b="1" dirty="0" smtClean="0"/>
              <a:t>OBJETIVOS</a:t>
            </a:r>
            <a:r>
              <a:rPr lang="es-ES" sz="1100" b="1" dirty="0"/>
              <a:t>	</a:t>
            </a:r>
          </a:p>
          <a:p>
            <a:pPr algn="just"/>
            <a:r>
              <a:rPr lang="es-ES" sz="1100" dirty="0"/>
              <a:t>Se espera que los participantes </a:t>
            </a:r>
            <a:r>
              <a:rPr lang="es-ES" sz="1100" dirty="0" smtClean="0"/>
              <a:t>adquieran conocimientos </a:t>
            </a:r>
            <a:r>
              <a:rPr lang="es-ES" sz="1100" dirty="0"/>
              <a:t>básicos sobre </a:t>
            </a:r>
            <a:r>
              <a:rPr lang="es-ES" sz="1100" dirty="0" smtClean="0"/>
              <a:t>la operación </a:t>
            </a:r>
            <a:r>
              <a:rPr lang="es-ES" sz="1100" dirty="0"/>
              <a:t>y el funcionamiento de microscopios electrónicos de barrido </a:t>
            </a:r>
            <a:r>
              <a:rPr lang="es-ES" sz="1100" dirty="0" smtClean="0"/>
              <a:t> y </a:t>
            </a:r>
            <a:r>
              <a:rPr lang="es-ES" sz="1100" dirty="0"/>
              <a:t>de microscopios electrónicos de transmisión, así como la utilidad de cada técnica </a:t>
            </a:r>
            <a:r>
              <a:rPr lang="es-ES" sz="1100" dirty="0" smtClean="0"/>
              <a:t> según </a:t>
            </a:r>
            <a:r>
              <a:rPr lang="es-ES" sz="1100" dirty="0"/>
              <a:t>la información que necesite sobre sus muestras</a:t>
            </a:r>
            <a:r>
              <a:rPr lang="es-ES" sz="1100" dirty="0" smtClean="0"/>
              <a:t>.</a:t>
            </a:r>
          </a:p>
          <a:p>
            <a:pPr algn="just"/>
            <a:r>
              <a:rPr lang="es-ES" sz="1100" b="1" dirty="0" smtClean="0"/>
              <a:t>MODALIDAD:  </a:t>
            </a:r>
            <a:r>
              <a:rPr lang="es-ES" sz="1100" dirty="0" smtClean="0"/>
              <a:t>Presencial</a:t>
            </a:r>
          </a:p>
        </p:txBody>
      </p:sp>
      <p:sp>
        <p:nvSpPr>
          <p:cNvPr id="42" name="41 CuadroTexto"/>
          <p:cNvSpPr txBox="1"/>
          <p:nvPr/>
        </p:nvSpPr>
        <p:spPr>
          <a:xfrm>
            <a:off x="3487316" y="2271514"/>
            <a:ext cx="2749996" cy="3308598"/>
          </a:xfrm>
          <a:prstGeom prst="rect">
            <a:avLst/>
          </a:prstGeom>
          <a:noFill/>
        </p:spPr>
        <p:txBody>
          <a:bodyPr wrap="square" rtlCol="0">
            <a:spAutoFit/>
          </a:bodyPr>
          <a:lstStyle/>
          <a:p>
            <a:pPr marL="171450" indent="-171450" algn="just">
              <a:buFont typeface="Arial" pitchFamily="34" charset="0"/>
              <a:buChar char="•"/>
            </a:pPr>
            <a:r>
              <a:rPr lang="es-ES" sz="1100" dirty="0"/>
              <a:t>Se dicta la asignatura de </a:t>
            </a:r>
            <a:r>
              <a:rPr lang="es-ES" sz="1100" dirty="0" smtClean="0"/>
              <a:t>Postgrado Microscopía </a:t>
            </a:r>
            <a:r>
              <a:rPr lang="es-ES" sz="1100" dirty="0"/>
              <a:t>Electrónica", para el área de "Ciencias de los materiales" </a:t>
            </a:r>
            <a:r>
              <a:rPr lang="es-ES" sz="1100" dirty="0" smtClean="0"/>
              <a:t> (</a:t>
            </a:r>
            <a:r>
              <a:rPr lang="es-ES" sz="1100" dirty="0"/>
              <a:t>Física, química, metalurgia, polímeros, geología, Instrumentación, etc</a:t>
            </a:r>
            <a:r>
              <a:rPr lang="es-ES" sz="1100" dirty="0" smtClean="0"/>
              <a:t>.). </a:t>
            </a:r>
          </a:p>
          <a:p>
            <a:pPr marL="171450" indent="-171450" algn="just">
              <a:buFont typeface="Arial" pitchFamily="34" charset="0"/>
              <a:buChar char="•"/>
            </a:pPr>
            <a:r>
              <a:rPr lang="es-ES" sz="1100" dirty="0" smtClean="0"/>
              <a:t>Dictado </a:t>
            </a:r>
            <a:r>
              <a:rPr lang="es-ES" sz="1100" dirty="0"/>
              <a:t>para profesionales en física, química, </a:t>
            </a:r>
            <a:r>
              <a:rPr lang="es-ES" sz="1100" dirty="0" smtClean="0"/>
              <a:t>instrumentación, polímeros </a:t>
            </a:r>
            <a:r>
              <a:rPr lang="es-ES" sz="1100" dirty="0"/>
              <a:t>Ingeniería metalúrgica, Ingeniería mecánica, </a:t>
            </a:r>
            <a:r>
              <a:rPr lang="es-ES" sz="1100" dirty="0" smtClean="0"/>
              <a:t>Estén </a:t>
            </a:r>
            <a:r>
              <a:rPr lang="es-ES" sz="1100" dirty="0"/>
              <a:t>o no adscritos a un postgrado en </a:t>
            </a:r>
            <a:r>
              <a:rPr lang="es-ES" sz="1100" dirty="0" smtClean="0"/>
              <a:t>particular.</a:t>
            </a:r>
            <a:endParaRPr lang="es-ES" sz="1100" dirty="0"/>
          </a:p>
          <a:p>
            <a:pPr marL="171450" indent="-171450" algn="just">
              <a:buFont typeface="Arial" pitchFamily="34" charset="0"/>
              <a:buChar char="•"/>
            </a:pPr>
            <a:r>
              <a:rPr lang="es-ES" sz="1100" dirty="0"/>
              <a:t>Se espera que </a:t>
            </a:r>
            <a:r>
              <a:rPr lang="es-ES" sz="1100" dirty="0" smtClean="0"/>
              <a:t>los </a:t>
            </a:r>
            <a:r>
              <a:rPr lang="es-ES" sz="1100" dirty="0"/>
              <a:t>participantes adquieran conocimientos básicos y avanzados </a:t>
            </a:r>
            <a:r>
              <a:rPr lang="es-ES" sz="1100" dirty="0" smtClean="0"/>
              <a:t>sobre </a:t>
            </a:r>
            <a:r>
              <a:rPr lang="es-ES" sz="1100" dirty="0"/>
              <a:t>la operación y el funcionamiento de microscopios electrónicos de barrido  y de microscopios electrónicos de transmisión, así como la utilidad de cada técnica según la información que necesite sobre sus </a:t>
            </a:r>
            <a:r>
              <a:rPr lang="es-ES" sz="1100" dirty="0" smtClean="0"/>
              <a:t>muestras.  </a:t>
            </a:r>
          </a:p>
          <a:p>
            <a:pPr algn="just"/>
            <a:endParaRPr lang="es-ES" sz="1100" dirty="0" smtClean="0"/>
          </a:p>
        </p:txBody>
      </p:sp>
      <p:sp>
        <p:nvSpPr>
          <p:cNvPr id="43" name="42 Rectángulo"/>
          <p:cNvSpPr/>
          <p:nvPr/>
        </p:nvSpPr>
        <p:spPr>
          <a:xfrm>
            <a:off x="3573016" y="5508104"/>
            <a:ext cx="2613847" cy="266429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4" name="43 Rectángulo"/>
          <p:cNvSpPr/>
          <p:nvPr/>
        </p:nvSpPr>
        <p:spPr>
          <a:xfrm>
            <a:off x="3645024" y="5653523"/>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5" name="44 CuadroTexto"/>
          <p:cNvSpPr txBox="1"/>
          <p:nvPr/>
        </p:nvSpPr>
        <p:spPr>
          <a:xfrm>
            <a:off x="3644230" y="5632375"/>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46" name="45 CuadroTexto"/>
          <p:cNvSpPr txBox="1"/>
          <p:nvPr/>
        </p:nvSpPr>
        <p:spPr>
          <a:xfrm>
            <a:off x="3573016" y="6945649"/>
            <a:ext cx="2588643" cy="1107996"/>
          </a:xfrm>
          <a:prstGeom prst="rect">
            <a:avLst/>
          </a:prstGeom>
          <a:noFill/>
        </p:spPr>
        <p:txBody>
          <a:bodyPr wrap="square" rtlCol="0">
            <a:spAutoFit/>
          </a:bodyPr>
          <a:lstStyle/>
          <a:p>
            <a:pPr algn="just"/>
            <a:r>
              <a:rPr lang="es-ES" sz="1100" b="1" dirty="0" smtClean="0"/>
              <a:t>Números Telefónicos</a:t>
            </a:r>
          </a:p>
          <a:p>
            <a:pPr algn="just"/>
            <a:r>
              <a:rPr lang="es-ES" sz="1100" dirty="0" smtClean="0"/>
              <a:t>58(212)6051036/0694</a:t>
            </a:r>
            <a:endParaRPr lang="es-ES" sz="1100" dirty="0"/>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caribayurbina@gmail.com</a:t>
            </a:r>
            <a:endParaRPr lang="es-ES" sz="1100" dirty="0" smtClean="0"/>
          </a:p>
        </p:txBody>
      </p:sp>
      <p:grpSp>
        <p:nvGrpSpPr>
          <p:cNvPr id="47" name="46 Grupo"/>
          <p:cNvGrpSpPr/>
          <p:nvPr/>
        </p:nvGrpSpPr>
        <p:grpSpPr>
          <a:xfrm>
            <a:off x="3712367" y="7380312"/>
            <a:ext cx="220689" cy="220689"/>
            <a:chOff x="3827377" y="6599339"/>
            <a:chExt cx="373647" cy="373647"/>
          </a:xfrm>
        </p:grpSpPr>
        <p:sp>
          <p:nvSpPr>
            <p:cNvPr id="51" name="50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7" name="56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58" name="5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7032" y="6713955"/>
            <a:ext cx="230469" cy="230469"/>
          </a:xfrm>
          <a:prstGeom prst="rect">
            <a:avLst/>
          </a:prstGeom>
        </p:spPr>
      </p:pic>
      <p:sp>
        <p:nvSpPr>
          <p:cNvPr id="59" name="58 CuadroTexto"/>
          <p:cNvSpPr txBox="1"/>
          <p:nvPr/>
        </p:nvSpPr>
        <p:spPr>
          <a:xfrm>
            <a:off x="3573016" y="5940152"/>
            <a:ext cx="2588643" cy="769441"/>
          </a:xfrm>
          <a:prstGeom prst="rect">
            <a:avLst/>
          </a:prstGeom>
          <a:noFill/>
        </p:spPr>
        <p:txBody>
          <a:bodyPr wrap="square" rtlCol="0">
            <a:spAutoFit/>
          </a:bodyPr>
          <a:lstStyle/>
          <a:p>
            <a:pPr algn="just"/>
            <a:r>
              <a:rPr lang="es-ES" sz="1100" dirty="0" smtClean="0"/>
              <a:t>Prof</a:t>
            </a:r>
            <a:r>
              <a:rPr lang="es-ES" sz="1100" dirty="0"/>
              <a:t>. </a:t>
            </a:r>
            <a:r>
              <a:rPr lang="es-ES" sz="1100" dirty="0" err="1"/>
              <a:t>Caribay</a:t>
            </a:r>
            <a:r>
              <a:rPr lang="es-ES" sz="1100" dirty="0"/>
              <a:t> Urbina	</a:t>
            </a:r>
          </a:p>
          <a:p>
            <a:pPr algn="just"/>
            <a:r>
              <a:rPr lang="es-ES" sz="1100" dirty="0"/>
              <a:t>Facultad de Ciencias, </a:t>
            </a:r>
          </a:p>
          <a:p>
            <a:pPr algn="just"/>
            <a:r>
              <a:rPr lang="es-ES" sz="1100" dirty="0"/>
              <a:t>Centro de Microscopía </a:t>
            </a:r>
          </a:p>
          <a:p>
            <a:pPr algn="just"/>
            <a:r>
              <a:rPr lang="es-ES" sz="1100" dirty="0"/>
              <a:t>Electrónica "Dr. </a:t>
            </a:r>
            <a:r>
              <a:rPr lang="es-ES" sz="1100" dirty="0" err="1"/>
              <a:t>Mitsuo</a:t>
            </a:r>
            <a:r>
              <a:rPr lang="es-ES" sz="1100" dirty="0"/>
              <a:t> </a:t>
            </a:r>
            <a:r>
              <a:rPr lang="es-ES" sz="1100" dirty="0" err="1"/>
              <a:t>Ogura</a:t>
            </a:r>
            <a:r>
              <a:rPr lang="es-ES" sz="1100" dirty="0"/>
              <a:t>".</a:t>
            </a:r>
            <a:endParaRPr lang="es-ES" sz="1100" dirty="0" smtClean="0"/>
          </a:p>
        </p:txBody>
      </p:sp>
    </p:spTree>
    <p:extLst>
      <p:ext uri="{BB962C8B-B14F-4D97-AF65-F5344CB8AC3E}">
        <p14:creationId xmlns:p14="http://schemas.microsoft.com/office/powerpoint/2010/main" val="109733133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195736"/>
            <a:ext cx="2818693" cy="5847755"/>
          </a:xfrm>
          <a:prstGeom prst="rect">
            <a:avLst/>
          </a:prstGeom>
          <a:noFill/>
        </p:spPr>
        <p:txBody>
          <a:bodyPr wrap="square" rtlCol="0">
            <a:spAutoFit/>
          </a:bodyPr>
          <a:lstStyle/>
          <a:p>
            <a:pPr algn="ctr"/>
            <a:r>
              <a:rPr lang="es-ES" sz="1100" b="1" dirty="0" smtClean="0"/>
              <a:t>CENTRO DE ENSEÑANZA ASISTIDA </a:t>
            </a:r>
          </a:p>
          <a:p>
            <a:pPr algn="ctr"/>
            <a:r>
              <a:rPr lang="es-ES" sz="1100" b="1" dirty="0" smtClean="0"/>
              <a:t>POR COMPUTADOR </a:t>
            </a:r>
          </a:p>
          <a:p>
            <a:r>
              <a:rPr lang="es-ES" sz="1100" b="1" dirty="0"/>
              <a:t>DEFINICION DE LINEAMIENTOS </a:t>
            </a:r>
          </a:p>
          <a:p>
            <a:r>
              <a:rPr lang="es-ES" sz="1100" b="1" dirty="0"/>
              <a:t>PARA EL DESARROLLO DE SOLUCIONES IMFORMÁTICAS</a:t>
            </a:r>
          </a:p>
          <a:p>
            <a:r>
              <a:rPr lang="es-ES" sz="1100" b="1" dirty="0"/>
              <a:t>Usuarios del Servicio, Producto o Proceso:</a:t>
            </a:r>
          </a:p>
          <a:p>
            <a:pPr marL="171450" indent="-171450" algn="just">
              <a:buFont typeface="Arial" pitchFamily="34" charset="0"/>
              <a:buChar char="•"/>
            </a:pPr>
            <a:r>
              <a:rPr lang="es-ES" sz="1100" dirty="0"/>
              <a:t>Entes de la UCV y otras universidades, instituciones, organismos públicos, sector hidrocarburos y empresas básicas, banca y finanzas, sector privado.</a:t>
            </a:r>
          </a:p>
          <a:p>
            <a:r>
              <a:rPr lang="es-ES" sz="1100" b="1" dirty="0"/>
              <a:t>Descripción: </a:t>
            </a:r>
          </a:p>
          <a:p>
            <a:pPr marL="171450" indent="-171450" algn="just">
              <a:buFont typeface="Arial" pitchFamily="34" charset="0"/>
              <a:buChar char="•"/>
            </a:pPr>
            <a:r>
              <a:rPr lang="es-ES" sz="1100" dirty="0"/>
              <a:t>Asesoría en la definición de lineamientos, normativas o estándares internos asociada a procesos de desarrollo y documentación de soluciones informáticas.</a:t>
            </a:r>
          </a:p>
          <a:p>
            <a:r>
              <a:rPr lang="es-ES" sz="1100" b="1" dirty="0"/>
              <a:t>Solicitud del servicio: </a:t>
            </a:r>
          </a:p>
          <a:p>
            <a:pPr marL="171450" indent="-171450">
              <a:buFont typeface="Arial" pitchFamily="34" charset="0"/>
              <a:buChar char="•"/>
            </a:pPr>
            <a:r>
              <a:rPr lang="es-ES" sz="1100" dirty="0"/>
              <a:t>Solicitud mediante correo electrónico o reunión personal.</a:t>
            </a:r>
          </a:p>
          <a:p>
            <a:r>
              <a:rPr lang="es-ES" sz="1100" b="1" dirty="0"/>
              <a:t>Parámetros del servicio:</a:t>
            </a:r>
          </a:p>
          <a:p>
            <a:pPr marL="171450" indent="-171450">
              <a:buFont typeface="Arial" pitchFamily="34" charset="0"/>
              <a:buChar char="•"/>
            </a:pPr>
            <a:r>
              <a:rPr lang="es-ES" sz="1100" dirty="0"/>
              <a:t>Principales etapas del proceso de desarrollo de software.</a:t>
            </a:r>
          </a:p>
          <a:p>
            <a:r>
              <a:rPr lang="es-ES" sz="1100" b="1" dirty="0"/>
              <a:t>Lugar en que se presta el servicio: </a:t>
            </a:r>
          </a:p>
          <a:p>
            <a:pPr marL="171450" indent="-171450" algn="just">
              <a:buFont typeface="Arial" pitchFamily="34" charset="0"/>
              <a:buChar char="•"/>
            </a:pPr>
            <a:r>
              <a:rPr lang="es-ES" sz="1100" dirty="0"/>
              <a:t>In situ, previo acuerdo, en cualquier lugar de Venezuela, con eventuales reuniones en los espacios del CENEAC. Posibilidad de prestar el servicio a tiempo determinado en el exterior</a:t>
            </a:r>
            <a:r>
              <a:rPr lang="es-ES" sz="1100" dirty="0" smtClean="0"/>
              <a:t>.</a:t>
            </a:r>
          </a:p>
          <a:p>
            <a:pPr algn="just"/>
            <a:endParaRPr lang="es-ES" sz="1100" dirty="0"/>
          </a:p>
          <a:p>
            <a:r>
              <a:rPr lang="es-ES" sz="1100" b="1" dirty="0"/>
              <a:t>Dirección: </a:t>
            </a:r>
          </a:p>
          <a:p>
            <a:pPr marL="171450" indent="-171450">
              <a:buFont typeface="Arial" pitchFamily="34" charset="0"/>
              <a:buChar char="•"/>
            </a:pPr>
            <a:r>
              <a:rPr lang="es-ES" sz="1100" dirty="0"/>
              <a:t>Planta alta Edificio III, Escuela de Computación, Facultad de Ciencias, UCV, </a:t>
            </a:r>
            <a:endParaRPr lang="es-ES" sz="1100" dirty="0" smtClean="0"/>
          </a:p>
          <a:p>
            <a:r>
              <a:rPr lang="es-ES" sz="1100" dirty="0" smtClean="0"/>
              <a:t> </a:t>
            </a:r>
            <a:r>
              <a:rPr lang="es-ES" sz="1100" dirty="0"/>
              <a:t> </a:t>
            </a:r>
            <a:r>
              <a:rPr lang="es-ES" sz="1100" dirty="0" smtClean="0"/>
              <a:t>     Av</a:t>
            </a:r>
            <a:r>
              <a:rPr lang="es-ES" sz="1100" dirty="0"/>
              <a:t>. Los Ilustres, </a:t>
            </a:r>
          </a:p>
          <a:p>
            <a:r>
              <a:rPr lang="es-ES" sz="1100" dirty="0" smtClean="0"/>
              <a:t>      Los </a:t>
            </a:r>
            <a:r>
              <a:rPr lang="es-ES" sz="1100" dirty="0"/>
              <a:t>Chaguaramos, Caracas.</a:t>
            </a:r>
            <a:endParaRPr lang="es-VE" sz="1100" dirty="0"/>
          </a:p>
          <a:p>
            <a:pPr marL="171450" indent="-171450" algn="just">
              <a:buFont typeface="Arial" pitchFamily="34" charset="0"/>
              <a:buChar char="•"/>
            </a:pPr>
            <a:endParaRPr lang="es-ES" sz="1100" dirty="0"/>
          </a:p>
        </p:txBody>
      </p:sp>
      <p:sp>
        <p:nvSpPr>
          <p:cNvPr id="42" name="41 CuadroTexto"/>
          <p:cNvSpPr txBox="1"/>
          <p:nvPr/>
        </p:nvSpPr>
        <p:spPr>
          <a:xfrm>
            <a:off x="3429000" y="2195736"/>
            <a:ext cx="2818693" cy="3985706"/>
          </a:xfrm>
          <a:prstGeom prst="rect">
            <a:avLst/>
          </a:prstGeom>
          <a:noFill/>
        </p:spPr>
        <p:txBody>
          <a:bodyPr wrap="square" rtlCol="0">
            <a:spAutoFit/>
          </a:bodyPr>
          <a:lstStyle/>
          <a:p>
            <a:r>
              <a:rPr lang="es-ES" sz="1100" b="1" dirty="0"/>
              <a:t>ASESORÍA PARA CATÁLOGOS BIOLÓGICOS </a:t>
            </a:r>
          </a:p>
          <a:p>
            <a:r>
              <a:rPr lang="es-ES" sz="1100" b="1" dirty="0"/>
              <a:t>Usuarios del Servicio, Producto o Proceso:</a:t>
            </a:r>
          </a:p>
          <a:p>
            <a:pPr marL="171450" indent="-171450" algn="just">
              <a:buFont typeface="Arial" pitchFamily="34" charset="0"/>
              <a:buChar char="•"/>
            </a:pPr>
            <a:r>
              <a:rPr lang="es-ES" sz="1100" dirty="0"/>
              <a:t>Grupos de investigación, organizaciones, instituciones educativas, entes públicos o privados que requieran divulgar información.</a:t>
            </a:r>
          </a:p>
          <a:p>
            <a:r>
              <a:rPr lang="es-ES" sz="1100" b="1" dirty="0"/>
              <a:t>Descripción: </a:t>
            </a:r>
          </a:p>
          <a:p>
            <a:pPr marL="171450" indent="-171450" algn="just">
              <a:buFont typeface="Arial" pitchFamily="34" charset="0"/>
              <a:buChar char="•"/>
            </a:pPr>
            <a:r>
              <a:rPr lang="es-ES" sz="1100" dirty="0"/>
              <a:t>Equipo interdisciplinario conformado por biólogos y computistas con conocimientos y experiencia para asesorar en la elaboración de catálogos digitales, especialmente enfocados en material científico asociado a grupos biológicos.</a:t>
            </a:r>
          </a:p>
          <a:p>
            <a:pPr marL="171450" indent="-171450" algn="just">
              <a:buFont typeface="Arial" pitchFamily="34" charset="0"/>
              <a:buChar char="•"/>
            </a:pPr>
            <a:r>
              <a:rPr lang="es-ES" sz="1100" dirty="0"/>
              <a:t>Especificación de procesos para recopilación de información, creación de bases de datos y de aplicaciones informáticas para registro de información, consulta y divulgación</a:t>
            </a:r>
            <a:r>
              <a:rPr lang="es-ES" sz="1100" dirty="0" smtClean="0"/>
              <a:t>.</a:t>
            </a:r>
            <a:endParaRPr lang="es-ES" sz="1100" dirty="0"/>
          </a:p>
          <a:p>
            <a:r>
              <a:rPr lang="es-ES" sz="1100" b="1" dirty="0"/>
              <a:t>Dirección:</a:t>
            </a:r>
          </a:p>
          <a:p>
            <a:r>
              <a:rPr lang="es-ES" sz="1100" dirty="0"/>
              <a:t>Espacios del CENEAC </a:t>
            </a:r>
          </a:p>
          <a:p>
            <a:r>
              <a:rPr lang="es-ES" sz="1100" dirty="0"/>
              <a:t>y del Instituto de Biología Experimental </a:t>
            </a:r>
          </a:p>
          <a:p>
            <a:r>
              <a:rPr lang="es-ES" sz="1100" dirty="0"/>
              <a:t> Facultad de Ciencias, UCV, Av. Los Ilustres, </a:t>
            </a:r>
          </a:p>
          <a:p>
            <a:r>
              <a:rPr lang="es-ES" sz="1100" dirty="0"/>
              <a:t>Los Chaguaramos, Caracas</a:t>
            </a:r>
            <a:r>
              <a:rPr lang="es-ES" sz="1100" dirty="0" smtClean="0"/>
              <a:t>.</a:t>
            </a:r>
            <a:endParaRPr lang="es-ES" sz="1100" dirty="0"/>
          </a:p>
        </p:txBody>
      </p:sp>
      <p:sp>
        <p:nvSpPr>
          <p:cNvPr id="69" name="68 Rectángulo"/>
          <p:cNvSpPr/>
          <p:nvPr/>
        </p:nvSpPr>
        <p:spPr>
          <a:xfrm>
            <a:off x="3509506" y="6127673"/>
            <a:ext cx="2733302" cy="22607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grpSp>
        <p:nvGrpSpPr>
          <p:cNvPr id="70" name="69 Grupo"/>
          <p:cNvGrpSpPr/>
          <p:nvPr/>
        </p:nvGrpSpPr>
        <p:grpSpPr>
          <a:xfrm>
            <a:off x="3547952" y="6156176"/>
            <a:ext cx="2661294" cy="307777"/>
            <a:chOff x="3573016" y="4362826"/>
            <a:chExt cx="2661294" cy="307777"/>
          </a:xfrm>
        </p:grpSpPr>
        <p:sp>
          <p:nvSpPr>
            <p:cNvPr id="71" name="70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72" name="71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sp>
        <p:nvSpPr>
          <p:cNvPr id="73" name="72 CuadroTexto"/>
          <p:cNvSpPr txBox="1"/>
          <p:nvPr/>
        </p:nvSpPr>
        <p:spPr>
          <a:xfrm>
            <a:off x="3509505" y="6127673"/>
            <a:ext cx="2738188" cy="2123658"/>
          </a:xfrm>
          <a:prstGeom prst="rect">
            <a:avLst/>
          </a:prstGeom>
          <a:noFill/>
        </p:spPr>
        <p:txBody>
          <a:bodyPr wrap="square" rtlCol="0">
            <a:spAutoFit/>
          </a:bodyPr>
          <a:lstStyle/>
          <a:p>
            <a:pPr algn="just"/>
            <a:endParaRPr lang="es-ES" sz="1100" b="1" dirty="0" smtClean="0"/>
          </a:p>
          <a:p>
            <a:pPr algn="just"/>
            <a:endParaRPr lang="es-ES" sz="1100" b="1" dirty="0" smtClean="0"/>
          </a:p>
          <a:p>
            <a:pPr algn="just"/>
            <a:endParaRPr lang="es-ES" sz="1100" b="1" dirty="0" smtClean="0"/>
          </a:p>
          <a:p>
            <a:pPr algn="just"/>
            <a:r>
              <a:rPr lang="es-ES" sz="1100" b="1" dirty="0" smtClean="0"/>
              <a:t>Contacto</a:t>
            </a:r>
            <a:r>
              <a:rPr lang="es-ES" sz="1100" b="1" dirty="0"/>
              <a:t>: </a:t>
            </a:r>
            <a:endParaRPr lang="es-VE" sz="1100" b="1" dirty="0"/>
          </a:p>
          <a:p>
            <a:pPr algn="just"/>
            <a:r>
              <a:rPr lang="it-IT" sz="1100" dirty="0"/>
              <a:t>Profesores:</a:t>
            </a:r>
          </a:p>
          <a:p>
            <a:pPr algn="just"/>
            <a:r>
              <a:rPr lang="it-IT" sz="1100" dirty="0"/>
              <a:t>Yusneyi Carballo Barrera</a:t>
            </a:r>
          </a:p>
          <a:p>
            <a:pPr algn="just"/>
            <a:r>
              <a:rPr lang="it-IT" sz="1100" dirty="0"/>
              <a:t>Santiago Gómez Acevedo </a:t>
            </a:r>
          </a:p>
          <a:p>
            <a:pPr algn="just"/>
            <a:endParaRPr lang="es-ES" sz="1100" b="1" dirty="0" smtClean="0"/>
          </a:p>
          <a:p>
            <a:pPr algn="just"/>
            <a:r>
              <a:rPr lang="es-ES" sz="1100" b="1" dirty="0" smtClean="0"/>
              <a:t>Correo:</a:t>
            </a:r>
          </a:p>
          <a:p>
            <a:r>
              <a:rPr lang="es-ES" sz="1100" dirty="0"/>
              <a:t>yusneyicarballo@gmail.com, </a:t>
            </a:r>
          </a:p>
          <a:p>
            <a:r>
              <a:rPr lang="es-ES" sz="1100" dirty="0"/>
              <a:t>yusneyi.carballo@ciens.ucv.ve </a:t>
            </a:r>
          </a:p>
          <a:p>
            <a:r>
              <a:rPr lang="es-ES" sz="1100" dirty="0" smtClean="0"/>
              <a:t>santiago.gomez@ciens.ucv.ve</a:t>
            </a:r>
            <a:r>
              <a:rPr lang="es-ES" sz="1100" b="1" dirty="0"/>
              <a:t>	</a:t>
            </a:r>
          </a:p>
        </p:txBody>
      </p:sp>
      <p:grpSp>
        <p:nvGrpSpPr>
          <p:cNvPr id="74" name="73 Grupo"/>
          <p:cNvGrpSpPr/>
          <p:nvPr/>
        </p:nvGrpSpPr>
        <p:grpSpPr>
          <a:xfrm>
            <a:off x="3610178" y="7341876"/>
            <a:ext cx="220689" cy="220689"/>
            <a:chOff x="3827377" y="6599339"/>
            <a:chExt cx="373647" cy="373647"/>
          </a:xfrm>
        </p:grpSpPr>
        <p:sp>
          <p:nvSpPr>
            <p:cNvPr id="75" name="74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6" name="75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77" name="7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9819" y="6463953"/>
            <a:ext cx="246979" cy="246979"/>
          </a:xfrm>
          <a:prstGeom prst="rect">
            <a:avLst/>
          </a:prstGeom>
        </p:spPr>
      </p:pic>
    </p:spTree>
    <p:extLst>
      <p:ext uri="{BB962C8B-B14F-4D97-AF65-F5344CB8AC3E}">
        <p14:creationId xmlns:p14="http://schemas.microsoft.com/office/powerpoint/2010/main" val="295801953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40" name="39 CuadroTexto"/>
          <p:cNvSpPr txBox="1"/>
          <p:nvPr/>
        </p:nvSpPr>
        <p:spPr>
          <a:xfrm>
            <a:off x="576302" y="2267744"/>
            <a:ext cx="2818693" cy="5339923"/>
          </a:xfrm>
          <a:prstGeom prst="rect">
            <a:avLst/>
          </a:prstGeom>
          <a:noFill/>
        </p:spPr>
        <p:txBody>
          <a:bodyPr wrap="square" rtlCol="0">
            <a:spAutoFit/>
          </a:bodyPr>
          <a:lstStyle/>
          <a:p>
            <a:pPr algn="ctr"/>
            <a:r>
              <a:rPr lang="es-ES" sz="1100" b="1" dirty="0" smtClean="0"/>
              <a:t>CENTRO DE ENSEÑANZA ASISTIDA </a:t>
            </a:r>
          </a:p>
          <a:p>
            <a:pPr algn="ctr"/>
            <a:r>
              <a:rPr lang="es-ES" sz="1100" b="1" dirty="0" smtClean="0"/>
              <a:t>POR COMPUTADOR </a:t>
            </a:r>
          </a:p>
          <a:p>
            <a:r>
              <a:rPr lang="es-ES" sz="1100" b="1" dirty="0"/>
              <a:t>ASESORÍA EN DESARROLLO </a:t>
            </a:r>
            <a:endParaRPr lang="es-ES" sz="1100" b="1" dirty="0" smtClean="0"/>
          </a:p>
          <a:p>
            <a:r>
              <a:rPr lang="es-ES" sz="1100" b="1" dirty="0" smtClean="0"/>
              <a:t>DE  APLICACIONES </a:t>
            </a:r>
          </a:p>
          <a:p>
            <a:r>
              <a:rPr lang="es-ES" sz="1100" b="1" dirty="0" smtClean="0"/>
              <a:t>Usuarios </a:t>
            </a:r>
            <a:r>
              <a:rPr lang="es-ES" sz="1100" b="1" dirty="0"/>
              <a:t>del Servicio, Producto o Proceso</a:t>
            </a:r>
            <a:r>
              <a:rPr lang="es-ES" sz="1100" b="1" dirty="0" smtClean="0"/>
              <a:t>:</a:t>
            </a:r>
          </a:p>
          <a:p>
            <a:pPr marL="171450" indent="-171450" algn="just">
              <a:buFont typeface="Arial" pitchFamily="34" charset="0"/>
              <a:buChar char="•"/>
            </a:pPr>
            <a:r>
              <a:rPr lang="es-ES" sz="1100" dirty="0"/>
              <a:t>Entes de la UCV y otras universidades, instituciones, organismos públicos, sector hidrocarburos y empresas básicas, banca y finanzas, sector privado</a:t>
            </a:r>
            <a:r>
              <a:rPr lang="es-ES" sz="1100" dirty="0" smtClean="0"/>
              <a:t>.</a:t>
            </a:r>
            <a:endParaRPr lang="es-ES" sz="1100" b="1" dirty="0" smtClean="0"/>
          </a:p>
          <a:p>
            <a:r>
              <a:rPr lang="es-ES" sz="1100" b="1" dirty="0" smtClean="0"/>
              <a:t>Descripción</a:t>
            </a:r>
            <a:r>
              <a:rPr lang="es-ES" sz="1100" b="1" dirty="0"/>
              <a:t>: </a:t>
            </a:r>
            <a:endParaRPr lang="es-ES" sz="1100" b="1" dirty="0" smtClean="0"/>
          </a:p>
          <a:p>
            <a:pPr marL="171450" indent="-171450" algn="just">
              <a:buFont typeface="Arial" pitchFamily="34" charset="0"/>
              <a:buChar char="•"/>
            </a:pPr>
            <a:r>
              <a:rPr lang="es-ES" sz="1100" dirty="0"/>
              <a:t>Asesoría metodológica o acompañamiento en los procesos de levantamiento de requerimientos, diseño y desarrollo, prueba, documentación de aplicaciones de software, verificación de aspectos de calidad y estándares</a:t>
            </a:r>
            <a:r>
              <a:rPr lang="es-ES" sz="1100" dirty="0" smtClean="0"/>
              <a:t>.</a:t>
            </a:r>
            <a:endParaRPr lang="es-ES" sz="1100" b="1" dirty="0"/>
          </a:p>
          <a:p>
            <a:r>
              <a:rPr lang="es-ES" sz="1100" b="1" dirty="0" smtClean="0"/>
              <a:t>Solicitud </a:t>
            </a:r>
            <a:r>
              <a:rPr lang="es-ES" sz="1100" b="1" dirty="0"/>
              <a:t>del servicio: </a:t>
            </a:r>
            <a:endParaRPr lang="es-ES" sz="1100" b="1" dirty="0" smtClean="0"/>
          </a:p>
          <a:p>
            <a:pPr marL="171450" indent="-171450">
              <a:buFont typeface="Arial" pitchFamily="34" charset="0"/>
              <a:buChar char="•"/>
            </a:pPr>
            <a:r>
              <a:rPr lang="es-ES" sz="1100" dirty="0"/>
              <a:t>Solicitud mediante correo electrónico o reunión personal</a:t>
            </a:r>
            <a:r>
              <a:rPr lang="es-ES" sz="1100" dirty="0" smtClean="0"/>
              <a:t>.</a:t>
            </a:r>
            <a:endParaRPr lang="es-ES" sz="1100" b="1" dirty="0"/>
          </a:p>
          <a:p>
            <a:r>
              <a:rPr lang="es-ES" sz="1100" b="1" dirty="0" smtClean="0"/>
              <a:t>Parámetros </a:t>
            </a:r>
            <a:r>
              <a:rPr lang="es-ES" sz="1100" b="1" dirty="0"/>
              <a:t>del servicio</a:t>
            </a:r>
            <a:r>
              <a:rPr lang="es-ES" sz="1100" b="1" dirty="0" smtClean="0"/>
              <a:t>:</a:t>
            </a:r>
          </a:p>
          <a:p>
            <a:pPr marL="171450" indent="-171450" algn="just">
              <a:buFont typeface="Arial" pitchFamily="34" charset="0"/>
              <a:buChar char="•"/>
            </a:pPr>
            <a:r>
              <a:rPr lang="es-ES" sz="1100" dirty="0"/>
              <a:t>In situ, previo acuerdo, en cualquier lugar de Venezuela, con eventuales reuniones en los espacios del CENEAC. Posibilidad de prestar el servicio a tiempo determinado en el exterior</a:t>
            </a:r>
            <a:r>
              <a:rPr lang="es-ES" sz="1100" dirty="0" smtClean="0"/>
              <a:t>.</a:t>
            </a:r>
            <a:endParaRPr lang="es-ES" sz="1100" dirty="0"/>
          </a:p>
          <a:p>
            <a:r>
              <a:rPr lang="es-ES" sz="1100" b="1" dirty="0"/>
              <a:t>Dirección: </a:t>
            </a:r>
          </a:p>
          <a:p>
            <a:pPr marL="171450" indent="-171450">
              <a:buFont typeface="Arial" pitchFamily="34" charset="0"/>
              <a:buChar char="•"/>
            </a:pPr>
            <a:r>
              <a:rPr lang="es-ES" sz="1100" dirty="0"/>
              <a:t>Planta alta Edificio III, Escuela de Computación, Facultad de Ciencias, UCV, Av. Los Ilustres, </a:t>
            </a:r>
          </a:p>
          <a:p>
            <a:r>
              <a:rPr lang="es-ES" sz="1100" dirty="0" smtClean="0"/>
              <a:t>     Los </a:t>
            </a:r>
            <a:r>
              <a:rPr lang="es-ES" sz="1100" dirty="0"/>
              <a:t>Chaguaramos, Caracas.</a:t>
            </a:r>
            <a:endParaRPr lang="es-VE" sz="1100" dirty="0"/>
          </a:p>
          <a:p>
            <a:pPr marL="171450" indent="-171450" algn="just">
              <a:buFont typeface="Arial" pitchFamily="34" charset="0"/>
              <a:buChar char="•"/>
            </a:pPr>
            <a:endParaRPr lang="es-ES" sz="1100" dirty="0"/>
          </a:p>
        </p:txBody>
      </p:sp>
      <p:sp>
        <p:nvSpPr>
          <p:cNvPr id="59" name="58 Rectángulo"/>
          <p:cNvSpPr/>
          <p:nvPr/>
        </p:nvSpPr>
        <p:spPr>
          <a:xfrm>
            <a:off x="3509506" y="5724128"/>
            <a:ext cx="2733302" cy="25922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grpSp>
        <p:nvGrpSpPr>
          <p:cNvPr id="60" name="59 Grupo"/>
          <p:cNvGrpSpPr/>
          <p:nvPr/>
        </p:nvGrpSpPr>
        <p:grpSpPr>
          <a:xfrm>
            <a:off x="3547952" y="5796135"/>
            <a:ext cx="2661294" cy="307777"/>
            <a:chOff x="3573016" y="4362826"/>
            <a:chExt cx="2661294" cy="307777"/>
          </a:xfrm>
        </p:grpSpPr>
        <p:sp>
          <p:nvSpPr>
            <p:cNvPr id="61" name="60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2" name="61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sp>
        <p:nvSpPr>
          <p:cNvPr id="64" name="63 CuadroTexto"/>
          <p:cNvSpPr txBox="1"/>
          <p:nvPr/>
        </p:nvSpPr>
        <p:spPr>
          <a:xfrm>
            <a:off x="3509505" y="5796135"/>
            <a:ext cx="2738188" cy="2123658"/>
          </a:xfrm>
          <a:prstGeom prst="rect">
            <a:avLst/>
          </a:prstGeom>
          <a:noFill/>
        </p:spPr>
        <p:txBody>
          <a:bodyPr wrap="square" rtlCol="0">
            <a:spAutoFit/>
          </a:bodyPr>
          <a:lstStyle/>
          <a:p>
            <a:pPr algn="just"/>
            <a:endParaRPr lang="es-ES" sz="1100" b="1" dirty="0" smtClean="0"/>
          </a:p>
          <a:p>
            <a:pPr algn="just"/>
            <a:endParaRPr lang="es-ES" sz="1100" b="1" dirty="0" smtClean="0"/>
          </a:p>
          <a:p>
            <a:pPr algn="just"/>
            <a:endParaRPr lang="es-ES" sz="1100" b="1" dirty="0" smtClean="0"/>
          </a:p>
          <a:p>
            <a:pPr algn="just"/>
            <a:endParaRPr lang="es-ES" sz="1100" b="1" dirty="0" smtClean="0"/>
          </a:p>
          <a:p>
            <a:pPr algn="just"/>
            <a:r>
              <a:rPr lang="es-ES" sz="1100" b="1" dirty="0" smtClean="0"/>
              <a:t>Contacto</a:t>
            </a:r>
            <a:r>
              <a:rPr lang="es-ES" sz="1100" b="1" dirty="0"/>
              <a:t>: </a:t>
            </a:r>
            <a:endParaRPr lang="es-VE" sz="1100" b="1" dirty="0"/>
          </a:p>
          <a:p>
            <a:pPr algn="just"/>
            <a:r>
              <a:rPr lang="it-IT" sz="1100" dirty="0" smtClean="0"/>
              <a:t>Profesora:</a:t>
            </a:r>
            <a:endParaRPr lang="it-IT" sz="1100" dirty="0"/>
          </a:p>
          <a:p>
            <a:pPr algn="just"/>
            <a:r>
              <a:rPr lang="it-IT" sz="1100" dirty="0"/>
              <a:t>Yusneyi Carballo Barrera</a:t>
            </a:r>
          </a:p>
          <a:p>
            <a:pPr algn="just"/>
            <a:endParaRPr lang="es-ES" sz="1100" b="1" dirty="0" smtClean="0"/>
          </a:p>
          <a:p>
            <a:pPr algn="just"/>
            <a:r>
              <a:rPr lang="es-ES" sz="1100" b="1" dirty="0" smtClean="0"/>
              <a:t>Correo:</a:t>
            </a:r>
          </a:p>
          <a:p>
            <a:r>
              <a:rPr lang="es-ES" sz="1100" dirty="0"/>
              <a:t>yusneyicarballo@gmail.com, </a:t>
            </a:r>
          </a:p>
          <a:p>
            <a:r>
              <a:rPr lang="es-ES" sz="1100" dirty="0"/>
              <a:t>yusneyi.carballo@ciens.ucv.ve </a:t>
            </a:r>
          </a:p>
          <a:p>
            <a:r>
              <a:rPr lang="es-ES" sz="1100" b="1" dirty="0"/>
              <a:t>	</a:t>
            </a:r>
          </a:p>
        </p:txBody>
      </p:sp>
      <p:grpSp>
        <p:nvGrpSpPr>
          <p:cNvPr id="66" name="65 Grupo"/>
          <p:cNvGrpSpPr/>
          <p:nvPr/>
        </p:nvGrpSpPr>
        <p:grpSpPr>
          <a:xfrm>
            <a:off x="3610178" y="7015606"/>
            <a:ext cx="220689" cy="220689"/>
            <a:chOff x="3827377" y="6599339"/>
            <a:chExt cx="373647" cy="373647"/>
          </a:xfrm>
        </p:grpSpPr>
        <p:sp>
          <p:nvSpPr>
            <p:cNvPr id="67" name="6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8" name="67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69" name="6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9819" y="6228183"/>
            <a:ext cx="246979" cy="246979"/>
          </a:xfrm>
          <a:prstGeom prst="rect">
            <a:avLst/>
          </a:prstGeom>
        </p:spPr>
      </p:pic>
      <p:pic>
        <p:nvPicPr>
          <p:cNvPr id="5" name="4 Imagen"/>
          <p:cNvPicPr>
            <a:picLocks noChangeAspect="1"/>
          </p:cNvPicPr>
          <p:nvPr/>
        </p:nvPicPr>
        <p:blipFill rotWithShape="1">
          <a:blip r:embed="rId6">
            <a:extLst>
              <a:ext uri="{28A0092B-C50C-407E-A947-70E740481C1C}">
                <a14:useLocalDpi xmlns:a14="http://schemas.microsoft.com/office/drawing/2010/main" val="0"/>
              </a:ext>
            </a:extLst>
          </a:blip>
          <a:srcRect l="13124" r="16018"/>
          <a:stretch/>
        </p:blipFill>
        <p:spPr>
          <a:xfrm>
            <a:off x="3547952" y="2554741"/>
            <a:ext cx="2699741" cy="2540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645990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267744"/>
            <a:ext cx="2818693" cy="5678478"/>
          </a:xfrm>
          <a:prstGeom prst="rect">
            <a:avLst/>
          </a:prstGeom>
          <a:noFill/>
        </p:spPr>
        <p:txBody>
          <a:bodyPr wrap="square" rtlCol="0">
            <a:spAutoFit/>
          </a:bodyPr>
          <a:lstStyle/>
          <a:p>
            <a:pPr algn="ctr"/>
            <a:r>
              <a:rPr lang="es-ES" sz="1100" b="1" dirty="0" smtClean="0"/>
              <a:t>CENTRO DE  INVESTIGACION EN </a:t>
            </a:r>
          </a:p>
          <a:p>
            <a:pPr algn="ctr"/>
            <a:r>
              <a:rPr lang="es-ES" sz="1100" b="1" dirty="0" smtClean="0"/>
              <a:t>SISTEMAS DE INFORMACIÓN </a:t>
            </a:r>
          </a:p>
          <a:p>
            <a:pPr algn="ctr"/>
            <a:endParaRPr lang="es-ES" sz="1100" b="1" dirty="0" smtClean="0"/>
          </a:p>
          <a:p>
            <a:r>
              <a:rPr lang="es-ES" sz="1100" b="1" dirty="0"/>
              <a:t>FORMACIÓN EN BASE DE DATOS </a:t>
            </a:r>
            <a:endParaRPr lang="es-ES" sz="1100" b="1" dirty="0" smtClean="0"/>
          </a:p>
          <a:p>
            <a:r>
              <a:rPr lang="es-ES" sz="1100" b="1" dirty="0" smtClean="0"/>
              <a:t>Usuarios del Servicio, Producto o Proceso:</a:t>
            </a:r>
          </a:p>
          <a:p>
            <a:pPr marL="171450" indent="-171450" algn="just">
              <a:buFont typeface="Arial" pitchFamily="34" charset="0"/>
              <a:buChar char="•"/>
            </a:pPr>
            <a:r>
              <a:rPr lang="es-ES" sz="1100" dirty="0"/>
              <a:t>Entes de la UCV y otras universidades, instituciones, organismos públicos y sector privado</a:t>
            </a:r>
            <a:r>
              <a:rPr lang="es-ES" sz="1100" dirty="0" smtClean="0"/>
              <a:t>.</a:t>
            </a:r>
            <a:endParaRPr lang="es-ES" sz="1100" b="1" dirty="0" smtClean="0"/>
          </a:p>
          <a:p>
            <a:r>
              <a:rPr lang="es-ES" sz="1100" b="1" dirty="0" smtClean="0"/>
              <a:t>Descripción: </a:t>
            </a:r>
          </a:p>
          <a:p>
            <a:pPr marL="171450" indent="-171450" algn="just">
              <a:buFont typeface="Arial" pitchFamily="34" charset="0"/>
              <a:buChar char="•"/>
            </a:pPr>
            <a:r>
              <a:rPr lang="es-ES" sz="1100" dirty="0"/>
              <a:t>Seminarios, Cursos y Talleres de Modelado de Datos Relacionales y Sistemas manejadores de Bases de datos como Oracle, </a:t>
            </a:r>
            <a:r>
              <a:rPr lang="es-ES" sz="1100" dirty="0" err="1"/>
              <a:t>PostgreSQL</a:t>
            </a:r>
            <a:r>
              <a:rPr lang="es-ES" sz="1100" dirty="0"/>
              <a:t>, </a:t>
            </a:r>
            <a:r>
              <a:rPr lang="es-ES" sz="1100" dirty="0" err="1"/>
              <a:t>SQLServer</a:t>
            </a:r>
            <a:r>
              <a:rPr lang="es-ES" sz="1100" dirty="0"/>
              <a:t> y </a:t>
            </a:r>
            <a:r>
              <a:rPr lang="es-ES" sz="1100" dirty="0" err="1"/>
              <a:t>MySQL</a:t>
            </a:r>
            <a:r>
              <a:rPr lang="es-ES" sz="1100" dirty="0" smtClean="0"/>
              <a:t>.</a:t>
            </a:r>
            <a:endParaRPr lang="es-ES" sz="1100" b="1" dirty="0" smtClean="0"/>
          </a:p>
          <a:p>
            <a:r>
              <a:rPr lang="es-ES" sz="1100" b="1" dirty="0" smtClean="0"/>
              <a:t>Solicitud </a:t>
            </a:r>
            <a:r>
              <a:rPr lang="es-ES" sz="1100" b="1" dirty="0"/>
              <a:t>del servicio: </a:t>
            </a:r>
            <a:endParaRPr lang="es-ES" sz="1100" b="1" dirty="0" smtClean="0"/>
          </a:p>
          <a:p>
            <a:pPr marL="171450" indent="-171450">
              <a:buFont typeface="Arial" pitchFamily="34" charset="0"/>
              <a:buChar char="•"/>
            </a:pPr>
            <a:r>
              <a:rPr lang="es-ES" sz="1100" dirty="0"/>
              <a:t>Solicitud mediante correo electrónico o reunión personal</a:t>
            </a:r>
            <a:r>
              <a:rPr lang="es-ES" sz="1100" dirty="0" smtClean="0"/>
              <a:t>.</a:t>
            </a:r>
          </a:p>
          <a:p>
            <a:r>
              <a:rPr lang="es-ES" sz="1100" b="1" dirty="0" smtClean="0"/>
              <a:t>Parámetros </a:t>
            </a:r>
            <a:r>
              <a:rPr lang="es-ES" sz="1100" b="1" dirty="0"/>
              <a:t>del servicio</a:t>
            </a:r>
            <a:r>
              <a:rPr lang="es-ES" sz="1100" b="1" dirty="0" smtClean="0"/>
              <a:t>:</a:t>
            </a:r>
          </a:p>
          <a:p>
            <a:pPr marL="171450" indent="-171450" algn="just">
              <a:buFont typeface="Arial" pitchFamily="34" charset="0"/>
              <a:buChar char="•"/>
            </a:pPr>
            <a:r>
              <a:rPr lang="es-ES" sz="1100" dirty="0"/>
              <a:t>Actividades de formación enfocadas en identificar las necesidades de capacitación de la organización, por lo que se construyen a la medida</a:t>
            </a:r>
            <a:r>
              <a:rPr lang="es-ES" sz="1100" dirty="0" smtClean="0"/>
              <a:t>.</a:t>
            </a:r>
            <a:endParaRPr lang="es-ES" sz="1100" b="1" dirty="0"/>
          </a:p>
          <a:p>
            <a:r>
              <a:rPr lang="es-ES" sz="1100" b="1" dirty="0" smtClean="0"/>
              <a:t>Lugar </a:t>
            </a:r>
            <a:r>
              <a:rPr lang="es-ES" sz="1100" b="1" dirty="0"/>
              <a:t>en que se presta el servicio: </a:t>
            </a:r>
            <a:endParaRPr lang="es-ES" sz="1100" b="1" dirty="0" smtClean="0"/>
          </a:p>
          <a:p>
            <a:pPr marL="171450" indent="-171450" algn="just">
              <a:buFont typeface="Arial" pitchFamily="34" charset="0"/>
              <a:buChar char="•"/>
            </a:pPr>
            <a:r>
              <a:rPr lang="es-ES" sz="1100" dirty="0"/>
              <a:t>In situ, previo acuerdo, en cualquier lugar de Venezuela, con eventuales reuniones en los espacios del CISI. </a:t>
            </a:r>
          </a:p>
          <a:p>
            <a:pPr marL="171450" indent="-171450" algn="just">
              <a:buFont typeface="Arial" pitchFamily="34" charset="0"/>
              <a:buChar char="•"/>
            </a:pPr>
            <a:r>
              <a:rPr lang="es-ES" sz="1100" dirty="0"/>
              <a:t>Posibilidad de prestar los servicios a tiempo determinados en el exterior</a:t>
            </a:r>
            <a:r>
              <a:rPr lang="es-ES" sz="1100" dirty="0" smtClean="0"/>
              <a:t>.</a:t>
            </a:r>
            <a:endParaRPr lang="es-ES" sz="1100" dirty="0"/>
          </a:p>
          <a:p>
            <a:r>
              <a:rPr lang="es-ES" sz="1100" b="1" dirty="0"/>
              <a:t>Dirección: </a:t>
            </a:r>
          </a:p>
          <a:p>
            <a:pPr marL="171450" indent="-171450">
              <a:buFont typeface="Arial" pitchFamily="34" charset="0"/>
              <a:buChar char="•"/>
            </a:pPr>
            <a:r>
              <a:rPr lang="es-ES" sz="1100" dirty="0"/>
              <a:t>Planta alta del Edificio de la Escuela de Computación, Facultad de Ciencias, UCV, Av. Los Ilustres, Los Chaguaramos, Caracas.</a:t>
            </a:r>
          </a:p>
          <a:p>
            <a:endParaRPr lang="es-ES" sz="1100" b="1" dirty="0"/>
          </a:p>
          <a:p>
            <a:pPr marL="171450" indent="-171450" algn="just">
              <a:buFont typeface="Arial" pitchFamily="34" charset="0"/>
              <a:buChar char="•"/>
            </a:pPr>
            <a:endParaRPr lang="es-ES" sz="1100" dirty="0"/>
          </a:p>
        </p:txBody>
      </p:sp>
      <p:sp>
        <p:nvSpPr>
          <p:cNvPr id="35" name="34 CuadroTexto"/>
          <p:cNvSpPr txBox="1"/>
          <p:nvPr/>
        </p:nvSpPr>
        <p:spPr>
          <a:xfrm>
            <a:off x="3346611" y="2267744"/>
            <a:ext cx="2818693" cy="6694140"/>
          </a:xfrm>
          <a:prstGeom prst="rect">
            <a:avLst/>
          </a:prstGeom>
          <a:noFill/>
        </p:spPr>
        <p:txBody>
          <a:bodyPr wrap="square" rtlCol="0">
            <a:spAutoFit/>
          </a:bodyPr>
          <a:lstStyle/>
          <a:p>
            <a:pPr algn="just"/>
            <a:r>
              <a:rPr lang="es-ES" sz="1100" b="1" dirty="0" smtClean="0"/>
              <a:t>SOLUCIONES </a:t>
            </a:r>
            <a:r>
              <a:rPr lang="es-ES" sz="1100" b="1" dirty="0"/>
              <a:t>DE INTELIGENCIA DE NEGOCIO</a:t>
            </a:r>
          </a:p>
          <a:p>
            <a:pPr algn="just"/>
            <a:r>
              <a:rPr lang="es-ES" sz="1100" b="1" dirty="0"/>
              <a:t>Usuarios del Servicio, Producto o Proceso:</a:t>
            </a:r>
          </a:p>
          <a:p>
            <a:pPr marL="171450" indent="-171450" algn="just">
              <a:buFont typeface="Arial" pitchFamily="34" charset="0"/>
              <a:buChar char="•"/>
            </a:pPr>
            <a:r>
              <a:rPr lang="es-ES" sz="1100" dirty="0"/>
              <a:t>Entes de la UCV y otras universidades, instituciones, organismos públicos y sector privado.</a:t>
            </a:r>
          </a:p>
          <a:p>
            <a:pPr algn="just"/>
            <a:r>
              <a:rPr lang="es-ES" sz="1100" b="1" dirty="0"/>
              <a:t>Descripción</a:t>
            </a:r>
            <a:r>
              <a:rPr lang="es-ES" sz="1100" b="1" dirty="0" smtClean="0"/>
              <a:t>:</a:t>
            </a:r>
          </a:p>
          <a:p>
            <a:pPr marL="171450" indent="-171450" algn="just">
              <a:buFont typeface="Arial" pitchFamily="34" charset="0"/>
              <a:buChar char="•"/>
            </a:pPr>
            <a:r>
              <a:rPr lang="es-ES" sz="1100" dirty="0" smtClean="0"/>
              <a:t> </a:t>
            </a:r>
            <a:r>
              <a:rPr lang="es-ES" sz="1100" dirty="0"/>
              <a:t>Consultoría especializada en el desarrollo de soluciones de Inteligencia de negocios (BI) Modelamiento Dimensional, Integración </a:t>
            </a:r>
            <a:r>
              <a:rPr lang="es-ES" sz="1100" dirty="0" err="1"/>
              <a:t>deDatos</a:t>
            </a:r>
            <a:r>
              <a:rPr lang="es-ES" sz="1100" dirty="0"/>
              <a:t>, Construcción de </a:t>
            </a:r>
            <a:r>
              <a:rPr lang="es-ES" sz="1100" dirty="0" err="1"/>
              <a:t>Datamarts</a:t>
            </a:r>
            <a:r>
              <a:rPr lang="es-ES" sz="1100" dirty="0"/>
              <a:t> y </a:t>
            </a:r>
            <a:r>
              <a:rPr lang="es-ES" sz="1100" dirty="0" err="1"/>
              <a:t>Datawarehouse</a:t>
            </a:r>
            <a:r>
              <a:rPr lang="es-ES" sz="1100" dirty="0"/>
              <a:t>. </a:t>
            </a:r>
          </a:p>
          <a:p>
            <a:pPr marL="171450" indent="-171450" algn="just">
              <a:buFont typeface="Arial" pitchFamily="34" charset="0"/>
              <a:buChar char="•"/>
            </a:pPr>
            <a:r>
              <a:rPr lang="es-ES" sz="1100" dirty="0"/>
              <a:t>Definición de indicadores de gestión, cuadros de mando integrales y reportes. </a:t>
            </a:r>
            <a:r>
              <a:rPr lang="es-ES" sz="1100" dirty="0" err="1"/>
              <a:t>Coaching</a:t>
            </a:r>
            <a:r>
              <a:rPr lang="es-ES" sz="1100" dirty="0"/>
              <a:t> en la implementación de metodología y desarrollo con herramientas de inteligencia de negocio: Oracle BI, </a:t>
            </a:r>
            <a:r>
              <a:rPr lang="es-ES" sz="1100" dirty="0" err="1"/>
              <a:t>Pentaho</a:t>
            </a:r>
            <a:r>
              <a:rPr lang="es-ES" sz="1100" dirty="0"/>
              <a:t>, </a:t>
            </a:r>
            <a:r>
              <a:rPr lang="es-ES" sz="1100" dirty="0" err="1"/>
              <a:t>Tableau</a:t>
            </a:r>
            <a:r>
              <a:rPr lang="es-ES" sz="1100" dirty="0"/>
              <a:t>, entre otras. Participación en diversos proyectos BI en las áreas de Ventas, Compras, Cobranza, Contabilidad, Inmobiliaria, Banca, CRM, Clínica y Seguros. </a:t>
            </a:r>
          </a:p>
          <a:p>
            <a:pPr marL="171450" indent="-171450" algn="just">
              <a:buFont typeface="Arial" pitchFamily="34" charset="0"/>
              <a:buChar char="•"/>
            </a:pPr>
            <a:r>
              <a:rPr lang="es-ES" sz="1100" dirty="0"/>
              <a:t>Análisis y diseño de una Solución de Inteligencia de Negocios para el área de Suscripción y Siniestros de una compañía de seguros .Definición de Indicadores de gestión y Modelamiento dimensional. </a:t>
            </a:r>
          </a:p>
          <a:p>
            <a:pPr marL="171450" indent="-171450" algn="just">
              <a:buFont typeface="Arial" pitchFamily="34" charset="0"/>
              <a:buChar char="•"/>
            </a:pPr>
            <a:r>
              <a:rPr lang="es-ES" sz="1100" dirty="0"/>
              <a:t>Reingeniería de un </a:t>
            </a:r>
            <a:r>
              <a:rPr lang="es-ES" sz="1100" dirty="0" err="1"/>
              <a:t>Datawarehouse</a:t>
            </a:r>
            <a:r>
              <a:rPr lang="es-ES" sz="1100" dirty="0"/>
              <a:t> e implementación de indicadores de gestión de la cadena de abastecimiento y ventas de un supermercado. </a:t>
            </a:r>
          </a:p>
          <a:p>
            <a:pPr marL="171450" indent="-171450" algn="just">
              <a:buFont typeface="Arial" pitchFamily="34" charset="0"/>
              <a:buChar char="•"/>
            </a:pPr>
            <a:r>
              <a:rPr lang="es-ES" sz="1100" dirty="0"/>
              <a:t>Construcción de Indicadores de gestión para el área de ventas, compras y cobranza en el sector clínico.</a:t>
            </a:r>
          </a:p>
          <a:p>
            <a:pPr algn="just"/>
            <a:r>
              <a:rPr lang="es-ES" sz="1100" b="1" dirty="0"/>
              <a:t>Solicitud del servicio: </a:t>
            </a:r>
            <a:endParaRPr lang="es-ES" sz="1100" b="1" dirty="0" smtClean="0"/>
          </a:p>
          <a:p>
            <a:pPr marL="171450" indent="-171450" algn="just">
              <a:buFont typeface="Arial" pitchFamily="34" charset="0"/>
              <a:buChar char="•"/>
            </a:pPr>
            <a:r>
              <a:rPr lang="es-ES" sz="1100" dirty="0" smtClean="0"/>
              <a:t>Solicitud </a:t>
            </a:r>
            <a:r>
              <a:rPr lang="es-ES" sz="1100" dirty="0"/>
              <a:t>mediante correo electrónico o reunión personal.</a:t>
            </a:r>
          </a:p>
          <a:p>
            <a:pPr algn="ctr"/>
            <a:endParaRPr lang="es-ES" sz="1100" dirty="0"/>
          </a:p>
          <a:p>
            <a:endParaRPr lang="es-ES" sz="1100" b="1" dirty="0"/>
          </a:p>
          <a:p>
            <a:pPr marL="171450" indent="-171450" algn="just">
              <a:buFont typeface="Arial" pitchFamily="34" charset="0"/>
              <a:buChar char="•"/>
            </a:pPr>
            <a:endParaRPr lang="es-ES" sz="1100" dirty="0"/>
          </a:p>
        </p:txBody>
      </p:sp>
    </p:spTree>
    <p:extLst>
      <p:ext uri="{BB962C8B-B14F-4D97-AF65-F5344CB8AC3E}">
        <p14:creationId xmlns:p14="http://schemas.microsoft.com/office/powerpoint/2010/main" val="37567958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32" name="31 CuadroTexto"/>
          <p:cNvSpPr txBox="1"/>
          <p:nvPr/>
        </p:nvSpPr>
        <p:spPr>
          <a:xfrm>
            <a:off x="620688" y="2195736"/>
            <a:ext cx="2774962" cy="6355586"/>
          </a:xfrm>
          <a:prstGeom prst="rect">
            <a:avLst/>
          </a:prstGeom>
          <a:noFill/>
        </p:spPr>
        <p:txBody>
          <a:bodyPr wrap="square" rtlCol="0">
            <a:spAutoFit/>
          </a:bodyPr>
          <a:lstStyle/>
          <a:p>
            <a:pPr algn="ctr"/>
            <a:r>
              <a:rPr lang="es-ES" sz="1100" b="1" dirty="0"/>
              <a:t>CENTRO DE  INVESTIGACION EN </a:t>
            </a:r>
          </a:p>
          <a:p>
            <a:pPr algn="ctr"/>
            <a:r>
              <a:rPr lang="es-ES" sz="1100" b="1" dirty="0"/>
              <a:t>SISTEMAS DE INFORMACIÓN </a:t>
            </a:r>
            <a:endParaRPr lang="es-ES" sz="1100" b="1" u="sng" dirty="0" smtClean="0"/>
          </a:p>
          <a:p>
            <a:r>
              <a:rPr lang="es-ES" sz="1100" b="1" dirty="0" smtClean="0"/>
              <a:t>CAPACITACION DE SOLUCIONES DE INTELIGENCIA DE NEGOCIO </a:t>
            </a:r>
            <a:endParaRPr lang="es-ES" sz="1100" dirty="0" smtClean="0"/>
          </a:p>
          <a:p>
            <a:r>
              <a:rPr lang="es-ES" sz="1100" b="1" dirty="0"/>
              <a:t>Usuarios del Servicio, Producto o Proceso:</a:t>
            </a:r>
          </a:p>
          <a:p>
            <a:pPr marL="171450" indent="-171450" algn="just">
              <a:buFont typeface="Arial" pitchFamily="34" charset="0"/>
              <a:buChar char="•"/>
            </a:pPr>
            <a:r>
              <a:rPr lang="es-ES" sz="1100" dirty="0"/>
              <a:t>Gerentes, Coordinadores, Líderes de Proyecto, Jefes de Grupos y cualquier profesional que participa en la definición de indicadores de gestión y su implementación con Inteligencia de Negocio.</a:t>
            </a:r>
          </a:p>
          <a:p>
            <a:r>
              <a:rPr lang="es-ES" sz="1100" b="1" dirty="0"/>
              <a:t>Descripción: </a:t>
            </a:r>
          </a:p>
          <a:p>
            <a:pPr marL="171450" indent="-171450" algn="just">
              <a:buFont typeface="Arial" pitchFamily="34" charset="0"/>
              <a:buChar char="•"/>
            </a:pPr>
            <a:r>
              <a:rPr lang="es-ES" sz="1100" dirty="0"/>
              <a:t>Capacitación en Indicadores de gestión, Arquitectura BI, Metodología de definición de indicadores de gestión. Modelamiento Dimensional, Almacén de datos (</a:t>
            </a:r>
            <a:r>
              <a:rPr lang="es-ES" sz="1100" dirty="0" err="1"/>
              <a:t>Datawarehouse</a:t>
            </a:r>
            <a:r>
              <a:rPr lang="es-ES" sz="1100" dirty="0"/>
              <a:t>), Big Data y su aporte a BI y Implementación de indicadores de gestión con BI.</a:t>
            </a:r>
          </a:p>
          <a:p>
            <a:r>
              <a:rPr lang="es-ES" sz="1100" b="1" dirty="0"/>
              <a:t>Solicitud del servicio: </a:t>
            </a:r>
          </a:p>
          <a:p>
            <a:pPr algn="just"/>
            <a:r>
              <a:rPr lang="es-ES" sz="1100" dirty="0"/>
              <a:t>Solicitud mediante correo electrónico o reunión personal</a:t>
            </a:r>
          </a:p>
          <a:p>
            <a:r>
              <a:rPr lang="es-ES" sz="1100" b="1" dirty="0"/>
              <a:t>Lugar en que se presta el servicio: </a:t>
            </a:r>
          </a:p>
          <a:p>
            <a:r>
              <a:rPr lang="es-ES" sz="1100" dirty="0"/>
              <a:t>Previo acuerdo</a:t>
            </a:r>
          </a:p>
          <a:p>
            <a:r>
              <a:rPr lang="es-ES" sz="1100" b="1" dirty="0"/>
              <a:t>Parámetros del servicio: </a:t>
            </a:r>
          </a:p>
          <a:p>
            <a:pPr algn="just"/>
            <a:r>
              <a:rPr lang="es-ES" sz="1100" dirty="0"/>
              <a:t>Producto terminado. Servicio de investigación y desarrollo</a:t>
            </a:r>
            <a:r>
              <a:rPr lang="es-ES" sz="1100" dirty="0" smtClean="0"/>
              <a:t>. Actividades </a:t>
            </a:r>
            <a:r>
              <a:rPr lang="es-ES" sz="1100" dirty="0"/>
              <a:t>de formación enfocadas en identificar las necesidades de capacitación de la organización, por lo que se construyen a la medida</a:t>
            </a:r>
            <a:r>
              <a:rPr lang="es-ES" sz="1100" dirty="0" smtClean="0"/>
              <a:t>.</a:t>
            </a:r>
            <a:endParaRPr lang="es-ES" sz="1100" b="1" dirty="0"/>
          </a:p>
          <a:p>
            <a:r>
              <a:rPr lang="es-ES" sz="1100" b="1" dirty="0"/>
              <a:t>Dirección: </a:t>
            </a:r>
          </a:p>
          <a:p>
            <a:pPr algn="just"/>
            <a:r>
              <a:rPr lang="es-ES" sz="1100" dirty="0"/>
              <a:t>Planta alta del Edificio </a:t>
            </a:r>
            <a:endParaRPr lang="es-ES" sz="1100" dirty="0" smtClean="0"/>
          </a:p>
          <a:p>
            <a:pPr algn="just"/>
            <a:r>
              <a:rPr lang="es-ES" sz="1100" dirty="0" smtClean="0"/>
              <a:t>de </a:t>
            </a:r>
            <a:r>
              <a:rPr lang="es-ES" sz="1100" dirty="0"/>
              <a:t>la Escuela de Computación, </a:t>
            </a:r>
            <a:endParaRPr lang="es-ES" sz="1100" dirty="0" smtClean="0"/>
          </a:p>
          <a:p>
            <a:pPr algn="just"/>
            <a:r>
              <a:rPr lang="es-ES" sz="1100" dirty="0" smtClean="0"/>
              <a:t>Facultad </a:t>
            </a:r>
            <a:r>
              <a:rPr lang="es-ES" sz="1100" dirty="0"/>
              <a:t>de Ciencias, UCV, </a:t>
            </a:r>
            <a:endParaRPr lang="es-ES" sz="1100" dirty="0" smtClean="0"/>
          </a:p>
          <a:p>
            <a:pPr algn="just"/>
            <a:r>
              <a:rPr lang="es-ES" sz="1100" dirty="0" smtClean="0"/>
              <a:t>Av</a:t>
            </a:r>
            <a:r>
              <a:rPr lang="es-ES" sz="1100" dirty="0"/>
              <a:t>. Los Ilustres, Los Chaguaramos, Caracas</a:t>
            </a:r>
            <a:r>
              <a:rPr lang="es-ES" sz="1100" dirty="0" smtClean="0"/>
              <a:t>.</a:t>
            </a:r>
          </a:p>
        </p:txBody>
      </p:sp>
      <p:sp>
        <p:nvSpPr>
          <p:cNvPr id="35" name="34 Rectángulo"/>
          <p:cNvSpPr/>
          <p:nvPr/>
        </p:nvSpPr>
        <p:spPr>
          <a:xfrm>
            <a:off x="3501009" y="5274364"/>
            <a:ext cx="2733302" cy="28940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grpSp>
        <p:nvGrpSpPr>
          <p:cNvPr id="36" name="35 Grupo"/>
          <p:cNvGrpSpPr/>
          <p:nvPr/>
        </p:nvGrpSpPr>
        <p:grpSpPr>
          <a:xfrm>
            <a:off x="3542898" y="5340388"/>
            <a:ext cx="2661294" cy="307777"/>
            <a:chOff x="3573016" y="4362826"/>
            <a:chExt cx="2661294" cy="307777"/>
          </a:xfrm>
        </p:grpSpPr>
        <p:sp>
          <p:nvSpPr>
            <p:cNvPr id="43" name="42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4" name="43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sp>
        <p:nvSpPr>
          <p:cNvPr id="45" name="44 CuadroTexto"/>
          <p:cNvSpPr txBox="1"/>
          <p:nvPr/>
        </p:nvSpPr>
        <p:spPr>
          <a:xfrm>
            <a:off x="3501008" y="5274364"/>
            <a:ext cx="2738188" cy="2970044"/>
          </a:xfrm>
          <a:prstGeom prst="rect">
            <a:avLst/>
          </a:prstGeom>
          <a:noFill/>
        </p:spPr>
        <p:txBody>
          <a:bodyPr wrap="square" rtlCol="0">
            <a:spAutoFit/>
          </a:bodyPr>
          <a:lstStyle/>
          <a:p>
            <a:pPr algn="just"/>
            <a:endParaRPr lang="es-ES" sz="1100" b="1" dirty="0" smtClean="0"/>
          </a:p>
          <a:p>
            <a:pPr algn="just"/>
            <a:endParaRPr lang="es-ES" sz="1100" b="1" dirty="0" smtClean="0"/>
          </a:p>
          <a:p>
            <a:pPr algn="just"/>
            <a:endParaRPr lang="es-ES" sz="1100" b="1" dirty="0" smtClean="0"/>
          </a:p>
          <a:p>
            <a:pPr algn="just"/>
            <a:endParaRPr lang="es-ES" sz="1100" b="1" dirty="0" smtClean="0"/>
          </a:p>
          <a:p>
            <a:pPr algn="just"/>
            <a:r>
              <a:rPr lang="es-ES" sz="1100" b="1" dirty="0" smtClean="0"/>
              <a:t>Contacto</a:t>
            </a:r>
            <a:r>
              <a:rPr lang="es-ES" sz="1100" b="1" dirty="0"/>
              <a:t>: </a:t>
            </a:r>
            <a:endParaRPr lang="es-VE" sz="1100" b="1" dirty="0"/>
          </a:p>
          <a:p>
            <a:pPr algn="just"/>
            <a:r>
              <a:rPr lang="it-IT" sz="1100" dirty="0" smtClean="0"/>
              <a:t>Profesoras:</a:t>
            </a:r>
            <a:endParaRPr lang="it-IT" sz="1100" dirty="0"/>
          </a:p>
          <a:p>
            <a:pPr algn="just"/>
            <a:r>
              <a:rPr lang="it-IT" sz="1100" dirty="0"/>
              <a:t>Concettina Di Vasta</a:t>
            </a:r>
          </a:p>
          <a:p>
            <a:pPr algn="just"/>
            <a:r>
              <a:rPr lang="it-IT" sz="1100" dirty="0"/>
              <a:t>Mercy Ospina</a:t>
            </a:r>
          </a:p>
          <a:p>
            <a:pPr algn="just"/>
            <a:r>
              <a:rPr lang="it-IT" sz="1100" dirty="0"/>
              <a:t>Brenda López </a:t>
            </a:r>
            <a:endParaRPr lang="es-ES" sz="1100" b="1" dirty="0"/>
          </a:p>
          <a:p>
            <a:pPr algn="just"/>
            <a:endParaRPr lang="es-ES" sz="1100" b="1" dirty="0" smtClean="0"/>
          </a:p>
          <a:p>
            <a:pPr algn="just"/>
            <a:endParaRPr lang="es-ES" sz="1100" b="1" dirty="0" smtClean="0"/>
          </a:p>
          <a:p>
            <a:pPr algn="just"/>
            <a:r>
              <a:rPr lang="es-ES" sz="1100" b="1" dirty="0" smtClean="0"/>
              <a:t>Correo:</a:t>
            </a:r>
          </a:p>
          <a:p>
            <a:pPr algn="just"/>
            <a:r>
              <a:rPr lang="it-IT" sz="1100" dirty="0"/>
              <a:t>concettina.divasta@ciens.ucv.ve</a:t>
            </a:r>
          </a:p>
          <a:p>
            <a:pPr algn="just"/>
            <a:r>
              <a:rPr lang="it-IT" sz="1100" dirty="0"/>
              <a:t> tina.divasta.ucv @gmail.com </a:t>
            </a:r>
          </a:p>
          <a:p>
            <a:pPr algn="just"/>
            <a:r>
              <a:rPr lang="it-IT" sz="1100" dirty="0"/>
              <a:t> mercy.ospina@ciens.ucv.ve </a:t>
            </a:r>
          </a:p>
          <a:p>
            <a:pPr algn="just"/>
            <a:r>
              <a:rPr lang="it-IT" sz="1100" dirty="0"/>
              <a:t>brenda.lopez@gmail.com</a:t>
            </a:r>
          </a:p>
          <a:p>
            <a:r>
              <a:rPr lang="es-ES" sz="1100" b="1" dirty="0"/>
              <a:t>	</a:t>
            </a:r>
          </a:p>
        </p:txBody>
      </p:sp>
      <p:grpSp>
        <p:nvGrpSpPr>
          <p:cNvPr id="46" name="45 Grupo"/>
          <p:cNvGrpSpPr/>
          <p:nvPr/>
        </p:nvGrpSpPr>
        <p:grpSpPr>
          <a:xfrm>
            <a:off x="3607239" y="6872301"/>
            <a:ext cx="220689" cy="220689"/>
            <a:chOff x="3827377" y="6599339"/>
            <a:chExt cx="373647" cy="373647"/>
          </a:xfrm>
        </p:grpSpPr>
        <p:sp>
          <p:nvSpPr>
            <p:cNvPr id="47" name="4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1" name="50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57" name="5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904" y="5737369"/>
            <a:ext cx="246979" cy="246979"/>
          </a:xfrm>
          <a:prstGeom prst="rect">
            <a:avLst/>
          </a:prstGeom>
        </p:spPr>
      </p:pic>
      <p:pic>
        <p:nvPicPr>
          <p:cNvPr id="5" name="4 Imagen"/>
          <p:cNvPicPr>
            <a:picLocks noChangeAspect="1"/>
          </p:cNvPicPr>
          <p:nvPr/>
        </p:nvPicPr>
        <p:blipFill rotWithShape="1">
          <a:blip r:embed="rId6">
            <a:extLst>
              <a:ext uri="{28A0092B-C50C-407E-A947-70E740481C1C}">
                <a14:useLocalDpi xmlns:a14="http://schemas.microsoft.com/office/drawing/2010/main" val="0"/>
              </a:ext>
            </a:extLst>
          </a:blip>
          <a:srcRect l="27693" r="32589"/>
          <a:stretch/>
        </p:blipFill>
        <p:spPr>
          <a:xfrm>
            <a:off x="3513432" y="2500883"/>
            <a:ext cx="2723880" cy="21431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3525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32" name="31 CuadroTexto"/>
          <p:cNvSpPr txBox="1"/>
          <p:nvPr/>
        </p:nvSpPr>
        <p:spPr>
          <a:xfrm>
            <a:off x="620688" y="2227376"/>
            <a:ext cx="2845818" cy="6017032"/>
          </a:xfrm>
          <a:prstGeom prst="rect">
            <a:avLst/>
          </a:prstGeom>
          <a:noFill/>
        </p:spPr>
        <p:txBody>
          <a:bodyPr wrap="square" rtlCol="0">
            <a:spAutoFit/>
          </a:bodyPr>
          <a:lstStyle/>
          <a:p>
            <a:pPr algn="ctr"/>
            <a:r>
              <a:rPr lang="es-ES" sz="1100" b="1" dirty="0"/>
              <a:t>CENTRO DE  INVESTIGACION EN </a:t>
            </a:r>
          </a:p>
          <a:p>
            <a:pPr algn="ctr"/>
            <a:r>
              <a:rPr lang="es-ES" sz="1100" b="1" dirty="0"/>
              <a:t>SISTEMAS DE INFORMACIÓN</a:t>
            </a:r>
          </a:p>
          <a:p>
            <a:pPr algn="just">
              <a:tabLst>
                <a:tab pos="1884363" algn="l"/>
                <a:tab pos="2152650" algn="l"/>
              </a:tabLst>
            </a:pPr>
            <a:r>
              <a:rPr lang="es-ES" sz="1100" b="1" dirty="0" smtClean="0"/>
              <a:t>CAPACITACION </a:t>
            </a:r>
            <a:r>
              <a:rPr lang="es-ES" sz="1100" b="1" dirty="0"/>
              <a:t>EN LA ELABORACION DE </a:t>
            </a:r>
            <a:r>
              <a:rPr lang="es-ES" sz="1100" b="1" dirty="0" smtClean="0"/>
              <a:t>CONSULTAS Y </a:t>
            </a:r>
            <a:r>
              <a:rPr lang="es-ES" sz="1100" b="1" dirty="0"/>
              <a:t>CUADRO DE MANDOS </a:t>
            </a:r>
            <a:r>
              <a:rPr lang="es-ES" sz="1100" b="1" dirty="0" smtClean="0"/>
              <a:t>A TRAVES DE </a:t>
            </a:r>
            <a:r>
              <a:rPr lang="es-ES" sz="1100" b="1" dirty="0"/>
              <a:t>LA PLATAFORMA </a:t>
            </a:r>
            <a:r>
              <a:rPr lang="es-ES" sz="1100" b="1" dirty="0" smtClean="0"/>
              <a:t> ORACLE </a:t>
            </a:r>
            <a:r>
              <a:rPr lang="es-ES" sz="1100" b="1" dirty="0"/>
              <a:t>BUSINESS INTELLIGENCE </a:t>
            </a:r>
          </a:p>
          <a:p>
            <a:pPr algn="just"/>
            <a:r>
              <a:rPr lang="es-ES" sz="1100" b="1" dirty="0"/>
              <a:t>Usuarios del Servicio, Producto o Proceso:</a:t>
            </a:r>
          </a:p>
          <a:p>
            <a:pPr marL="171450" indent="-171450" algn="just">
              <a:buFont typeface="Arial" pitchFamily="34" charset="0"/>
              <a:buChar char="•"/>
            </a:pPr>
            <a:r>
              <a:rPr lang="es-ES" sz="1100" dirty="0"/>
              <a:t>Analistas de Sistemas, Analistas de Información y cualquier profesional que requiere capacitarse en el desarrollo de indicadores de gestión y reportes analíticos.</a:t>
            </a:r>
          </a:p>
          <a:p>
            <a:pPr algn="just"/>
            <a:r>
              <a:rPr lang="es-ES" sz="1100" b="1" dirty="0"/>
              <a:t>Descripción: </a:t>
            </a:r>
          </a:p>
          <a:p>
            <a:pPr marL="171450" indent="-171450" algn="just">
              <a:buFont typeface="Arial" pitchFamily="34" charset="0"/>
              <a:buChar char="•"/>
            </a:pPr>
            <a:r>
              <a:rPr lang="es-ES" sz="1100" dirty="0"/>
              <a:t>Proveer a los usuarios de la plataforma Oracle Business </a:t>
            </a:r>
            <a:r>
              <a:rPr lang="es-ES" sz="1100" dirty="0" err="1"/>
              <a:t>Intelligence</a:t>
            </a:r>
            <a:r>
              <a:rPr lang="es-ES" sz="1100" dirty="0"/>
              <a:t>, de los conocimientos necesarios para la utilización de los Servicios de Presentación OBI, que les permita desarrollar Consultas (Análisis) y Cuadros de Mando a partir de un almacén de datos:</a:t>
            </a:r>
          </a:p>
          <a:p>
            <a:pPr marL="171450" indent="-171450" algn="just">
              <a:buFont typeface="Arial" pitchFamily="34" charset="0"/>
              <a:buChar char="•"/>
            </a:pPr>
            <a:r>
              <a:rPr lang="es-ES" sz="1100" dirty="0" smtClean="0"/>
              <a:t>Introducción </a:t>
            </a:r>
            <a:r>
              <a:rPr lang="es-ES" sz="1100" dirty="0"/>
              <a:t>a conceptos relacionados a la Inteligencia de Negocios.</a:t>
            </a:r>
          </a:p>
          <a:p>
            <a:pPr marL="171450" indent="-171450" algn="just">
              <a:buFont typeface="Arial" pitchFamily="34" charset="0"/>
              <a:buChar char="•"/>
            </a:pPr>
            <a:r>
              <a:rPr lang="es-ES" sz="1100" dirty="0" smtClean="0"/>
              <a:t>Construcción </a:t>
            </a:r>
            <a:r>
              <a:rPr lang="es-ES" sz="1100" dirty="0"/>
              <a:t>de Reportes e Indicadores con la herramienta OBI </a:t>
            </a:r>
            <a:r>
              <a:rPr lang="es-ES" sz="1100" dirty="0" err="1"/>
              <a:t>Analyses</a:t>
            </a:r>
            <a:r>
              <a:rPr lang="es-ES" sz="1100" dirty="0"/>
              <a:t>.</a:t>
            </a:r>
          </a:p>
          <a:p>
            <a:pPr algn="just"/>
            <a:r>
              <a:rPr lang="es-ES" sz="1100" b="1" dirty="0"/>
              <a:t>Solicitud del servicio: </a:t>
            </a:r>
          </a:p>
          <a:p>
            <a:pPr marL="171450" indent="-171450" algn="just">
              <a:buFont typeface="Arial" pitchFamily="34" charset="0"/>
              <a:buChar char="•"/>
            </a:pPr>
            <a:r>
              <a:rPr lang="es-ES" sz="1100" dirty="0"/>
              <a:t>Solicitud mediante correo electrónico o reunión personal</a:t>
            </a:r>
          </a:p>
          <a:p>
            <a:pPr algn="just"/>
            <a:r>
              <a:rPr lang="es-ES" sz="1100" b="1" dirty="0"/>
              <a:t>Lugar en que se presta el servicio: </a:t>
            </a:r>
          </a:p>
          <a:p>
            <a:pPr marL="171450" indent="-171450" algn="just">
              <a:buFont typeface="Arial" pitchFamily="34" charset="0"/>
              <a:buChar char="•"/>
            </a:pPr>
            <a:r>
              <a:rPr lang="es-ES" sz="1100" dirty="0"/>
              <a:t>In situ, previo acuerdo, en cualquier lugar de Venezuela, con eventuales reuniones en los espacios del CISI. Posibilidad de prestar los servicios a tiempo determinados en el exterior.</a:t>
            </a:r>
          </a:p>
          <a:p>
            <a:pPr algn="just"/>
            <a:r>
              <a:rPr lang="es-ES" sz="1100" dirty="0"/>
              <a:t>Par</a:t>
            </a:r>
            <a:r>
              <a:rPr lang="es-ES" sz="1100" b="1" dirty="0"/>
              <a:t>ámetros del servicio: </a:t>
            </a:r>
          </a:p>
          <a:p>
            <a:pPr marL="171450" indent="-171450" algn="just">
              <a:buFont typeface="Arial" pitchFamily="34" charset="0"/>
              <a:buChar char="•"/>
            </a:pPr>
            <a:r>
              <a:rPr lang="es-ES" sz="1100" dirty="0"/>
              <a:t>Producto terminado.  </a:t>
            </a:r>
            <a:endParaRPr lang="es-ES" sz="1100" dirty="0" smtClean="0"/>
          </a:p>
          <a:p>
            <a:pPr marL="171450" indent="-171450" algn="just">
              <a:buFont typeface="Arial" pitchFamily="34" charset="0"/>
              <a:buChar char="•"/>
            </a:pPr>
            <a:r>
              <a:rPr lang="es-ES" sz="1100" dirty="0" smtClean="0"/>
              <a:t>Capacitación.</a:t>
            </a:r>
            <a:endParaRPr lang="es-ES" sz="1100" dirty="0"/>
          </a:p>
        </p:txBody>
      </p:sp>
      <p:sp>
        <p:nvSpPr>
          <p:cNvPr id="35" name="34 Rectángulo"/>
          <p:cNvSpPr/>
          <p:nvPr/>
        </p:nvSpPr>
        <p:spPr>
          <a:xfrm>
            <a:off x="3571133" y="5346372"/>
            <a:ext cx="2733302" cy="28940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grpSp>
        <p:nvGrpSpPr>
          <p:cNvPr id="36" name="35 Grupo"/>
          <p:cNvGrpSpPr/>
          <p:nvPr/>
        </p:nvGrpSpPr>
        <p:grpSpPr>
          <a:xfrm>
            <a:off x="3613022" y="5412396"/>
            <a:ext cx="2661294" cy="307777"/>
            <a:chOff x="3573016" y="4362826"/>
            <a:chExt cx="2661294" cy="307777"/>
          </a:xfrm>
        </p:grpSpPr>
        <p:sp>
          <p:nvSpPr>
            <p:cNvPr id="43" name="42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4" name="43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sp>
        <p:nvSpPr>
          <p:cNvPr id="45" name="44 CuadroTexto"/>
          <p:cNvSpPr txBox="1"/>
          <p:nvPr/>
        </p:nvSpPr>
        <p:spPr>
          <a:xfrm>
            <a:off x="3571132" y="5346372"/>
            <a:ext cx="2738188" cy="2631490"/>
          </a:xfrm>
          <a:prstGeom prst="rect">
            <a:avLst/>
          </a:prstGeom>
          <a:noFill/>
        </p:spPr>
        <p:txBody>
          <a:bodyPr wrap="square" rtlCol="0">
            <a:spAutoFit/>
          </a:bodyPr>
          <a:lstStyle/>
          <a:p>
            <a:pPr algn="just"/>
            <a:endParaRPr lang="es-ES" sz="1100" b="1" dirty="0" smtClean="0"/>
          </a:p>
          <a:p>
            <a:pPr algn="just"/>
            <a:endParaRPr lang="es-ES" sz="1100" b="1" dirty="0" smtClean="0"/>
          </a:p>
          <a:p>
            <a:pPr algn="just"/>
            <a:endParaRPr lang="es-ES" sz="1100" b="1" dirty="0" smtClean="0"/>
          </a:p>
          <a:p>
            <a:pPr algn="just"/>
            <a:endParaRPr lang="es-ES" sz="1100" b="1" dirty="0" smtClean="0"/>
          </a:p>
          <a:p>
            <a:pPr algn="just"/>
            <a:r>
              <a:rPr lang="es-ES" sz="1100" b="1" dirty="0" smtClean="0"/>
              <a:t>Contacto</a:t>
            </a:r>
            <a:r>
              <a:rPr lang="es-ES" sz="1100" b="1" dirty="0"/>
              <a:t>: </a:t>
            </a:r>
            <a:endParaRPr lang="es-VE" sz="1100" b="1" dirty="0"/>
          </a:p>
          <a:p>
            <a:pPr algn="just"/>
            <a:r>
              <a:rPr lang="it-IT" sz="1100" dirty="0" smtClean="0"/>
              <a:t>Profesoras:</a:t>
            </a:r>
            <a:endParaRPr lang="it-IT" sz="1100" dirty="0"/>
          </a:p>
          <a:p>
            <a:pPr algn="just"/>
            <a:r>
              <a:rPr lang="it-IT" sz="1100" dirty="0"/>
              <a:t>Concettina Di Vasta</a:t>
            </a:r>
          </a:p>
          <a:p>
            <a:pPr algn="just"/>
            <a:r>
              <a:rPr lang="it-IT" sz="1100" dirty="0" smtClean="0"/>
              <a:t>Brenda </a:t>
            </a:r>
            <a:r>
              <a:rPr lang="it-IT" sz="1100" dirty="0"/>
              <a:t>López </a:t>
            </a:r>
            <a:endParaRPr lang="es-ES" sz="1100" b="1" dirty="0"/>
          </a:p>
          <a:p>
            <a:pPr algn="just"/>
            <a:endParaRPr lang="es-ES" sz="1100" b="1" dirty="0" smtClean="0"/>
          </a:p>
          <a:p>
            <a:pPr algn="just"/>
            <a:endParaRPr lang="es-ES" sz="1100" b="1" dirty="0" smtClean="0"/>
          </a:p>
          <a:p>
            <a:pPr algn="just"/>
            <a:r>
              <a:rPr lang="es-ES" sz="1100" b="1" dirty="0" smtClean="0"/>
              <a:t>Correo:</a:t>
            </a:r>
          </a:p>
          <a:p>
            <a:pPr algn="just"/>
            <a:r>
              <a:rPr lang="it-IT" sz="1100" dirty="0"/>
              <a:t>concettina.divasta@ciens.ucv.ve</a:t>
            </a:r>
          </a:p>
          <a:p>
            <a:pPr algn="just"/>
            <a:r>
              <a:rPr lang="it-IT" sz="1100" dirty="0"/>
              <a:t> tina.divasta.ucv @gmail.com </a:t>
            </a:r>
          </a:p>
          <a:p>
            <a:pPr algn="just"/>
            <a:r>
              <a:rPr lang="it-IT" sz="1100" dirty="0" smtClean="0"/>
              <a:t>brenda.lopez@gmail.com</a:t>
            </a:r>
            <a:endParaRPr lang="it-IT" sz="1100" dirty="0"/>
          </a:p>
          <a:p>
            <a:r>
              <a:rPr lang="es-ES" sz="1100" b="1" dirty="0"/>
              <a:t>	</a:t>
            </a:r>
          </a:p>
        </p:txBody>
      </p:sp>
      <p:grpSp>
        <p:nvGrpSpPr>
          <p:cNvPr id="46" name="45 Grupo"/>
          <p:cNvGrpSpPr/>
          <p:nvPr/>
        </p:nvGrpSpPr>
        <p:grpSpPr>
          <a:xfrm>
            <a:off x="3677363" y="6804248"/>
            <a:ext cx="220689" cy="220689"/>
            <a:chOff x="3827377" y="6599339"/>
            <a:chExt cx="373647" cy="373647"/>
          </a:xfrm>
        </p:grpSpPr>
        <p:sp>
          <p:nvSpPr>
            <p:cNvPr id="47" name="4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1" name="50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57" name="5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2028" y="5809377"/>
            <a:ext cx="246979" cy="246979"/>
          </a:xfrm>
          <a:prstGeom prst="rect">
            <a:avLst/>
          </a:prstGeom>
        </p:spPr>
      </p:pic>
      <p:sp>
        <p:nvSpPr>
          <p:cNvPr id="58" name="57 CuadroTexto"/>
          <p:cNvSpPr txBox="1"/>
          <p:nvPr/>
        </p:nvSpPr>
        <p:spPr>
          <a:xfrm>
            <a:off x="3479202" y="2267744"/>
            <a:ext cx="2845818" cy="769441"/>
          </a:xfrm>
          <a:prstGeom prst="rect">
            <a:avLst/>
          </a:prstGeom>
          <a:noFill/>
        </p:spPr>
        <p:txBody>
          <a:bodyPr wrap="square" rtlCol="0">
            <a:spAutoFit/>
          </a:bodyPr>
          <a:lstStyle/>
          <a:p>
            <a:pPr algn="just"/>
            <a:r>
              <a:rPr lang="es-ES" sz="1100" b="1" dirty="0" smtClean="0"/>
              <a:t>Dirección</a:t>
            </a:r>
            <a:r>
              <a:rPr lang="es-ES" sz="1100" b="1" dirty="0"/>
              <a:t>:</a:t>
            </a:r>
          </a:p>
          <a:p>
            <a:pPr marL="171450" indent="-171450" algn="just">
              <a:buFont typeface="Arial" pitchFamily="34" charset="0"/>
              <a:buChar char="•"/>
            </a:pPr>
            <a:r>
              <a:rPr lang="es-ES" sz="1100" dirty="0"/>
              <a:t>Planta alta del Edificio de la Escuela de Computación, Facultad de Ciencias, UCV, Av. Los Ilustres, Los Chaguaramos, Caracas</a:t>
            </a:r>
            <a:r>
              <a:rPr lang="es-ES" sz="1100" dirty="0" smtClean="0"/>
              <a:t>.</a:t>
            </a:r>
            <a:endParaRPr lang="es-ES" sz="1100" dirty="0"/>
          </a:p>
        </p:txBody>
      </p:sp>
      <p:sp>
        <p:nvSpPr>
          <p:cNvPr id="6" name="5 Rectángulo"/>
          <p:cNvSpPr/>
          <p:nvPr/>
        </p:nvSpPr>
        <p:spPr>
          <a:xfrm>
            <a:off x="3613022" y="3037185"/>
            <a:ext cx="2661294" cy="219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 name="4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7363" y="3131840"/>
            <a:ext cx="2596953" cy="2099301"/>
          </a:xfrm>
          <a:prstGeom prst="rect">
            <a:avLst/>
          </a:prstGeom>
        </p:spPr>
      </p:pic>
    </p:spTree>
    <p:extLst>
      <p:ext uri="{BB962C8B-B14F-4D97-AF65-F5344CB8AC3E}">
        <p14:creationId xmlns:p14="http://schemas.microsoft.com/office/powerpoint/2010/main" val="249758030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40" name="39 CuadroTexto"/>
          <p:cNvSpPr txBox="1"/>
          <p:nvPr/>
        </p:nvSpPr>
        <p:spPr>
          <a:xfrm>
            <a:off x="620688" y="2195736"/>
            <a:ext cx="2818693" cy="6186309"/>
          </a:xfrm>
          <a:prstGeom prst="rect">
            <a:avLst/>
          </a:prstGeom>
          <a:noFill/>
        </p:spPr>
        <p:txBody>
          <a:bodyPr wrap="square" rtlCol="0">
            <a:spAutoFit/>
          </a:bodyPr>
          <a:lstStyle/>
          <a:p>
            <a:pPr algn="ctr"/>
            <a:r>
              <a:rPr lang="es-ES" sz="1100" b="1" dirty="0" smtClean="0"/>
              <a:t>CENTRO </a:t>
            </a:r>
            <a:r>
              <a:rPr lang="es-ES" sz="1100" b="1" dirty="0"/>
              <a:t>DE  INVESTIGACION EN </a:t>
            </a:r>
          </a:p>
          <a:p>
            <a:pPr algn="ctr"/>
            <a:r>
              <a:rPr lang="es-ES" sz="1100" b="1" dirty="0"/>
              <a:t>SISTEMAS DE </a:t>
            </a:r>
            <a:r>
              <a:rPr lang="es-ES" sz="1100" b="1" dirty="0" smtClean="0"/>
              <a:t>INFORMACIÓN</a:t>
            </a:r>
          </a:p>
          <a:p>
            <a:pPr algn="just"/>
            <a:r>
              <a:rPr lang="es-ES" sz="1100" b="1" dirty="0"/>
              <a:t>CAPACITACION EN GESTION DE PROYECTOS </a:t>
            </a:r>
            <a:endParaRPr lang="es-ES" sz="1100" dirty="0"/>
          </a:p>
          <a:p>
            <a:pPr algn="just"/>
            <a:r>
              <a:rPr lang="es-ES" sz="1100" b="1" dirty="0"/>
              <a:t>Usuarios del Servicio, Producto o Proceso</a:t>
            </a:r>
            <a:r>
              <a:rPr lang="es-ES" sz="1100" dirty="0"/>
              <a:t>:</a:t>
            </a:r>
          </a:p>
          <a:p>
            <a:pPr marL="171450" indent="-171450" algn="just">
              <a:buFont typeface="Arial" pitchFamily="34" charset="0"/>
              <a:buChar char="•"/>
            </a:pPr>
            <a:r>
              <a:rPr lang="es-ES" sz="1100" dirty="0"/>
              <a:t>Gerentes, Coordinadores, Líderes de Proyecto, Jefes de Grupos y cualquier profesional que participa en el manejo de proyectos dentro de una organización pública o privada.</a:t>
            </a:r>
          </a:p>
          <a:p>
            <a:pPr algn="just"/>
            <a:r>
              <a:rPr lang="es-ES" sz="1100" b="1" dirty="0"/>
              <a:t>Descripción: </a:t>
            </a:r>
          </a:p>
          <a:p>
            <a:pPr marL="171450" indent="-171450" algn="just">
              <a:buFont typeface="Arial" pitchFamily="34" charset="0"/>
              <a:buChar char="•"/>
            </a:pPr>
            <a:r>
              <a:rPr lang="es-ES" sz="1100" dirty="0"/>
              <a:t>Proveer a los participantes de los conocimientos necesarios para: Diferenciar los conceptos usados a la Gestión de Proyectos y definir los elementos que debe considerar para una gestión de proyectos exitosa mediante la capacitación en:</a:t>
            </a:r>
          </a:p>
          <a:p>
            <a:pPr marL="171450" indent="-171450" algn="just">
              <a:buFont typeface="Arial" pitchFamily="34" charset="0"/>
              <a:buChar char="•"/>
            </a:pPr>
            <a:r>
              <a:rPr lang="es-ES" sz="1100" dirty="0" smtClean="0"/>
              <a:t>Marco </a:t>
            </a:r>
            <a:r>
              <a:rPr lang="es-ES" sz="1100" dirty="0"/>
              <a:t>de trabajo para la Gerencia de Proyectos en </a:t>
            </a:r>
            <a:r>
              <a:rPr lang="es-ES" sz="1100" dirty="0" smtClean="0"/>
              <a:t>Venezuela. Estructura </a:t>
            </a:r>
            <a:r>
              <a:rPr lang="es-ES" sz="1100" dirty="0"/>
              <a:t>Organizacional para la Gerencia de Proyectos</a:t>
            </a:r>
            <a:r>
              <a:rPr lang="es-ES" sz="1100" dirty="0" smtClean="0"/>
              <a:t>. </a:t>
            </a:r>
            <a:r>
              <a:rPr lang="es-ES" sz="1100" dirty="0"/>
              <a:t>Marco de Referencia PMI (PMBOK® 5th </a:t>
            </a:r>
            <a:r>
              <a:rPr lang="es-ES" sz="1100" dirty="0" err="1"/>
              <a:t>Edition</a:t>
            </a:r>
            <a:r>
              <a:rPr lang="es-ES" sz="1100" dirty="0"/>
              <a:t>) para la Gerencia de Proyectos.</a:t>
            </a:r>
          </a:p>
          <a:p>
            <a:pPr algn="just"/>
            <a:r>
              <a:rPr lang="es-ES" sz="1100" b="1" dirty="0"/>
              <a:t>Solicitud del servicio: </a:t>
            </a:r>
          </a:p>
          <a:p>
            <a:pPr marL="171450" indent="-171450" algn="just">
              <a:buFont typeface="Arial" pitchFamily="34" charset="0"/>
              <a:buChar char="•"/>
            </a:pPr>
            <a:r>
              <a:rPr lang="es-ES" sz="1100" dirty="0"/>
              <a:t>Solicitud mediante correo electrónico o reunión personal</a:t>
            </a:r>
          </a:p>
          <a:p>
            <a:pPr algn="just"/>
            <a:r>
              <a:rPr lang="es-ES" sz="1100" b="1" dirty="0"/>
              <a:t>Lugar en que se presta el servicio: </a:t>
            </a:r>
          </a:p>
          <a:p>
            <a:pPr marL="171450" indent="-171450" algn="just">
              <a:buFont typeface="Arial" pitchFamily="34" charset="0"/>
              <a:buChar char="•"/>
            </a:pPr>
            <a:r>
              <a:rPr lang="es-ES" sz="1100" dirty="0"/>
              <a:t>In situ, previo acuerdo, en cualquier lugar de Venezuela, con eventuales reuniones en los espacios del CISI. </a:t>
            </a:r>
          </a:p>
          <a:p>
            <a:pPr marL="171450" indent="-171450" algn="just">
              <a:buFont typeface="Arial" pitchFamily="34" charset="0"/>
              <a:buChar char="•"/>
            </a:pPr>
            <a:r>
              <a:rPr lang="es-ES" sz="1100" dirty="0"/>
              <a:t>Posibilidad de prestar los servicios a tiempo determinados en el exterior</a:t>
            </a:r>
          </a:p>
          <a:p>
            <a:pPr algn="just"/>
            <a:r>
              <a:rPr lang="es-ES" sz="1100" b="1" dirty="0"/>
              <a:t>Parámetros del servicio: </a:t>
            </a:r>
          </a:p>
          <a:p>
            <a:pPr marL="171450" indent="-171450" algn="just">
              <a:buFont typeface="Arial" pitchFamily="34" charset="0"/>
              <a:buChar char="•"/>
            </a:pPr>
            <a:r>
              <a:rPr lang="es-ES" sz="1100" dirty="0"/>
              <a:t>Producto terminado</a:t>
            </a:r>
            <a:r>
              <a:rPr lang="es-ES" sz="1100" dirty="0" smtClean="0"/>
              <a:t>.</a:t>
            </a:r>
          </a:p>
          <a:p>
            <a:pPr marL="171450" indent="-171450" algn="just">
              <a:buFont typeface="Arial" pitchFamily="34" charset="0"/>
              <a:buChar char="•"/>
            </a:pPr>
            <a:r>
              <a:rPr lang="es-ES" sz="1100" dirty="0" smtClean="0"/>
              <a:t> </a:t>
            </a:r>
            <a:r>
              <a:rPr lang="es-ES" sz="1100" dirty="0"/>
              <a:t>Capacitación.</a:t>
            </a:r>
          </a:p>
          <a:p>
            <a:pPr algn="just"/>
            <a:endParaRPr lang="es-ES" sz="1100" b="1" dirty="0" smtClean="0"/>
          </a:p>
          <a:p>
            <a:pPr marL="171450" indent="-171450" algn="just">
              <a:buFont typeface="Arial" pitchFamily="34" charset="0"/>
              <a:buChar char="•"/>
            </a:pPr>
            <a:endParaRPr lang="es-ES" sz="1100" dirty="0"/>
          </a:p>
        </p:txBody>
      </p:sp>
      <p:sp>
        <p:nvSpPr>
          <p:cNvPr id="35" name="34 Rectángulo"/>
          <p:cNvSpPr/>
          <p:nvPr/>
        </p:nvSpPr>
        <p:spPr>
          <a:xfrm>
            <a:off x="3571133" y="5346372"/>
            <a:ext cx="2733302" cy="28940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grpSp>
        <p:nvGrpSpPr>
          <p:cNvPr id="36" name="35 Grupo"/>
          <p:cNvGrpSpPr/>
          <p:nvPr/>
        </p:nvGrpSpPr>
        <p:grpSpPr>
          <a:xfrm>
            <a:off x="3613022" y="5412396"/>
            <a:ext cx="2661294" cy="307777"/>
            <a:chOff x="3573016" y="4362826"/>
            <a:chExt cx="2661294" cy="307777"/>
          </a:xfrm>
        </p:grpSpPr>
        <p:sp>
          <p:nvSpPr>
            <p:cNvPr id="43" name="42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4" name="43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sp>
        <p:nvSpPr>
          <p:cNvPr id="45" name="44 CuadroTexto"/>
          <p:cNvSpPr txBox="1"/>
          <p:nvPr/>
        </p:nvSpPr>
        <p:spPr>
          <a:xfrm>
            <a:off x="3571132" y="5346372"/>
            <a:ext cx="2738188" cy="2462213"/>
          </a:xfrm>
          <a:prstGeom prst="rect">
            <a:avLst/>
          </a:prstGeom>
          <a:noFill/>
        </p:spPr>
        <p:txBody>
          <a:bodyPr wrap="square" rtlCol="0">
            <a:spAutoFit/>
          </a:bodyPr>
          <a:lstStyle/>
          <a:p>
            <a:pPr algn="just"/>
            <a:endParaRPr lang="es-ES" sz="1100" b="1" dirty="0" smtClean="0"/>
          </a:p>
          <a:p>
            <a:pPr algn="just"/>
            <a:endParaRPr lang="es-ES" sz="1100" b="1" dirty="0" smtClean="0"/>
          </a:p>
          <a:p>
            <a:pPr algn="just"/>
            <a:endParaRPr lang="es-ES" sz="1100" b="1" dirty="0" smtClean="0"/>
          </a:p>
          <a:p>
            <a:pPr algn="just"/>
            <a:endParaRPr lang="es-ES" sz="1100" b="1" dirty="0" smtClean="0"/>
          </a:p>
          <a:p>
            <a:pPr algn="just"/>
            <a:r>
              <a:rPr lang="es-ES" sz="1100" b="1" dirty="0" smtClean="0"/>
              <a:t>Contacto</a:t>
            </a:r>
            <a:r>
              <a:rPr lang="es-ES" sz="1100" b="1" dirty="0"/>
              <a:t>: </a:t>
            </a:r>
            <a:endParaRPr lang="es-VE" sz="1100" b="1" dirty="0"/>
          </a:p>
          <a:p>
            <a:pPr algn="just"/>
            <a:r>
              <a:rPr lang="it-IT" sz="1100" dirty="0" smtClean="0"/>
              <a:t>Profesora:</a:t>
            </a:r>
            <a:endParaRPr lang="it-IT" sz="1100" dirty="0"/>
          </a:p>
          <a:p>
            <a:pPr algn="just"/>
            <a:r>
              <a:rPr lang="it-IT" sz="1100" dirty="0"/>
              <a:t>Concettina Di Vasta</a:t>
            </a:r>
          </a:p>
          <a:p>
            <a:pPr algn="just"/>
            <a:endParaRPr lang="es-ES" sz="1100" b="1" dirty="0" smtClean="0"/>
          </a:p>
          <a:p>
            <a:pPr algn="just"/>
            <a:endParaRPr lang="es-ES" sz="1100" b="1" dirty="0" smtClean="0"/>
          </a:p>
          <a:p>
            <a:pPr algn="just"/>
            <a:endParaRPr lang="es-ES" sz="1100" b="1" dirty="0" smtClean="0"/>
          </a:p>
          <a:p>
            <a:pPr algn="just"/>
            <a:r>
              <a:rPr lang="es-ES" sz="1100" b="1" dirty="0" smtClean="0"/>
              <a:t>Correo:</a:t>
            </a:r>
          </a:p>
          <a:p>
            <a:pPr algn="just"/>
            <a:r>
              <a:rPr lang="it-IT" sz="1100" dirty="0" smtClean="0"/>
              <a:t>concettina.divasta@ciens.ucv.ve </a:t>
            </a:r>
            <a:r>
              <a:rPr lang="it-IT" sz="1100" dirty="0"/>
              <a:t>tina.divasta.ucv @gmail.com </a:t>
            </a:r>
          </a:p>
          <a:p>
            <a:r>
              <a:rPr lang="es-ES" sz="1100" b="1" dirty="0"/>
              <a:t>	</a:t>
            </a:r>
          </a:p>
        </p:txBody>
      </p:sp>
      <p:grpSp>
        <p:nvGrpSpPr>
          <p:cNvPr id="46" name="45 Grupo"/>
          <p:cNvGrpSpPr/>
          <p:nvPr/>
        </p:nvGrpSpPr>
        <p:grpSpPr>
          <a:xfrm>
            <a:off x="3677363" y="6804248"/>
            <a:ext cx="220689" cy="220689"/>
            <a:chOff x="3827377" y="6599339"/>
            <a:chExt cx="373647" cy="373647"/>
          </a:xfrm>
        </p:grpSpPr>
        <p:sp>
          <p:nvSpPr>
            <p:cNvPr id="47" name="4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1" name="50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57" name="5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2028" y="5809377"/>
            <a:ext cx="246979" cy="246979"/>
          </a:xfrm>
          <a:prstGeom prst="rect">
            <a:avLst/>
          </a:prstGeom>
        </p:spPr>
      </p:pic>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3016" y="3131840"/>
            <a:ext cx="2698222" cy="180020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57 CuadroTexto"/>
          <p:cNvSpPr txBox="1"/>
          <p:nvPr/>
        </p:nvSpPr>
        <p:spPr>
          <a:xfrm>
            <a:off x="3479202" y="2267744"/>
            <a:ext cx="2845818" cy="769441"/>
          </a:xfrm>
          <a:prstGeom prst="rect">
            <a:avLst/>
          </a:prstGeom>
          <a:noFill/>
        </p:spPr>
        <p:txBody>
          <a:bodyPr wrap="square" rtlCol="0">
            <a:spAutoFit/>
          </a:bodyPr>
          <a:lstStyle/>
          <a:p>
            <a:pPr algn="just"/>
            <a:r>
              <a:rPr lang="es-ES" sz="1100" b="1" dirty="0" smtClean="0"/>
              <a:t>Dirección</a:t>
            </a:r>
            <a:r>
              <a:rPr lang="es-ES" sz="1100" b="1" dirty="0"/>
              <a:t>:</a:t>
            </a:r>
          </a:p>
          <a:p>
            <a:pPr marL="171450" indent="-171450" algn="just">
              <a:buFont typeface="Arial" pitchFamily="34" charset="0"/>
              <a:buChar char="•"/>
            </a:pPr>
            <a:r>
              <a:rPr lang="es-ES" sz="1100" dirty="0"/>
              <a:t>Planta alta del Edificio de la Escuela de Computación, Facultad de Ciencias, UCV, Av. Los Ilustres, Los Chaguaramos, Caracas</a:t>
            </a:r>
            <a:r>
              <a:rPr lang="es-ES" sz="1100" dirty="0" smtClean="0"/>
              <a:t>.</a:t>
            </a:r>
            <a:endParaRPr lang="es-ES" sz="1100" dirty="0"/>
          </a:p>
        </p:txBody>
      </p:sp>
    </p:spTree>
    <p:extLst>
      <p:ext uri="{BB962C8B-B14F-4D97-AF65-F5344CB8AC3E}">
        <p14:creationId xmlns:p14="http://schemas.microsoft.com/office/powerpoint/2010/main" val="370553160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40" name="39 CuadroTexto"/>
          <p:cNvSpPr txBox="1"/>
          <p:nvPr/>
        </p:nvSpPr>
        <p:spPr>
          <a:xfrm>
            <a:off x="620688" y="2195736"/>
            <a:ext cx="2818693" cy="6186309"/>
          </a:xfrm>
          <a:prstGeom prst="rect">
            <a:avLst/>
          </a:prstGeom>
          <a:noFill/>
        </p:spPr>
        <p:txBody>
          <a:bodyPr wrap="square" rtlCol="0">
            <a:spAutoFit/>
          </a:bodyPr>
          <a:lstStyle/>
          <a:p>
            <a:pPr algn="ctr"/>
            <a:r>
              <a:rPr lang="es-ES" sz="1100" b="1" dirty="0" smtClean="0"/>
              <a:t>CENTRO </a:t>
            </a:r>
            <a:r>
              <a:rPr lang="es-ES" sz="1100" b="1" dirty="0"/>
              <a:t>DE  INVESTIGACION EN </a:t>
            </a:r>
          </a:p>
          <a:p>
            <a:pPr algn="ctr"/>
            <a:r>
              <a:rPr lang="es-ES" sz="1100" b="1" dirty="0"/>
              <a:t>SISTEMAS DE </a:t>
            </a:r>
            <a:r>
              <a:rPr lang="es-ES" sz="1100" b="1" dirty="0" smtClean="0"/>
              <a:t>INFORMACIÓN</a:t>
            </a:r>
          </a:p>
          <a:p>
            <a:pPr algn="just"/>
            <a:r>
              <a:rPr lang="es-ES" sz="1100" b="1" dirty="0"/>
              <a:t>CAPACITACION EN GESTION DE PROYECTOS </a:t>
            </a:r>
            <a:endParaRPr lang="es-ES" sz="1100" dirty="0"/>
          </a:p>
          <a:p>
            <a:pPr algn="just"/>
            <a:r>
              <a:rPr lang="es-ES" sz="1100" b="1" dirty="0"/>
              <a:t>Usuarios del Servicio, Producto o Proceso</a:t>
            </a:r>
            <a:r>
              <a:rPr lang="es-ES" sz="1100" dirty="0"/>
              <a:t>:</a:t>
            </a:r>
          </a:p>
          <a:p>
            <a:pPr marL="171450" indent="-171450" algn="just">
              <a:buFont typeface="Arial" pitchFamily="34" charset="0"/>
              <a:buChar char="•"/>
            </a:pPr>
            <a:r>
              <a:rPr lang="es-ES" sz="1100" dirty="0"/>
              <a:t>Gerentes, Coordinadores, Líderes de Proyecto, Jefes de Grupos y cualquier profesional que participa en el manejo de proyectos dentro de una organización pública o privada.</a:t>
            </a:r>
          </a:p>
          <a:p>
            <a:pPr algn="just"/>
            <a:r>
              <a:rPr lang="es-ES" sz="1100" b="1" dirty="0"/>
              <a:t>Descripción: </a:t>
            </a:r>
          </a:p>
          <a:p>
            <a:pPr marL="171450" indent="-171450" algn="just">
              <a:buFont typeface="Arial" pitchFamily="34" charset="0"/>
              <a:buChar char="•"/>
            </a:pPr>
            <a:r>
              <a:rPr lang="es-ES" sz="1100" dirty="0"/>
              <a:t>Proveer a los participantes de los conocimientos necesarios para: Diferenciar los conceptos usados a la Gestión de Proyectos y definir los elementos que debe considerar para una gestión de proyectos exitosa mediante la capacitación en:</a:t>
            </a:r>
          </a:p>
          <a:p>
            <a:pPr marL="171450" indent="-171450" algn="just">
              <a:buFont typeface="Arial" pitchFamily="34" charset="0"/>
              <a:buChar char="•"/>
            </a:pPr>
            <a:r>
              <a:rPr lang="es-ES" sz="1100" dirty="0" smtClean="0"/>
              <a:t>Marco </a:t>
            </a:r>
            <a:r>
              <a:rPr lang="es-ES" sz="1100" dirty="0"/>
              <a:t>de trabajo para la Gerencia de Proyectos en </a:t>
            </a:r>
            <a:r>
              <a:rPr lang="es-ES" sz="1100" dirty="0" smtClean="0"/>
              <a:t>Venezuela. Estructura </a:t>
            </a:r>
            <a:r>
              <a:rPr lang="es-ES" sz="1100" dirty="0"/>
              <a:t>Organizacional para la Gerencia de Proyectos</a:t>
            </a:r>
            <a:r>
              <a:rPr lang="es-ES" sz="1100" dirty="0" smtClean="0"/>
              <a:t>. </a:t>
            </a:r>
            <a:r>
              <a:rPr lang="es-ES" sz="1100" dirty="0"/>
              <a:t>Marco de Referencia PMI (PMBOK® 5th </a:t>
            </a:r>
            <a:r>
              <a:rPr lang="es-ES" sz="1100" dirty="0" err="1"/>
              <a:t>Edition</a:t>
            </a:r>
            <a:r>
              <a:rPr lang="es-ES" sz="1100" dirty="0"/>
              <a:t>) para la Gerencia de Proyectos.</a:t>
            </a:r>
          </a:p>
          <a:p>
            <a:pPr algn="just"/>
            <a:r>
              <a:rPr lang="es-ES" sz="1100" b="1" dirty="0"/>
              <a:t>Solicitud del servicio: </a:t>
            </a:r>
          </a:p>
          <a:p>
            <a:pPr marL="171450" indent="-171450" algn="just">
              <a:buFont typeface="Arial" pitchFamily="34" charset="0"/>
              <a:buChar char="•"/>
            </a:pPr>
            <a:r>
              <a:rPr lang="es-ES" sz="1100" dirty="0"/>
              <a:t>Solicitud mediante correo electrónico o reunión personal</a:t>
            </a:r>
          </a:p>
          <a:p>
            <a:pPr algn="just"/>
            <a:r>
              <a:rPr lang="es-ES" sz="1100" b="1" dirty="0"/>
              <a:t>Lugar en que se presta el servicio: </a:t>
            </a:r>
          </a:p>
          <a:p>
            <a:pPr marL="171450" indent="-171450" algn="just">
              <a:buFont typeface="Arial" pitchFamily="34" charset="0"/>
              <a:buChar char="•"/>
            </a:pPr>
            <a:r>
              <a:rPr lang="es-ES" sz="1100" dirty="0"/>
              <a:t>In situ, previo acuerdo, en cualquier lugar de Venezuela, con eventuales reuniones en los espacios del CISI. </a:t>
            </a:r>
          </a:p>
          <a:p>
            <a:pPr marL="171450" indent="-171450" algn="just">
              <a:buFont typeface="Arial" pitchFamily="34" charset="0"/>
              <a:buChar char="•"/>
            </a:pPr>
            <a:r>
              <a:rPr lang="es-ES" sz="1100" dirty="0"/>
              <a:t>Posibilidad de prestar los servicios a tiempo determinados en el exterior</a:t>
            </a:r>
          </a:p>
          <a:p>
            <a:pPr algn="just"/>
            <a:r>
              <a:rPr lang="es-ES" sz="1100" b="1" dirty="0"/>
              <a:t>Parámetros del servicio: </a:t>
            </a:r>
          </a:p>
          <a:p>
            <a:pPr marL="171450" indent="-171450" algn="just">
              <a:buFont typeface="Arial" pitchFamily="34" charset="0"/>
              <a:buChar char="•"/>
            </a:pPr>
            <a:r>
              <a:rPr lang="es-ES" sz="1100" dirty="0"/>
              <a:t>Producto terminado</a:t>
            </a:r>
            <a:r>
              <a:rPr lang="es-ES" sz="1100" dirty="0" smtClean="0"/>
              <a:t>.</a:t>
            </a:r>
          </a:p>
          <a:p>
            <a:pPr marL="171450" indent="-171450" algn="just">
              <a:buFont typeface="Arial" pitchFamily="34" charset="0"/>
              <a:buChar char="•"/>
            </a:pPr>
            <a:r>
              <a:rPr lang="es-ES" sz="1100" dirty="0" smtClean="0"/>
              <a:t> </a:t>
            </a:r>
            <a:r>
              <a:rPr lang="es-ES" sz="1100" dirty="0"/>
              <a:t>Capacitación.</a:t>
            </a:r>
          </a:p>
          <a:p>
            <a:pPr algn="just"/>
            <a:endParaRPr lang="es-ES" sz="1100" b="1" dirty="0" smtClean="0"/>
          </a:p>
          <a:p>
            <a:pPr marL="171450" indent="-171450" algn="just">
              <a:buFont typeface="Arial" pitchFamily="34" charset="0"/>
              <a:buChar char="•"/>
            </a:pPr>
            <a:endParaRPr lang="es-ES" sz="1100" dirty="0"/>
          </a:p>
        </p:txBody>
      </p:sp>
      <p:sp>
        <p:nvSpPr>
          <p:cNvPr id="35" name="34 Rectángulo"/>
          <p:cNvSpPr/>
          <p:nvPr/>
        </p:nvSpPr>
        <p:spPr>
          <a:xfrm>
            <a:off x="3571133" y="5346372"/>
            <a:ext cx="2733302" cy="28940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grpSp>
        <p:nvGrpSpPr>
          <p:cNvPr id="36" name="35 Grupo"/>
          <p:cNvGrpSpPr/>
          <p:nvPr/>
        </p:nvGrpSpPr>
        <p:grpSpPr>
          <a:xfrm>
            <a:off x="3613022" y="5412396"/>
            <a:ext cx="2661294" cy="307777"/>
            <a:chOff x="3573016" y="4362826"/>
            <a:chExt cx="2661294" cy="307777"/>
          </a:xfrm>
        </p:grpSpPr>
        <p:sp>
          <p:nvSpPr>
            <p:cNvPr id="43" name="42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4" name="43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sp>
        <p:nvSpPr>
          <p:cNvPr id="45" name="44 CuadroTexto"/>
          <p:cNvSpPr txBox="1"/>
          <p:nvPr/>
        </p:nvSpPr>
        <p:spPr>
          <a:xfrm>
            <a:off x="3571132" y="5346372"/>
            <a:ext cx="2738188" cy="2462213"/>
          </a:xfrm>
          <a:prstGeom prst="rect">
            <a:avLst/>
          </a:prstGeom>
          <a:noFill/>
        </p:spPr>
        <p:txBody>
          <a:bodyPr wrap="square" rtlCol="0">
            <a:spAutoFit/>
          </a:bodyPr>
          <a:lstStyle/>
          <a:p>
            <a:pPr algn="just"/>
            <a:endParaRPr lang="es-ES" sz="1100" b="1" dirty="0" smtClean="0"/>
          </a:p>
          <a:p>
            <a:pPr algn="just"/>
            <a:endParaRPr lang="es-ES" sz="1100" b="1" dirty="0" smtClean="0"/>
          </a:p>
          <a:p>
            <a:pPr algn="just"/>
            <a:endParaRPr lang="es-ES" sz="1100" b="1" dirty="0" smtClean="0"/>
          </a:p>
          <a:p>
            <a:pPr algn="just"/>
            <a:endParaRPr lang="es-ES" sz="1100" b="1" dirty="0" smtClean="0"/>
          </a:p>
          <a:p>
            <a:pPr algn="just"/>
            <a:r>
              <a:rPr lang="es-ES" sz="1100" b="1" dirty="0" smtClean="0"/>
              <a:t>Contacto</a:t>
            </a:r>
            <a:r>
              <a:rPr lang="es-ES" sz="1100" b="1" dirty="0"/>
              <a:t>: </a:t>
            </a:r>
            <a:endParaRPr lang="es-VE" sz="1100" b="1" dirty="0"/>
          </a:p>
          <a:p>
            <a:pPr algn="just"/>
            <a:r>
              <a:rPr lang="it-IT" sz="1100" dirty="0" smtClean="0"/>
              <a:t>Profesora:</a:t>
            </a:r>
            <a:endParaRPr lang="it-IT" sz="1100" dirty="0"/>
          </a:p>
          <a:p>
            <a:pPr algn="just"/>
            <a:r>
              <a:rPr lang="it-IT" sz="1100" dirty="0"/>
              <a:t>Concettina Di Vasta</a:t>
            </a:r>
          </a:p>
          <a:p>
            <a:pPr algn="just"/>
            <a:endParaRPr lang="es-ES" sz="1100" b="1" dirty="0" smtClean="0"/>
          </a:p>
          <a:p>
            <a:pPr algn="just"/>
            <a:endParaRPr lang="es-ES" sz="1100" b="1" dirty="0" smtClean="0"/>
          </a:p>
          <a:p>
            <a:pPr algn="just"/>
            <a:endParaRPr lang="es-ES" sz="1100" b="1" dirty="0" smtClean="0"/>
          </a:p>
          <a:p>
            <a:pPr algn="just"/>
            <a:r>
              <a:rPr lang="es-ES" sz="1100" b="1" dirty="0" smtClean="0"/>
              <a:t>Correo:</a:t>
            </a:r>
          </a:p>
          <a:p>
            <a:pPr algn="just"/>
            <a:r>
              <a:rPr lang="it-IT" sz="1100" dirty="0" smtClean="0"/>
              <a:t>concettina.divasta@ciens.ucv.ve </a:t>
            </a:r>
            <a:r>
              <a:rPr lang="it-IT" sz="1100" dirty="0"/>
              <a:t>tina.divasta.ucv @gmail.com </a:t>
            </a:r>
          </a:p>
          <a:p>
            <a:r>
              <a:rPr lang="es-ES" sz="1100" b="1" dirty="0"/>
              <a:t>	</a:t>
            </a:r>
          </a:p>
        </p:txBody>
      </p:sp>
      <p:grpSp>
        <p:nvGrpSpPr>
          <p:cNvPr id="46" name="45 Grupo"/>
          <p:cNvGrpSpPr/>
          <p:nvPr/>
        </p:nvGrpSpPr>
        <p:grpSpPr>
          <a:xfrm>
            <a:off x="3677363" y="6804248"/>
            <a:ext cx="220689" cy="220689"/>
            <a:chOff x="3827377" y="6599339"/>
            <a:chExt cx="373647" cy="373647"/>
          </a:xfrm>
        </p:grpSpPr>
        <p:sp>
          <p:nvSpPr>
            <p:cNvPr id="47" name="4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1" name="50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57" name="5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2028" y="5809377"/>
            <a:ext cx="246979" cy="246979"/>
          </a:xfrm>
          <a:prstGeom prst="rect">
            <a:avLst/>
          </a:prstGeom>
        </p:spPr>
      </p:pic>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3016" y="3131840"/>
            <a:ext cx="2698222" cy="180020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57 CuadroTexto"/>
          <p:cNvSpPr txBox="1"/>
          <p:nvPr/>
        </p:nvSpPr>
        <p:spPr>
          <a:xfrm>
            <a:off x="3479202" y="2267744"/>
            <a:ext cx="2845818" cy="769441"/>
          </a:xfrm>
          <a:prstGeom prst="rect">
            <a:avLst/>
          </a:prstGeom>
          <a:noFill/>
        </p:spPr>
        <p:txBody>
          <a:bodyPr wrap="square" rtlCol="0">
            <a:spAutoFit/>
          </a:bodyPr>
          <a:lstStyle/>
          <a:p>
            <a:pPr algn="just"/>
            <a:r>
              <a:rPr lang="es-ES" sz="1100" b="1" dirty="0" smtClean="0"/>
              <a:t>Dirección</a:t>
            </a:r>
            <a:r>
              <a:rPr lang="es-ES" sz="1100" b="1" dirty="0"/>
              <a:t>:</a:t>
            </a:r>
          </a:p>
          <a:p>
            <a:pPr marL="171450" indent="-171450" algn="just">
              <a:buFont typeface="Arial" pitchFamily="34" charset="0"/>
              <a:buChar char="•"/>
            </a:pPr>
            <a:r>
              <a:rPr lang="es-ES" sz="1100" dirty="0"/>
              <a:t>Planta alta del Edificio de la Escuela de Computación, Facultad de Ciencias, UCV, Av. Los Ilustres, Los Chaguaramos, Caracas</a:t>
            </a:r>
            <a:r>
              <a:rPr lang="es-ES" sz="1100" dirty="0" smtClean="0"/>
              <a:t>.</a:t>
            </a:r>
            <a:endParaRPr lang="es-ES" sz="1100" dirty="0"/>
          </a:p>
        </p:txBody>
      </p:sp>
    </p:spTree>
    <p:extLst>
      <p:ext uri="{BB962C8B-B14F-4D97-AF65-F5344CB8AC3E}">
        <p14:creationId xmlns:p14="http://schemas.microsoft.com/office/powerpoint/2010/main" val="348357150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267744"/>
            <a:ext cx="2818693" cy="6355586"/>
          </a:xfrm>
          <a:prstGeom prst="rect">
            <a:avLst/>
          </a:prstGeom>
          <a:noFill/>
        </p:spPr>
        <p:txBody>
          <a:bodyPr wrap="square" rtlCol="0">
            <a:spAutoFit/>
          </a:bodyPr>
          <a:lstStyle/>
          <a:p>
            <a:pPr algn="ctr"/>
            <a:r>
              <a:rPr lang="es-ES" sz="1100" b="1" dirty="0" smtClean="0"/>
              <a:t>CENTRO DE COMPUTACIÓN GRÁFICA</a:t>
            </a:r>
          </a:p>
          <a:p>
            <a:pPr algn="just"/>
            <a:r>
              <a:rPr lang="es-ES" sz="1100" b="1" dirty="0" smtClean="0"/>
              <a:t>REHABILITACIÓN PARA NIÑOS </a:t>
            </a:r>
          </a:p>
          <a:p>
            <a:pPr algn="just"/>
            <a:r>
              <a:rPr lang="es-ES" sz="1100" b="1" dirty="0" smtClean="0"/>
              <a:t>CON DISCAPACIDADES MOTORAS</a:t>
            </a:r>
            <a:endParaRPr lang="es-ES" sz="1100" b="1" dirty="0"/>
          </a:p>
          <a:p>
            <a:pPr algn="just"/>
            <a:r>
              <a:rPr lang="es-ES" sz="1100" b="1" dirty="0"/>
              <a:t>Descripción: </a:t>
            </a:r>
            <a:endParaRPr lang="es-ES" sz="1100" b="1" dirty="0" smtClean="0"/>
          </a:p>
          <a:p>
            <a:pPr marL="171450" indent="-171450" algn="just">
              <a:buFont typeface="Arial" pitchFamily="34" charset="0"/>
              <a:buChar char="•"/>
            </a:pPr>
            <a:r>
              <a:rPr lang="es-ES" sz="1100" dirty="0" smtClean="0"/>
              <a:t>El </a:t>
            </a:r>
            <a:r>
              <a:rPr lang="es-ES" sz="1100" dirty="0"/>
              <a:t>uso de herramientas de rehabilitación virtuales guiadas apropiadamente, contribuye en el proceso de re-aprendizaje del cerebro de funciones motoras perdidas, reducción de costos hospitalarios, sistematización de la actividad fisioterapéutica y la pronta inserción social del individuo</a:t>
            </a:r>
            <a:r>
              <a:rPr lang="es-ES" sz="1100" dirty="0" smtClean="0"/>
              <a:t>.</a:t>
            </a:r>
          </a:p>
          <a:p>
            <a:pPr marL="171450" indent="-171450" algn="just">
              <a:buFont typeface="Arial" pitchFamily="34" charset="0"/>
              <a:buChar char="•"/>
            </a:pPr>
            <a:r>
              <a:rPr lang="es-ES" sz="1100" dirty="0"/>
              <a:t>El uso de la Realidad Virtual ha sido ampliamente probado en el Centro de Computación Gráfica en aplicaciones médicas para la enseñanza de cirugía laparoscópica. Proveer una herramienta de Realidad Virtual para rehabilitación de niños con problemas motores es un beneficio social</a:t>
            </a:r>
            <a:r>
              <a:rPr lang="es-ES" sz="1100" dirty="0" smtClean="0"/>
              <a:t>.</a:t>
            </a:r>
          </a:p>
          <a:p>
            <a:pPr algn="just"/>
            <a:r>
              <a:rPr lang="es-ES" sz="1100" b="1" dirty="0" smtClean="0"/>
              <a:t>Integrantes:</a:t>
            </a:r>
          </a:p>
          <a:p>
            <a:pPr marL="171450" indent="-171450" algn="just">
              <a:buFont typeface="Arial" pitchFamily="34" charset="0"/>
              <a:buChar char="•"/>
            </a:pPr>
            <a:r>
              <a:rPr lang="es-ES" sz="1100" dirty="0" smtClean="0"/>
              <a:t>Prof</a:t>
            </a:r>
            <a:r>
              <a:rPr lang="es-ES" sz="1100" dirty="0"/>
              <a:t>. Omaira Rodríguez (Coordinadora), Prof. </a:t>
            </a:r>
            <a:r>
              <a:rPr lang="es-ES" sz="1100" dirty="0" err="1"/>
              <a:t>Esmitt</a:t>
            </a:r>
            <a:r>
              <a:rPr lang="es-ES" sz="1100" dirty="0"/>
              <a:t> </a:t>
            </a:r>
            <a:r>
              <a:rPr lang="es-ES" sz="1100" dirty="0" err="1"/>
              <a:t>Ramirez</a:t>
            </a:r>
            <a:r>
              <a:rPr lang="es-ES" sz="1100" dirty="0" smtClean="0"/>
              <a:t>,</a:t>
            </a:r>
          </a:p>
          <a:p>
            <a:pPr marL="171450" indent="-171450" algn="just">
              <a:buFont typeface="Arial" pitchFamily="34" charset="0"/>
              <a:buChar char="•"/>
            </a:pPr>
            <a:r>
              <a:rPr lang="es-ES" sz="1100" dirty="0" smtClean="0"/>
              <a:t>Prof</a:t>
            </a:r>
            <a:r>
              <a:rPr lang="es-ES" sz="1100" dirty="0"/>
              <a:t>. </a:t>
            </a:r>
            <a:r>
              <a:rPr lang="es-ES" sz="1100" dirty="0" err="1"/>
              <a:t>Rhadamés</a:t>
            </a:r>
            <a:r>
              <a:rPr lang="es-ES" sz="1100" dirty="0"/>
              <a:t> Carmona, </a:t>
            </a:r>
            <a:endParaRPr lang="es-ES" sz="1100" dirty="0" smtClean="0"/>
          </a:p>
          <a:p>
            <a:pPr marL="171450" indent="-171450" algn="just">
              <a:buFont typeface="Arial" pitchFamily="34" charset="0"/>
              <a:buChar char="•"/>
            </a:pPr>
            <a:r>
              <a:rPr lang="es-ES" sz="1100" dirty="0" smtClean="0"/>
              <a:t>Prof</a:t>
            </a:r>
            <a:r>
              <a:rPr lang="es-ES" sz="1100" dirty="0"/>
              <a:t>. Ernesto Coto, </a:t>
            </a:r>
            <a:endParaRPr lang="es-ES" sz="1100" dirty="0" smtClean="0"/>
          </a:p>
          <a:p>
            <a:pPr marL="171450" indent="-171450" algn="just">
              <a:buFont typeface="Arial" pitchFamily="34" charset="0"/>
              <a:buChar char="•"/>
            </a:pPr>
            <a:r>
              <a:rPr lang="es-ES" sz="1100" dirty="0" smtClean="0"/>
              <a:t>Prof</a:t>
            </a:r>
            <a:r>
              <a:rPr lang="es-ES" sz="1100" dirty="0"/>
              <a:t>. Héctor Navarro</a:t>
            </a:r>
            <a:r>
              <a:rPr lang="es-ES" sz="1100" dirty="0" smtClean="0"/>
              <a:t>,</a:t>
            </a:r>
          </a:p>
          <a:p>
            <a:pPr marL="171450" indent="-171450" algn="just">
              <a:buFont typeface="Arial" pitchFamily="34" charset="0"/>
              <a:buChar char="•"/>
            </a:pPr>
            <a:r>
              <a:rPr lang="es-ES" sz="1100" dirty="0" smtClean="0"/>
              <a:t> </a:t>
            </a:r>
            <a:r>
              <a:rPr lang="es-ES" sz="1100" dirty="0"/>
              <a:t>Prof. Walter Hernández., </a:t>
            </a:r>
            <a:endParaRPr lang="es-ES" sz="1100" dirty="0" smtClean="0"/>
          </a:p>
          <a:p>
            <a:pPr marL="171450" indent="-171450" algn="just">
              <a:buFont typeface="Arial" pitchFamily="34" charset="0"/>
              <a:buChar char="•"/>
            </a:pPr>
            <a:r>
              <a:rPr lang="es-ES" sz="1100" dirty="0" smtClean="0"/>
              <a:t>Lic</a:t>
            </a:r>
            <a:r>
              <a:rPr lang="es-ES" sz="1100" dirty="0"/>
              <a:t>. </a:t>
            </a:r>
            <a:r>
              <a:rPr lang="es-ES" sz="1100" dirty="0" err="1"/>
              <a:t>Christiam</a:t>
            </a:r>
            <a:r>
              <a:rPr lang="es-ES" sz="1100" dirty="0"/>
              <a:t> Mena, </a:t>
            </a:r>
            <a:endParaRPr lang="es-ES" sz="1100" dirty="0" smtClean="0"/>
          </a:p>
          <a:p>
            <a:pPr marL="171450" indent="-171450" algn="just">
              <a:buFont typeface="Arial" pitchFamily="34" charset="0"/>
              <a:buChar char="•"/>
            </a:pPr>
            <a:r>
              <a:rPr lang="es-ES" sz="1100" dirty="0" smtClean="0"/>
              <a:t>Dr</a:t>
            </a:r>
            <a:r>
              <a:rPr lang="es-ES" sz="1100" dirty="0"/>
              <a:t>. Silvio </a:t>
            </a:r>
            <a:r>
              <a:rPr lang="es-ES" sz="1100" dirty="0" err="1"/>
              <a:t>Alvarez</a:t>
            </a:r>
            <a:r>
              <a:rPr lang="es-ES" sz="1100" dirty="0"/>
              <a:t>, </a:t>
            </a:r>
            <a:r>
              <a:rPr lang="es-ES" sz="1100" dirty="0" smtClean="0"/>
              <a:t>L</a:t>
            </a:r>
          </a:p>
          <a:p>
            <a:pPr marL="171450" indent="-171450" algn="just">
              <a:buFont typeface="Arial" pitchFamily="34" charset="0"/>
              <a:buChar char="•"/>
            </a:pPr>
            <a:r>
              <a:rPr lang="es-ES" sz="1100" dirty="0" smtClean="0"/>
              <a:t>Lic</a:t>
            </a:r>
            <a:r>
              <a:rPr lang="es-ES" sz="1100" dirty="0"/>
              <a:t>. </a:t>
            </a:r>
            <a:r>
              <a:rPr lang="es-ES" sz="1100" dirty="0" err="1"/>
              <a:t>Jeanlight</a:t>
            </a:r>
            <a:r>
              <a:rPr lang="es-ES" sz="1100" dirty="0"/>
              <a:t> </a:t>
            </a:r>
            <a:r>
              <a:rPr lang="es-ES" sz="1100" dirty="0" smtClean="0"/>
              <a:t>Rangel.</a:t>
            </a:r>
          </a:p>
          <a:p>
            <a:pPr algn="just"/>
            <a:endParaRPr lang="es-ES" sz="1100" dirty="0"/>
          </a:p>
          <a:p>
            <a:pPr algn="just"/>
            <a:r>
              <a:rPr lang="es-ES" sz="1100" b="1" dirty="0"/>
              <a:t>Financiamiento</a:t>
            </a:r>
            <a:r>
              <a:rPr lang="es-ES" sz="1100" b="1" dirty="0" smtClean="0"/>
              <a:t>:</a:t>
            </a:r>
          </a:p>
          <a:p>
            <a:pPr algn="just"/>
            <a:r>
              <a:rPr lang="es-ES" sz="1100" dirty="0" smtClean="0"/>
              <a:t>Fondo Nacional de Ciencia y Tecnología FONACIT, </a:t>
            </a:r>
          </a:p>
          <a:p>
            <a:pPr algn="just"/>
            <a:r>
              <a:rPr lang="es-ES" sz="1100" b="1" dirty="0" smtClean="0"/>
              <a:t>Creación:</a:t>
            </a:r>
            <a:r>
              <a:rPr lang="es-ES" sz="1100" dirty="0" smtClean="0"/>
              <a:t> 2011</a:t>
            </a:r>
          </a:p>
          <a:p>
            <a:pPr algn="just"/>
            <a:endParaRPr lang="es-ES" sz="1100" dirty="0"/>
          </a:p>
          <a:p>
            <a:pPr algn="just"/>
            <a:endParaRPr lang="es-ES" sz="1100" dirty="0" smtClean="0"/>
          </a:p>
        </p:txBody>
      </p:sp>
      <p:sp>
        <p:nvSpPr>
          <p:cNvPr id="37" name="36 CuadroTexto"/>
          <p:cNvSpPr txBox="1"/>
          <p:nvPr/>
        </p:nvSpPr>
        <p:spPr>
          <a:xfrm>
            <a:off x="3415308" y="2267744"/>
            <a:ext cx="2818693" cy="4662815"/>
          </a:xfrm>
          <a:prstGeom prst="rect">
            <a:avLst/>
          </a:prstGeom>
          <a:noFill/>
        </p:spPr>
        <p:txBody>
          <a:bodyPr wrap="square" rtlCol="0">
            <a:spAutoFit/>
          </a:bodyPr>
          <a:lstStyle/>
          <a:p>
            <a:pPr algn="just"/>
            <a:r>
              <a:rPr lang="es-ES" sz="1100" b="1" dirty="0" smtClean="0"/>
              <a:t>PROYECTO  LAPAROS </a:t>
            </a:r>
          </a:p>
          <a:p>
            <a:pPr algn="just"/>
            <a:r>
              <a:rPr lang="es-ES" sz="1100" b="1" dirty="0"/>
              <a:t>Nombre del proyecto: </a:t>
            </a:r>
          </a:p>
          <a:p>
            <a:pPr marL="171450" indent="-171450" algn="just">
              <a:buFont typeface="Arial" pitchFamily="34" charset="0"/>
              <a:buChar char="•"/>
            </a:pPr>
            <a:r>
              <a:rPr lang="es-ES" sz="1100" dirty="0"/>
              <a:t>Diseño y Manufactura de Dispositivos Biomédicos para Cirugía Mínima Invasiva y Micro </a:t>
            </a:r>
            <a:r>
              <a:rPr lang="es-ES" sz="1100" dirty="0" smtClean="0"/>
              <a:t>Cirugía</a:t>
            </a:r>
            <a:endParaRPr lang="es-ES" sz="1100" dirty="0"/>
          </a:p>
          <a:p>
            <a:pPr algn="just"/>
            <a:r>
              <a:rPr lang="es-ES" sz="1100" b="1" dirty="0"/>
              <a:t>Financiamiento</a:t>
            </a:r>
            <a:r>
              <a:rPr lang="es-ES" sz="1100" b="1" dirty="0" smtClean="0"/>
              <a:t>:</a:t>
            </a:r>
          </a:p>
          <a:p>
            <a:pPr algn="just"/>
            <a:r>
              <a:rPr lang="es-ES" sz="1100" dirty="0" smtClean="0"/>
              <a:t>Consejo de Desarrollo Científico Y Humanístico CDCH-UCV</a:t>
            </a:r>
            <a:endParaRPr lang="es-ES" sz="1100" dirty="0"/>
          </a:p>
          <a:p>
            <a:pPr algn="just"/>
            <a:r>
              <a:rPr lang="es-ES" sz="1100" b="1" dirty="0" smtClean="0"/>
              <a:t>Descripción</a:t>
            </a:r>
            <a:r>
              <a:rPr lang="es-ES" sz="1100" b="1" dirty="0"/>
              <a:t>: </a:t>
            </a:r>
            <a:endParaRPr lang="es-ES" sz="1100" b="1" dirty="0" smtClean="0"/>
          </a:p>
          <a:p>
            <a:pPr marL="171450" indent="-171450" algn="just">
              <a:buFont typeface="Arial" pitchFamily="34" charset="0"/>
              <a:buChar char="•"/>
            </a:pPr>
            <a:r>
              <a:rPr lang="es-ES" sz="1100" dirty="0" smtClean="0"/>
              <a:t>Desarrollar </a:t>
            </a:r>
            <a:r>
              <a:rPr lang="es-ES" sz="1100" dirty="0"/>
              <a:t>un sistema de Realidad Virtual </a:t>
            </a:r>
          </a:p>
          <a:p>
            <a:pPr marL="171450" indent="-171450" algn="just">
              <a:buFont typeface="Arial" pitchFamily="34" charset="0"/>
              <a:buChar char="•"/>
            </a:pPr>
            <a:r>
              <a:rPr lang="es-ES" sz="1100" dirty="0"/>
              <a:t>para la simulación de procedimientos quirúrgicos en Cirugía Mínima Invasiva (CMI). </a:t>
            </a:r>
          </a:p>
          <a:p>
            <a:pPr marL="171450" indent="-171450" algn="just">
              <a:buFont typeface="Arial" pitchFamily="34" charset="0"/>
              <a:buChar char="•"/>
            </a:pPr>
            <a:r>
              <a:rPr lang="es-ES" sz="1100" dirty="0"/>
              <a:t>Diseñar y desarrollar de un conjunto de ejercicios de </a:t>
            </a:r>
            <a:r>
              <a:rPr lang="es-ES" sz="1100" dirty="0" smtClean="0"/>
              <a:t>entrenamiento  </a:t>
            </a:r>
            <a:r>
              <a:rPr lang="es-ES" sz="1100" dirty="0"/>
              <a:t>para usuarios del sistema de RV. Utilizar de tecnologías multimedia como complemento al entrenamiento de Realidad Virtual para CMI</a:t>
            </a:r>
            <a:r>
              <a:rPr lang="es-ES" sz="1100" dirty="0" smtClean="0"/>
              <a:t>.</a:t>
            </a:r>
          </a:p>
          <a:p>
            <a:pPr algn="just"/>
            <a:r>
              <a:rPr lang="es-ES" sz="1100" b="1" dirty="0"/>
              <a:t>Integrantes: </a:t>
            </a:r>
            <a:endParaRPr lang="es-ES" sz="1100" b="1" dirty="0" smtClean="0"/>
          </a:p>
          <a:p>
            <a:pPr marL="171450" indent="-171450" algn="just">
              <a:buFont typeface="Arial" pitchFamily="34" charset="0"/>
              <a:buChar char="•"/>
            </a:pPr>
            <a:r>
              <a:rPr lang="es-ES" sz="1100" dirty="0" smtClean="0"/>
              <a:t>Prof</a:t>
            </a:r>
            <a:r>
              <a:rPr lang="es-ES" sz="1100" dirty="0"/>
              <a:t>. Miguel </a:t>
            </a:r>
            <a:r>
              <a:rPr lang="es-ES" sz="1100" dirty="0" err="1"/>
              <a:t>Cerrolaza</a:t>
            </a:r>
            <a:r>
              <a:rPr lang="es-ES" sz="1100" dirty="0"/>
              <a:t>,</a:t>
            </a:r>
          </a:p>
          <a:p>
            <a:pPr marL="171450" indent="-171450" algn="just">
              <a:buFont typeface="Arial" pitchFamily="34" charset="0"/>
              <a:buChar char="•"/>
            </a:pPr>
            <a:r>
              <a:rPr lang="es-ES" sz="1100" dirty="0" smtClean="0"/>
              <a:t>Prof</a:t>
            </a:r>
            <a:r>
              <a:rPr lang="es-ES" sz="1100" dirty="0"/>
              <a:t>. Omaira Rodríguez </a:t>
            </a:r>
          </a:p>
          <a:p>
            <a:pPr marL="171450" indent="-171450" algn="just">
              <a:buFont typeface="Arial" pitchFamily="34" charset="0"/>
              <a:buChar char="•"/>
            </a:pPr>
            <a:r>
              <a:rPr lang="es-ES" sz="1100" dirty="0" smtClean="0"/>
              <a:t>Prof</a:t>
            </a:r>
            <a:r>
              <a:rPr lang="es-ES" sz="1100" dirty="0"/>
              <a:t>. Rodolfo </a:t>
            </a:r>
            <a:r>
              <a:rPr lang="es-ES" sz="1100" dirty="0" err="1"/>
              <a:t>Miquilarena</a:t>
            </a:r>
            <a:r>
              <a:rPr lang="es-ES" sz="1100" dirty="0"/>
              <a:t> (Coordinadores), </a:t>
            </a:r>
          </a:p>
          <a:p>
            <a:pPr marL="171450" indent="-171450" algn="just">
              <a:buFont typeface="Arial" pitchFamily="34" charset="0"/>
              <a:buChar char="•"/>
            </a:pPr>
            <a:r>
              <a:rPr lang="es-ES" sz="1100" dirty="0"/>
              <a:t>Prof. Gabriela Martínez, </a:t>
            </a:r>
          </a:p>
          <a:p>
            <a:pPr marL="171450" indent="-171450" algn="just">
              <a:buFont typeface="Arial" pitchFamily="34" charset="0"/>
              <a:buChar char="•"/>
            </a:pPr>
            <a:r>
              <a:rPr lang="es-ES" sz="1100" dirty="0"/>
              <a:t>Prof. Ernesto Coto,</a:t>
            </a:r>
          </a:p>
          <a:p>
            <a:pPr marL="171450" indent="-171450" algn="just">
              <a:buFont typeface="Arial" pitchFamily="34" charset="0"/>
              <a:buChar char="•"/>
            </a:pPr>
            <a:r>
              <a:rPr lang="es-ES" sz="1100" dirty="0"/>
              <a:t> Prof. Héctor </a:t>
            </a:r>
            <a:r>
              <a:rPr lang="es-ES" sz="1100" dirty="0" smtClean="0"/>
              <a:t>Navarro</a:t>
            </a:r>
          </a:p>
          <a:p>
            <a:pPr algn="just"/>
            <a:r>
              <a:rPr lang="es-ES" sz="1100" b="1" dirty="0"/>
              <a:t>Creación : </a:t>
            </a:r>
            <a:r>
              <a:rPr lang="es-ES" sz="1100" dirty="0" smtClean="0"/>
              <a:t>2005</a:t>
            </a:r>
            <a:endParaRPr lang="es-ES" sz="1100" dirty="0"/>
          </a:p>
        </p:txBody>
      </p:sp>
    </p:spTree>
    <p:extLst>
      <p:ext uri="{BB962C8B-B14F-4D97-AF65-F5344CB8AC3E}">
        <p14:creationId xmlns:p14="http://schemas.microsoft.com/office/powerpoint/2010/main" val="34821518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547664"/>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499878"/>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025071"/>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431726"/>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147554"/>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547664"/>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17527"/>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397329"/>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04216"/>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620833"/>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Estadísticas </a:t>
            </a:r>
            <a:endParaRPr lang="es-VE" sz="2000" dirty="0">
              <a:latin typeface="Kozuka Gothic Pro M" pitchFamily="34" charset="-128"/>
              <a:ea typeface="Kozuka Gothic Pro M" pitchFamily="34" charset="-128"/>
            </a:endParaRPr>
          </a:p>
        </p:txBody>
      </p:sp>
      <p:sp>
        <p:nvSpPr>
          <p:cNvPr id="26" name="25 CuadroTexto"/>
          <p:cNvSpPr txBox="1"/>
          <p:nvPr/>
        </p:nvSpPr>
        <p:spPr>
          <a:xfrm>
            <a:off x="530999" y="2195736"/>
            <a:ext cx="3075137" cy="276999"/>
          </a:xfrm>
          <a:prstGeom prst="rect">
            <a:avLst/>
          </a:prstGeom>
          <a:noFill/>
        </p:spPr>
        <p:txBody>
          <a:bodyPr wrap="none" rtlCol="0">
            <a:spAutoFit/>
          </a:bodyPr>
          <a:lstStyle/>
          <a:p>
            <a:r>
              <a:rPr lang="es-VE" sz="1200" b="1" dirty="0" smtClean="0">
                <a:solidFill>
                  <a:srgbClr val="0070C0"/>
                </a:solidFill>
              </a:rPr>
              <a:t>Egresados de los Postgrado hasta el año 2013</a:t>
            </a:r>
            <a:endParaRPr lang="es-VE" sz="1200" b="1" dirty="0">
              <a:solidFill>
                <a:srgbClr val="0070C0"/>
              </a:solidFill>
            </a:endParaRPr>
          </a:p>
        </p:txBody>
      </p:sp>
      <p:graphicFrame>
        <p:nvGraphicFramePr>
          <p:cNvPr id="28" name="27 Tabla"/>
          <p:cNvGraphicFramePr>
            <a:graphicFrameLocks noGrp="1"/>
          </p:cNvGraphicFramePr>
          <p:nvPr>
            <p:extLst>
              <p:ext uri="{D42A27DB-BD31-4B8C-83A1-F6EECF244321}">
                <p14:modId xmlns:p14="http://schemas.microsoft.com/office/powerpoint/2010/main" val="3537699339"/>
              </p:ext>
            </p:extLst>
          </p:nvPr>
        </p:nvGraphicFramePr>
        <p:xfrm>
          <a:off x="2583786" y="4283968"/>
          <a:ext cx="2044700" cy="647700"/>
        </p:xfrm>
        <a:graphic>
          <a:graphicData uri="http://schemas.openxmlformats.org/drawingml/2006/table">
            <a:tbl>
              <a:tblPr>
                <a:tableStyleId>{5C22544A-7EE6-4342-B048-85BDC9FD1C3A}</a:tableStyleId>
              </a:tblPr>
              <a:tblGrid>
                <a:gridCol w="1636398"/>
                <a:gridCol w="408302"/>
              </a:tblGrid>
              <a:tr h="161925">
                <a:tc>
                  <a:txBody>
                    <a:bodyPr/>
                    <a:lstStyle/>
                    <a:p>
                      <a:pPr algn="l" fontAlgn="b"/>
                      <a:r>
                        <a:rPr lang="es-VE" sz="1000" b="1" u="none" strike="noStrike" dirty="0">
                          <a:effectLst/>
                        </a:rPr>
                        <a:t>DOCTORES</a:t>
                      </a:r>
                      <a:endParaRPr lang="es-VE" sz="1000" b="1" i="0" u="none" strike="noStrike" dirty="0">
                        <a:effectLst/>
                        <a:latin typeface="Arial"/>
                      </a:endParaRPr>
                    </a:p>
                  </a:txBody>
                  <a:tcPr marL="9525" marR="9525" marT="9525" marB="0" anchor="b"/>
                </a:tc>
                <a:tc>
                  <a:txBody>
                    <a:bodyPr/>
                    <a:lstStyle/>
                    <a:p>
                      <a:pPr algn="r" fontAlgn="b"/>
                      <a:r>
                        <a:rPr lang="es-VE" sz="1000" b="1" u="none" strike="noStrike">
                          <a:effectLst/>
                        </a:rPr>
                        <a:t>634</a:t>
                      </a:r>
                      <a:endParaRPr lang="es-VE" sz="1000" b="1" i="0" u="none" strike="noStrike">
                        <a:effectLst/>
                        <a:latin typeface="Arial"/>
                      </a:endParaRPr>
                    </a:p>
                  </a:txBody>
                  <a:tcPr marL="9525" marR="9525" marT="9525" marB="0" anchor="b"/>
                </a:tc>
              </a:tr>
              <a:tr h="161925">
                <a:tc>
                  <a:txBody>
                    <a:bodyPr/>
                    <a:lstStyle/>
                    <a:p>
                      <a:pPr algn="l" fontAlgn="b"/>
                      <a:r>
                        <a:rPr lang="es-VE" sz="1000" b="1" u="none" strike="noStrike" dirty="0">
                          <a:effectLst/>
                        </a:rPr>
                        <a:t>MAESTRÍA</a:t>
                      </a:r>
                      <a:endParaRPr lang="es-VE" sz="1000" b="1" i="0" u="none" strike="noStrike" dirty="0">
                        <a:effectLst/>
                        <a:latin typeface="Arial"/>
                      </a:endParaRPr>
                    </a:p>
                  </a:txBody>
                  <a:tcPr marL="9525" marR="9525" marT="9525" marB="0" anchor="b"/>
                </a:tc>
                <a:tc>
                  <a:txBody>
                    <a:bodyPr/>
                    <a:lstStyle/>
                    <a:p>
                      <a:pPr algn="r" fontAlgn="b"/>
                      <a:r>
                        <a:rPr lang="es-VE" sz="1000" b="1" u="none" strike="noStrike">
                          <a:effectLst/>
                        </a:rPr>
                        <a:t>695</a:t>
                      </a:r>
                      <a:endParaRPr lang="es-VE" sz="1000" b="1" i="0" u="none" strike="noStrike">
                        <a:effectLst/>
                        <a:latin typeface="Arial"/>
                      </a:endParaRPr>
                    </a:p>
                  </a:txBody>
                  <a:tcPr marL="9525" marR="9525" marT="9525" marB="0" anchor="b"/>
                </a:tc>
              </a:tr>
              <a:tr h="161925">
                <a:tc>
                  <a:txBody>
                    <a:bodyPr/>
                    <a:lstStyle/>
                    <a:p>
                      <a:pPr algn="l" fontAlgn="b"/>
                      <a:r>
                        <a:rPr lang="es-VE" sz="1000" b="1" u="none" strike="noStrike" dirty="0">
                          <a:effectLst/>
                        </a:rPr>
                        <a:t>ESPECIALIZACIÓN</a:t>
                      </a:r>
                      <a:endParaRPr lang="es-VE" sz="1000" b="1" i="0" u="none" strike="noStrike" dirty="0">
                        <a:effectLst/>
                        <a:latin typeface="Arial"/>
                      </a:endParaRPr>
                    </a:p>
                  </a:txBody>
                  <a:tcPr marL="9525" marR="9525" marT="9525" marB="0" anchor="b"/>
                </a:tc>
                <a:tc>
                  <a:txBody>
                    <a:bodyPr/>
                    <a:lstStyle/>
                    <a:p>
                      <a:pPr algn="r" fontAlgn="b"/>
                      <a:r>
                        <a:rPr lang="es-VE" sz="1000" b="1" u="none" strike="noStrike" dirty="0">
                          <a:effectLst/>
                        </a:rPr>
                        <a:t>134</a:t>
                      </a:r>
                      <a:endParaRPr lang="es-VE" sz="1000" b="1" i="0" u="none" strike="noStrike" dirty="0">
                        <a:effectLst/>
                        <a:latin typeface="Arial"/>
                      </a:endParaRPr>
                    </a:p>
                  </a:txBody>
                  <a:tcPr marL="9525" marR="9525" marT="9525" marB="0" anchor="b"/>
                </a:tc>
              </a:tr>
              <a:tr h="161925">
                <a:tc>
                  <a:txBody>
                    <a:bodyPr/>
                    <a:lstStyle/>
                    <a:p>
                      <a:pPr algn="r" fontAlgn="b"/>
                      <a:r>
                        <a:rPr lang="es-VE" sz="1000" b="1" u="none" strike="noStrike" dirty="0">
                          <a:effectLst/>
                        </a:rPr>
                        <a:t>TOTAL</a:t>
                      </a:r>
                      <a:endParaRPr lang="es-VE" sz="1000" b="1" i="0" u="none" strike="noStrike" dirty="0">
                        <a:effectLst/>
                        <a:latin typeface="Arial"/>
                      </a:endParaRPr>
                    </a:p>
                  </a:txBody>
                  <a:tcPr marL="9525" marR="9525" marT="9525" marB="0" anchor="b">
                    <a:solidFill>
                      <a:schemeClr val="tx2">
                        <a:lumMod val="60000"/>
                        <a:lumOff val="40000"/>
                      </a:schemeClr>
                    </a:solidFill>
                  </a:tcPr>
                </a:tc>
                <a:tc>
                  <a:txBody>
                    <a:bodyPr/>
                    <a:lstStyle/>
                    <a:p>
                      <a:pPr algn="r" fontAlgn="b"/>
                      <a:r>
                        <a:rPr lang="es-VE" sz="1000" b="1" u="none" strike="noStrike" dirty="0">
                          <a:effectLst/>
                        </a:rPr>
                        <a:t>1463</a:t>
                      </a:r>
                      <a:endParaRPr lang="es-VE" sz="1000" b="1" i="0" u="none" strike="noStrike" dirty="0">
                        <a:effectLst/>
                        <a:latin typeface="Arial"/>
                      </a:endParaRPr>
                    </a:p>
                  </a:txBody>
                  <a:tcPr marL="9525" marR="9525" marT="9525" marB="0" anchor="b">
                    <a:solidFill>
                      <a:schemeClr val="tx2">
                        <a:lumMod val="60000"/>
                        <a:lumOff val="40000"/>
                      </a:schemeClr>
                    </a:solidFill>
                  </a:tcPr>
                </a:tc>
              </a:tr>
            </a:tbl>
          </a:graphicData>
        </a:graphic>
      </p:graphicFrame>
      <p:graphicFrame>
        <p:nvGraphicFramePr>
          <p:cNvPr id="29" name="28 Tabla"/>
          <p:cNvGraphicFramePr>
            <a:graphicFrameLocks noGrp="1"/>
          </p:cNvGraphicFramePr>
          <p:nvPr>
            <p:extLst>
              <p:ext uri="{D42A27DB-BD31-4B8C-83A1-F6EECF244321}">
                <p14:modId xmlns:p14="http://schemas.microsoft.com/office/powerpoint/2010/main" val="3611992945"/>
              </p:ext>
            </p:extLst>
          </p:nvPr>
        </p:nvGraphicFramePr>
        <p:xfrm>
          <a:off x="908720" y="2699792"/>
          <a:ext cx="5232398" cy="495300"/>
        </p:xfrm>
        <a:graphic>
          <a:graphicData uri="http://schemas.openxmlformats.org/drawingml/2006/table">
            <a:tbl>
              <a:tblPr>
                <a:tableStyleId>{5C22544A-7EE6-4342-B048-85BDC9FD1C3A}</a:tableStyleId>
              </a:tblPr>
              <a:tblGrid>
                <a:gridCol w="259696"/>
                <a:gridCol w="250078"/>
                <a:gridCol w="355880"/>
                <a:gridCol w="288551"/>
                <a:gridCol w="355880"/>
                <a:gridCol w="269315"/>
                <a:gridCol w="327025"/>
                <a:gridCol w="250078"/>
                <a:gridCol w="355880"/>
                <a:gridCol w="307788"/>
                <a:gridCol w="278933"/>
                <a:gridCol w="288551"/>
                <a:gridCol w="298170"/>
                <a:gridCol w="307788"/>
                <a:gridCol w="278933"/>
                <a:gridCol w="355880"/>
                <a:gridCol w="403972"/>
              </a:tblGrid>
              <a:tr h="161925">
                <a:tc gridSpan="2">
                  <a:txBody>
                    <a:bodyPr/>
                    <a:lstStyle/>
                    <a:p>
                      <a:pPr algn="ctr" fontAlgn="b"/>
                      <a:r>
                        <a:rPr lang="es-VE" sz="900" b="1" u="none" strike="noStrike" dirty="0" err="1">
                          <a:effectLst/>
                        </a:rPr>
                        <a:t>Bio</a:t>
                      </a:r>
                      <a:r>
                        <a:rPr lang="es-VE" sz="900" b="1" u="none" strike="noStrike" dirty="0">
                          <a:effectLst/>
                        </a:rPr>
                        <a:t>. Cel.</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gridSpan="2">
                  <a:txBody>
                    <a:bodyPr/>
                    <a:lstStyle/>
                    <a:p>
                      <a:pPr algn="ctr" fontAlgn="b"/>
                      <a:r>
                        <a:rPr lang="es-VE" sz="900" b="1" u="none" strike="noStrike" dirty="0">
                          <a:effectLst/>
                        </a:rPr>
                        <a:t>Botánica</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gridSpan="2">
                  <a:txBody>
                    <a:bodyPr/>
                    <a:lstStyle/>
                    <a:p>
                      <a:pPr algn="ctr" fontAlgn="b"/>
                      <a:r>
                        <a:rPr lang="es-VE" sz="900" b="1" u="none" strike="noStrike" dirty="0">
                          <a:effectLst/>
                        </a:rPr>
                        <a:t>Ecología</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gridSpan="2">
                  <a:txBody>
                    <a:bodyPr/>
                    <a:lstStyle/>
                    <a:p>
                      <a:pPr algn="ctr" fontAlgn="b"/>
                      <a:r>
                        <a:rPr lang="es-VE" sz="900" b="1" u="none" strike="noStrike" dirty="0">
                          <a:effectLst/>
                        </a:rPr>
                        <a:t>Zoología</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gridSpan="2">
                  <a:txBody>
                    <a:bodyPr/>
                    <a:lstStyle/>
                    <a:p>
                      <a:pPr algn="ctr" fontAlgn="b"/>
                      <a:r>
                        <a:rPr lang="es-VE" sz="900" b="1" u="none" strike="noStrike" dirty="0" err="1">
                          <a:effectLst/>
                        </a:rPr>
                        <a:t>C.y</a:t>
                      </a:r>
                      <a:r>
                        <a:rPr lang="es-VE" sz="900" b="1" u="none" strike="noStrike" dirty="0">
                          <a:effectLst/>
                        </a:rPr>
                        <a:t> </a:t>
                      </a:r>
                      <a:r>
                        <a:rPr lang="es-VE" sz="900" b="1" u="none" strike="noStrike" dirty="0" err="1">
                          <a:effectLst/>
                        </a:rPr>
                        <a:t>T.Alim</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gridSpan="3">
                  <a:txBody>
                    <a:bodyPr/>
                    <a:lstStyle/>
                    <a:p>
                      <a:pPr algn="ctr" fontAlgn="b"/>
                      <a:r>
                        <a:rPr lang="es-VE" sz="900" b="1" u="none" strike="noStrike" dirty="0">
                          <a:effectLst/>
                        </a:rPr>
                        <a:t>Computación</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hMerge="1">
                  <a:txBody>
                    <a:bodyPr/>
                    <a:lstStyle/>
                    <a:p>
                      <a:endParaRPr lang="es-VE"/>
                    </a:p>
                  </a:txBody>
                  <a:tcPr/>
                </a:tc>
                <a:tc gridSpan="2">
                  <a:txBody>
                    <a:bodyPr/>
                    <a:lstStyle/>
                    <a:p>
                      <a:pPr algn="ctr" fontAlgn="b"/>
                      <a:r>
                        <a:rPr lang="es-VE" sz="900" b="1" u="none" strike="noStrike" dirty="0">
                          <a:effectLst/>
                        </a:rPr>
                        <a:t>Física</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gridSpan="2">
                  <a:txBody>
                    <a:bodyPr/>
                    <a:lstStyle/>
                    <a:p>
                      <a:pPr algn="ctr" fontAlgn="b"/>
                      <a:r>
                        <a:rPr lang="es-VE" sz="900" b="1" u="none" strike="noStrike" dirty="0">
                          <a:effectLst/>
                        </a:rPr>
                        <a:t>Física </a:t>
                      </a:r>
                      <a:r>
                        <a:rPr lang="es-VE" sz="900" b="1" u="none" strike="noStrike" dirty="0" err="1">
                          <a:effectLst/>
                        </a:rPr>
                        <a:t>Méd</a:t>
                      </a:r>
                      <a:r>
                        <a:rPr lang="es-VE" sz="900" b="1" u="none" strike="noStrike" dirty="0">
                          <a:effectLst/>
                        </a:rPr>
                        <a:t>.</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r>
              <a:tr h="171450">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Esp</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Esp</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r>
              <a:tr h="161925">
                <a:tc>
                  <a:txBody>
                    <a:bodyPr/>
                    <a:lstStyle/>
                    <a:p>
                      <a:pPr algn="ctr" fontAlgn="b"/>
                      <a:r>
                        <a:rPr lang="es-VE" sz="900" u="none" strike="noStrike" dirty="0">
                          <a:effectLst/>
                        </a:rPr>
                        <a:t>1</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64</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7</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61</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15</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71</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19</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31</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206</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30</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121</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90</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40</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39</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45</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 </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20</a:t>
                      </a:r>
                      <a:endParaRPr lang="es-VE" sz="900" b="0" i="0" u="none" strike="noStrike" dirty="0">
                        <a:effectLst/>
                        <a:latin typeface="Arial"/>
                      </a:endParaRPr>
                    </a:p>
                  </a:txBody>
                  <a:tcPr marL="9525" marR="9525" marT="9525" marB="0" anchor="b"/>
                </a:tc>
              </a:tr>
            </a:tbl>
          </a:graphicData>
        </a:graphic>
      </p:graphicFrame>
      <p:graphicFrame>
        <p:nvGraphicFramePr>
          <p:cNvPr id="32" name="31 Tabla"/>
          <p:cNvGraphicFramePr>
            <a:graphicFrameLocks noGrp="1"/>
          </p:cNvGraphicFramePr>
          <p:nvPr>
            <p:extLst>
              <p:ext uri="{D42A27DB-BD31-4B8C-83A1-F6EECF244321}">
                <p14:modId xmlns:p14="http://schemas.microsoft.com/office/powerpoint/2010/main" val="999831152"/>
              </p:ext>
            </p:extLst>
          </p:nvPr>
        </p:nvGraphicFramePr>
        <p:xfrm>
          <a:off x="1614365" y="3491880"/>
          <a:ext cx="3936999" cy="495300"/>
        </p:xfrm>
        <a:graphic>
          <a:graphicData uri="http://schemas.openxmlformats.org/drawingml/2006/table">
            <a:tbl>
              <a:tblPr>
                <a:tableStyleId>{5C22544A-7EE6-4342-B048-85BDC9FD1C3A}</a:tableStyleId>
              </a:tblPr>
              <a:tblGrid>
                <a:gridCol w="403302"/>
                <a:gridCol w="355290"/>
                <a:gridCol w="326483"/>
                <a:gridCol w="326483"/>
                <a:gridCol w="412905"/>
                <a:gridCol w="355290"/>
                <a:gridCol w="432110"/>
                <a:gridCol w="355290"/>
                <a:gridCol w="355290"/>
                <a:gridCol w="316880"/>
                <a:gridCol w="297676"/>
              </a:tblGrid>
              <a:tr h="161925">
                <a:tc gridSpan="3">
                  <a:txBody>
                    <a:bodyPr/>
                    <a:lstStyle/>
                    <a:p>
                      <a:pPr algn="ctr" fontAlgn="b"/>
                      <a:r>
                        <a:rPr lang="es-VE" sz="900" b="1" u="none" strike="noStrike" dirty="0">
                          <a:effectLst/>
                        </a:rPr>
                        <a:t>Geoquímica</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hMerge="1">
                  <a:txBody>
                    <a:bodyPr/>
                    <a:lstStyle/>
                    <a:p>
                      <a:endParaRPr lang="es-VE"/>
                    </a:p>
                  </a:txBody>
                  <a:tcPr/>
                </a:tc>
                <a:tc gridSpan="2">
                  <a:txBody>
                    <a:bodyPr/>
                    <a:lstStyle/>
                    <a:p>
                      <a:pPr algn="ctr" fontAlgn="b"/>
                      <a:r>
                        <a:rPr lang="es-VE" sz="900" b="1" u="none" strike="noStrike">
                          <a:effectLst/>
                        </a:rPr>
                        <a:t>Instrument.</a:t>
                      </a:r>
                      <a:endParaRPr lang="es-VE" sz="900" b="1" i="0" u="none" strike="noStrike">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gridSpan="2">
                  <a:txBody>
                    <a:bodyPr/>
                    <a:lstStyle/>
                    <a:p>
                      <a:pPr algn="ctr" fontAlgn="b"/>
                      <a:r>
                        <a:rPr lang="es-VE" sz="900" b="1" u="none" strike="noStrike">
                          <a:effectLst/>
                        </a:rPr>
                        <a:t>Matemática</a:t>
                      </a:r>
                      <a:endParaRPr lang="es-VE" sz="900" b="1" i="0" u="none" strike="noStrike">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gridSpan="2">
                  <a:txBody>
                    <a:bodyPr/>
                    <a:lstStyle/>
                    <a:p>
                      <a:pPr algn="ctr" fontAlgn="b"/>
                      <a:r>
                        <a:rPr lang="es-VE" sz="900" b="1" u="none" strike="noStrike">
                          <a:effectLst/>
                        </a:rPr>
                        <a:t>Modelos A.</a:t>
                      </a:r>
                      <a:endParaRPr lang="es-VE" sz="900" b="1" i="0" u="none" strike="noStrike">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c gridSpan="2">
                  <a:txBody>
                    <a:bodyPr/>
                    <a:lstStyle/>
                    <a:p>
                      <a:pPr algn="ctr" fontAlgn="b"/>
                      <a:r>
                        <a:rPr lang="es-VE" sz="900" b="1" u="none" strike="noStrike" dirty="0">
                          <a:effectLst/>
                        </a:rPr>
                        <a:t>Química</a:t>
                      </a:r>
                      <a:endParaRPr lang="es-VE" sz="900" b="1" i="0" u="none" strike="noStrike" dirty="0">
                        <a:effectLst/>
                        <a:latin typeface="Arial"/>
                      </a:endParaRPr>
                    </a:p>
                  </a:txBody>
                  <a:tcPr marL="9525" marR="9525" marT="9525" marB="0" anchor="b">
                    <a:solidFill>
                      <a:schemeClr val="tx2">
                        <a:lumMod val="40000"/>
                        <a:lumOff val="60000"/>
                      </a:schemeClr>
                    </a:solidFill>
                  </a:tcPr>
                </a:tc>
                <a:tc hMerge="1">
                  <a:txBody>
                    <a:bodyPr/>
                    <a:lstStyle/>
                    <a:p>
                      <a:endParaRPr lang="es-VE"/>
                    </a:p>
                  </a:txBody>
                  <a:tcPr/>
                </a:tc>
              </a:tr>
              <a:tr h="171450">
                <a:tc>
                  <a:txBody>
                    <a:bodyPr/>
                    <a:lstStyle/>
                    <a:p>
                      <a:pPr algn="ctr" fontAlgn="b"/>
                      <a:r>
                        <a:rPr lang="es-VE" sz="900" u="none" strike="noStrike">
                          <a:effectLst/>
                        </a:rPr>
                        <a:t>Esp</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Esp</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MSc</a:t>
                      </a:r>
                      <a:endParaRPr lang="es-VE" sz="900" b="0" i="0" u="none" strike="noStrike">
                        <a:effectLst/>
                        <a:latin typeface="Arial"/>
                      </a:endParaRPr>
                    </a:p>
                  </a:txBody>
                  <a:tcPr marL="9525" marR="9525" marT="9525" marB="0" anchor="b"/>
                </a:tc>
                <a:tc>
                  <a:txBody>
                    <a:bodyPr/>
                    <a:lstStyle/>
                    <a:p>
                      <a:pPr algn="ctr" fontAlgn="b"/>
                      <a:r>
                        <a:rPr lang="es-VE" sz="900" u="none" strike="noStrike">
                          <a:effectLst/>
                        </a:rPr>
                        <a:t>Dr</a:t>
                      </a:r>
                      <a:endParaRPr lang="es-VE" sz="900" b="0" i="0" u="none" strike="noStrike">
                        <a:effectLst/>
                        <a:latin typeface="Arial"/>
                      </a:endParaRPr>
                    </a:p>
                  </a:txBody>
                  <a:tcPr marL="9525" marR="9525" marT="9525" marB="0" anchor="b"/>
                </a:tc>
              </a:tr>
              <a:tr h="161925">
                <a:tc>
                  <a:txBody>
                    <a:bodyPr/>
                    <a:lstStyle/>
                    <a:p>
                      <a:pPr algn="ctr" fontAlgn="b"/>
                      <a:r>
                        <a:rPr lang="es-VE" sz="900" u="none" strike="noStrike" dirty="0">
                          <a:effectLst/>
                        </a:rPr>
                        <a:t>11</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52</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18</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42</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10</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127</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106</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2</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39</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38</a:t>
                      </a:r>
                      <a:endParaRPr lang="es-VE" sz="900" b="0" i="0" u="none" strike="noStrike" dirty="0">
                        <a:effectLst/>
                        <a:latin typeface="Arial"/>
                      </a:endParaRPr>
                    </a:p>
                  </a:txBody>
                  <a:tcPr marL="9525" marR="9525" marT="9525" marB="0" anchor="b"/>
                </a:tc>
                <a:tc>
                  <a:txBody>
                    <a:bodyPr/>
                    <a:lstStyle/>
                    <a:p>
                      <a:pPr algn="ctr" fontAlgn="b"/>
                      <a:r>
                        <a:rPr lang="es-VE" sz="900" u="none" strike="noStrike" dirty="0">
                          <a:effectLst/>
                        </a:rPr>
                        <a:t>158</a:t>
                      </a:r>
                      <a:endParaRPr lang="es-VE" sz="900" b="0" i="0" u="none" strike="noStrike" dirty="0">
                        <a:effectLst/>
                        <a:latin typeface="Arial"/>
                      </a:endParaRPr>
                    </a:p>
                  </a:txBody>
                  <a:tcPr marL="9525" marR="9525" marT="9525" marB="0" anchor="b"/>
                </a:tc>
              </a:tr>
            </a:tbl>
          </a:graphicData>
        </a:graphic>
      </p:graphicFrame>
      <p:sp>
        <p:nvSpPr>
          <p:cNvPr id="33" name="32 Rectángulo"/>
          <p:cNvSpPr/>
          <p:nvPr/>
        </p:nvSpPr>
        <p:spPr>
          <a:xfrm>
            <a:off x="2947566" y="5066764"/>
            <a:ext cx="1303562" cy="369332"/>
          </a:xfrm>
          <a:prstGeom prst="rect">
            <a:avLst/>
          </a:prstGeom>
        </p:spPr>
        <p:txBody>
          <a:bodyPr wrap="none">
            <a:spAutoFit/>
          </a:bodyPr>
          <a:lstStyle/>
          <a:p>
            <a:pPr algn="r"/>
            <a:r>
              <a:rPr lang="es-VE" b="1" i="1" dirty="0">
                <a:solidFill>
                  <a:srgbClr val="191919"/>
                </a:solidFill>
                <a:latin typeface="Candara" pitchFamily="34" charset="0"/>
              </a:rPr>
              <a:t>Estadísticas</a:t>
            </a:r>
          </a:p>
        </p:txBody>
      </p:sp>
      <p:graphicFrame>
        <p:nvGraphicFramePr>
          <p:cNvPr id="34" name="3 Gráfico"/>
          <p:cNvGraphicFramePr>
            <a:graphicFrameLocks/>
          </p:cNvGraphicFramePr>
          <p:nvPr>
            <p:extLst>
              <p:ext uri="{D42A27DB-BD31-4B8C-83A1-F6EECF244321}">
                <p14:modId xmlns:p14="http://schemas.microsoft.com/office/powerpoint/2010/main" val="3526387538"/>
              </p:ext>
            </p:extLst>
          </p:nvPr>
        </p:nvGraphicFramePr>
        <p:xfrm>
          <a:off x="1142999" y="5562333"/>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4016666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267744"/>
            <a:ext cx="2818693" cy="6017032"/>
          </a:xfrm>
          <a:prstGeom prst="rect">
            <a:avLst/>
          </a:prstGeom>
          <a:noFill/>
        </p:spPr>
        <p:txBody>
          <a:bodyPr wrap="square" rtlCol="0">
            <a:spAutoFit/>
          </a:bodyPr>
          <a:lstStyle/>
          <a:p>
            <a:pPr algn="ctr"/>
            <a:r>
              <a:rPr lang="es-ES" sz="1100" b="1" dirty="0" smtClean="0"/>
              <a:t>CENTRO DE COMPUTACIÓN GRÁFICA</a:t>
            </a:r>
          </a:p>
          <a:p>
            <a:pPr algn="just"/>
            <a:r>
              <a:rPr lang="es-ES" sz="1100" b="1" dirty="0" smtClean="0"/>
              <a:t>TRAUMAPLAN </a:t>
            </a:r>
          </a:p>
          <a:p>
            <a:pPr algn="just"/>
            <a:r>
              <a:rPr lang="es-ES" sz="1100" b="1" dirty="0" smtClean="0"/>
              <a:t>(PLANIFICACIÓN PREOPERATORIA PARA FRACTURAS EN LOS MIEMBROS INFERIORES)</a:t>
            </a:r>
          </a:p>
          <a:p>
            <a:pPr algn="just"/>
            <a:r>
              <a:rPr lang="es-ES" sz="1100" b="1" dirty="0" smtClean="0"/>
              <a:t>Descripción</a:t>
            </a:r>
            <a:r>
              <a:rPr lang="es-ES" sz="1100" b="1" dirty="0"/>
              <a:t>: </a:t>
            </a:r>
            <a:endParaRPr lang="es-ES" sz="1100" b="1" dirty="0" smtClean="0"/>
          </a:p>
          <a:p>
            <a:pPr marL="171450" indent="-171450" algn="just">
              <a:buFont typeface="Arial" pitchFamily="34" charset="0"/>
              <a:buChar char="•"/>
            </a:pPr>
            <a:r>
              <a:rPr lang="es-ES" sz="1100" dirty="0" smtClean="0"/>
              <a:t>Investigación </a:t>
            </a:r>
            <a:r>
              <a:rPr lang="es-ES" sz="1100" dirty="0"/>
              <a:t>y desarrollo de un sistema CAOS para la planificación preoperatoria en fracturas de miembros inferiores. El sistema requiere como entrada una placa convencional de Rayos-X, una cámara y un computador. Se realizan diversos procesos para calibrar la imagen y ser manipulada en el computador. </a:t>
            </a:r>
            <a:endParaRPr lang="es-ES" sz="1100" dirty="0" smtClean="0"/>
          </a:p>
          <a:p>
            <a:pPr marL="171450" indent="-171450" algn="just">
              <a:buFont typeface="Arial" pitchFamily="34" charset="0"/>
              <a:buChar char="•"/>
            </a:pPr>
            <a:r>
              <a:rPr lang="es-ES" sz="1100" dirty="0" smtClean="0"/>
              <a:t>La </a:t>
            </a:r>
            <a:r>
              <a:rPr lang="es-ES" sz="1100" dirty="0"/>
              <a:t>planificación se ejecuta de forma digital, con la posibilidad de insertar implantes traumatológicos que pueden ser doblados empleando un algoritmo de deformación</a:t>
            </a:r>
            <a:r>
              <a:rPr lang="es-ES" sz="1100" dirty="0" smtClean="0"/>
              <a:t>.</a:t>
            </a:r>
            <a:endParaRPr lang="es-ES" sz="1100" dirty="0"/>
          </a:p>
          <a:p>
            <a:pPr marL="171450" indent="-171450" algn="just">
              <a:buFont typeface="Arial" pitchFamily="34" charset="0"/>
              <a:buChar char="•"/>
            </a:pPr>
            <a:r>
              <a:rPr lang="es-ES" sz="1100" dirty="0"/>
              <a:t>El sistema CAOS desarrollado se denomino </a:t>
            </a:r>
            <a:r>
              <a:rPr lang="es-ES" sz="1100" dirty="0" err="1"/>
              <a:t>TraumaPlan</a:t>
            </a:r>
            <a:r>
              <a:rPr lang="es-ES" sz="1100" dirty="0"/>
              <a:t> y consiste del primer avance en Venezuela en el desarrollo de aplicaciones para la planificación </a:t>
            </a:r>
            <a:r>
              <a:rPr lang="es-ES" sz="1100" dirty="0" err="1"/>
              <a:t>prequirúrgica</a:t>
            </a:r>
            <a:r>
              <a:rPr lang="es-ES" sz="1100" dirty="0"/>
              <a:t>. El sistema se encuentra en mejoramiento continuo.</a:t>
            </a:r>
          </a:p>
          <a:p>
            <a:pPr marL="171450" indent="-171450" algn="just">
              <a:buFont typeface="Arial" pitchFamily="34" charset="0"/>
              <a:buChar char="•"/>
            </a:pPr>
            <a:r>
              <a:rPr lang="es-ES" sz="1100" dirty="0"/>
              <a:t>Este trabajo ganó el Premio Nacional de Traumatología 2010, Sociedad Venezolana de Cirugía Ortopedia y Traumatología</a:t>
            </a:r>
            <a:r>
              <a:rPr lang="es-ES" sz="1100" dirty="0" smtClean="0"/>
              <a:t>.</a:t>
            </a:r>
          </a:p>
          <a:p>
            <a:pPr algn="just"/>
            <a:r>
              <a:rPr lang="es-ES" sz="1100" b="1" dirty="0"/>
              <a:t>Integrantes: </a:t>
            </a:r>
            <a:endParaRPr lang="es-ES" sz="1100" b="1" dirty="0" smtClean="0"/>
          </a:p>
          <a:p>
            <a:pPr marL="171450" indent="-171450" algn="just">
              <a:buFont typeface="Arial" pitchFamily="34" charset="0"/>
              <a:buChar char="•"/>
            </a:pPr>
            <a:r>
              <a:rPr lang="es-ES" sz="1100" dirty="0" smtClean="0"/>
              <a:t>Prof</a:t>
            </a:r>
            <a:r>
              <a:rPr lang="es-ES" sz="1100" dirty="0"/>
              <a:t>. </a:t>
            </a:r>
            <a:r>
              <a:rPr lang="es-ES" sz="1100" dirty="0" err="1"/>
              <a:t>Esmitt</a:t>
            </a:r>
            <a:r>
              <a:rPr lang="es-ES" sz="1100" dirty="0"/>
              <a:t> Ramírez, </a:t>
            </a:r>
            <a:endParaRPr lang="es-ES" sz="1100" dirty="0" smtClean="0"/>
          </a:p>
          <a:p>
            <a:pPr marL="171450" indent="-171450" algn="just">
              <a:buFont typeface="Arial" pitchFamily="34" charset="0"/>
              <a:buChar char="•"/>
            </a:pPr>
            <a:r>
              <a:rPr lang="es-ES" sz="1100" dirty="0" smtClean="0"/>
              <a:t>Dr</a:t>
            </a:r>
            <a:r>
              <a:rPr lang="es-ES" sz="1100" dirty="0"/>
              <a:t>. Carlos </a:t>
            </a:r>
            <a:r>
              <a:rPr lang="es-ES" sz="1100" dirty="0" err="1"/>
              <a:t>Sanchéz</a:t>
            </a:r>
            <a:r>
              <a:rPr lang="es-ES" sz="1100" dirty="0"/>
              <a:t>, </a:t>
            </a:r>
            <a:endParaRPr lang="es-ES" sz="1100" dirty="0" smtClean="0"/>
          </a:p>
          <a:p>
            <a:pPr marL="171450" indent="-171450" algn="just">
              <a:buFont typeface="Arial" pitchFamily="34" charset="0"/>
              <a:buChar char="•"/>
            </a:pPr>
            <a:r>
              <a:rPr lang="es-ES" sz="1100" dirty="0" smtClean="0"/>
              <a:t>Prof</a:t>
            </a:r>
            <a:r>
              <a:rPr lang="es-ES" sz="1100" dirty="0"/>
              <a:t>. Ernesto </a:t>
            </a:r>
            <a:r>
              <a:rPr lang="es-ES" sz="1100" dirty="0" smtClean="0"/>
              <a:t>Coto</a:t>
            </a:r>
          </a:p>
          <a:p>
            <a:pPr algn="just"/>
            <a:endParaRPr lang="es-ES" sz="1100" dirty="0" smtClean="0"/>
          </a:p>
          <a:p>
            <a:pPr algn="just"/>
            <a:r>
              <a:rPr lang="es-ES" sz="1100" b="1" dirty="0" smtClean="0"/>
              <a:t>Financiamiento: </a:t>
            </a:r>
            <a:r>
              <a:rPr lang="es-ES" sz="1100" dirty="0" smtClean="0"/>
              <a:t>Propio</a:t>
            </a:r>
          </a:p>
          <a:p>
            <a:pPr algn="just"/>
            <a:r>
              <a:rPr lang="es-ES" sz="1100" b="1" dirty="0" smtClean="0"/>
              <a:t>Creación</a:t>
            </a:r>
            <a:r>
              <a:rPr lang="es-ES" sz="1100" b="1" dirty="0"/>
              <a:t>:  </a:t>
            </a:r>
            <a:r>
              <a:rPr lang="es-ES" sz="1100" dirty="0"/>
              <a:t>2010</a:t>
            </a:r>
            <a:endParaRPr lang="es-ES" sz="1100" dirty="0" smtClean="0"/>
          </a:p>
          <a:p>
            <a:pPr algn="just"/>
            <a:endParaRPr lang="es-ES" sz="1100" dirty="0"/>
          </a:p>
          <a:p>
            <a:pPr algn="just"/>
            <a:endParaRPr lang="es-ES" sz="1100" dirty="0" smtClean="0"/>
          </a:p>
        </p:txBody>
      </p:sp>
      <p:sp>
        <p:nvSpPr>
          <p:cNvPr id="37" name="36 CuadroTexto"/>
          <p:cNvSpPr txBox="1"/>
          <p:nvPr/>
        </p:nvSpPr>
        <p:spPr>
          <a:xfrm>
            <a:off x="3415308" y="2299384"/>
            <a:ext cx="2818693" cy="6017032"/>
          </a:xfrm>
          <a:prstGeom prst="rect">
            <a:avLst/>
          </a:prstGeom>
          <a:noFill/>
        </p:spPr>
        <p:txBody>
          <a:bodyPr wrap="square" rtlCol="0">
            <a:spAutoFit/>
          </a:bodyPr>
          <a:lstStyle/>
          <a:p>
            <a:pPr algn="just"/>
            <a:r>
              <a:rPr lang="pt-BR" sz="1100" b="1" dirty="0" smtClean="0"/>
              <a:t>DIAGNÓSTICO MÉDICO POR IMÁGENES COMPUTARIZADAS</a:t>
            </a:r>
          </a:p>
          <a:p>
            <a:pPr algn="just"/>
            <a:r>
              <a:rPr lang="es-ES" sz="1100" b="1" dirty="0"/>
              <a:t>Descripción: </a:t>
            </a:r>
            <a:endParaRPr lang="es-ES" sz="1100" b="1" dirty="0" smtClean="0"/>
          </a:p>
          <a:p>
            <a:pPr marL="171450" indent="-171450" algn="just">
              <a:buFont typeface="Arial" pitchFamily="34" charset="0"/>
              <a:buChar char="•"/>
            </a:pPr>
            <a:r>
              <a:rPr lang="es-ES" sz="1100" dirty="0" smtClean="0"/>
              <a:t>La </a:t>
            </a:r>
            <a:r>
              <a:rPr lang="es-ES" sz="1100" dirty="0"/>
              <a:t>primera etapa se llamó “Gestión Hospitalaria en Servicio de Imágenes (GEHOSI)”. GEHOSI tiene como objetivo el estudio y la evaluación de los servicios de </a:t>
            </a:r>
            <a:r>
              <a:rPr lang="es-ES" sz="1100" dirty="0" err="1"/>
              <a:t>imagenología</a:t>
            </a:r>
            <a:r>
              <a:rPr lang="es-ES" sz="1100" dirty="0"/>
              <a:t> de los centros hospitalarios a nivel nacional, con el propósito de proveer una solución adecuada a su flujo de trabajo (</a:t>
            </a:r>
            <a:r>
              <a:rPr lang="es-ES" sz="1100" dirty="0" err="1"/>
              <a:t>workflow</a:t>
            </a:r>
            <a:r>
              <a:rPr lang="es-ES" sz="1100" dirty="0"/>
              <a:t>). </a:t>
            </a:r>
            <a:endParaRPr lang="es-ES" sz="1100" dirty="0" smtClean="0"/>
          </a:p>
          <a:p>
            <a:pPr marL="171450" indent="-171450" algn="just">
              <a:buFont typeface="Arial" pitchFamily="34" charset="0"/>
              <a:buChar char="•"/>
            </a:pPr>
            <a:r>
              <a:rPr lang="es-ES" sz="1100" dirty="0" smtClean="0"/>
              <a:t>En </a:t>
            </a:r>
            <a:r>
              <a:rPr lang="es-ES" sz="1100" dirty="0"/>
              <a:t>esta primera etapa se realiza un análisis del panorama de los centros hospitalarios a nivel nacional, a fin de obtener una clasificación de los mismos tanto en el sector público como privado, que permita elegir los centros que servirán de piloto para el estudio de factibilidad de la instauración de un prototipo de sistema PACS (Picture </a:t>
            </a:r>
            <a:r>
              <a:rPr lang="es-ES" sz="1100" dirty="0" err="1"/>
              <a:t>Archiving</a:t>
            </a:r>
            <a:r>
              <a:rPr lang="es-ES" sz="1100" dirty="0"/>
              <a:t> and </a:t>
            </a:r>
            <a:r>
              <a:rPr lang="es-ES" sz="1100" dirty="0" err="1"/>
              <a:t>Communication</a:t>
            </a:r>
            <a:r>
              <a:rPr lang="es-ES" sz="1100" dirty="0"/>
              <a:t> </a:t>
            </a:r>
            <a:r>
              <a:rPr lang="es-ES" sz="1100" dirty="0" err="1"/>
              <a:t>System</a:t>
            </a:r>
            <a:r>
              <a:rPr lang="es-ES" sz="1100" dirty="0"/>
              <a:t>), junto con una estación de trabajo para visualización avanzada de datos médicos. </a:t>
            </a:r>
            <a:endParaRPr lang="es-ES" sz="1100" dirty="0" smtClean="0"/>
          </a:p>
          <a:p>
            <a:pPr marL="171450" indent="-171450" algn="just">
              <a:buFont typeface="Arial" pitchFamily="34" charset="0"/>
              <a:buChar char="•"/>
            </a:pPr>
            <a:r>
              <a:rPr lang="es-ES" sz="1100" dirty="0" smtClean="0"/>
              <a:t>La </a:t>
            </a:r>
            <a:r>
              <a:rPr lang="es-ES" sz="1100" dirty="0"/>
              <a:t>segunda etapa se llamó “Investigación y Desarrollo de Software de Diagnóstico (IDECAD)”. IDECAD tiene como objetivo la investigación en el área de software de diagnóstico, o software CAD (</a:t>
            </a:r>
            <a:r>
              <a:rPr lang="es-ES" sz="1100" dirty="0" err="1"/>
              <a:t>Computer</a:t>
            </a:r>
            <a:r>
              <a:rPr lang="es-ES" sz="1100" dirty="0"/>
              <a:t> </a:t>
            </a:r>
            <a:r>
              <a:rPr lang="es-ES" sz="1100" dirty="0" err="1"/>
              <a:t>Aided</a:t>
            </a:r>
            <a:r>
              <a:rPr lang="es-ES" sz="1100" dirty="0"/>
              <a:t> Diagnosis), para así desarrollar nuevas aplicaciones y nuevos métodos para mejorar las estaciones de trabajo médico que serán instaladas junto con el sistema PACS, en el centro piloto seleccionado en la primera etapa.</a:t>
            </a:r>
            <a:endParaRPr lang="es-ES" sz="1100" dirty="0" smtClean="0"/>
          </a:p>
          <a:p>
            <a:pPr algn="just"/>
            <a:endParaRPr lang="es-ES" sz="1100" dirty="0" smtClean="0"/>
          </a:p>
        </p:txBody>
      </p:sp>
    </p:spTree>
    <p:extLst>
      <p:ext uri="{BB962C8B-B14F-4D97-AF65-F5344CB8AC3E}">
        <p14:creationId xmlns:p14="http://schemas.microsoft.com/office/powerpoint/2010/main" val="94417979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195736"/>
            <a:ext cx="2818693" cy="5678478"/>
          </a:xfrm>
          <a:prstGeom prst="rect">
            <a:avLst/>
          </a:prstGeom>
          <a:noFill/>
        </p:spPr>
        <p:txBody>
          <a:bodyPr wrap="square" rtlCol="0">
            <a:spAutoFit/>
          </a:bodyPr>
          <a:lstStyle/>
          <a:p>
            <a:pPr algn="ctr"/>
            <a:r>
              <a:rPr lang="es-ES" sz="1100" b="1" dirty="0" smtClean="0"/>
              <a:t>CENTRO DE COMPUTACIÓN GRÁFICA</a:t>
            </a:r>
          </a:p>
          <a:p>
            <a:pPr algn="just"/>
            <a:r>
              <a:rPr lang="es-ES" sz="1100" b="1" dirty="0" smtClean="0"/>
              <a:t>ULTRASON3D</a:t>
            </a:r>
            <a:endParaRPr lang="es-ES" sz="1100" dirty="0"/>
          </a:p>
          <a:p>
            <a:pPr algn="just"/>
            <a:r>
              <a:rPr lang="es-ES" sz="1100" b="1" dirty="0"/>
              <a:t>Descripción: </a:t>
            </a:r>
          </a:p>
          <a:p>
            <a:pPr marL="171450" indent="-171450" algn="just">
              <a:buFont typeface="Arial" pitchFamily="34" charset="0"/>
              <a:buChar char="•"/>
            </a:pPr>
            <a:r>
              <a:rPr lang="es-ES" sz="1100" dirty="0" err="1"/>
              <a:t>UltraSon</a:t>
            </a:r>
            <a:r>
              <a:rPr lang="es-ES" sz="1100" dirty="0"/>
              <a:t> 3D es un sistema de ultrasonido 3D el cual transforma el sistema de ultrasonido convencional (2D) a tridimensional (3D). UltraSon3D es el acrónimo de Ultra </a:t>
            </a:r>
            <a:r>
              <a:rPr lang="es-ES" sz="1100" dirty="0" err="1"/>
              <a:t>Sonography</a:t>
            </a:r>
            <a:r>
              <a:rPr lang="es-ES" sz="1100" dirty="0"/>
              <a:t> 3D, y a la vez Ultra Son 3D (Son significa hijo en inglés). </a:t>
            </a:r>
            <a:endParaRPr lang="es-ES" sz="1100" dirty="0" smtClean="0"/>
          </a:p>
          <a:p>
            <a:pPr marL="171450" indent="-171450" algn="just">
              <a:buFont typeface="Arial" pitchFamily="34" charset="0"/>
              <a:buChar char="•"/>
            </a:pPr>
            <a:r>
              <a:rPr lang="es-ES" sz="1100" dirty="0" smtClean="0"/>
              <a:t>El </a:t>
            </a:r>
            <a:r>
              <a:rPr lang="es-ES" sz="1100" dirty="0"/>
              <a:t>sistema utiliza una laptop compatible con UltraSon3D que es conectado al sistema de ultrasonido a través de una </a:t>
            </a:r>
            <a:r>
              <a:rPr lang="es-ES" sz="1100" dirty="0" err="1"/>
              <a:t>capturadora</a:t>
            </a:r>
            <a:r>
              <a:rPr lang="es-ES" sz="1100" dirty="0"/>
              <a:t> de video, para obtener la secuencia de cortes seriados 2D. </a:t>
            </a:r>
            <a:endParaRPr lang="es-ES" sz="1100" dirty="0" smtClean="0"/>
          </a:p>
          <a:p>
            <a:pPr marL="171450" indent="-171450" algn="just">
              <a:buFont typeface="Arial" pitchFamily="34" charset="0"/>
              <a:buChar char="•"/>
            </a:pPr>
            <a:r>
              <a:rPr lang="es-ES" sz="1100" dirty="0" smtClean="0"/>
              <a:t>Estos </a:t>
            </a:r>
            <a:r>
              <a:rPr lang="es-ES" sz="1100" dirty="0"/>
              <a:t>cortes son apilados y desplegados en su monitor para obtener la imagen 3D. Se puede aplicar un conjunto de operaciones para obtener la imagen deseada. Esto incluye filtros 3D, cortes 3D, rotaciones, escalamiento, transformaciones de color y opacidad, y parámetros de iluminación. El sistema permite generar reportes, videos, imágenes, enviar video/imágenes por email, imprimir, etc</a:t>
            </a:r>
            <a:r>
              <a:rPr lang="es-ES" sz="1100" dirty="0" smtClean="0"/>
              <a:t>.</a:t>
            </a:r>
          </a:p>
          <a:p>
            <a:pPr marL="171450" indent="-171450" algn="just">
              <a:buFont typeface="Arial" pitchFamily="34" charset="0"/>
              <a:buChar char="•"/>
            </a:pPr>
            <a:endParaRPr lang="es-ES" sz="1100" dirty="0" smtClean="0"/>
          </a:p>
          <a:p>
            <a:pPr marL="171450" indent="-171450" algn="just">
              <a:buFont typeface="Arial" pitchFamily="34" charset="0"/>
              <a:buChar char="•"/>
            </a:pPr>
            <a:r>
              <a:rPr lang="es-ES" sz="1100" b="1" dirty="0" smtClean="0"/>
              <a:t>Creación: </a:t>
            </a:r>
            <a:r>
              <a:rPr lang="es-ES" sz="1100" dirty="0" smtClean="0"/>
              <a:t>2007</a:t>
            </a:r>
          </a:p>
          <a:p>
            <a:pPr algn="just"/>
            <a:endParaRPr lang="es-ES" sz="1100" dirty="0"/>
          </a:p>
          <a:p>
            <a:pPr marL="171450" indent="-171450" algn="just">
              <a:buFont typeface="Arial" pitchFamily="34" charset="0"/>
              <a:buChar char="•"/>
            </a:pPr>
            <a:r>
              <a:rPr lang="es-ES" sz="1100" b="1" dirty="0"/>
              <a:t>Integrantes: </a:t>
            </a:r>
            <a:r>
              <a:rPr lang="es-ES" sz="1100" dirty="0"/>
              <a:t>Prof. </a:t>
            </a:r>
            <a:r>
              <a:rPr lang="es-ES" sz="1100" dirty="0" err="1"/>
              <a:t>Rhadamés</a:t>
            </a:r>
            <a:r>
              <a:rPr lang="es-ES" sz="1100" dirty="0"/>
              <a:t> Carmona (Coordinador)</a:t>
            </a:r>
          </a:p>
          <a:p>
            <a:pPr marL="171450" indent="-171450" algn="just">
              <a:buFont typeface="Arial" pitchFamily="34" charset="0"/>
              <a:buChar char="•"/>
            </a:pPr>
            <a:endParaRPr lang="es-ES" sz="1100" dirty="0"/>
          </a:p>
          <a:p>
            <a:pPr marL="171450" indent="-171450" algn="just">
              <a:buFont typeface="Arial" pitchFamily="34" charset="0"/>
              <a:buChar char="•"/>
            </a:pPr>
            <a:r>
              <a:rPr lang="es-ES" sz="1100" b="1" dirty="0"/>
              <a:t>Financiamiento: </a:t>
            </a:r>
            <a:r>
              <a:rPr lang="es-ES" sz="1100" dirty="0"/>
              <a:t>propio</a:t>
            </a:r>
          </a:p>
          <a:p>
            <a:pPr marL="171450" indent="-171450" algn="just">
              <a:buFont typeface="Arial" pitchFamily="34" charset="0"/>
              <a:buChar char="•"/>
            </a:pPr>
            <a:endParaRPr lang="es-ES" sz="1100" dirty="0" smtClean="0"/>
          </a:p>
        </p:txBody>
      </p:sp>
      <p:sp>
        <p:nvSpPr>
          <p:cNvPr id="37" name="36 CuadroTexto"/>
          <p:cNvSpPr txBox="1"/>
          <p:nvPr/>
        </p:nvSpPr>
        <p:spPr>
          <a:xfrm>
            <a:off x="3415308" y="2198340"/>
            <a:ext cx="2818693" cy="6355586"/>
          </a:xfrm>
          <a:prstGeom prst="rect">
            <a:avLst/>
          </a:prstGeom>
          <a:noFill/>
        </p:spPr>
        <p:txBody>
          <a:bodyPr wrap="square" rtlCol="0">
            <a:spAutoFit/>
          </a:bodyPr>
          <a:lstStyle/>
          <a:p>
            <a:pPr algn="ctr"/>
            <a:r>
              <a:rPr lang="es-ES" sz="1100" b="1" dirty="0" smtClean="0"/>
              <a:t>QUIRÓFANO VIRTUAL</a:t>
            </a:r>
            <a:endParaRPr lang="es-ES" sz="1100" b="1" dirty="0"/>
          </a:p>
          <a:p>
            <a:pPr algn="just"/>
            <a:r>
              <a:rPr lang="es-ES" sz="1100" b="1" dirty="0"/>
              <a:t>Descripción: </a:t>
            </a:r>
            <a:endParaRPr lang="es-ES" sz="1100" b="1" dirty="0" smtClean="0"/>
          </a:p>
          <a:p>
            <a:pPr marL="171450" indent="-171450" algn="just">
              <a:buFont typeface="Arial" pitchFamily="34" charset="0"/>
              <a:buChar char="•"/>
            </a:pPr>
            <a:r>
              <a:rPr lang="es-ES" sz="1100" dirty="0" smtClean="0"/>
              <a:t>Este </a:t>
            </a:r>
            <a:r>
              <a:rPr lang="es-ES" sz="1100" dirty="0"/>
              <a:t>proyecto tiene como objetivo fundamental la construcción de una estación de trabajo de Realidad Virtual </a:t>
            </a:r>
            <a:r>
              <a:rPr lang="es-ES" sz="1100" dirty="0" err="1"/>
              <a:t>Inmersiva</a:t>
            </a:r>
            <a:r>
              <a:rPr lang="es-ES" sz="1100" dirty="0"/>
              <a:t> que emula el ambiente de trabajo de una mesa de operaciones donde se realizan implantes de dispositivos biomédicos para ortopedia y traumatología</a:t>
            </a:r>
            <a:r>
              <a:rPr lang="es-ES" sz="1100" dirty="0" smtClean="0"/>
              <a:t>.</a:t>
            </a:r>
            <a:endParaRPr lang="es-ES" sz="1100" b="1" dirty="0"/>
          </a:p>
          <a:p>
            <a:pPr marL="171450" indent="-171450" algn="just">
              <a:buFont typeface="Arial" pitchFamily="34" charset="0"/>
              <a:buChar char="•"/>
            </a:pPr>
            <a:r>
              <a:rPr lang="es-ES" sz="1100" dirty="0"/>
              <a:t>La intervención quirúrgica de un paciente al cual se le colocará una prótesis ortopédica requiere de un paso previo que es la toma de decisión del tamaño y tipo de prótesis que mejor se ajusta al paciente. Usualmente, este proceso se lleva a cabo en la sala de operaciones, donde se prueban las distintas prótesis disponibles en el paciente, lo cual implica un incremento en el tiempo de operación, riesgos y costos. </a:t>
            </a:r>
            <a:endParaRPr lang="es-ES" sz="1100" dirty="0" smtClean="0"/>
          </a:p>
          <a:p>
            <a:pPr marL="171450" indent="-171450" algn="just">
              <a:buFont typeface="Arial" pitchFamily="34" charset="0"/>
              <a:buChar char="•"/>
            </a:pPr>
            <a:r>
              <a:rPr lang="es-ES" sz="1100" dirty="0" smtClean="0"/>
              <a:t>En </a:t>
            </a:r>
            <a:r>
              <a:rPr lang="es-ES" sz="1100" dirty="0"/>
              <a:t>este proyecto se plantea el desarrollo de un ambiente virtual </a:t>
            </a:r>
            <a:r>
              <a:rPr lang="es-ES" sz="1100" dirty="0" err="1"/>
              <a:t>inmersivo</a:t>
            </a:r>
            <a:r>
              <a:rPr lang="es-ES" sz="1100" dirty="0"/>
              <a:t> de tipo </a:t>
            </a:r>
            <a:r>
              <a:rPr lang="es-ES" sz="1100" dirty="0" err="1"/>
              <a:t>Workbench</a:t>
            </a:r>
            <a:r>
              <a:rPr lang="es-ES" sz="1100" dirty="0"/>
              <a:t>, que permitirá simular el ambiente donde se realiza la operación, haciendo uso de otros dispositivos de inmersión como el lápiz óptico, guantes, lentes 3D, etc. </a:t>
            </a:r>
          </a:p>
          <a:p>
            <a:pPr algn="just"/>
            <a:r>
              <a:rPr lang="es-ES" sz="1100" b="1" dirty="0"/>
              <a:t>Integrantes: </a:t>
            </a:r>
            <a:endParaRPr lang="es-ES" sz="1100" b="1" dirty="0" smtClean="0"/>
          </a:p>
          <a:p>
            <a:pPr marL="171450" indent="-171450" algn="just">
              <a:buFont typeface="Arial" pitchFamily="34" charset="0"/>
              <a:buChar char="•"/>
            </a:pPr>
            <a:r>
              <a:rPr lang="es-ES" sz="1100" dirty="0" smtClean="0"/>
              <a:t>Prof</a:t>
            </a:r>
            <a:r>
              <a:rPr lang="es-ES" sz="1100" dirty="0"/>
              <a:t>. Omaira Rodríguez </a:t>
            </a:r>
            <a:endParaRPr lang="es-ES" sz="1100" dirty="0" smtClean="0"/>
          </a:p>
          <a:p>
            <a:pPr marL="171450" indent="-171450" algn="just">
              <a:buFont typeface="Arial" pitchFamily="34" charset="0"/>
              <a:buChar char="•"/>
            </a:pPr>
            <a:r>
              <a:rPr lang="es-ES" sz="1100" dirty="0" smtClean="0"/>
              <a:t>Prof</a:t>
            </a:r>
            <a:r>
              <a:rPr lang="es-ES" sz="1100" dirty="0"/>
              <a:t>. Miguel </a:t>
            </a:r>
            <a:r>
              <a:rPr lang="es-ES" sz="1100" dirty="0" err="1"/>
              <a:t>Cerrolaza</a:t>
            </a:r>
            <a:r>
              <a:rPr lang="es-ES" sz="1100" dirty="0"/>
              <a:t> (Coordinadores), </a:t>
            </a:r>
            <a:endParaRPr lang="es-ES" sz="1100" dirty="0" smtClean="0"/>
          </a:p>
          <a:p>
            <a:pPr marL="171450" indent="-171450" algn="just">
              <a:buFont typeface="Arial" pitchFamily="34" charset="0"/>
              <a:buChar char="•"/>
            </a:pPr>
            <a:r>
              <a:rPr lang="es-ES" sz="1100" dirty="0" smtClean="0"/>
              <a:t>Prof</a:t>
            </a:r>
            <a:r>
              <a:rPr lang="es-ES" sz="1100" dirty="0"/>
              <a:t>. </a:t>
            </a:r>
            <a:r>
              <a:rPr lang="es-ES" sz="1100" dirty="0" err="1"/>
              <a:t>Yomar</a:t>
            </a:r>
            <a:r>
              <a:rPr lang="es-ES" sz="1100" dirty="0"/>
              <a:t> González, </a:t>
            </a:r>
            <a:endParaRPr lang="es-ES" sz="1100" dirty="0" smtClean="0"/>
          </a:p>
          <a:p>
            <a:pPr marL="171450" indent="-171450" algn="just">
              <a:buFont typeface="Arial" pitchFamily="34" charset="0"/>
              <a:buChar char="•"/>
            </a:pPr>
            <a:r>
              <a:rPr lang="es-ES" sz="1100" dirty="0" smtClean="0"/>
              <a:t>Prof</a:t>
            </a:r>
            <a:r>
              <a:rPr lang="es-ES" sz="1100" dirty="0"/>
              <a:t>. </a:t>
            </a:r>
            <a:r>
              <a:rPr lang="es-ES" sz="1100" dirty="0" err="1"/>
              <a:t>Rhadamés</a:t>
            </a:r>
            <a:r>
              <a:rPr lang="es-ES" sz="1100" dirty="0"/>
              <a:t> Carmona, </a:t>
            </a:r>
            <a:endParaRPr lang="es-ES" sz="1100" dirty="0" smtClean="0"/>
          </a:p>
          <a:p>
            <a:pPr marL="171450" indent="-171450" algn="just">
              <a:buFont typeface="Arial" pitchFamily="34" charset="0"/>
              <a:buChar char="•"/>
            </a:pPr>
            <a:r>
              <a:rPr lang="es-ES" sz="1100" dirty="0" smtClean="0"/>
              <a:t>Prof</a:t>
            </a:r>
            <a:r>
              <a:rPr lang="es-ES" sz="1100" dirty="0"/>
              <a:t>. Ernesto Coto, Prof. Héctor </a:t>
            </a:r>
            <a:r>
              <a:rPr lang="es-ES" sz="1100" dirty="0" smtClean="0"/>
              <a:t>Navarro,</a:t>
            </a:r>
          </a:p>
          <a:p>
            <a:pPr marL="171450" indent="-171450" algn="just">
              <a:buFont typeface="Arial" pitchFamily="34" charset="0"/>
              <a:buChar char="•"/>
            </a:pPr>
            <a:r>
              <a:rPr lang="es-ES" sz="1100" dirty="0" smtClean="0"/>
              <a:t>Prof</a:t>
            </a:r>
            <a:r>
              <a:rPr lang="es-ES" sz="1100" dirty="0"/>
              <a:t>. Walter Hernández, Prof. </a:t>
            </a:r>
            <a:r>
              <a:rPr lang="es-ES" sz="1100" dirty="0" err="1"/>
              <a:t>Esmitt</a:t>
            </a:r>
            <a:r>
              <a:rPr lang="es-ES" sz="1100" dirty="0"/>
              <a:t> Ramírez.</a:t>
            </a:r>
          </a:p>
          <a:p>
            <a:pPr algn="just"/>
            <a:endParaRPr lang="es-ES" sz="1100" dirty="0" smtClean="0"/>
          </a:p>
        </p:txBody>
      </p:sp>
    </p:spTree>
    <p:extLst>
      <p:ext uri="{BB962C8B-B14F-4D97-AF65-F5344CB8AC3E}">
        <p14:creationId xmlns:p14="http://schemas.microsoft.com/office/powerpoint/2010/main" val="171213270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pic>
        <p:nvPicPr>
          <p:cNvPr id="22" name="2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752" y="2335083"/>
            <a:ext cx="4450987" cy="6053341"/>
          </a:xfrm>
          <a:prstGeom prst="rect">
            <a:avLst/>
          </a:prstGeom>
        </p:spPr>
      </p:pic>
    </p:spTree>
    <p:extLst>
      <p:ext uri="{BB962C8B-B14F-4D97-AF65-F5344CB8AC3E}">
        <p14:creationId xmlns:p14="http://schemas.microsoft.com/office/powerpoint/2010/main" val="219579386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252637"/>
            <a:ext cx="2818693" cy="5847755"/>
          </a:xfrm>
          <a:prstGeom prst="rect">
            <a:avLst/>
          </a:prstGeom>
          <a:noFill/>
        </p:spPr>
        <p:txBody>
          <a:bodyPr wrap="square" rtlCol="0">
            <a:spAutoFit/>
          </a:bodyPr>
          <a:lstStyle/>
          <a:p>
            <a:pPr algn="ctr"/>
            <a:r>
              <a:rPr lang="es-ES" sz="1100" b="1" dirty="0" smtClean="0"/>
              <a:t>LABORATORIO DE MAGNETISMO</a:t>
            </a:r>
          </a:p>
          <a:p>
            <a:pPr algn="just"/>
            <a:r>
              <a:rPr lang="es-ES" sz="1100" b="1" dirty="0" smtClean="0"/>
              <a:t>ESPECTROPÍA MOSSBAUER </a:t>
            </a:r>
          </a:p>
          <a:p>
            <a:pPr algn="just"/>
            <a:r>
              <a:rPr lang="es-ES" sz="1100" b="1" dirty="0" smtClean="0"/>
              <a:t>Usuarios </a:t>
            </a:r>
            <a:r>
              <a:rPr lang="es-ES" sz="1100" b="1" dirty="0"/>
              <a:t>del Servicio, Producto o Proceso:</a:t>
            </a:r>
          </a:p>
          <a:p>
            <a:pPr marL="171450" indent="-171450" algn="just">
              <a:buFont typeface="Arial" pitchFamily="34" charset="0"/>
              <a:buChar char="•"/>
            </a:pPr>
            <a:r>
              <a:rPr lang="es-ES" sz="1100" dirty="0"/>
              <a:t>PDVSA</a:t>
            </a:r>
          </a:p>
          <a:p>
            <a:pPr algn="just"/>
            <a:r>
              <a:rPr lang="es-ES" sz="1100" b="1" dirty="0"/>
              <a:t>Descripción: </a:t>
            </a:r>
          </a:p>
          <a:p>
            <a:pPr marL="171450" indent="-171450" algn="just">
              <a:buFont typeface="Arial" pitchFamily="34" charset="0"/>
              <a:buChar char="•"/>
            </a:pPr>
            <a:r>
              <a:rPr lang="es-ES" sz="1100" dirty="0"/>
              <a:t>Es una técnica analítica de  alta sensibilidad  a los cambios de la configuración  atómica en la primera vecindad de la sonda (en este caso el hierro 57Fe).</a:t>
            </a:r>
          </a:p>
          <a:p>
            <a:pPr marL="171450" indent="-171450" algn="just">
              <a:buFont typeface="Arial" pitchFamily="34" charset="0"/>
              <a:buChar char="•"/>
            </a:pPr>
            <a:r>
              <a:rPr lang="es-ES" sz="1100" dirty="0"/>
              <a:t>Mide con precisión el estado magnético y electrónico de las especies de hierro.</a:t>
            </a:r>
          </a:p>
          <a:p>
            <a:pPr marL="171450" indent="-171450" algn="just">
              <a:buFont typeface="Arial" pitchFamily="34" charset="0"/>
              <a:buChar char="•"/>
            </a:pPr>
            <a:r>
              <a:rPr lang="es-ES" sz="1100" dirty="0"/>
              <a:t>Aporta información sobre los enlaces químicos del hierro con los átomos vecinos de primera coordinación,  sitios de simetría cristalográfica, defectos en estructuras, propiedades cristalográficas, dinámica estructural y </a:t>
            </a:r>
            <a:r>
              <a:rPr lang="es-ES" sz="1100" dirty="0" err="1"/>
              <a:t>caraterización</a:t>
            </a:r>
            <a:r>
              <a:rPr lang="es-ES" sz="1100" dirty="0"/>
              <a:t> de  propiedades magnéticas de materiales.</a:t>
            </a:r>
          </a:p>
          <a:p>
            <a:pPr algn="just"/>
            <a:r>
              <a:rPr lang="es-ES" sz="1100" b="1" dirty="0"/>
              <a:t>Solicitud del servicio: </a:t>
            </a:r>
          </a:p>
          <a:p>
            <a:pPr marL="171450" indent="-171450" algn="just">
              <a:buFont typeface="Arial" pitchFamily="34" charset="0"/>
              <a:buChar char="•"/>
            </a:pPr>
            <a:r>
              <a:rPr lang="es-ES" sz="1100" dirty="0"/>
              <a:t>Solicitud mediante correo electrónico o reunión personal.</a:t>
            </a:r>
          </a:p>
          <a:p>
            <a:pPr algn="just"/>
            <a:r>
              <a:rPr lang="es-ES" sz="1100" b="1" dirty="0"/>
              <a:t>Parámetros del servicio: </a:t>
            </a:r>
          </a:p>
          <a:p>
            <a:pPr marL="171450" indent="-171450" algn="just">
              <a:buFont typeface="Arial" pitchFamily="34" charset="0"/>
              <a:buChar char="•"/>
            </a:pPr>
            <a:r>
              <a:rPr lang="es-ES" sz="1100" dirty="0"/>
              <a:t>Producto terminado. </a:t>
            </a:r>
          </a:p>
          <a:p>
            <a:pPr marL="171450" indent="-171450" algn="just">
              <a:buFont typeface="Arial" pitchFamily="34" charset="0"/>
              <a:buChar char="•"/>
            </a:pPr>
            <a:r>
              <a:rPr lang="es-ES" sz="1100" dirty="0"/>
              <a:t>Servicio de investigación y </a:t>
            </a:r>
            <a:r>
              <a:rPr lang="es-ES" sz="1100" dirty="0" smtClean="0"/>
              <a:t>desarrollo</a:t>
            </a:r>
            <a:endParaRPr lang="es-ES" sz="1100" dirty="0"/>
          </a:p>
          <a:p>
            <a:pPr algn="just"/>
            <a:r>
              <a:rPr lang="es-ES" sz="1100" b="1" dirty="0"/>
              <a:t>Lugar en que se presta el servicio:</a:t>
            </a:r>
          </a:p>
          <a:p>
            <a:pPr marL="171450" indent="-171450" algn="just">
              <a:buFont typeface="Arial" pitchFamily="34" charset="0"/>
              <a:buChar char="•"/>
            </a:pPr>
            <a:r>
              <a:rPr lang="es-ES" sz="1100" dirty="0"/>
              <a:t>Laboratorio de Magnetismo.</a:t>
            </a:r>
          </a:p>
          <a:p>
            <a:pPr marL="171450" indent="-171450" algn="just">
              <a:buFont typeface="Arial" pitchFamily="34" charset="0"/>
              <a:buChar char="•"/>
            </a:pPr>
            <a:r>
              <a:rPr lang="es-ES" sz="1100" dirty="0"/>
              <a:t>Escuela de Física. </a:t>
            </a:r>
          </a:p>
          <a:p>
            <a:pPr algn="just"/>
            <a:endParaRPr lang="es-ES" sz="1100" b="1" dirty="0"/>
          </a:p>
          <a:p>
            <a:pPr algn="just"/>
            <a:r>
              <a:rPr lang="es-ES" sz="1100" b="1" dirty="0"/>
              <a:t>Dirección:  </a:t>
            </a:r>
          </a:p>
          <a:p>
            <a:pPr marL="171450" indent="-171450" algn="just">
              <a:buFont typeface="Arial" pitchFamily="34" charset="0"/>
              <a:buChar char="•"/>
            </a:pPr>
            <a:r>
              <a:rPr lang="es-ES" sz="1100" dirty="0" smtClean="0"/>
              <a:t>Facultad </a:t>
            </a:r>
            <a:r>
              <a:rPr lang="es-ES" sz="1100" dirty="0"/>
              <a:t>de Ciencias, UCV, </a:t>
            </a:r>
          </a:p>
          <a:p>
            <a:pPr algn="just"/>
            <a:r>
              <a:rPr lang="es-ES" sz="1100" dirty="0" smtClean="0"/>
              <a:t>      Av</a:t>
            </a:r>
            <a:r>
              <a:rPr lang="es-ES" sz="1100" dirty="0"/>
              <a:t>. Los Ilustres, </a:t>
            </a:r>
          </a:p>
          <a:p>
            <a:pPr algn="just"/>
            <a:r>
              <a:rPr lang="es-ES" sz="1100" dirty="0" smtClean="0"/>
              <a:t>      Los </a:t>
            </a:r>
            <a:r>
              <a:rPr lang="es-ES" sz="1100" dirty="0"/>
              <a:t>Chaguaramos, Caracas.</a:t>
            </a:r>
          </a:p>
          <a:p>
            <a:pPr algn="just"/>
            <a:endParaRPr lang="es-ES" sz="1100" b="1" dirty="0" smtClean="0"/>
          </a:p>
        </p:txBody>
      </p:sp>
      <p:sp>
        <p:nvSpPr>
          <p:cNvPr id="22" name="21 Rectángulo"/>
          <p:cNvSpPr/>
          <p:nvPr/>
        </p:nvSpPr>
        <p:spPr>
          <a:xfrm>
            <a:off x="3448475" y="5652120"/>
            <a:ext cx="2818693" cy="27461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5" name="24 CuadroTexto"/>
          <p:cNvSpPr txBox="1"/>
          <p:nvPr/>
        </p:nvSpPr>
        <p:spPr>
          <a:xfrm>
            <a:off x="3501008" y="6319063"/>
            <a:ext cx="2738188" cy="1785104"/>
          </a:xfrm>
          <a:prstGeom prst="rect">
            <a:avLst/>
          </a:prstGeom>
          <a:noFill/>
        </p:spPr>
        <p:txBody>
          <a:bodyPr wrap="square" rtlCol="0">
            <a:spAutoFit/>
          </a:bodyPr>
          <a:lstStyle/>
          <a:p>
            <a:pPr algn="just"/>
            <a:r>
              <a:rPr lang="it-IT" sz="1100" b="1" dirty="0" smtClean="0"/>
              <a:t>Contacto</a:t>
            </a:r>
            <a:r>
              <a:rPr lang="it-IT" sz="1100" b="1" dirty="0"/>
              <a:t>:</a:t>
            </a:r>
          </a:p>
          <a:p>
            <a:pPr algn="just"/>
            <a:r>
              <a:rPr lang="es-VE" sz="1100" dirty="0"/>
              <a:t>Profa. </a:t>
            </a:r>
            <a:r>
              <a:rPr lang="es-VE" sz="1100" dirty="0" err="1"/>
              <a:t>Lisseta</a:t>
            </a:r>
            <a:r>
              <a:rPr lang="es-VE" sz="1100" dirty="0"/>
              <a:t> </a:t>
            </a:r>
            <a:r>
              <a:rPr lang="es-VE" sz="1100" dirty="0" smtClean="0"/>
              <a:t>D'Onofrio</a:t>
            </a:r>
          </a:p>
          <a:p>
            <a:pPr algn="just"/>
            <a:r>
              <a:rPr lang="es-ES" sz="1100" dirty="0" smtClean="0"/>
              <a:t>58(212)6051196/1326/1327/1328</a:t>
            </a:r>
            <a:endParaRPr lang="es-VE" sz="1100" dirty="0" smtClean="0"/>
          </a:p>
          <a:p>
            <a:pPr algn="just"/>
            <a:endParaRPr lang="es-VE" sz="1100" b="1" dirty="0"/>
          </a:p>
          <a:p>
            <a:pPr algn="just"/>
            <a:r>
              <a:rPr lang="es-ES" sz="1100" b="1" dirty="0"/>
              <a:t>	</a:t>
            </a:r>
            <a:endParaRPr lang="es-ES" sz="1100" b="1" dirty="0" smtClean="0"/>
          </a:p>
          <a:p>
            <a:pPr algn="just"/>
            <a:r>
              <a:rPr lang="es-ES" sz="1100" b="1" dirty="0" smtClean="0"/>
              <a:t>Correo: </a:t>
            </a:r>
          </a:p>
          <a:p>
            <a:pPr algn="just"/>
            <a:r>
              <a:rPr lang="en-US" sz="1100" dirty="0" smtClean="0"/>
              <a:t>lisseta.donofrio@ciens.ucv.ve</a:t>
            </a:r>
          </a:p>
          <a:p>
            <a:pPr algn="just"/>
            <a:endParaRPr lang="en-US" sz="1100" dirty="0"/>
          </a:p>
          <a:p>
            <a:pPr algn="just"/>
            <a:endParaRPr lang="es-ES" sz="1100" dirty="0" smtClean="0"/>
          </a:p>
          <a:p>
            <a:pPr algn="just"/>
            <a:r>
              <a:rPr lang="es-ES" sz="1100" b="1" dirty="0"/>
              <a:t>	</a:t>
            </a:r>
          </a:p>
        </p:txBody>
      </p:sp>
      <p:grpSp>
        <p:nvGrpSpPr>
          <p:cNvPr id="26" name="25 Grupo"/>
          <p:cNvGrpSpPr/>
          <p:nvPr/>
        </p:nvGrpSpPr>
        <p:grpSpPr>
          <a:xfrm>
            <a:off x="3606136" y="7020272"/>
            <a:ext cx="220689" cy="220689"/>
            <a:chOff x="3827377" y="6599339"/>
            <a:chExt cx="373647" cy="373647"/>
          </a:xfrm>
        </p:grpSpPr>
        <p:sp>
          <p:nvSpPr>
            <p:cNvPr id="28" name="27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9" name="28 Imagen"/>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6" name="35 Rectángulo"/>
          <p:cNvSpPr/>
          <p:nvPr/>
        </p:nvSpPr>
        <p:spPr>
          <a:xfrm>
            <a:off x="3530864" y="5768509"/>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8" name="37 CuadroTexto"/>
          <p:cNvSpPr txBox="1"/>
          <p:nvPr/>
        </p:nvSpPr>
        <p:spPr>
          <a:xfrm>
            <a:off x="3530864" y="572412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601031" y="6082249"/>
            <a:ext cx="246979" cy="246979"/>
          </a:xfrm>
          <a:prstGeom prst="rect">
            <a:avLst/>
          </a:prstGeom>
        </p:spPr>
      </p:pic>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410"/>
          <a:stretch/>
        </p:blipFill>
        <p:spPr bwMode="auto">
          <a:xfrm>
            <a:off x="3501008" y="2313169"/>
            <a:ext cx="2742146" cy="2752725"/>
          </a:xfrm>
          <a:prstGeom prst="rect">
            <a:avLst/>
          </a:prstGeom>
          <a:solidFill>
            <a:srgbClr val="FFFFFF">
              <a:shade val="85000"/>
            </a:srgbClr>
          </a:solidFill>
          <a:ln w="5715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6" name="45 CuadroTexto"/>
          <p:cNvSpPr txBox="1"/>
          <p:nvPr/>
        </p:nvSpPr>
        <p:spPr>
          <a:xfrm>
            <a:off x="4941168" y="5220652"/>
            <a:ext cx="1330151" cy="215444"/>
          </a:xfrm>
          <a:prstGeom prst="rect">
            <a:avLst/>
          </a:prstGeom>
          <a:noFill/>
        </p:spPr>
        <p:txBody>
          <a:bodyPr wrap="square" rtlCol="0">
            <a:spAutoFit/>
          </a:bodyPr>
          <a:lstStyle/>
          <a:p>
            <a:pPr algn="ctr"/>
            <a:r>
              <a:rPr lang="pt-BR" sz="800" i="1" dirty="0" err="1" smtClean="0"/>
              <a:t>Espectómetro</a:t>
            </a:r>
            <a:r>
              <a:rPr lang="pt-BR" sz="800" i="1" dirty="0" smtClean="0"/>
              <a:t> </a:t>
            </a:r>
            <a:r>
              <a:rPr lang="pt-BR" sz="800" i="1" dirty="0" err="1" smtClean="0"/>
              <a:t>Mossbauer</a:t>
            </a:r>
            <a:r>
              <a:rPr lang="pt-BR" sz="800" i="1" dirty="0" smtClean="0"/>
              <a:t> </a:t>
            </a:r>
            <a:endParaRPr lang="pt-BR" sz="800" i="1" dirty="0"/>
          </a:p>
        </p:txBody>
      </p:sp>
    </p:spTree>
    <p:extLst>
      <p:ext uri="{BB962C8B-B14F-4D97-AF65-F5344CB8AC3E}">
        <p14:creationId xmlns:p14="http://schemas.microsoft.com/office/powerpoint/2010/main" val="153231110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195736"/>
            <a:ext cx="2818693" cy="3139321"/>
          </a:xfrm>
          <a:prstGeom prst="rect">
            <a:avLst/>
          </a:prstGeom>
          <a:noFill/>
        </p:spPr>
        <p:txBody>
          <a:bodyPr wrap="square" rtlCol="0">
            <a:spAutoFit/>
          </a:bodyPr>
          <a:lstStyle/>
          <a:p>
            <a:pPr algn="ctr"/>
            <a:r>
              <a:rPr lang="es-ES" sz="1100" b="1" dirty="0" smtClean="0"/>
              <a:t>LABORATORIO DE MAGNETISMO</a:t>
            </a:r>
          </a:p>
          <a:p>
            <a:pPr algn="ctr"/>
            <a:r>
              <a:rPr lang="es-ES" sz="1100" b="1" dirty="0" smtClean="0"/>
              <a:t>OTROS SERVICIOS </a:t>
            </a:r>
            <a:endParaRPr lang="es-ES" sz="1100" b="1" dirty="0"/>
          </a:p>
          <a:p>
            <a:pPr marL="171450" indent="-171450" algn="just">
              <a:buFont typeface="Arial" pitchFamily="34" charset="0"/>
              <a:buChar char="•"/>
            </a:pPr>
            <a:r>
              <a:rPr lang="es-ES" sz="1100" b="1" dirty="0" smtClean="0"/>
              <a:t>Magnetómetro de Muestra Vibrante </a:t>
            </a:r>
          </a:p>
          <a:p>
            <a:pPr marL="171450" indent="-171450" algn="just">
              <a:buFont typeface="Arial" pitchFamily="34" charset="0"/>
              <a:buChar char="•"/>
            </a:pPr>
            <a:r>
              <a:rPr lang="es-ES" sz="1100" b="1" dirty="0" err="1" smtClean="0"/>
              <a:t>Susceptómetro</a:t>
            </a:r>
            <a:r>
              <a:rPr lang="es-ES" sz="1100" b="1" dirty="0" smtClean="0"/>
              <a:t> AC </a:t>
            </a:r>
          </a:p>
          <a:p>
            <a:r>
              <a:rPr lang="es-ES" sz="1100" b="1" dirty="0" smtClean="0"/>
              <a:t>SQUID (</a:t>
            </a:r>
            <a:r>
              <a:rPr lang="es-ES" sz="1100" b="1" dirty="0" err="1" smtClean="0"/>
              <a:t>Superconducting</a:t>
            </a:r>
            <a:r>
              <a:rPr lang="es-ES" sz="1100" b="1" dirty="0" smtClean="0"/>
              <a:t> Quantum </a:t>
            </a:r>
            <a:r>
              <a:rPr lang="es-ES" sz="1100" b="1" dirty="0" err="1" smtClean="0"/>
              <a:t>Interference</a:t>
            </a:r>
            <a:r>
              <a:rPr lang="es-ES" sz="1100" b="1" dirty="0" smtClean="0"/>
              <a:t> </a:t>
            </a:r>
            <a:r>
              <a:rPr lang="es-ES" sz="1100" b="1" dirty="0" err="1" smtClean="0"/>
              <a:t>Device</a:t>
            </a:r>
            <a:r>
              <a:rPr lang="es-ES" sz="1100" b="1" dirty="0" smtClean="0"/>
              <a:t>) </a:t>
            </a:r>
          </a:p>
          <a:p>
            <a:pPr marL="171450" indent="-171450">
              <a:buFont typeface="Arial" pitchFamily="34" charset="0"/>
              <a:buChar char="•"/>
            </a:pPr>
            <a:r>
              <a:rPr lang="es-ES" sz="1100" b="1" dirty="0" smtClean="0"/>
              <a:t>Difracción de Rayos X.</a:t>
            </a:r>
          </a:p>
          <a:p>
            <a:r>
              <a:rPr lang="es-ES" sz="1100" b="1" dirty="0" smtClean="0"/>
              <a:t>Capacitación en técnicas de </a:t>
            </a:r>
          </a:p>
          <a:p>
            <a:r>
              <a:rPr lang="es-ES" sz="1100" b="1" dirty="0" smtClean="0"/>
              <a:t>indexación y refinamiento con el </a:t>
            </a:r>
          </a:p>
          <a:p>
            <a:pPr marL="171450" indent="-171450">
              <a:buFont typeface="Arial" pitchFamily="34" charset="0"/>
              <a:buChar char="•"/>
            </a:pPr>
            <a:r>
              <a:rPr lang="es-ES" sz="1100" b="1" dirty="0" smtClean="0"/>
              <a:t>método de </a:t>
            </a:r>
            <a:r>
              <a:rPr lang="es-ES" sz="1100" b="1" dirty="0" err="1" smtClean="0"/>
              <a:t>Rietveld</a:t>
            </a:r>
            <a:r>
              <a:rPr lang="es-ES" sz="1100" b="1" dirty="0" smtClean="0"/>
              <a:t> mediante el programa General </a:t>
            </a:r>
            <a:r>
              <a:rPr lang="es-ES" sz="1100" b="1" dirty="0" err="1" smtClean="0"/>
              <a:t>Structure</a:t>
            </a:r>
            <a:r>
              <a:rPr lang="es-ES" sz="1100" b="1" dirty="0" smtClean="0"/>
              <a:t> </a:t>
            </a:r>
            <a:r>
              <a:rPr lang="es-ES" sz="1100" b="1" dirty="0" err="1" smtClean="0"/>
              <a:t>Analysis</a:t>
            </a:r>
            <a:r>
              <a:rPr lang="es-ES" sz="1100" b="1" dirty="0" smtClean="0"/>
              <a:t> </a:t>
            </a:r>
            <a:r>
              <a:rPr lang="es-ES" sz="1100" b="1" dirty="0" err="1" smtClean="0"/>
              <a:t>System</a:t>
            </a:r>
            <a:r>
              <a:rPr lang="es-ES" sz="1100" b="1" dirty="0" smtClean="0"/>
              <a:t> (GSAS.) </a:t>
            </a:r>
          </a:p>
          <a:p>
            <a:pPr marL="171450" indent="-171450" algn="just">
              <a:buFont typeface="Arial" pitchFamily="34" charset="0"/>
              <a:buChar char="•"/>
            </a:pPr>
            <a:r>
              <a:rPr lang="es-ES" sz="1100" b="1" dirty="0" smtClean="0"/>
              <a:t>Análisis Numérico. </a:t>
            </a:r>
          </a:p>
          <a:p>
            <a:pPr marL="171450" indent="-171450" algn="just">
              <a:buFont typeface="Arial" pitchFamily="34" charset="0"/>
              <a:buChar char="•"/>
            </a:pPr>
            <a:r>
              <a:rPr lang="es-ES" sz="1100" b="1" dirty="0" smtClean="0"/>
              <a:t>Métodos matemáticos y Computacionales </a:t>
            </a:r>
          </a:p>
          <a:p>
            <a:pPr marL="171450" indent="-171450" algn="just">
              <a:buFont typeface="Arial" pitchFamily="34" charset="0"/>
              <a:buChar char="•"/>
            </a:pPr>
            <a:r>
              <a:rPr lang="es-ES" sz="1100" b="1" dirty="0" smtClean="0"/>
              <a:t>Manejo del software </a:t>
            </a:r>
            <a:r>
              <a:rPr lang="es-ES" sz="1100" b="1" dirty="0" err="1" smtClean="0"/>
              <a:t>SigmaPlot</a:t>
            </a:r>
            <a:r>
              <a:rPr lang="es-ES" sz="1100" b="1" dirty="0" smtClean="0"/>
              <a:t> </a:t>
            </a:r>
          </a:p>
          <a:p>
            <a:pPr marL="171450" indent="-171450" algn="just">
              <a:buFont typeface="Arial" pitchFamily="34" charset="0"/>
              <a:buChar char="•"/>
            </a:pPr>
            <a:r>
              <a:rPr lang="es-ES" sz="1100" b="1" dirty="0" smtClean="0"/>
              <a:t>Lenguajes de programación: Fortran, Pascal, Delphi.</a:t>
            </a:r>
          </a:p>
          <a:p>
            <a:pPr marL="171450" indent="-171450" algn="just">
              <a:buFont typeface="Arial" pitchFamily="34" charset="0"/>
              <a:buChar char="•"/>
            </a:pPr>
            <a:r>
              <a:rPr lang="es-ES" sz="1100" b="1" dirty="0" smtClean="0"/>
              <a:t>Corrosión.</a:t>
            </a:r>
            <a:endParaRPr lang="es-ES" sz="1100" dirty="0"/>
          </a:p>
        </p:txBody>
      </p:sp>
      <p:pic>
        <p:nvPicPr>
          <p:cNvPr id="32" name="31 Imagen" descr="20150511_100203.jpg"/>
          <p:cNvPicPr>
            <a:picLocks noChangeAspect="1"/>
          </p:cNvPicPr>
          <p:nvPr/>
        </p:nvPicPr>
        <p:blipFill>
          <a:blip r:embed="rId4" cstate="print"/>
          <a:stretch>
            <a:fillRect/>
          </a:stretch>
        </p:blipFill>
        <p:spPr>
          <a:xfrm>
            <a:off x="629342" y="5395901"/>
            <a:ext cx="1328683" cy="102642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34 CuadroTexto"/>
          <p:cNvSpPr txBox="1"/>
          <p:nvPr/>
        </p:nvSpPr>
        <p:spPr>
          <a:xfrm>
            <a:off x="404664" y="6472623"/>
            <a:ext cx="1872208" cy="461665"/>
          </a:xfrm>
          <a:prstGeom prst="rect">
            <a:avLst/>
          </a:prstGeom>
          <a:noFill/>
        </p:spPr>
        <p:txBody>
          <a:bodyPr wrap="square" rtlCol="0">
            <a:spAutoFit/>
          </a:bodyPr>
          <a:lstStyle/>
          <a:p>
            <a:pPr algn="ctr"/>
            <a:r>
              <a:rPr lang="es-ES" sz="800" i="1" dirty="0" smtClean="0"/>
              <a:t>SQUID </a:t>
            </a:r>
            <a:r>
              <a:rPr lang="es-ES" sz="800" i="1" dirty="0"/>
              <a:t>(</a:t>
            </a:r>
            <a:r>
              <a:rPr lang="es-ES" sz="800" i="1" dirty="0" err="1"/>
              <a:t>Superconducting</a:t>
            </a:r>
            <a:r>
              <a:rPr lang="es-ES" sz="800" i="1" dirty="0"/>
              <a:t> </a:t>
            </a:r>
            <a:r>
              <a:rPr lang="es-ES" sz="800" i="1" dirty="0" smtClean="0"/>
              <a:t>Quantum</a:t>
            </a:r>
          </a:p>
          <a:p>
            <a:pPr algn="ctr"/>
            <a:r>
              <a:rPr lang="es-ES" sz="800" i="1" dirty="0" smtClean="0"/>
              <a:t> </a:t>
            </a:r>
            <a:r>
              <a:rPr lang="es-ES" sz="800" i="1" dirty="0" err="1"/>
              <a:t>Interference</a:t>
            </a:r>
            <a:r>
              <a:rPr lang="es-ES" sz="800" i="1" dirty="0"/>
              <a:t> </a:t>
            </a:r>
            <a:r>
              <a:rPr lang="es-ES" sz="800" i="1" dirty="0" err="1"/>
              <a:t>Device</a:t>
            </a:r>
            <a:r>
              <a:rPr lang="es-ES" sz="800" i="1" dirty="0"/>
              <a:t>) </a:t>
            </a:r>
          </a:p>
          <a:p>
            <a:pPr algn="ctr"/>
            <a:endParaRPr lang="pt-BR" sz="800" i="1" dirty="0"/>
          </a:p>
        </p:txBody>
      </p:sp>
      <p:sp>
        <p:nvSpPr>
          <p:cNvPr id="42" name="41 CuadroTexto"/>
          <p:cNvSpPr txBox="1"/>
          <p:nvPr/>
        </p:nvSpPr>
        <p:spPr>
          <a:xfrm>
            <a:off x="2132856" y="6516796"/>
            <a:ext cx="1083502" cy="215444"/>
          </a:xfrm>
          <a:prstGeom prst="rect">
            <a:avLst/>
          </a:prstGeom>
          <a:noFill/>
        </p:spPr>
        <p:txBody>
          <a:bodyPr wrap="square" rtlCol="0">
            <a:spAutoFit/>
          </a:bodyPr>
          <a:lstStyle/>
          <a:p>
            <a:pPr algn="r"/>
            <a:r>
              <a:rPr lang="en-US" sz="800" dirty="0" err="1"/>
              <a:t>Resistividad</a:t>
            </a:r>
            <a:r>
              <a:rPr lang="en-US" sz="800" dirty="0"/>
              <a:t> AC / DC</a:t>
            </a:r>
            <a:r>
              <a:rPr lang="es-VE" sz="800" dirty="0"/>
              <a:t> </a:t>
            </a:r>
          </a:p>
        </p:txBody>
      </p:sp>
      <p:pic>
        <p:nvPicPr>
          <p:cNvPr id="45"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848" y="5395901"/>
            <a:ext cx="1284028" cy="102642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 name="47 CuadroTexto"/>
          <p:cNvSpPr txBox="1"/>
          <p:nvPr/>
        </p:nvSpPr>
        <p:spPr>
          <a:xfrm>
            <a:off x="3386158" y="2248872"/>
            <a:ext cx="2818693" cy="2970044"/>
          </a:xfrm>
          <a:prstGeom prst="rect">
            <a:avLst/>
          </a:prstGeom>
          <a:noFill/>
        </p:spPr>
        <p:txBody>
          <a:bodyPr wrap="square" rtlCol="0">
            <a:spAutoFit/>
          </a:bodyPr>
          <a:lstStyle/>
          <a:p>
            <a:pPr marL="171450" indent="-171450" algn="just">
              <a:buFont typeface="Arial" pitchFamily="34" charset="0"/>
              <a:buChar char="•"/>
            </a:pPr>
            <a:r>
              <a:rPr lang="es-ES" sz="1100" b="1" dirty="0" smtClean="0"/>
              <a:t>Faces de oxido de hierro detectables por </a:t>
            </a:r>
            <a:r>
              <a:rPr lang="es-ES" sz="1100" b="1" dirty="0" err="1" smtClean="0"/>
              <a:t>Espectroscopía</a:t>
            </a:r>
            <a:r>
              <a:rPr lang="es-ES" sz="1100" b="1" dirty="0" smtClean="0"/>
              <a:t> </a:t>
            </a:r>
            <a:r>
              <a:rPr lang="es-ES" sz="1100" b="1" dirty="0" err="1" smtClean="0"/>
              <a:t>Mössbauer</a:t>
            </a:r>
            <a:r>
              <a:rPr lang="es-ES" sz="1100" b="1" dirty="0" smtClean="0"/>
              <a:t> y DRX.</a:t>
            </a:r>
          </a:p>
          <a:p>
            <a:pPr marL="171450" indent="-171450" algn="just">
              <a:buFont typeface="Arial" pitchFamily="34" charset="0"/>
              <a:buChar char="•"/>
            </a:pPr>
            <a:r>
              <a:rPr lang="es-ES" sz="1100" b="1" dirty="0" smtClean="0"/>
              <a:t>Corrosión en Oleoductos.</a:t>
            </a:r>
          </a:p>
          <a:p>
            <a:pPr marL="171450" indent="-171450" algn="just">
              <a:buFont typeface="Arial" pitchFamily="34" charset="0"/>
              <a:buChar char="•"/>
            </a:pPr>
            <a:r>
              <a:rPr lang="es-ES" sz="1100" b="1" dirty="0" smtClean="0"/>
              <a:t>Silicatos de hierro: catalizadores para mejoramiento de crudo pesado. </a:t>
            </a:r>
          </a:p>
          <a:p>
            <a:pPr marL="171450" indent="-171450" algn="just">
              <a:buFont typeface="Arial" pitchFamily="34" charset="0"/>
              <a:buChar char="•"/>
            </a:pPr>
            <a:r>
              <a:rPr lang="es-ES" sz="1100" b="1" dirty="0" smtClean="0"/>
              <a:t>Cemento y aditivos de crudo pesado. </a:t>
            </a:r>
          </a:p>
          <a:p>
            <a:pPr marL="171450" indent="-171450" algn="just">
              <a:buFont typeface="Arial" pitchFamily="34" charset="0"/>
              <a:buChar char="•"/>
            </a:pPr>
            <a:r>
              <a:rPr lang="es-ES" sz="1100" b="1" dirty="0" smtClean="0"/>
              <a:t>Medidas de Difracción de Rayos X (DRX): método de polvo.</a:t>
            </a:r>
          </a:p>
          <a:p>
            <a:pPr marL="171450" indent="-171450" algn="just">
              <a:buFont typeface="Arial" pitchFamily="34" charset="0"/>
              <a:buChar char="•"/>
            </a:pPr>
            <a:r>
              <a:rPr lang="es-ES" sz="1100" b="1" dirty="0" smtClean="0"/>
              <a:t>Registros de pozos petroleros </a:t>
            </a:r>
          </a:p>
          <a:p>
            <a:pPr marL="171450" indent="-171450" algn="just">
              <a:buFont typeface="Arial" pitchFamily="34" charset="0"/>
              <a:buChar char="•"/>
            </a:pPr>
            <a:r>
              <a:rPr lang="es-ES" sz="1100" b="1" dirty="0" smtClean="0"/>
              <a:t>Resonancia Magnética Nuclear en superficies terrestres (RMNS).  </a:t>
            </a:r>
          </a:p>
          <a:p>
            <a:pPr marL="171450" indent="-171450" algn="just">
              <a:buFont typeface="Arial" pitchFamily="34" charset="0"/>
              <a:buChar char="•"/>
            </a:pPr>
            <a:r>
              <a:rPr lang="es-ES" sz="1100" b="1" dirty="0" smtClean="0"/>
              <a:t>Sondeos </a:t>
            </a:r>
            <a:r>
              <a:rPr lang="es-ES" sz="1100" b="1" dirty="0" err="1" smtClean="0"/>
              <a:t>magnetotelúricos</a:t>
            </a:r>
            <a:r>
              <a:rPr lang="es-ES" sz="1100" b="1" dirty="0" smtClean="0"/>
              <a:t> en pozo petroleros.  </a:t>
            </a:r>
          </a:p>
          <a:p>
            <a:pPr marL="171450" indent="-171450" algn="just">
              <a:buFont typeface="Arial" pitchFamily="34" charset="0"/>
              <a:buChar char="•"/>
            </a:pPr>
            <a:r>
              <a:rPr lang="es-ES" sz="1100" b="1" dirty="0" smtClean="0"/>
              <a:t>Generación de un volumen de resistividades en yacimientos petrolíferos A partir de sondeos </a:t>
            </a:r>
            <a:r>
              <a:rPr lang="es-ES" sz="1100" b="1" dirty="0" err="1" smtClean="0"/>
              <a:t>magnetotelúricos</a:t>
            </a:r>
            <a:r>
              <a:rPr lang="es-ES" sz="1100" b="1" dirty="0" smtClean="0"/>
              <a:t>. </a:t>
            </a:r>
          </a:p>
          <a:p>
            <a:pPr marL="171450" indent="-171450" algn="just">
              <a:buFont typeface="Arial" pitchFamily="34" charset="0"/>
              <a:buChar char="•"/>
            </a:pPr>
            <a:r>
              <a:rPr lang="es-ES" sz="1100" b="1" dirty="0" smtClean="0"/>
              <a:t>Producción de Nitrógeno líquido</a:t>
            </a:r>
          </a:p>
        </p:txBody>
      </p:sp>
      <p:grpSp>
        <p:nvGrpSpPr>
          <p:cNvPr id="8" name="7 Grupo"/>
          <p:cNvGrpSpPr/>
          <p:nvPr/>
        </p:nvGrpSpPr>
        <p:grpSpPr>
          <a:xfrm>
            <a:off x="611296" y="6802497"/>
            <a:ext cx="1377544" cy="1136473"/>
            <a:chOff x="4509120" y="5436097"/>
            <a:chExt cx="1656184" cy="1360276"/>
          </a:xfrm>
        </p:grpSpPr>
        <p:sp>
          <p:nvSpPr>
            <p:cNvPr id="7" name="6 Rectángulo"/>
            <p:cNvSpPr/>
            <p:nvPr/>
          </p:nvSpPr>
          <p:spPr>
            <a:xfrm>
              <a:off x="4509120" y="5436097"/>
              <a:ext cx="1656184" cy="136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514" y="5473336"/>
              <a:ext cx="1504782" cy="131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0" name="49 CuadroTexto"/>
          <p:cNvSpPr txBox="1"/>
          <p:nvPr/>
        </p:nvSpPr>
        <p:spPr>
          <a:xfrm>
            <a:off x="677333" y="8028964"/>
            <a:ext cx="1225827" cy="215444"/>
          </a:xfrm>
          <a:prstGeom prst="rect">
            <a:avLst/>
          </a:prstGeom>
          <a:noFill/>
        </p:spPr>
        <p:txBody>
          <a:bodyPr wrap="square" rtlCol="0">
            <a:spAutoFit/>
          </a:bodyPr>
          <a:lstStyle/>
          <a:p>
            <a:pPr algn="r"/>
            <a:r>
              <a:rPr lang="es-ES" sz="800" dirty="0" smtClean="0"/>
              <a:t>Faces de Óxido de Hierro </a:t>
            </a:r>
            <a:endParaRPr lang="es-VE" sz="800" dirty="0"/>
          </a:p>
        </p:txBody>
      </p:sp>
      <p:pic>
        <p:nvPicPr>
          <p:cNvPr id="56" name="55 Imagen" descr="IMG_1668.JPG"/>
          <p:cNvPicPr>
            <a:picLocks noChangeAspect="1"/>
          </p:cNvPicPr>
          <p:nvPr/>
        </p:nvPicPr>
        <p:blipFill>
          <a:blip r:embed="rId7" cstate="print"/>
          <a:stretch>
            <a:fillRect/>
          </a:stretch>
        </p:blipFill>
        <p:spPr>
          <a:xfrm>
            <a:off x="2060848" y="6820002"/>
            <a:ext cx="1254951" cy="110861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56 CuadroTexto"/>
          <p:cNvSpPr txBox="1"/>
          <p:nvPr/>
        </p:nvSpPr>
        <p:spPr>
          <a:xfrm>
            <a:off x="1772091" y="8028964"/>
            <a:ext cx="1872208" cy="215444"/>
          </a:xfrm>
          <a:prstGeom prst="rect">
            <a:avLst/>
          </a:prstGeom>
          <a:noFill/>
        </p:spPr>
        <p:txBody>
          <a:bodyPr wrap="square" rtlCol="0">
            <a:spAutoFit/>
          </a:bodyPr>
          <a:lstStyle/>
          <a:p>
            <a:pPr algn="ctr"/>
            <a:r>
              <a:rPr lang="es-ES" sz="800" dirty="0" smtClean="0"/>
              <a:t>Nitrógeno líquido</a:t>
            </a:r>
            <a:endParaRPr lang="es-ES" sz="800" dirty="0"/>
          </a:p>
        </p:txBody>
      </p:sp>
      <p:sp>
        <p:nvSpPr>
          <p:cNvPr id="68" name="67 Rectángulo"/>
          <p:cNvSpPr/>
          <p:nvPr/>
        </p:nvSpPr>
        <p:spPr>
          <a:xfrm>
            <a:off x="3490628" y="5364088"/>
            <a:ext cx="2714224" cy="27461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9" name="68 CuadroTexto"/>
          <p:cNvSpPr txBox="1"/>
          <p:nvPr/>
        </p:nvSpPr>
        <p:spPr>
          <a:xfrm>
            <a:off x="3543160" y="5976734"/>
            <a:ext cx="2738188" cy="2123658"/>
          </a:xfrm>
          <a:prstGeom prst="rect">
            <a:avLst/>
          </a:prstGeom>
          <a:noFill/>
        </p:spPr>
        <p:txBody>
          <a:bodyPr wrap="square" rtlCol="0">
            <a:spAutoFit/>
          </a:bodyPr>
          <a:lstStyle/>
          <a:p>
            <a:pPr algn="just"/>
            <a:r>
              <a:rPr lang="it-IT" sz="1100" b="1" dirty="0" smtClean="0"/>
              <a:t>Contacto</a:t>
            </a:r>
            <a:r>
              <a:rPr lang="it-IT" sz="1100" b="1" dirty="0"/>
              <a:t>:</a:t>
            </a:r>
          </a:p>
          <a:p>
            <a:pPr algn="just"/>
            <a:r>
              <a:rPr lang="es-VE" sz="1100" dirty="0"/>
              <a:t>Profa. </a:t>
            </a:r>
            <a:r>
              <a:rPr lang="es-VE" sz="1100" dirty="0" err="1"/>
              <a:t>Lisseta</a:t>
            </a:r>
            <a:r>
              <a:rPr lang="es-VE" sz="1100" dirty="0"/>
              <a:t> </a:t>
            </a:r>
            <a:r>
              <a:rPr lang="es-VE" sz="1100" dirty="0" smtClean="0"/>
              <a:t>D'Onofrio</a:t>
            </a:r>
          </a:p>
          <a:p>
            <a:pPr algn="just"/>
            <a:r>
              <a:rPr lang="es-ES" sz="1100" dirty="0" smtClean="0"/>
              <a:t>58(212)6051196/1326/1327/1328</a:t>
            </a:r>
          </a:p>
          <a:p>
            <a:pPr algn="just"/>
            <a:r>
              <a:rPr lang="es-VE" sz="1100" dirty="0" smtClean="0"/>
              <a:t>Prof. Boutros </a:t>
            </a:r>
            <a:r>
              <a:rPr lang="es-VE" sz="1100" dirty="0" err="1" smtClean="0"/>
              <a:t>Embaid</a:t>
            </a:r>
            <a:r>
              <a:rPr lang="es-VE" sz="1100" dirty="0" smtClean="0"/>
              <a:t> </a:t>
            </a:r>
          </a:p>
          <a:p>
            <a:pPr algn="just"/>
            <a:r>
              <a:rPr lang="es-ES" sz="1100" dirty="0" smtClean="0"/>
              <a:t>Prof.  José Jorge </a:t>
            </a:r>
          </a:p>
          <a:p>
            <a:pPr algn="just"/>
            <a:r>
              <a:rPr lang="es-ES" sz="1100" dirty="0" smtClean="0"/>
              <a:t>Prof. Daniel Macero</a:t>
            </a:r>
            <a:endParaRPr lang="es-VE" sz="1100" dirty="0" smtClean="0"/>
          </a:p>
          <a:p>
            <a:pPr algn="just"/>
            <a:r>
              <a:rPr lang="es-ES" sz="1100" b="1" dirty="0"/>
              <a:t>	</a:t>
            </a:r>
            <a:endParaRPr lang="es-ES" sz="1100" b="1" dirty="0" smtClean="0"/>
          </a:p>
          <a:p>
            <a:pPr algn="just"/>
            <a:r>
              <a:rPr lang="es-ES" sz="1100" b="1" dirty="0" smtClean="0"/>
              <a:t>Correo: </a:t>
            </a:r>
          </a:p>
          <a:p>
            <a:pPr algn="just"/>
            <a:r>
              <a:rPr lang="en-US" sz="1100" dirty="0" smtClean="0"/>
              <a:t>lisseta.donofrio@ciens.ucv.ve</a:t>
            </a:r>
          </a:p>
          <a:p>
            <a:pPr algn="just"/>
            <a:r>
              <a:rPr lang="en-US" sz="1100" dirty="0" smtClean="0"/>
              <a:t>Pembaid@fisica.ciens.ucv.ve</a:t>
            </a:r>
          </a:p>
          <a:p>
            <a:pPr algn="just"/>
            <a:r>
              <a:rPr lang="en-US" sz="1100" dirty="0" smtClean="0"/>
              <a:t>jjorge@fisica.ciens.ucv.ve</a:t>
            </a:r>
            <a:endParaRPr lang="en-US" sz="1100" dirty="0"/>
          </a:p>
          <a:p>
            <a:pPr algn="just"/>
            <a:r>
              <a:rPr lang="en-US" sz="1100" dirty="0" smtClean="0"/>
              <a:t>Daniel.macero@fisica.ciens.ucv.ve</a:t>
            </a:r>
            <a:endParaRPr lang="en-US" sz="1100" dirty="0"/>
          </a:p>
        </p:txBody>
      </p:sp>
      <p:grpSp>
        <p:nvGrpSpPr>
          <p:cNvPr id="70" name="69 Grupo"/>
          <p:cNvGrpSpPr/>
          <p:nvPr/>
        </p:nvGrpSpPr>
        <p:grpSpPr>
          <a:xfrm>
            <a:off x="3648288" y="7020272"/>
            <a:ext cx="220689" cy="220689"/>
            <a:chOff x="3827377" y="6599339"/>
            <a:chExt cx="373647" cy="373647"/>
          </a:xfrm>
        </p:grpSpPr>
        <p:sp>
          <p:nvSpPr>
            <p:cNvPr id="71" name="70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2" name="71 Imagen"/>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3" name="72 Rectángulo"/>
          <p:cNvSpPr/>
          <p:nvPr/>
        </p:nvSpPr>
        <p:spPr>
          <a:xfrm>
            <a:off x="3540068" y="5480477"/>
            <a:ext cx="2553228" cy="26339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74" name="73 CuadroTexto"/>
          <p:cNvSpPr txBox="1"/>
          <p:nvPr/>
        </p:nvSpPr>
        <p:spPr>
          <a:xfrm>
            <a:off x="3501008" y="543609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75" name="74 Imagen"/>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614069" y="5765181"/>
            <a:ext cx="246979" cy="246979"/>
          </a:xfrm>
          <a:prstGeom prst="rect">
            <a:avLst/>
          </a:prstGeom>
        </p:spPr>
      </p:pic>
    </p:spTree>
    <p:extLst>
      <p:ext uri="{BB962C8B-B14F-4D97-AF65-F5344CB8AC3E}">
        <p14:creationId xmlns:p14="http://schemas.microsoft.com/office/powerpoint/2010/main" val="11510955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pic>
        <p:nvPicPr>
          <p:cNvPr id="43" name="Picture 2" descr="G:\Posters-Dependencias\Escuela de Física\Laboratorio de Magnetismo\poster lab magnetismo_def-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679" y="2320009"/>
            <a:ext cx="4452561" cy="599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45909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195736"/>
            <a:ext cx="2818693" cy="6524863"/>
          </a:xfrm>
          <a:prstGeom prst="rect">
            <a:avLst/>
          </a:prstGeom>
          <a:noFill/>
        </p:spPr>
        <p:txBody>
          <a:bodyPr wrap="square" rtlCol="0">
            <a:spAutoFit/>
          </a:bodyPr>
          <a:lstStyle/>
          <a:p>
            <a:pPr algn="ctr"/>
            <a:r>
              <a:rPr lang="es-ES" sz="1100" b="1" dirty="0" smtClean="0"/>
              <a:t>LABORATORIO DE SUPERFICIES </a:t>
            </a:r>
          </a:p>
          <a:p>
            <a:pPr algn="just"/>
            <a:r>
              <a:rPr lang="es-ES" sz="1100" b="1" dirty="0" smtClean="0"/>
              <a:t>ESPECTROPÍA AUGER </a:t>
            </a:r>
          </a:p>
          <a:p>
            <a:pPr algn="just"/>
            <a:r>
              <a:rPr lang="es-ES" sz="1100" b="1" dirty="0" smtClean="0"/>
              <a:t>Usuarios </a:t>
            </a:r>
            <a:r>
              <a:rPr lang="es-ES" sz="1100" b="1" dirty="0"/>
              <a:t>del Servicio, Producto o Proceso:</a:t>
            </a:r>
          </a:p>
          <a:p>
            <a:pPr marL="171450" indent="-171450" algn="just">
              <a:buFont typeface="Arial" pitchFamily="34" charset="0"/>
              <a:buChar char="•"/>
            </a:pPr>
            <a:r>
              <a:rPr lang="es-ES" sz="1100" dirty="0"/>
              <a:t>PDVSA</a:t>
            </a:r>
          </a:p>
          <a:p>
            <a:pPr algn="just"/>
            <a:r>
              <a:rPr lang="es-ES" sz="1100" b="1" dirty="0"/>
              <a:t>Descripción: </a:t>
            </a:r>
          </a:p>
          <a:p>
            <a:pPr marL="171450" indent="-171450" algn="just">
              <a:buFont typeface="Arial" pitchFamily="34" charset="0"/>
              <a:buChar char="•"/>
            </a:pPr>
            <a:r>
              <a:rPr lang="es-ES" sz="1100" dirty="0"/>
              <a:t>La espectroscopia electrónica </a:t>
            </a:r>
            <a:r>
              <a:rPr lang="es-ES" sz="1100" dirty="0" err="1"/>
              <a:t>Auger</a:t>
            </a:r>
            <a:r>
              <a:rPr lang="es-ES" sz="1100" dirty="0"/>
              <a:t> es una técnica analítica usada en la ciencia de superficies y en la ciencia de materiales. Se basa en el proceso emisión </a:t>
            </a:r>
            <a:r>
              <a:rPr lang="es-ES" sz="1100" dirty="0" err="1"/>
              <a:t>Auger</a:t>
            </a:r>
            <a:r>
              <a:rPr lang="es-ES" sz="1100" dirty="0"/>
              <a:t> por medio del bombardeo de una muestra con rayos X o electrones energéticos en el rango de 2-50 </a:t>
            </a:r>
            <a:r>
              <a:rPr lang="es-ES" sz="1100" dirty="0" err="1"/>
              <a:t>keV</a:t>
            </a:r>
            <a:r>
              <a:rPr lang="es-ES" sz="1100" dirty="0" smtClean="0"/>
              <a:t>.</a:t>
            </a:r>
            <a:endParaRPr lang="es-ES" sz="1100" b="1" dirty="0"/>
          </a:p>
          <a:p>
            <a:pPr marL="171450" indent="-171450" algn="just">
              <a:buFont typeface="Arial" pitchFamily="34" charset="0"/>
              <a:buChar char="•"/>
            </a:pPr>
            <a:r>
              <a:rPr lang="es-ES" sz="1100" dirty="0"/>
              <a:t>En esta espectroscopia se mide la intensidad o número de cuentas como función de la energía cinética de los electrones emitidos de la superficie de la muestra, algunos de los cuales son los característicos electrones </a:t>
            </a:r>
            <a:r>
              <a:rPr lang="es-ES" sz="1100" dirty="0" err="1"/>
              <a:t>Auger</a:t>
            </a:r>
            <a:r>
              <a:rPr lang="es-ES" sz="1100" dirty="0"/>
              <a:t>. Típicamente los electrones </a:t>
            </a:r>
            <a:r>
              <a:rPr lang="es-ES" sz="1100" dirty="0" err="1"/>
              <a:t>Auger</a:t>
            </a:r>
            <a:r>
              <a:rPr lang="es-ES" sz="1100" dirty="0"/>
              <a:t> son emitidos a energías menores a 1000 eV, y en este rango de energías los electrones solo pueden provenir de las primeras capas superficiales; Por lo tanto la técnica </a:t>
            </a:r>
            <a:r>
              <a:rPr lang="es-ES" sz="1100" dirty="0" err="1"/>
              <a:t>Auger</a:t>
            </a:r>
            <a:r>
              <a:rPr lang="es-ES" sz="1100" dirty="0"/>
              <a:t> es altamente sensible a la composición química de la superficie. Por lo anterior, la espectroscopia </a:t>
            </a:r>
            <a:r>
              <a:rPr lang="es-ES" sz="1100" dirty="0" err="1"/>
              <a:t>Auger</a:t>
            </a:r>
            <a:r>
              <a:rPr lang="es-ES" sz="1100" dirty="0"/>
              <a:t> es considerada como una espectroscopia superficial, al igual que XPS</a:t>
            </a:r>
            <a:r>
              <a:rPr lang="es-ES" sz="1100" dirty="0" smtClean="0"/>
              <a:t>.</a:t>
            </a:r>
            <a:endParaRPr lang="es-ES" sz="1100" b="1" dirty="0"/>
          </a:p>
          <a:p>
            <a:pPr algn="just"/>
            <a:r>
              <a:rPr lang="es-ES" sz="1100" b="1" dirty="0" smtClean="0"/>
              <a:t>Solicitud </a:t>
            </a:r>
            <a:r>
              <a:rPr lang="es-ES" sz="1100" b="1" dirty="0"/>
              <a:t>del servicio: </a:t>
            </a:r>
          </a:p>
          <a:p>
            <a:pPr marL="171450" indent="-171450" algn="just">
              <a:buFont typeface="Arial" pitchFamily="34" charset="0"/>
              <a:buChar char="•"/>
            </a:pPr>
            <a:r>
              <a:rPr lang="es-ES" sz="1100" dirty="0"/>
              <a:t>Solicitud mediante correo electrónico o reunión personal.</a:t>
            </a:r>
          </a:p>
          <a:p>
            <a:pPr algn="just"/>
            <a:r>
              <a:rPr lang="es-ES" sz="1100" b="1" dirty="0"/>
              <a:t>Parámetros del servicio: </a:t>
            </a:r>
          </a:p>
          <a:p>
            <a:pPr marL="171450" indent="-171450" algn="just">
              <a:buFont typeface="Arial" pitchFamily="34" charset="0"/>
              <a:buChar char="•"/>
            </a:pPr>
            <a:r>
              <a:rPr lang="es-ES" sz="1100" dirty="0"/>
              <a:t>Producto terminado. </a:t>
            </a:r>
          </a:p>
          <a:p>
            <a:pPr marL="171450" indent="-171450" algn="just">
              <a:buFont typeface="Arial" pitchFamily="34" charset="0"/>
              <a:buChar char="•"/>
            </a:pPr>
            <a:r>
              <a:rPr lang="es-ES" sz="1100" dirty="0"/>
              <a:t>Servicio de investigación y </a:t>
            </a:r>
            <a:r>
              <a:rPr lang="es-ES" sz="1100" dirty="0" smtClean="0"/>
              <a:t>desarrollo</a:t>
            </a:r>
            <a:endParaRPr lang="es-ES" sz="1100" dirty="0"/>
          </a:p>
          <a:p>
            <a:pPr algn="just"/>
            <a:r>
              <a:rPr lang="es-ES" sz="1100" b="1" dirty="0"/>
              <a:t>Lugar en que se presta el servicio:</a:t>
            </a:r>
          </a:p>
          <a:p>
            <a:pPr marL="171450" indent="-171450" algn="just">
              <a:buFont typeface="Arial" pitchFamily="34" charset="0"/>
              <a:buChar char="•"/>
            </a:pPr>
            <a:r>
              <a:rPr lang="es-ES" sz="1100" dirty="0"/>
              <a:t>Laboratorio de Magnetismo.</a:t>
            </a:r>
          </a:p>
          <a:p>
            <a:pPr marL="171450" indent="-171450" algn="just">
              <a:buFont typeface="Arial" pitchFamily="34" charset="0"/>
              <a:buChar char="•"/>
            </a:pPr>
            <a:r>
              <a:rPr lang="es-ES" sz="1100" dirty="0"/>
              <a:t>Escuela de Física. </a:t>
            </a:r>
          </a:p>
          <a:p>
            <a:pPr algn="just"/>
            <a:endParaRPr lang="es-ES" sz="1100" b="1" dirty="0" smtClean="0"/>
          </a:p>
        </p:txBody>
      </p:sp>
      <p:sp>
        <p:nvSpPr>
          <p:cNvPr id="22" name="21 Rectángulo"/>
          <p:cNvSpPr/>
          <p:nvPr/>
        </p:nvSpPr>
        <p:spPr>
          <a:xfrm>
            <a:off x="3448475" y="5652120"/>
            <a:ext cx="2818693" cy="27461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5" name="24 CuadroTexto"/>
          <p:cNvSpPr txBox="1"/>
          <p:nvPr/>
        </p:nvSpPr>
        <p:spPr>
          <a:xfrm>
            <a:off x="3501008" y="6248974"/>
            <a:ext cx="2738188" cy="2123658"/>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it-IT" sz="1100" dirty="0" smtClean="0"/>
              <a:t>Prof. Carlos </a:t>
            </a:r>
            <a:r>
              <a:rPr lang="it-IT" sz="1100" dirty="0"/>
              <a:t>Rojas</a:t>
            </a:r>
          </a:p>
          <a:p>
            <a:pPr algn="just"/>
            <a:r>
              <a:rPr lang="it-IT" sz="1100" dirty="0"/>
              <a:t>0212.605.1333</a:t>
            </a:r>
          </a:p>
          <a:p>
            <a:pPr algn="just"/>
            <a:r>
              <a:rPr lang="es-ES" sz="1100" b="1" dirty="0"/>
              <a:t>	</a:t>
            </a:r>
            <a:endParaRPr lang="es-ES" sz="1100" b="1" dirty="0" smtClean="0"/>
          </a:p>
          <a:p>
            <a:pPr algn="just"/>
            <a:r>
              <a:rPr lang="es-ES" sz="1100" b="1" dirty="0" smtClean="0"/>
              <a:t>Correo: </a:t>
            </a:r>
          </a:p>
          <a:p>
            <a:pPr algn="just"/>
            <a:r>
              <a:rPr lang="it-IT" sz="1100" dirty="0" smtClean="0"/>
              <a:t>carlosrojas1@gmail.com </a:t>
            </a:r>
          </a:p>
          <a:p>
            <a:pPr algn="just"/>
            <a:endParaRPr lang="es-ES" sz="1100" b="1" dirty="0"/>
          </a:p>
          <a:p>
            <a:pPr algn="just"/>
            <a:r>
              <a:rPr lang="es-ES" sz="1100" b="1" dirty="0"/>
              <a:t>Dirección:  </a:t>
            </a:r>
          </a:p>
          <a:p>
            <a:pPr marL="171450" indent="-171450" algn="just">
              <a:buFont typeface="Arial" pitchFamily="34" charset="0"/>
              <a:buChar char="•"/>
            </a:pPr>
            <a:r>
              <a:rPr lang="es-ES" sz="1100" dirty="0"/>
              <a:t>Facultad de Ciencias, UCV, </a:t>
            </a:r>
          </a:p>
          <a:p>
            <a:pPr algn="just"/>
            <a:r>
              <a:rPr lang="es-ES" sz="1100" dirty="0"/>
              <a:t>      Av. Los Ilustres, </a:t>
            </a:r>
          </a:p>
          <a:p>
            <a:pPr algn="just"/>
            <a:r>
              <a:rPr lang="es-ES" sz="1100" dirty="0"/>
              <a:t>      Los Chaguaramos, Caracas</a:t>
            </a:r>
            <a:r>
              <a:rPr lang="es-ES" sz="1100" dirty="0" smtClean="0"/>
              <a:t>.</a:t>
            </a:r>
            <a:endParaRPr lang="es-ES" sz="1100" dirty="0"/>
          </a:p>
        </p:txBody>
      </p:sp>
      <p:grpSp>
        <p:nvGrpSpPr>
          <p:cNvPr id="26" name="25 Grupo"/>
          <p:cNvGrpSpPr/>
          <p:nvPr/>
        </p:nvGrpSpPr>
        <p:grpSpPr>
          <a:xfrm>
            <a:off x="3627321" y="6979219"/>
            <a:ext cx="220689" cy="220689"/>
            <a:chOff x="3827377" y="6599339"/>
            <a:chExt cx="373647" cy="373647"/>
          </a:xfrm>
        </p:grpSpPr>
        <p:sp>
          <p:nvSpPr>
            <p:cNvPr id="28" name="27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9" name="28 Imagen"/>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6" name="35 Rectángulo"/>
          <p:cNvSpPr/>
          <p:nvPr/>
        </p:nvSpPr>
        <p:spPr>
          <a:xfrm>
            <a:off x="3530864" y="5820772"/>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8" name="37 CuadroTexto"/>
          <p:cNvSpPr txBox="1"/>
          <p:nvPr/>
        </p:nvSpPr>
        <p:spPr>
          <a:xfrm>
            <a:off x="3530864" y="5776391"/>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601031" y="6156176"/>
            <a:ext cx="246979" cy="246979"/>
          </a:xfrm>
          <a:prstGeom prst="rect">
            <a:avLst/>
          </a:prstGeom>
        </p:spPr>
      </p:pic>
      <p:sp>
        <p:nvSpPr>
          <p:cNvPr id="46" name="45 CuadroTexto"/>
          <p:cNvSpPr txBox="1"/>
          <p:nvPr/>
        </p:nvSpPr>
        <p:spPr>
          <a:xfrm>
            <a:off x="4941168" y="5292660"/>
            <a:ext cx="1330151" cy="215444"/>
          </a:xfrm>
          <a:prstGeom prst="rect">
            <a:avLst/>
          </a:prstGeom>
          <a:noFill/>
        </p:spPr>
        <p:txBody>
          <a:bodyPr wrap="square" rtlCol="0">
            <a:spAutoFit/>
          </a:bodyPr>
          <a:lstStyle/>
          <a:p>
            <a:pPr algn="ctr"/>
            <a:r>
              <a:rPr lang="pt-BR" sz="800" i="1" dirty="0" err="1" smtClean="0"/>
              <a:t>Espectómetro</a:t>
            </a:r>
            <a:r>
              <a:rPr lang="pt-BR" sz="800" i="1" dirty="0" smtClean="0"/>
              <a:t> </a:t>
            </a:r>
            <a:r>
              <a:rPr lang="pt-BR" sz="800" i="1" dirty="0" err="1" smtClean="0"/>
              <a:t>Auger</a:t>
            </a:r>
            <a:r>
              <a:rPr lang="pt-BR" sz="800" i="1" dirty="0" smtClean="0"/>
              <a:t> </a:t>
            </a:r>
            <a:endParaRPr lang="pt-BR" sz="800" i="1" dirty="0"/>
          </a:p>
        </p:txBody>
      </p:sp>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491" y="2279632"/>
            <a:ext cx="2271805" cy="294101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601287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252637"/>
            <a:ext cx="2818693" cy="6186309"/>
          </a:xfrm>
          <a:prstGeom prst="rect">
            <a:avLst/>
          </a:prstGeom>
          <a:noFill/>
        </p:spPr>
        <p:txBody>
          <a:bodyPr wrap="square" rtlCol="0">
            <a:spAutoFit/>
          </a:bodyPr>
          <a:lstStyle/>
          <a:p>
            <a:pPr algn="ctr"/>
            <a:r>
              <a:rPr lang="es-ES" sz="1100" b="1" dirty="0" smtClean="0"/>
              <a:t>LABORATORIO DE CARACTERIZACIÓN </a:t>
            </a:r>
          </a:p>
          <a:p>
            <a:pPr algn="ctr"/>
            <a:r>
              <a:rPr lang="es-ES" sz="1100" b="1" dirty="0" smtClean="0"/>
              <a:t>DE MUESTRAS POLICRISTALINAS</a:t>
            </a:r>
          </a:p>
          <a:p>
            <a:pPr algn="just"/>
            <a:r>
              <a:rPr lang="es-ES" sz="1100" b="1" dirty="0" smtClean="0"/>
              <a:t>ESPECTROPÍA DE RAYOS X </a:t>
            </a:r>
          </a:p>
          <a:p>
            <a:pPr algn="just"/>
            <a:r>
              <a:rPr lang="es-ES" sz="1100" b="1" dirty="0" smtClean="0"/>
              <a:t>Usuarios </a:t>
            </a:r>
            <a:r>
              <a:rPr lang="es-ES" sz="1100" b="1" dirty="0"/>
              <a:t>del Servicio, Producto o Proceso</a:t>
            </a:r>
            <a:r>
              <a:rPr lang="es-ES" sz="1100" b="1" dirty="0" smtClean="0"/>
              <a:t>:</a:t>
            </a:r>
          </a:p>
          <a:p>
            <a:pPr marL="171450" indent="-171450" algn="just">
              <a:buFont typeface="Arial" pitchFamily="34" charset="0"/>
              <a:buChar char="•"/>
            </a:pPr>
            <a:r>
              <a:rPr lang="es-ES" sz="1100" dirty="0" smtClean="0"/>
              <a:t>Instituto </a:t>
            </a:r>
            <a:r>
              <a:rPr lang="es-ES" sz="1100" dirty="0"/>
              <a:t>de Ciencias de la Tierra UCV,  </a:t>
            </a:r>
          </a:p>
          <a:p>
            <a:pPr marL="171450" indent="-171450" algn="just">
              <a:buFont typeface="Arial" pitchFamily="34" charset="0"/>
              <a:buChar char="•"/>
            </a:pPr>
            <a:r>
              <a:rPr lang="es-ES" sz="1100" dirty="0"/>
              <a:t>Facultad de Ingeniería UCV, </a:t>
            </a:r>
          </a:p>
          <a:p>
            <a:pPr marL="171450" indent="-171450" algn="just">
              <a:buFont typeface="Arial" pitchFamily="34" charset="0"/>
              <a:buChar char="•"/>
            </a:pPr>
            <a:r>
              <a:rPr lang="es-ES" sz="1100" dirty="0"/>
              <a:t>Universidad Simón </a:t>
            </a:r>
            <a:r>
              <a:rPr lang="es-ES" sz="1100" dirty="0" err="1"/>
              <a:t>Bolivar</a:t>
            </a:r>
            <a:r>
              <a:rPr lang="es-ES" sz="1100" dirty="0"/>
              <a:t>. Instituto Venezolano de Investigaciones Científicas (IVIC),PDVSA.</a:t>
            </a:r>
          </a:p>
          <a:p>
            <a:pPr algn="just"/>
            <a:r>
              <a:rPr lang="es-ES" sz="1100" b="1" dirty="0"/>
              <a:t>Descripción: </a:t>
            </a:r>
          </a:p>
          <a:p>
            <a:pPr marL="171450" indent="-171450" algn="just">
              <a:buFont typeface="Arial" pitchFamily="34" charset="0"/>
              <a:buChar char="•"/>
            </a:pPr>
            <a:r>
              <a:rPr lang="es-ES" sz="1100" dirty="0"/>
              <a:t>Caracterización estructural y </a:t>
            </a:r>
            <a:r>
              <a:rPr lang="es-ES" sz="1100" dirty="0" err="1"/>
              <a:t>cristalógica</a:t>
            </a:r>
            <a:r>
              <a:rPr lang="es-ES" sz="1100" dirty="0"/>
              <a:t> de muestras de diferentes minerales, muestras geológicas, pozos </a:t>
            </a:r>
            <a:r>
              <a:rPr lang="es-ES" sz="1100" dirty="0" err="1"/>
              <a:t>petroleros,catalizadores</a:t>
            </a:r>
            <a:r>
              <a:rPr lang="es-ES" sz="1100" dirty="0"/>
              <a:t> y aleaciones. Entrenamiento en el manejo de paquetes de software libre como </a:t>
            </a:r>
            <a:r>
              <a:rPr lang="es-ES" sz="1100" dirty="0" err="1"/>
              <a:t>Fullprop</a:t>
            </a:r>
            <a:r>
              <a:rPr lang="es-ES" sz="1100" dirty="0"/>
              <a:t>, (CEA-CNRS) CEA/</a:t>
            </a:r>
            <a:r>
              <a:rPr lang="es-ES" sz="1100" dirty="0" err="1"/>
              <a:t>Saclay</a:t>
            </a:r>
            <a:r>
              <a:rPr lang="es-ES" sz="1100" dirty="0"/>
              <a:t>/Francia, GSAS, (Los Álamos </a:t>
            </a:r>
            <a:r>
              <a:rPr lang="es-ES" sz="1100" dirty="0" err="1"/>
              <a:t>National</a:t>
            </a:r>
            <a:r>
              <a:rPr lang="es-ES" sz="1100" dirty="0"/>
              <a:t> </a:t>
            </a:r>
            <a:r>
              <a:rPr lang="es-ES" sz="1100" dirty="0" err="1"/>
              <a:t>Laboratory</a:t>
            </a:r>
            <a:r>
              <a:rPr lang="es-ES" sz="1100" dirty="0"/>
              <a:t>, Universidad de California) y el paquete Comercial Phillips </a:t>
            </a:r>
            <a:r>
              <a:rPr lang="es-ES" sz="1100" dirty="0" err="1"/>
              <a:t>Expert</a:t>
            </a:r>
            <a:r>
              <a:rPr lang="es-ES" sz="1100" dirty="0"/>
              <a:t> (Phillips Co)</a:t>
            </a:r>
          </a:p>
          <a:p>
            <a:pPr algn="just"/>
            <a:r>
              <a:rPr lang="es-ES" sz="1100" b="1" dirty="0"/>
              <a:t>Solicitud del servicio: </a:t>
            </a:r>
          </a:p>
          <a:p>
            <a:pPr marL="171450" indent="-171450" algn="just">
              <a:buFont typeface="Arial" pitchFamily="34" charset="0"/>
              <a:buChar char="•"/>
            </a:pPr>
            <a:r>
              <a:rPr lang="es-ES" sz="1100" dirty="0"/>
              <a:t>Solicitud mediante correo electrónico o reunión personal.</a:t>
            </a:r>
          </a:p>
          <a:p>
            <a:pPr marL="171450" indent="-171450" algn="just">
              <a:buFont typeface="Arial" pitchFamily="34" charset="0"/>
              <a:buChar char="•"/>
            </a:pPr>
            <a:r>
              <a:rPr lang="es-ES" sz="1100" dirty="0"/>
              <a:t>Enviar las muestras directamente al Laboratorio de Caracterización de muestras </a:t>
            </a:r>
            <a:r>
              <a:rPr lang="es-ES" sz="1100" dirty="0" err="1"/>
              <a:t>policristalinas</a:t>
            </a:r>
            <a:r>
              <a:rPr lang="es-ES" sz="1100" dirty="0"/>
              <a:t> de la Escuela de Física o a la Dirección de la Escuela de Física</a:t>
            </a:r>
          </a:p>
          <a:p>
            <a:pPr algn="just"/>
            <a:r>
              <a:rPr lang="es-ES" sz="1100" b="1" dirty="0"/>
              <a:t>Parámetros del servicio:</a:t>
            </a:r>
          </a:p>
          <a:p>
            <a:pPr marL="171450" indent="-171450" algn="just">
              <a:buFont typeface="Arial" pitchFamily="34" charset="0"/>
              <a:buChar char="•"/>
            </a:pPr>
            <a:r>
              <a:rPr lang="es-ES" sz="1100" dirty="0"/>
              <a:t>Producto terminado.</a:t>
            </a:r>
          </a:p>
          <a:p>
            <a:pPr marL="171450" indent="-171450" algn="just">
              <a:buFont typeface="Arial" pitchFamily="34" charset="0"/>
              <a:buChar char="•"/>
            </a:pPr>
            <a:r>
              <a:rPr lang="es-ES" sz="1100" dirty="0" smtClean="0"/>
              <a:t>Servicio </a:t>
            </a:r>
            <a:r>
              <a:rPr lang="es-ES" sz="1100" dirty="0"/>
              <a:t>de investigación y </a:t>
            </a:r>
            <a:r>
              <a:rPr lang="es-ES" sz="1100" dirty="0" smtClean="0"/>
              <a:t>desarrollo</a:t>
            </a:r>
            <a:endParaRPr lang="es-ES" sz="1100" dirty="0"/>
          </a:p>
          <a:p>
            <a:pPr algn="just"/>
            <a:r>
              <a:rPr lang="es-ES" sz="1100" b="1" dirty="0"/>
              <a:t>Dirección: </a:t>
            </a:r>
            <a:endParaRPr lang="es-ES" sz="1100" b="1" dirty="0" smtClean="0"/>
          </a:p>
          <a:p>
            <a:pPr marL="171450" indent="-171450" algn="just">
              <a:buFont typeface="Arial" pitchFamily="34" charset="0"/>
              <a:buChar char="•"/>
            </a:pPr>
            <a:r>
              <a:rPr lang="es-ES" sz="1100" dirty="0" smtClean="0"/>
              <a:t>Escuela de Física </a:t>
            </a:r>
            <a:endParaRPr lang="es-ES" sz="1100" dirty="0"/>
          </a:p>
          <a:p>
            <a:pPr algn="just"/>
            <a:r>
              <a:rPr lang="es-ES" sz="1100" dirty="0" smtClean="0"/>
              <a:t>      Facultad </a:t>
            </a:r>
            <a:r>
              <a:rPr lang="es-ES" sz="1100" dirty="0"/>
              <a:t>de Ciencias, UCV, </a:t>
            </a:r>
          </a:p>
          <a:p>
            <a:pPr algn="just"/>
            <a:r>
              <a:rPr lang="es-ES" sz="1100" dirty="0" smtClean="0"/>
              <a:t>      Av</a:t>
            </a:r>
            <a:r>
              <a:rPr lang="es-ES" sz="1100" dirty="0"/>
              <a:t>. Los Ilustres, </a:t>
            </a:r>
            <a:endParaRPr lang="es-ES" sz="1100" dirty="0" smtClean="0"/>
          </a:p>
          <a:p>
            <a:pPr algn="just"/>
            <a:r>
              <a:rPr lang="es-ES" sz="1100" dirty="0" smtClean="0"/>
              <a:t>      Los </a:t>
            </a:r>
            <a:r>
              <a:rPr lang="es-ES" sz="1100" dirty="0"/>
              <a:t>Chaguaramos, </a:t>
            </a:r>
            <a:r>
              <a:rPr lang="es-ES" sz="1100" dirty="0" smtClean="0"/>
              <a:t>Caracas.</a:t>
            </a:r>
            <a:endParaRPr lang="es-ES" sz="1100" dirty="0"/>
          </a:p>
        </p:txBody>
      </p:sp>
      <p:sp>
        <p:nvSpPr>
          <p:cNvPr id="22" name="21 Rectángulo"/>
          <p:cNvSpPr/>
          <p:nvPr/>
        </p:nvSpPr>
        <p:spPr>
          <a:xfrm>
            <a:off x="3448475" y="6876256"/>
            <a:ext cx="2818693" cy="1522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5" name="24 CuadroTexto"/>
          <p:cNvSpPr txBox="1"/>
          <p:nvPr/>
        </p:nvSpPr>
        <p:spPr>
          <a:xfrm>
            <a:off x="3501008" y="7474967"/>
            <a:ext cx="2738188" cy="769441"/>
          </a:xfrm>
          <a:prstGeom prst="rect">
            <a:avLst/>
          </a:prstGeom>
          <a:noFill/>
        </p:spPr>
        <p:txBody>
          <a:bodyPr wrap="square" rtlCol="0">
            <a:spAutoFit/>
          </a:bodyPr>
          <a:lstStyle/>
          <a:p>
            <a:pPr algn="just"/>
            <a:endParaRPr lang="es-ES" sz="1100" b="1" dirty="0" smtClean="0"/>
          </a:p>
          <a:p>
            <a:pPr algn="just"/>
            <a:r>
              <a:rPr lang="it-IT" sz="1100" b="1" dirty="0"/>
              <a:t>Contacto</a:t>
            </a:r>
            <a:r>
              <a:rPr lang="it-IT" sz="1100" b="1" dirty="0" smtClean="0"/>
              <a:t>:</a:t>
            </a:r>
          </a:p>
          <a:p>
            <a:pPr algn="just"/>
            <a:r>
              <a:rPr lang="es-VE" sz="1100" dirty="0"/>
              <a:t>Prof. </a:t>
            </a:r>
            <a:r>
              <a:rPr lang="es-VE" sz="1100" dirty="0" err="1"/>
              <a:t>Jackeline</a:t>
            </a:r>
            <a:r>
              <a:rPr lang="es-VE" sz="1100" dirty="0"/>
              <a:t> </a:t>
            </a:r>
            <a:r>
              <a:rPr lang="es-VE" sz="1100" dirty="0" smtClean="0"/>
              <a:t>Quiñones</a:t>
            </a:r>
            <a:endParaRPr lang="it-IT" sz="1100" b="1" dirty="0"/>
          </a:p>
          <a:p>
            <a:pPr algn="just"/>
            <a:r>
              <a:rPr lang="es-VE" sz="1100" dirty="0" smtClean="0"/>
              <a:t>0212.605.1193</a:t>
            </a:r>
            <a:endParaRPr lang="es-ES" sz="1100" dirty="0" smtClean="0"/>
          </a:p>
        </p:txBody>
      </p:sp>
      <p:sp>
        <p:nvSpPr>
          <p:cNvPr id="36" name="35 Rectángulo"/>
          <p:cNvSpPr/>
          <p:nvPr/>
        </p:nvSpPr>
        <p:spPr>
          <a:xfrm>
            <a:off x="3530864" y="7044908"/>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8" name="37 CuadroTexto"/>
          <p:cNvSpPr txBox="1"/>
          <p:nvPr/>
        </p:nvSpPr>
        <p:spPr>
          <a:xfrm>
            <a:off x="3530864" y="7000527"/>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601031" y="7382169"/>
            <a:ext cx="246979" cy="246979"/>
          </a:xfrm>
          <a:prstGeom prst="rect">
            <a:avLst/>
          </a:prstGeom>
        </p:spPr>
      </p:pic>
      <p:sp>
        <p:nvSpPr>
          <p:cNvPr id="46" name="45 CuadroTexto"/>
          <p:cNvSpPr txBox="1"/>
          <p:nvPr/>
        </p:nvSpPr>
        <p:spPr>
          <a:xfrm>
            <a:off x="4907161" y="6444208"/>
            <a:ext cx="1330151" cy="215444"/>
          </a:xfrm>
          <a:prstGeom prst="rect">
            <a:avLst/>
          </a:prstGeom>
          <a:noFill/>
        </p:spPr>
        <p:txBody>
          <a:bodyPr wrap="square" rtlCol="0">
            <a:spAutoFit/>
          </a:bodyPr>
          <a:lstStyle/>
          <a:p>
            <a:pPr algn="ctr"/>
            <a:r>
              <a:rPr lang="pt-BR" sz="800" i="1" dirty="0" err="1" smtClean="0"/>
              <a:t>Espectómetro</a:t>
            </a:r>
            <a:r>
              <a:rPr lang="pt-BR" sz="800" i="1" dirty="0"/>
              <a:t> </a:t>
            </a:r>
            <a:r>
              <a:rPr lang="pt-BR" sz="800" i="1" dirty="0" smtClean="0"/>
              <a:t>de </a:t>
            </a:r>
            <a:r>
              <a:rPr lang="pt-BR" sz="800" i="1" dirty="0" err="1" smtClean="0"/>
              <a:t>Rayos</a:t>
            </a:r>
            <a:r>
              <a:rPr lang="pt-BR" sz="800" i="1" dirty="0" smtClean="0"/>
              <a:t> X </a:t>
            </a:r>
            <a:endParaRPr lang="pt-BR" sz="800" i="1"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2419" y="2339752"/>
            <a:ext cx="2589484" cy="2232248"/>
          </a:xfrm>
          <a:prstGeom prst="rect">
            <a:avLst/>
          </a:prstGeom>
          <a:solidFill>
            <a:srgbClr val="FFFFFF">
              <a:shade val="85000"/>
            </a:srgbClr>
          </a:solidFill>
          <a:ln w="5715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2053" y="4716016"/>
            <a:ext cx="2609850" cy="1609725"/>
          </a:xfrm>
          <a:prstGeom prst="rect">
            <a:avLst/>
          </a:prstGeom>
          <a:solidFill>
            <a:srgbClr val="FFFFFF">
              <a:shade val="85000"/>
            </a:srgbClr>
          </a:solidFill>
          <a:ln w="5715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9409101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195736"/>
            <a:ext cx="2818693" cy="5170646"/>
          </a:xfrm>
          <a:prstGeom prst="rect">
            <a:avLst/>
          </a:prstGeom>
          <a:noFill/>
        </p:spPr>
        <p:txBody>
          <a:bodyPr wrap="square" rtlCol="0">
            <a:spAutoFit/>
          </a:bodyPr>
          <a:lstStyle/>
          <a:p>
            <a:pPr algn="ctr"/>
            <a:r>
              <a:rPr lang="it-IT" sz="1100" b="1" dirty="0" smtClean="0"/>
              <a:t>GRUPO DE LÓGICA Y ÁLGEBRA</a:t>
            </a:r>
          </a:p>
          <a:p>
            <a:pPr algn="just"/>
            <a:r>
              <a:rPr lang="it-IT" sz="1100" b="1" dirty="0" smtClean="0"/>
              <a:t>MODELACIÓN </a:t>
            </a:r>
            <a:r>
              <a:rPr lang="it-IT" sz="1100" b="1" dirty="0"/>
              <a:t>MATEMÁTICA</a:t>
            </a:r>
            <a:r>
              <a:rPr lang="it-IT" sz="1100" b="1" u="sng" dirty="0"/>
              <a:t> </a:t>
            </a:r>
          </a:p>
          <a:p>
            <a:pPr algn="just"/>
            <a:r>
              <a:rPr lang="es-ES" sz="1100" b="1" dirty="0"/>
              <a:t>Usuarios del Servicio, Producto o Proceso:</a:t>
            </a:r>
          </a:p>
          <a:p>
            <a:pPr marL="171450" indent="-171450" algn="just">
              <a:buFont typeface="Arial" pitchFamily="34" charset="0"/>
              <a:buChar char="•"/>
            </a:pPr>
            <a:r>
              <a:rPr lang="es-ES" sz="1100" dirty="0"/>
              <a:t>Empresas relacionadas en el campo de negocios, manejo de software y medios digitales.</a:t>
            </a:r>
          </a:p>
          <a:p>
            <a:pPr algn="just"/>
            <a:r>
              <a:rPr lang="es-ES" sz="1100" b="1" dirty="0"/>
              <a:t>Descripción: </a:t>
            </a:r>
          </a:p>
          <a:p>
            <a:pPr marL="171450" indent="-171450" algn="just">
              <a:buFont typeface="Arial" pitchFamily="34" charset="0"/>
              <a:buChar char="•"/>
            </a:pPr>
            <a:r>
              <a:rPr lang="es-ES" sz="1100" dirty="0"/>
              <a:t>La Modelación Matemática consiste en interpretar desde las herramientas del conocimiento matemático, situaciones y problemas de la vida cotidiana con el fin de hallar una solución a los mismos y/o optimizar sus procesos. </a:t>
            </a:r>
          </a:p>
          <a:p>
            <a:pPr algn="just"/>
            <a:r>
              <a:rPr lang="es-ES" sz="1100" dirty="0"/>
              <a:t>Es aplicable en: </a:t>
            </a:r>
          </a:p>
          <a:p>
            <a:pPr marL="171450" indent="-171450" algn="just">
              <a:buFont typeface="Arial" pitchFamily="34" charset="0"/>
              <a:buChar char="•"/>
            </a:pPr>
            <a:r>
              <a:rPr lang="es-ES" sz="1100" dirty="0"/>
              <a:t>Modelos Lineales: Negocios, Ciencia e Ingeniería, Procesamiento digital de audio, imágenes y gráficos por computadora, Capacitación y Manejo de Software, Planificación de rutas: Modelar y resolver problemas de transporte, y </a:t>
            </a:r>
            <a:r>
              <a:rPr lang="es-ES" sz="1100" dirty="0" smtClean="0"/>
              <a:t>Criptografía. </a:t>
            </a:r>
            <a:r>
              <a:rPr lang="es-ES" sz="1100" dirty="0"/>
              <a:t>Codificación de datos </a:t>
            </a:r>
          </a:p>
          <a:p>
            <a:pPr algn="just"/>
            <a:r>
              <a:rPr lang="es-ES" sz="1100" b="1" dirty="0"/>
              <a:t>Solicitud del servicio: </a:t>
            </a:r>
          </a:p>
          <a:p>
            <a:pPr marL="171450" indent="-171450" algn="just">
              <a:buFont typeface="Arial" pitchFamily="34" charset="0"/>
              <a:buChar char="•"/>
            </a:pPr>
            <a:r>
              <a:rPr lang="es-ES" sz="1100" dirty="0"/>
              <a:t>Solicitud mediante correo electrónico o reunión personal</a:t>
            </a:r>
          </a:p>
          <a:p>
            <a:pPr algn="just"/>
            <a:r>
              <a:rPr lang="es-ES" sz="1100" b="1" dirty="0"/>
              <a:t>Lugar en que se presta el servicio: </a:t>
            </a:r>
          </a:p>
          <a:p>
            <a:pPr marL="171450" indent="-171450" algn="just">
              <a:buFont typeface="Arial" pitchFamily="34" charset="0"/>
              <a:buChar char="•"/>
            </a:pPr>
            <a:r>
              <a:rPr lang="es-ES" sz="1100" dirty="0"/>
              <a:t>Según proyecto definido.</a:t>
            </a:r>
          </a:p>
          <a:p>
            <a:pPr algn="just"/>
            <a:r>
              <a:rPr lang="es-ES" sz="1100" b="1" dirty="0"/>
              <a:t>Parámetros del servicio: </a:t>
            </a:r>
          </a:p>
          <a:p>
            <a:pPr marL="171450" indent="-171450">
              <a:buFont typeface="Arial" pitchFamily="34" charset="0"/>
              <a:buChar char="•"/>
            </a:pPr>
            <a:r>
              <a:rPr lang="es-ES" sz="1100" dirty="0"/>
              <a:t>Producto </a:t>
            </a:r>
            <a:r>
              <a:rPr lang="es-ES" sz="1100" dirty="0" smtClean="0"/>
              <a:t>terminado.  Servicio </a:t>
            </a:r>
            <a:r>
              <a:rPr lang="es-ES" sz="1100" dirty="0"/>
              <a:t>de investigación y </a:t>
            </a:r>
            <a:r>
              <a:rPr lang="es-ES" sz="1100" dirty="0" smtClean="0"/>
              <a:t> Capacitación</a:t>
            </a:r>
            <a:r>
              <a:rPr lang="es-ES" sz="1100" dirty="0"/>
              <a:t>. </a:t>
            </a:r>
          </a:p>
          <a:p>
            <a:pPr algn="just"/>
            <a:endParaRPr lang="es-ES" sz="1100" dirty="0" smtClean="0"/>
          </a:p>
        </p:txBody>
      </p:sp>
      <p:sp>
        <p:nvSpPr>
          <p:cNvPr id="29" name="28 Rectángulo"/>
          <p:cNvSpPr/>
          <p:nvPr/>
        </p:nvSpPr>
        <p:spPr>
          <a:xfrm>
            <a:off x="548680" y="7144542"/>
            <a:ext cx="2818693" cy="12537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0" name="29 CuadroTexto"/>
          <p:cNvSpPr txBox="1"/>
          <p:nvPr/>
        </p:nvSpPr>
        <p:spPr>
          <a:xfrm>
            <a:off x="601213" y="7452320"/>
            <a:ext cx="2738188" cy="1107996"/>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smtClean="0"/>
              <a:t>Prof. Manuel </a:t>
            </a:r>
            <a:r>
              <a:rPr lang="es-ES" sz="1100" dirty="0" err="1" smtClean="0"/>
              <a:t>Maia</a:t>
            </a:r>
            <a:r>
              <a:rPr lang="es-ES" sz="1100" dirty="0" smtClean="0"/>
              <a:t> </a:t>
            </a:r>
          </a:p>
          <a:p>
            <a:pPr algn="just"/>
            <a:r>
              <a:rPr lang="es-ES" sz="1100" b="1" dirty="0" smtClean="0"/>
              <a:t>Teléfono: </a:t>
            </a:r>
            <a:r>
              <a:rPr lang="es-ES" sz="1100" dirty="0" smtClean="0"/>
              <a:t>(58)0212.6051001</a:t>
            </a:r>
          </a:p>
          <a:p>
            <a:pPr algn="just"/>
            <a:r>
              <a:rPr lang="es-ES" sz="1100" b="1" dirty="0" smtClean="0"/>
              <a:t>Correo: </a:t>
            </a:r>
            <a:r>
              <a:rPr lang="es-ES" sz="1100" dirty="0" smtClean="0"/>
              <a:t>algebra@ciens.ucv.ve</a:t>
            </a:r>
          </a:p>
          <a:p>
            <a:pPr algn="just"/>
            <a:endParaRPr lang="it-IT" sz="1100" b="1" dirty="0" smtClean="0"/>
          </a:p>
        </p:txBody>
      </p:sp>
      <p:sp>
        <p:nvSpPr>
          <p:cNvPr id="32" name="31 Rectángulo"/>
          <p:cNvSpPr/>
          <p:nvPr/>
        </p:nvSpPr>
        <p:spPr>
          <a:xfrm>
            <a:off x="631069" y="7188924"/>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5" name="34 CuadroTexto"/>
          <p:cNvSpPr txBox="1"/>
          <p:nvPr/>
        </p:nvSpPr>
        <p:spPr>
          <a:xfrm>
            <a:off x="631069" y="714454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37" name="3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236" y="7452320"/>
            <a:ext cx="246979" cy="246979"/>
          </a:xfrm>
          <a:prstGeom prst="rect">
            <a:avLst/>
          </a:prstGeom>
        </p:spPr>
      </p:pic>
      <p:sp>
        <p:nvSpPr>
          <p:cNvPr id="42" name="41 CuadroTexto"/>
          <p:cNvSpPr txBox="1"/>
          <p:nvPr/>
        </p:nvSpPr>
        <p:spPr>
          <a:xfrm>
            <a:off x="3390553" y="2195736"/>
            <a:ext cx="2918767" cy="5001369"/>
          </a:xfrm>
          <a:prstGeom prst="rect">
            <a:avLst/>
          </a:prstGeom>
          <a:noFill/>
        </p:spPr>
        <p:txBody>
          <a:bodyPr wrap="square" rtlCol="0">
            <a:spAutoFit/>
          </a:bodyPr>
          <a:lstStyle/>
          <a:p>
            <a:pPr algn="ctr"/>
            <a:r>
              <a:rPr lang="it-IT" sz="1100" b="1" dirty="0" smtClean="0"/>
              <a:t>GRUPO DE ECUACIONES </a:t>
            </a:r>
            <a:r>
              <a:rPr lang="it-IT" sz="1100" b="1" dirty="0"/>
              <a:t>DIFERENCIALES </a:t>
            </a:r>
            <a:endParaRPr lang="it-IT" sz="1100" b="1" u="sng" dirty="0" smtClean="0"/>
          </a:p>
          <a:p>
            <a:pPr algn="just"/>
            <a:r>
              <a:rPr lang="it-IT" sz="1100" b="1" dirty="0" smtClean="0"/>
              <a:t>ECUACIONES DIFERENCIALES </a:t>
            </a:r>
          </a:p>
          <a:p>
            <a:pPr algn="just"/>
            <a:r>
              <a:rPr lang="es-ES" sz="1100" b="1" dirty="0"/>
              <a:t>Usuarios del Servicio, Producto o Proceso:</a:t>
            </a:r>
          </a:p>
          <a:p>
            <a:pPr marL="171450" indent="-171450" algn="just">
              <a:buFont typeface="Arial" pitchFamily="34" charset="0"/>
              <a:buChar char="•"/>
            </a:pPr>
            <a:r>
              <a:rPr lang="es-ES" sz="1100" dirty="0"/>
              <a:t>Empresas relacionadas en el campo de las finanzas, Conservación del Medio Ambiente, Salud, Telecomunicaciones y Petróleo. </a:t>
            </a:r>
          </a:p>
          <a:p>
            <a:pPr algn="just"/>
            <a:r>
              <a:rPr lang="es-ES" sz="1100" b="1" dirty="0"/>
              <a:t>Descripción:  </a:t>
            </a:r>
          </a:p>
          <a:p>
            <a:pPr marL="171450" indent="-171450" algn="just">
              <a:buFont typeface="Arial" pitchFamily="34" charset="0"/>
              <a:buChar char="•"/>
            </a:pPr>
            <a:r>
              <a:rPr lang="es-ES" sz="1100" b="1" dirty="0"/>
              <a:t>Economía: </a:t>
            </a:r>
            <a:r>
              <a:rPr lang="es-ES" sz="1100" dirty="0"/>
              <a:t>Se aplica en el análisis de gráficas y en la determinación del estado económico de una empresa. </a:t>
            </a:r>
            <a:endParaRPr lang="es-ES" sz="1100" dirty="0" smtClean="0"/>
          </a:p>
          <a:p>
            <a:pPr marL="171450" indent="-171450" algn="just">
              <a:buFont typeface="Arial" pitchFamily="34" charset="0"/>
              <a:buChar char="•"/>
            </a:pPr>
            <a:r>
              <a:rPr lang="es-ES" sz="1100" b="1" dirty="0" smtClean="0"/>
              <a:t>Medio </a:t>
            </a:r>
            <a:r>
              <a:rPr lang="es-ES" sz="1100" b="1" dirty="0"/>
              <a:t>Ambiente: </a:t>
            </a:r>
            <a:r>
              <a:rPr lang="es-ES" sz="1100" dirty="0"/>
              <a:t>Se estudian modelos simples para comprobar el estado de contaminación de un lago y toxicidad del agua.</a:t>
            </a:r>
          </a:p>
          <a:p>
            <a:pPr marL="171450" indent="-171450" algn="just">
              <a:buFont typeface="Arial" pitchFamily="34" charset="0"/>
              <a:buChar char="•"/>
            </a:pPr>
            <a:r>
              <a:rPr lang="es-ES" sz="1100" b="1" dirty="0"/>
              <a:t>Salud: </a:t>
            </a:r>
            <a:r>
              <a:rPr lang="es-ES" sz="1100" dirty="0"/>
              <a:t>Con Ecuaciones Diferenciales, se puede modelar un sistema que calcule, en el caso de una diálisis la cantidad de material de desecho removido de la sangre, por unidad de tiempo. </a:t>
            </a:r>
          </a:p>
          <a:p>
            <a:pPr marL="171450" indent="-171450" algn="just">
              <a:buFont typeface="Arial" pitchFamily="34" charset="0"/>
              <a:buChar char="•"/>
            </a:pPr>
            <a:r>
              <a:rPr lang="es-ES" sz="1100" b="1" dirty="0"/>
              <a:t>Telecomunicaciones: </a:t>
            </a:r>
            <a:r>
              <a:rPr lang="es-ES" sz="1100" dirty="0"/>
              <a:t>Se usa en el proceso de creación de la fibra óptica. </a:t>
            </a:r>
          </a:p>
          <a:p>
            <a:pPr marL="171450" indent="-171450" algn="just">
              <a:buFont typeface="Arial" pitchFamily="34" charset="0"/>
              <a:buChar char="•"/>
            </a:pPr>
            <a:r>
              <a:rPr lang="es-ES" sz="1100" b="1" dirty="0"/>
              <a:t>Petróleo: </a:t>
            </a:r>
            <a:r>
              <a:rPr lang="es-ES" sz="1100" dirty="0"/>
              <a:t>Usando Ecuaciones Diferenciales, se pueden resolver problemas que simulan la presión en yacimientos petrolíferos. </a:t>
            </a:r>
          </a:p>
          <a:p>
            <a:pPr marL="171450" indent="-171450" algn="just">
              <a:buFont typeface="Arial" pitchFamily="34" charset="0"/>
              <a:buChar char="•"/>
            </a:pPr>
            <a:r>
              <a:rPr lang="es-ES" sz="1100" b="1" dirty="0"/>
              <a:t>Solicitud del servicio: </a:t>
            </a:r>
          </a:p>
          <a:p>
            <a:pPr algn="just"/>
            <a:r>
              <a:rPr lang="es-ES" sz="1100" dirty="0"/>
              <a:t>Solicitud mediante correo electrónico o reunión personal</a:t>
            </a:r>
          </a:p>
          <a:p>
            <a:pPr algn="just"/>
            <a:endParaRPr lang="es-ES" sz="1100" dirty="0"/>
          </a:p>
          <a:p>
            <a:pPr algn="just"/>
            <a:endParaRPr lang="es-ES" sz="1100" dirty="0"/>
          </a:p>
        </p:txBody>
      </p:sp>
      <p:pic>
        <p:nvPicPr>
          <p:cNvPr id="47" name="4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556" y="7424693"/>
            <a:ext cx="246979" cy="246979"/>
          </a:xfrm>
          <a:prstGeom prst="rect">
            <a:avLst/>
          </a:prstGeom>
        </p:spPr>
      </p:pic>
      <p:sp>
        <p:nvSpPr>
          <p:cNvPr id="49" name="48 Rectángulo"/>
          <p:cNvSpPr/>
          <p:nvPr/>
        </p:nvSpPr>
        <p:spPr>
          <a:xfrm>
            <a:off x="3490627" y="7144542"/>
            <a:ext cx="2818693" cy="12734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8" name="47 CuadroTexto"/>
          <p:cNvSpPr txBox="1"/>
          <p:nvPr/>
        </p:nvSpPr>
        <p:spPr>
          <a:xfrm>
            <a:off x="3509505" y="7496452"/>
            <a:ext cx="2738188" cy="1107996"/>
          </a:xfrm>
          <a:prstGeom prst="rect">
            <a:avLst/>
          </a:prstGeom>
          <a:noFill/>
        </p:spPr>
        <p:txBody>
          <a:bodyPr wrap="square" rtlCol="0">
            <a:spAutoFit/>
          </a:bodyPr>
          <a:lstStyle/>
          <a:p>
            <a:pPr algn="just"/>
            <a:endParaRPr lang="es-ES" sz="1100" b="1" dirty="0" smtClean="0"/>
          </a:p>
          <a:p>
            <a:pPr algn="just"/>
            <a:r>
              <a:rPr lang="es-ES" sz="1100" dirty="0" smtClean="0"/>
              <a:t>Dra</a:t>
            </a:r>
            <a:r>
              <a:rPr lang="es-ES" sz="1100" dirty="0"/>
              <a:t>. </a:t>
            </a:r>
            <a:r>
              <a:rPr lang="es-ES" sz="1100" dirty="0" err="1"/>
              <a:t>Nathaly</a:t>
            </a:r>
            <a:r>
              <a:rPr lang="es-ES" sz="1100" dirty="0"/>
              <a:t> </a:t>
            </a:r>
            <a:r>
              <a:rPr lang="es-ES" sz="1100" dirty="0" err="1"/>
              <a:t>Guanda</a:t>
            </a:r>
            <a:endParaRPr lang="es-ES" sz="1100" dirty="0"/>
          </a:p>
          <a:p>
            <a:pPr algn="just"/>
            <a:r>
              <a:rPr lang="es-ES" sz="1100" dirty="0"/>
              <a:t>(</a:t>
            </a:r>
            <a:r>
              <a:rPr lang="es-ES" sz="1100" dirty="0" err="1"/>
              <a:t>Cordinadora</a:t>
            </a:r>
            <a:r>
              <a:rPr lang="es-ES" sz="1100" dirty="0"/>
              <a:t>)</a:t>
            </a:r>
          </a:p>
          <a:p>
            <a:pPr algn="just"/>
            <a:r>
              <a:rPr lang="es-ES" sz="1100" dirty="0"/>
              <a:t>http://grupoeducv.blogspot.com/</a:t>
            </a:r>
          </a:p>
          <a:p>
            <a:pPr algn="just"/>
            <a:r>
              <a:rPr lang="es-ES" sz="1100" dirty="0"/>
              <a:t>edgrupo@ciens.ucv.ve</a:t>
            </a:r>
          </a:p>
          <a:p>
            <a:pPr algn="just"/>
            <a:endParaRPr lang="it-IT" sz="1100" b="1" dirty="0" smtClean="0"/>
          </a:p>
        </p:txBody>
      </p:sp>
      <p:sp>
        <p:nvSpPr>
          <p:cNvPr id="50" name="49 Rectángulo"/>
          <p:cNvSpPr/>
          <p:nvPr/>
        </p:nvSpPr>
        <p:spPr>
          <a:xfrm>
            <a:off x="3576018" y="7208669"/>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1" name="50 CuadroTexto"/>
          <p:cNvSpPr txBox="1"/>
          <p:nvPr/>
        </p:nvSpPr>
        <p:spPr>
          <a:xfrm>
            <a:off x="3501008" y="716428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2" name="5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175" y="7472065"/>
            <a:ext cx="246979" cy="246979"/>
          </a:xfrm>
          <a:prstGeom prst="rect">
            <a:avLst/>
          </a:prstGeom>
        </p:spPr>
      </p:pic>
    </p:spTree>
    <p:extLst>
      <p:ext uri="{BB962C8B-B14F-4D97-AF65-F5344CB8AC3E}">
        <p14:creationId xmlns:p14="http://schemas.microsoft.com/office/powerpoint/2010/main" val="277045507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sp>
        <p:nvSpPr>
          <p:cNvPr id="40" name="39 CuadroTexto"/>
          <p:cNvSpPr txBox="1"/>
          <p:nvPr/>
        </p:nvSpPr>
        <p:spPr>
          <a:xfrm>
            <a:off x="548680" y="2195736"/>
            <a:ext cx="2743683" cy="5001369"/>
          </a:xfrm>
          <a:prstGeom prst="rect">
            <a:avLst/>
          </a:prstGeom>
          <a:noFill/>
        </p:spPr>
        <p:txBody>
          <a:bodyPr wrap="square" rtlCol="0">
            <a:spAutoFit/>
          </a:bodyPr>
          <a:lstStyle/>
          <a:p>
            <a:pPr algn="ctr"/>
            <a:r>
              <a:rPr lang="es-ES" sz="1100" b="1" dirty="0" smtClean="0"/>
              <a:t>LABORATORIO DE PROBABILIDADES</a:t>
            </a:r>
          </a:p>
          <a:p>
            <a:pPr algn="ctr"/>
            <a:r>
              <a:rPr lang="es-ES" sz="1100" b="1" dirty="0" smtClean="0"/>
              <a:t> Y ESTADÍSTICA</a:t>
            </a:r>
          </a:p>
          <a:p>
            <a:pPr algn="just"/>
            <a:r>
              <a:rPr lang="es-ES" sz="1100" b="1" dirty="0"/>
              <a:t>Usuarios del Servicio, Producto o Proceso:</a:t>
            </a:r>
          </a:p>
          <a:p>
            <a:pPr marL="171450" indent="-171450" algn="just">
              <a:buFont typeface="Arial" pitchFamily="34" charset="0"/>
              <a:buChar char="•"/>
            </a:pPr>
            <a:r>
              <a:rPr lang="es-ES" sz="1100" dirty="0"/>
              <a:t>Empresas relacionadas con </a:t>
            </a:r>
            <a:r>
              <a:rPr lang="es-ES" sz="1100" dirty="0" smtClean="0"/>
              <a:t>Telecomunicaciones, Salud</a:t>
            </a:r>
            <a:r>
              <a:rPr lang="es-ES" sz="1100" dirty="0"/>
              <a:t>, Educación, Economía, Banca, Finanzas Medio Ambiente. </a:t>
            </a:r>
          </a:p>
          <a:p>
            <a:pPr algn="just"/>
            <a:r>
              <a:rPr lang="es-ES" sz="1100" b="1" dirty="0"/>
              <a:t>Descripción:   </a:t>
            </a:r>
          </a:p>
          <a:p>
            <a:pPr marL="171450" indent="-171450" algn="just">
              <a:buFont typeface="Arial" pitchFamily="34" charset="0"/>
              <a:buChar char="•"/>
            </a:pPr>
            <a:r>
              <a:rPr lang="es-ES" sz="1100" dirty="0"/>
              <a:t>Caracterización y modelaje del trafico de internet (ABA), Determinar factores de riesgo en pacientes con diagnóstico de Cáncer, Establecer si la terapia antiretroviral puede influir en el desarrollo del feto, determinar las características de los deudores de las tarjetas de crédito, predicciones de variables macroeconómicas y microeconómica, Evaluar la calidad de la Educación Básica, análisis del rendimiento estudiantil, modelaje de las olas del mar en aguas profundas y análisis de oleaje en tormentas y huracanes. </a:t>
            </a:r>
          </a:p>
          <a:p>
            <a:pPr algn="just"/>
            <a:r>
              <a:rPr lang="es-ES" sz="1100" b="1" dirty="0"/>
              <a:t>Solicitud del servicio: </a:t>
            </a:r>
          </a:p>
          <a:p>
            <a:pPr algn="just"/>
            <a:r>
              <a:rPr lang="es-ES" sz="1100" dirty="0"/>
              <a:t>Solicitud mediante correo electrónico o reunión personal</a:t>
            </a:r>
          </a:p>
          <a:p>
            <a:pPr algn="just"/>
            <a:r>
              <a:rPr lang="es-ES" sz="1100" b="1" dirty="0"/>
              <a:t>Lugar en que se presta el servicio: </a:t>
            </a:r>
          </a:p>
          <a:p>
            <a:pPr algn="just"/>
            <a:r>
              <a:rPr lang="es-ES" sz="1100" dirty="0"/>
              <a:t>Según proyecto definido</a:t>
            </a:r>
            <a:r>
              <a:rPr lang="es-ES" sz="1100" dirty="0" smtClean="0"/>
              <a:t>.</a:t>
            </a:r>
          </a:p>
          <a:p>
            <a:pPr algn="just"/>
            <a:r>
              <a:rPr lang="es-ES" sz="1100" b="1" dirty="0"/>
              <a:t>Parámetros del servicio: </a:t>
            </a:r>
          </a:p>
          <a:p>
            <a:pPr marL="171450" indent="-171450">
              <a:buFont typeface="Arial" pitchFamily="34" charset="0"/>
              <a:buChar char="•"/>
            </a:pPr>
            <a:r>
              <a:rPr lang="es-ES" sz="1100" dirty="0"/>
              <a:t>Producto terminado</a:t>
            </a:r>
            <a:r>
              <a:rPr lang="es-ES" sz="1100" dirty="0" smtClean="0"/>
              <a:t>. Capacitación .</a:t>
            </a:r>
          </a:p>
        </p:txBody>
      </p:sp>
      <p:sp>
        <p:nvSpPr>
          <p:cNvPr id="29" name="28 Rectángulo"/>
          <p:cNvSpPr/>
          <p:nvPr/>
        </p:nvSpPr>
        <p:spPr>
          <a:xfrm>
            <a:off x="548680" y="7144542"/>
            <a:ext cx="2818693" cy="12537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0" name="29 CuadroTexto"/>
          <p:cNvSpPr txBox="1"/>
          <p:nvPr/>
        </p:nvSpPr>
        <p:spPr>
          <a:xfrm>
            <a:off x="601213" y="7452320"/>
            <a:ext cx="2738188" cy="1107996"/>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it-IT" sz="1100" dirty="0"/>
              <a:t>Dr. Ramón </a:t>
            </a:r>
            <a:r>
              <a:rPr lang="it-IT" sz="1100" dirty="0" smtClean="0"/>
              <a:t>Bruzual    </a:t>
            </a:r>
            <a:r>
              <a:rPr lang="es-ES" sz="1100" dirty="0" smtClean="0"/>
              <a:t>58(212)605.14.74</a:t>
            </a:r>
            <a:endParaRPr lang="it-IT" sz="1100" dirty="0"/>
          </a:p>
          <a:p>
            <a:pPr algn="just"/>
            <a:r>
              <a:rPr lang="it-IT" sz="1100" dirty="0"/>
              <a:t>Dr. José Benito Hernández</a:t>
            </a:r>
          </a:p>
          <a:p>
            <a:pPr algn="just"/>
            <a:r>
              <a:rPr lang="it-IT" sz="1100" dirty="0"/>
              <a:t>Prof. Hugo Villarroel</a:t>
            </a:r>
          </a:p>
          <a:p>
            <a:pPr algn="just"/>
            <a:endParaRPr lang="it-IT" sz="1100" b="1" dirty="0" smtClean="0"/>
          </a:p>
        </p:txBody>
      </p:sp>
      <p:sp>
        <p:nvSpPr>
          <p:cNvPr id="32" name="31 Rectángulo"/>
          <p:cNvSpPr/>
          <p:nvPr/>
        </p:nvSpPr>
        <p:spPr>
          <a:xfrm>
            <a:off x="631069" y="7188924"/>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5" name="34 CuadroTexto"/>
          <p:cNvSpPr txBox="1"/>
          <p:nvPr/>
        </p:nvSpPr>
        <p:spPr>
          <a:xfrm>
            <a:off x="631069" y="714454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37" name="3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236" y="7452320"/>
            <a:ext cx="246979" cy="246979"/>
          </a:xfrm>
          <a:prstGeom prst="rect">
            <a:avLst/>
          </a:prstGeom>
        </p:spPr>
      </p:pic>
      <p:sp>
        <p:nvSpPr>
          <p:cNvPr id="42" name="41 CuadroTexto"/>
          <p:cNvSpPr txBox="1"/>
          <p:nvPr/>
        </p:nvSpPr>
        <p:spPr>
          <a:xfrm>
            <a:off x="3390553" y="2195736"/>
            <a:ext cx="2918767" cy="6186309"/>
          </a:xfrm>
          <a:prstGeom prst="rect">
            <a:avLst/>
          </a:prstGeom>
          <a:noFill/>
        </p:spPr>
        <p:txBody>
          <a:bodyPr wrap="square" rtlCol="0">
            <a:spAutoFit/>
          </a:bodyPr>
          <a:lstStyle/>
          <a:p>
            <a:pPr algn="ctr"/>
            <a:r>
              <a:rPr lang="es-ES" sz="1100" b="1" dirty="0" smtClean="0"/>
              <a:t>SERVICIOS ADICIONALES</a:t>
            </a:r>
          </a:p>
          <a:p>
            <a:pPr algn="just"/>
            <a:r>
              <a:rPr lang="it-IT" sz="1100" b="1" dirty="0"/>
              <a:t>INTRODUCCION AL MATHLAB  </a:t>
            </a:r>
          </a:p>
          <a:p>
            <a:pPr algn="just"/>
            <a:r>
              <a:rPr lang="es-ES" sz="1100" b="1" dirty="0"/>
              <a:t>Usuarios del Servicio, Producto o Proceso:</a:t>
            </a:r>
          </a:p>
          <a:p>
            <a:pPr marL="171450" indent="-171450" algn="just">
              <a:buFont typeface="Arial" pitchFamily="34" charset="0"/>
              <a:buChar char="•"/>
            </a:pPr>
            <a:r>
              <a:rPr lang="es-ES" sz="1100" dirty="0"/>
              <a:t>Todas las personas interesadas  en Probabilidades y ecuaciones </a:t>
            </a:r>
            <a:r>
              <a:rPr lang="es-ES" sz="1100" dirty="0" smtClean="0"/>
              <a:t>diferenciales</a:t>
            </a:r>
            <a:endParaRPr lang="es-ES" sz="1100" dirty="0"/>
          </a:p>
          <a:p>
            <a:pPr algn="just"/>
            <a:r>
              <a:rPr lang="es-ES" sz="1100" b="1" dirty="0" smtClean="0"/>
              <a:t>DESCRIPCIÓN</a:t>
            </a:r>
          </a:p>
          <a:p>
            <a:pPr marL="171450" indent="-171450" algn="just">
              <a:buFont typeface="Arial" pitchFamily="34" charset="0"/>
              <a:buChar char="•"/>
            </a:pPr>
            <a:r>
              <a:rPr lang="es-ES" sz="1100" dirty="0" smtClean="0"/>
              <a:t>Introducción </a:t>
            </a:r>
            <a:r>
              <a:rPr lang="es-ES" sz="1100" dirty="0"/>
              <a:t>a las herramientas básicas de programación y </a:t>
            </a:r>
            <a:r>
              <a:rPr lang="es-ES" sz="1100" dirty="0" err="1"/>
              <a:t>graficación</a:t>
            </a:r>
            <a:r>
              <a:rPr lang="es-ES" sz="1100" dirty="0"/>
              <a:t> de funciones en 2D y 3D para la resolución de problemas matemáticos, de ingeniería, entre otros.</a:t>
            </a:r>
          </a:p>
          <a:p>
            <a:pPr marL="171450" indent="-171450" algn="just">
              <a:buFont typeface="Arial" pitchFamily="34" charset="0"/>
              <a:buChar char="•"/>
            </a:pPr>
            <a:r>
              <a:rPr lang="es-ES" sz="1100" dirty="0"/>
              <a:t>Los usuarios deben tener disponibilidad de un computador con el software de </a:t>
            </a:r>
            <a:r>
              <a:rPr lang="es-ES" sz="1100" dirty="0" err="1"/>
              <a:t>MatLab</a:t>
            </a:r>
            <a:r>
              <a:rPr lang="es-ES" sz="1100" dirty="0"/>
              <a:t> instalado. Puede usar un computador personal o asistir al laboratorio que posea el equipo con el software indicado</a:t>
            </a:r>
            <a:r>
              <a:rPr lang="es-ES" sz="1100" dirty="0" smtClean="0"/>
              <a:t>.</a:t>
            </a:r>
            <a:endParaRPr lang="es-ES" sz="1100" dirty="0"/>
          </a:p>
          <a:p>
            <a:pPr algn="just"/>
            <a:r>
              <a:rPr lang="es-ES" sz="1100" b="1" dirty="0"/>
              <a:t>Parámetros del servicio:</a:t>
            </a:r>
          </a:p>
          <a:p>
            <a:pPr marL="171450" indent="-171450" algn="just">
              <a:buFont typeface="Arial" pitchFamily="34" charset="0"/>
              <a:buChar char="•"/>
            </a:pPr>
            <a:r>
              <a:rPr lang="es-ES" sz="1100" dirty="0"/>
              <a:t>Puede ser presencial y mixta </a:t>
            </a:r>
          </a:p>
          <a:p>
            <a:pPr algn="just"/>
            <a:r>
              <a:rPr lang="es-ES" sz="1100" b="1" dirty="0"/>
              <a:t>Contacto: </a:t>
            </a:r>
          </a:p>
          <a:p>
            <a:pPr algn="just"/>
            <a:r>
              <a:rPr lang="it-IT" sz="1100" dirty="0"/>
              <a:t>58 (212) </a:t>
            </a:r>
            <a:r>
              <a:rPr lang="it-IT" sz="1100" dirty="0" smtClean="0"/>
              <a:t>605.13.92</a:t>
            </a:r>
          </a:p>
          <a:p>
            <a:pPr algn="just"/>
            <a:endParaRPr lang="it-IT" sz="1100" dirty="0"/>
          </a:p>
          <a:p>
            <a:r>
              <a:rPr lang="it-IT" sz="1100" b="1" dirty="0"/>
              <a:t>TALLER  DE PROCESAMIENTO DE TEXTOS ESPECIALIZADOS </a:t>
            </a:r>
            <a:r>
              <a:rPr lang="it-IT" sz="1100" b="1" dirty="0" smtClean="0"/>
              <a:t>«</a:t>
            </a:r>
            <a:r>
              <a:rPr lang="it-IT" sz="1100" b="1" dirty="0"/>
              <a:t>LATEX»</a:t>
            </a:r>
          </a:p>
          <a:p>
            <a:pPr algn="just"/>
            <a:r>
              <a:rPr lang="es-ES" sz="1100" b="1" dirty="0"/>
              <a:t>Usuarios del Servicio, Producto o Proceso:</a:t>
            </a:r>
          </a:p>
          <a:p>
            <a:pPr marL="171450" indent="-171450" algn="just">
              <a:buFont typeface="Arial" pitchFamily="34" charset="0"/>
              <a:buChar char="•"/>
            </a:pPr>
            <a:r>
              <a:rPr lang="es-ES" sz="1100" dirty="0"/>
              <a:t>Todas las personas interesadas en la edición de textos de alta calidad </a:t>
            </a:r>
          </a:p>
          <a:p>
            <a:pPr algn="just"/>
            <a:r>
              <a:rPr lang="es-ES" sz="1100" b="1" dirty="0"/>
              <a:t>Descripción:</a:t>
            </a:r>
          </a:p>
          <a:p>
            <a:pPr marL="171450" indent="-171450" algn="just">
              <a:buFont typeface="Arial" pitchFamily="34" charset="0"/>
              <a:buChar char="•"/>
            </a:pPr>
            <a:r>
              <a:rPr lang="es-ES" sz="1100" dirty="0"/>
              <a:t>Promover el uso de </a:t>
            </a:r>
            <a:r>
              <a:rPr lang="es-ES" sz="1100" dirty="0" err="1"/>
              <a:t>LaTeX</a:t>
            </a:r>
            <a:r>
              <a:rPr lang="es-ES" sz="1100" dirty="0"/>
              <a:t> como herramienta para edición de textos</a:t>
            </a:r>
          </a:p>
          <a:p>
            <a:pPr algn="just"/>
            <a:r>
              <a:rPr lang="es-ES" sz="1100" b="1" dirty="0"/>
              <a:t>Parámetros del servicio:</a:t>
            </a:r>
          </a:p>
          <a:p>
            <a:pPr marL="171450" indent="-171450" algn="just">
              <a:buFont typeface="Arial" pitchFamily="34" charset="0"/>
              <a:buChar char="•"/>
            </a:pPr>
            <a:r>
              <a:rPr lang="es-ES" sz="1100" dirty="0"/>
              <a:t>Puede ser presencial y mixta </a:t>
            </a:r>
          </a:p>
          <a:p>
            <a:pPr algn="just"/>
            <a:r>
              <a:rPr lang="es-ES" sz="1100" b="1" dirty="0"/>
              <a:t>Lugar en que se presta el servicio: </a:t>
            </a:r>
          </a:p>
          <a:p>
            <a:pPr marL="171450" indent="-171450" algn="just">
              <a:buFont typeface="Arial" pitchFamily="34" charset="0"/>
              <a:buChar char="•"/>
            </a:pPr>
            <a:r>
              <a:rPr lang="es-ES" sz="1100" dirty="0"/>
              <a:t>Puede ser presencial y mixta </a:t>
            </a:r>
            <a:endParaRPr lang="es-ES" sz="1100" dirty="0" smtClean="0"/>
          </a:p>
          <a:p>
            <a:pPr algn="just"/>
            <a:endParaRPr lang="es-ES" sz="1100" dirty="0"/>
          </a:p>
          <a:p>
            <a:pPr algn="just"/>
            <a:r>
              <a:rPr lang="es-ES" sz="1100" b="1" dirty="0"/>
              <a:t>Contacto:</a:t>
            </a:r>
          </a:p>
          <a:p>
            <a:pPr algn="just"/>
            <a:r>
              <a:rPr lang="es-ES" sz="1100" dirty="0" smtClean="0"/>
              <a:t>Prof</a:t>
            </a:r>
            <a:r>
              <a:rPr lang="es-ES" sz="1100" dirty="0"/>
              <a:t>. Ramón Bruzual </a:t>
            </a:r>
          </a:p>
          <a:p>
            <a:pPr algn="just"/>
            <a:r>
              <a:rPr lang="es-ES" sz="1100" dirty="0" smtClean="0"/>
              <a:t>58(212)605.14.74</a:t>
            </a:r>
            <a:endParaRPr lang="it-IT" sz="1100" dirty="0"/>
          </a:p>
        </p:txBody>
      </p:sp>
    </p:spTree>
    <p:extLst>
      <p:ext uri="{BB962C8B-B14F-4D97-AF65-F5344CB8AC3E}">
        <p14:creationId xmlns:p14="http://schemas.microsoft.com/office/powerpoint/2010/main" val="3211811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34502"/>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586716"/>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11909"/>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18564"/>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3439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34502"/>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04365"/>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484167"/>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91054"/>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07671"/>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  </a:t>
            </a:r>
            <a:endParaRPr lang="es-VE" sz="2000" dirty="0">
              <a:latin typeface="Kozuka Gothic Pro M" pitchFamily="34" charset="-128"/>
              <a:ea typeface="Kozuka Gothic Pro M" pitchFamily="34" charset="-128"/>
            </a:endParaRPr>
          </a:p>
        </p:txBody>
      </p:sp>
      <p:sp>
        <p:nvSpPr>
          <p:cNvPr id="19" name="18 CuadroTexto"/>
          <p:cNvSpPr txBox="1"/>
          <p:nvPr/>
        </p:nvSpPr>
        <p:spPr>
          <a:xfrm>
            <a:off x="3501008" y="4442814"/>
            <a:ext cx="2925816" cy="4301177"/>
          </a:xfrm>
          <a:prstGeom prst="rect">
            <a:avLst/>
          </a:prstGeom>
          <a:noFill/>
        </p:spPr>
        <p:txBody>
          <a:bodyPr wrap="square" rtlCol="0">
            <a:spAutoFit/>
          </a:bodyPr>
          <a:lstStyle/>
          <a:p>
            <a:pPr algn="just"/>
            <a:r>
              <a:rPr lang="es-ES" sz="1100" b="1" dirty="0" smtClean="0"/>
              <a:t>OBJETIVOS </a:t>
            </a:r>
          </a:p>
          <a:p>
            <a:pPr marL="171450" lvl="0" indent="-171450" algn="just">
              <a:buClr>
                <a:srgbClr val="00B050"/>
              </a:buClr>
              <a:buFont typeface="Arial" pitchFamily="34" charset="0"/>
              <a:buChar char="•"/>
            </a:pPr>
            <a:r>
              <a:rPr lang="es-VE" sz="1100" dirty="0"/>
              <a:t>Formar profesionales con sólido nivel académico en la rama de </a:t>
            </a:r>
            <a:r>
              <a:rPr lang="es-VE" sz="1100" dirty="0" smtClean="0"/>
              <a:t>Biología.</a:t>
            </a:r>
            <a:endParaRPr lang="es-VE" sz="1100" dirty="0"/>
          </a:p>
          <a:p>
            <a:pPr marL="171450" lvl="0" indent="-171450" algn="just">
              <a:buClr>
                <a:srgbClr val="00B050"/>
              </a:buClr>
              <a:buFont typeface="Arial" pitchFamily="34" charset="0"/>
              <a:buChar char="•"/>
            </a:pPr>
            <a:r>
              <a:rPr lang="es-VE" sz="1100" dirty="0"/>
              <a:t>Promover y desarrollar las actividades de </a:t>
            </a:r>
            <a:r>
              <a:rPr lang="es-VE" sz="1100" dirty="0" smtClean="0"/>
              <a:t>investigación.</a:t>
            </a:r>
            <a:endParaRPr lang="es-VE" sz="1100" dirty="0"/>
          </a:p>
          <a:p>
            <a:pPr marL="171450" lvl="0" indent="-171450" algn="just">
              <a:buClr>
                <a:srgbClr val="00B050"/>
              </a:buClr>
              <a:buFont typeface="Arial" pitchFamily="34" charset="0"/>
              <a:buChar char="•"/>
            </a:pPr>
            <a:r>
              <a:rPr lang="es-VE" sz="1100" dirty="0"/>
              <a:t>Mantener intercambios científicos con otros centros nacionales e </a:t>
            </a:r>
            <a:r>
              <a:rPr lang="es-VE" sz="1100" dirty="0" smtClean="0"/>
              <a:t>internacionales.</a:t>
            </a:r>
            <a:endParaRPr lang="es-VE" sz="1100" dirty="0"/>
          </a:p>
          <a:p>
            <a:pPr marL="171450" lvl="0" indent="-171450" algn="just">
              <a:buClr>
                <a:srgbClr val="00B050"/>
              </a:buClr>
              <a:buFont typeface="Arial" pitchFamily="34" charset="0"/>
              <a:buChar char="•"/>
            </a:pPr>
            <a:r>
              <a:rPr lang="es-VE" sz="1100" dirty="0"/>
              <a:t>Captar el financiamiento de las investigaciones ante instituciones externas a través de la promoción de las </a:t>
            </a:r>
            <a:r>
              <a:rPr lang="es-VE" sz="1100" dirty="0" smtClean="0"/>
              <a:t>investigaciones.</a:t>
            </a:r>
            <a:endParaRPr lang="es-VE" sz="1100" dirty="0"/>
          </a:p>
          <a:p>
            <a:pPr marL="171450" lvl="0" indent="-171450" algn="just">
              <a:buClr>
                <a:srgbClr val="00B050"/>
              </a:buClr>
              <a:buFont typeface="Arial" pitchFamily="34" charset="0"/>
              <a:buChar char="•"/>
            </a:pPr>
            <a:r>
              <a:rPr lang="es-VE" sz="1100" dirty="0"/>
              <a:t>Promover las actividades de extensión</a:t>
            </a:r>
          </a:p>
          <a:p>
            <a:pPr marL="171450" lvl="0" indent="-171450" algn="just">
              <a:buClr>
                <a:srgbClr val="00B050"/>
              </a:buClr>
              <a:buFont typeface="Arial" pitchFamily="34" charset="0"/>
              <a:buChar char="•"/>
            </a:pPr>
            <a:r>
              <a:rPr lang="es-VE" sz="1100" dirty="0"/>
              <a:t>Insertar y proyectar las actividades de la Facultad de Ciencias en la </a:t>
            </a:r>
            <a:r>
              <a:rPr lang="es-VE" sz="1100" dirty="0" smtClean="0"/>
              <a:t>sociedad.</a:t>
            </a:r>
            <a:endParaRPr lang="es-VE" sz="1100" dirty="0"/>
          </a:p>
          <a:p>
            <a:pPr marL="171450" indent="-171450" algn="just">
              <a:buClr>
                <a:srgbClr val="00B050"/>
              </a:buClr>
              <a:buFont typeface="Arial" pitchFamily="34" charset="0"/>
              <a:buChar char="•"/>
            </a:pPr>
            <a:r>
              <a:rPr lang="es-VE" sz="1100" dirty="0"/>
              <a:t>Prestar servicio y asesoramiento técnico a empresas oficiales y privadas en el Ámbito </a:t>
            </a:r>
            <a:r>
              <a:rPr lang="es-VE" sz="1100" dirty="0" smtClean="0"/>
              <a:t>Nacional.</a:t>
            </a:r>
            <a:endParaRPr lang="es-ES" sz="1100" b="1" u="sng" dirty="0"/>
          </a:p>
          <a:p>
            <a:pPr algn="just"/>
            <a:r>
              <a:rPr lang="es-ES" sz="1100" b="1" dirty="0" smtClean="0"/>
              <a:t>CENTROS </a:t>
            </a:r>
          </a:p>
          <a:p>
            <a:pPr algn="just"/>
            <a:r>
              <a:rPr lang="es-VE" sz="1100" dirty="0" smtClean="0"/>
              <a:t>Centro </a:t>
            </a:r>
            <a:r>
              <a:rPr lang="es-VE" sz="1100" dirty="0"/>
              <a:t>de Microscopía </a:t>
            </a:r>
            <a:r>
              <a:rPr lang="es-VE" sz="1100" dirty="0" smtClean="0"/>
              <a:t>Electrónica</a:t>
            </a:r>
          </a:p>
          <a:p>
            <a:pPr algn="just"/>
            <a:r>
              <a:rPr lang="es-ES" sz="1100" b="1" dirty="0" smtClean="0"/>
              <a:t>LABORATORIOS </a:t>
            </a:r>
            <a:endParaRPr lang="es-VE" sz="1100" b="1" dirty="0" smtClean="0"/>
          </a:p>
          <a:p>
            <a:pPr algn="just"/>
            <a:r>
              <a:rPr lang="es-VE" sz="1100" dirty="0" smtClean="0"/>
              <a:t>Laboratorio de Ciencias Biológicas</a:t>
            </a:r>
          </a:p>
          <a:p>
            <a:pPr algn="just"/>
            <a:r>
              <a:rPr lang="es-VE" sz="1100" dirty="0"/>
              <a:t>Laboratorio de Ciencias </a:t>
            </a:r>
            <a:r>
              <a:rPr lang="es-VE" sz="1100" dirty="0" smtClean="0"/>
              <a:t>Físicas </a:t>
            </a:r>
          </a:p>
          <a:p>
            <a:pPr algn="just"/>
            <a:r>
              <a:rPr lang="es-ES" sz="1050" b="1" dirty="0" smtClean="0"/>
              <a:t> </a:t>
            </a:r>
          </a:p>
          <a:p>
            <a:pPr algn="just"/>
            <a:endParaRPr lang="es-VE" sz="1050" dirty="0" smtClean="0"/>
          </a:p>
          <a:p>
            <a:pPr algn="just"/>
            <a:r>
              <a:rPr lang="es-ES" sz="1050" b="1" dirty="0" smtClean="0"/>
              <a:t> </a:t>
            </a:r>
            <a:endParaRPr lang="es-VE" sz="1050" b="1" dirty="0" smtClean="0"/>
          </a:p>
        </p:txBody>
      </p:sp>
      <p:sp>
        <p:nvSpPr>
          <p:cNvPr id="29" name="28 CuadroTexto"/>
          <p:cNvSpPr txBox="1"/>
          <p:nvPr/>
        </p:nvSpPr>
        <p:spPr>
          <a:xfrm>
            <a:off x="3501008" y="2210566"/>
            <a:ext cx="1462908" cy="1446550"/>
          </a:xfrm>
          <a:prstGeom prst="rect">
            <a:avLst/>
          </a:prstGeom>
          <a:noFill/>
        </p:spPr>
        <p:txBody>
          <a:bodyPr wrap="square" rtlCol="0">
            <a:spAutoFit/>
          </a:bodyPr>
          <a:lstStyle/>
          <a:p>
            <a:pPr>
              <a:tabLst>
                <a:tab pos="1528763" algn="l"/>
              </a:tabLst>
            </a:pPr>
            <a:r>
              <a:rPr lang="es-ES" sz="1100" b="1" dirty="0" smtClean="0"/>
              <a:t>CAMPO DE ACCIÓN (CONT.)</a:t>
            </a:r>
            <a:endParaRPr lang="es-VE" sz="1100" dirty="0" smtClean="0"/>
          </a:p>
          <a:p>
            <a:pPr algn="just"/>
            <a:r>
              <a:rPr lang="es-VE" sz="1100" dirty="0" smtClean="0"/>
              <a:t>Análisis de imágenes de satélite, Desarrollo de Productos para consumo humano, Control de calidad de alimentos, </a:t>
            </a:r>
            <a:endParaRPr lang="es-ES" sz="1100" b="1" u="sng" dirty="0" smtClean="0"/>
          </a:p>
        </p:txBody>
      </p:sp>
      <p:sp>
        <p:nvSpPr>
          <p:cNvPr id="17" name="16 CuadroTexto"/>
          <p:cNvSpPr txBox="1"/>
          <p:nvPr/>
        </p:nvSpPr>
        <p:spPr>
          <a:xfrm>
            <a:off x="476672" y="2128526"/>
            <a:ext cx="3002530" cy="6517169"/>
          </a:xfrm>
          <a:prstGeom prst="rect">
            <a:avLst/>
          </a:prstGeom>
          <a:noFill/>
        </p:spPr>
        <p:txBody>
          <a:bodyPr wrap="square" rtlCol="0">
            <a:spAutoFit/>
          </a:bodyPr>
          <a:lstStyle/>
          <a:p>
            <a:pPr algn="just"/>
            <a:r>
              <a:rPr lang="es-ES" sz="1100" b="1" dirty="0" smtClean="0"/>
              <a:t>MISIÓN </a:t>
            </a:r>
          </a:p>
          <a:p>
            <a:pPr algn="just"/>
            <a:r>
              <a:rPr lang="es-VE" sz="1100" dirty="0" smtClean="0"/>
              <a:t>Formar </a:t>
            </a:r>
            <a:r>
              <a:rPr lang="es-VE" sz="1100" dirty="0"/>
              <a:t>recursos humanos calificados, capaces de enfrentar los retos en los diferentes campos de la Biología y contribuir a la solución de los problemas del país, actividad que ha de ser realizada en un ambiente humano que estimule la formación de un innovador con calidad científico-humanista, capaz de abordar problemas con criterios científicos, éticos y sociales, así como su incorporación al sistema productivo del país</a:t>
            </a:r>
            <a:r>
              <a:rPr lang="es-VE" sz="1100" dirty="0" smtClean="0"/>
              <a:t>.</a:t>
            </a:r>
            <a:endParaRPr lang="es-ES" sz="1100" b="1" u="sng" dirty="0" smtClean="0"/>
          </a:p>
          <a:p>
            <a:pPr algn="just"/>
            <a:r>
              <a:rPr lang="es-ES" sz="1100" b="1" dirty="0" smtClean="0"/>
              <a:t>VISIÓN </a:t>
            </a:r>
          </a:p>
          <a:p>
            <a:pPr algn="just"/>
            <a:r>
              <a:rPr lang="es-VE" sz="1100" dirty="0" smtClean="0"/>
              <a:t>La </a:t>
            </a:r>
            <a:r>
              <a:rPr lang="es-VE" sz="1100" dirty="0"/>
              <a:t>visión de la Escuela de Biología hacia el futuro es mantener la capacitación y formación de recursos humanos altamente capacitados para prestar asesoría técnica y de desempeñarse en industrias, docencia, investigación básica y aplicada, utilizando los resultados obtenidos en la solución de problemas biomédicos, agroecológico, alimentarios, zoológicos, ambientales, de producción marina y otros relacionados con los seres vivos, a fin de dar respuestas a las necesidades del </a:t>
            </a:r>
            <a:r>
              <a:rPr lang="es-VE" sz="1100" dirty="0" smtClean="0"/>
              <a:t>país.</a:t>
            </a:r>
            <a:endParaRPr lang="es-ES" sz="1100" b="1" u="sng" dirty="0" smtClean="0"/>
          </a:p>
          <a:p>
            <a:pPr algn="just"/>
            <a:r>
              <a:rPr lang="es-ES" sz="1100" b="1" dirty="0" smtClean="0"/>
              <a:t>CAMPO DE ACCIÓN </a:t>
            </a:r>
          </a:p>
          <a:p>
            <a:pPr algn="just"/>
            <a:r>
              <a:rPr lang="es-VE" sz="1100" dirty="0" smtClean="0"/>
              <a:t>Los </a:t>
            </a:r>
            <a:r>
              <a:rPr lang="es-VE" sz="1100" dirty="0"/>
              <a:t>espacios de acción del profesional de la biología comprenden las áreas de Investigación y Desarrollo de Tecnologías en Institutos de Investigación y </a:t>
            </a:r>
            <a:r>
              <a:rPr lang="es-VE" sz="1100" dirty="0" smtClean="0"/>
              <a:t>Tecnológicos relacionado </a:t>
            </a:r>
            <a:r>
              <a:rPr lang="es-VE" sz="1100" dirty="0"/>
              <a:t>con: Biomedicina, Estuches de Diagnóstico, Vacunas, Biotecnología, </a:t>
            </a:r>
            <a:r>
              <a:rPr lang="es-VE" sz="1100" dirty="0" err="1" smtClean="0"/>
              <a:t>Forénsica</a:t>
            </a:r>
            <a:r>
              <a:rPr lang="es-VE" sz="1100" dirty="0" smtClean="0"/>
              <a:t>, Control </a:t>
            </a:r>
            <a:r>
              <a:rPr lang="es-VE" sz="1100" dirty="0"/>
              <a:t>de plagas, Industria del Petróleo, Jardines Botánicos, Ministerio Ambiente, </a:t>
            </a:r>
            <a:r>
              <a:rPr lang="es-VE" sz="1100" dirty="0" err="1" smtClean="0"/>
              <a:t>Inparques</a:t>
            </a:r>
            <a:r>
              <a:rPr lang="es-VE" sz="1100" dirty="0" smtClean="0"/>
              <a:t>, Mejoramiento </a:t>
            </a:r>
            <a:r>
              <a:rPr lang="es-VE" sz="1100" dirty="0"/>
              <a:t>Agrícola, </a:t>
            </a:r>
            <a:r>
              <a:rPr lang="es-VE" sz="1100" dirty="0" err="1"/>
              <a:t>Asesorias</a:t>
            </a:r>
            <a:r>
              <a:rPr lang="es-VE" sz="1100" dirty="0"/>
              <a:t> Ambientales, Biotecnología Vegetal, Mejoramiento </a:t>
            </a:r>
            <a:r>
              <a:rPr lang="es-VE" sz="1100" dirty="0" smtClean="0"/>
              <a:t>Semillas, </a:t>
            </a:r>
            <a:r>
              <a:rPr lang="es-VE" sz="1100" dirty="0" err="1" smtClean="0"/>
              <a:t>Fundagro</a:t>
            </a:r>
            <a:r>
              <a:rPr lang="es-VE" sz="1100" dirty="0"/>
              <a:t>, Hidrológicas, Calidad Ambiental, Impacto Ambiental, </a:t>
            </a:r>
            <a:r>
              <a:rPr lang="es-VE" sz="1100" dirty="0" err="1" smtClean="0"/>
              <a:t>Bioremediación</a:t>
            </a:r>
            <a:r>
              <a:rPr lang="es-VE" sz="1100" dirty="0" smtClean="0"/>
              <a:t>, Acuicultura</a:t>
            </a:r>
            <a:r>
              <a:rPr lang="es-VE" sz="1100" dirty="0"/>
              <a:t>, Protección de Fauna y </a:t>
            </a:r>
            <a:r>
              <a:rPr lang="es-VE" sz="1100" dirty="0" smtClean="0"/>
              <a:t>Bosques</a:t>
            </a:r>
            <a:r>
              <a:rPr lang="es-VE" sz="1100" dirty="0"/>
              <a:t>.</a:t>
            </a:r>
            <a:endParaRPr lang="es-ES" sz="1050" b="1" u="sng" dirty="0" smtClean="0"/>
          </a:p>
          <a:p>
            <a:pPr algn="just"/>
            <a:r>
              <a:rPr lang="es-ES" sz="1050" b="1" dirty="0" smtClean="0"/>
              <a:t> </a:t>
            </a:r>
            <a:endParaRPr lang="es-VE" sz="1050" b="1" dirty="0" smtClean="0"/>
          </a:p>
        </p:txBody>
      </p:sp>
      <p:grpSp>
        <p:nvGrpSpPr>
          <p:cNvPr id="6" name="5 Grupo"/>
          <p:cNvGrpSpPr/>
          <p:nvPr/>
        </p:nvGrpSpPr>
        <p:grpSpPr>
          <a:xfrm>
            <a:off x="5013176" y="2282574"/>
            <a:ext cx="1296144" cy="1315015"/>
            <a:chOff x="5013176" y="2282574"/>
            <a:chExt cx="1296144" cy="1315015"/>
          </a:xfrm>
        </p:grpSpPr>
        <p:sp>
          <p:nvSpPr>
            <p:cNvPr id="5" name="4 Rectángulo"/>
            <p:cNvSpPr/>
            <p:nvPr/>
          </p:nvSpPr>
          <p:spPr>
            <a:xfrm>
              <a:off x="5013176" y="2282574"/>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185" y="2363971"/>
              <a:ext cx="807525" cy="1152220"/>
            </a:xfrm>
            <a:prstGeom prst="rect">
              <a:avLst/>
            </a:prstGeom>
          </p:spPr>
        </p:pic>
      </p:grpSp>
      <p:sp>
        <p:nvSpPr>
          <p:cNvPr id="33" name="32 CuadroTexto"/>
          <p:cNvSpPr txBox="1"/>
          <p:nvPr/>
        </p:nvSpPr>
        <p:spPr>
          <a:xfrm>
            <a:off x="3479202" y="3650726"/>
            <a:ext cx="2914822" cy="769441"/>
          </a:xfrm>
          <a:prstGeom prst="rect">
            <a:avLst/>
          </a:prstGeom>
          <a:noFill/>
        </p:spPr>
        <p:txBody>
          <a:bodyPr wrap="square" rtlCol="0">
            <a:spAutoFit/>
          </a:bodyPr>
          <a:lstStyle/>
          <a:p>
            <a:pPr algn="just">
              <a:tabLst>
                <a:tab pos="1528763" algn="l"/>
              </a:tabLst>
            </a:pPr>
            <a:r>
              <a:rPr lang="es-VE" sz="1100" dirty="0" smtClean="0"/>
              <a:t>Procesamiento de Alimentos, Formulación de Nuevos Alimentos, Inventario de Faunas en </a:t>
            </a:r>
            <a:r>
              <a:rPr lang="es-VE" sz="1100" dirty="0" err="1" smtClean="0"/>
              <a:t>ONGs</a:t>
            </a:r>
            <a:r>
              <a:rPr lang="es-VE" sz="1100" dirty="0" smtClean="0"/>
              <a:t> y Ministerios, Biodiversidad, Colecciones y Museos</a:t>
            </a:r>
            <a:r>
              <a:rPr lang="es-VE" sz="1100" dirty="0"/>
              <a:t> </a:t>
            </a:r>
            <a:r>
              <a:rPr lang="es-VE" sz="1100" dirty="0" smtClean="0"/>
              <a:t>del país. </a:t>
            </a:r>
            <a:endParaRPr lang="es-ES" sz="1100" b="1" u="sng" dirty="0" smtClean="0"/>
          </a:p>
        </p:txBody>
      </p:sp>
    </p:spTree>
    <p:extLst>
      <p:ext uri="{BB962C8B-B14F-4D97-AF65-F5344CB8AC3E}">
        <p14:creationId xmlns:p14="http://schemas.microsoft.com/office/powerpoint/2010/main" val="47996341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pic>
        <p:nvPicPr>
          <p:cNvPr id="28" name="2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557" y="2380831"/>
            <a:ext cx="4397683" cy="5863577"/>
          </a:xfrm>
          <a:prstGeom prst="rect">
            <a:avLst/>
          </a:prstGeom>
        </p:spPr>
      </p:pic>
    </p:spTree>
    <p:extLst>
      <p:ext uri="{BB962C8B-B14F-4D97-AF65-F5344CB8AC3E}">
        <p14:creationId xmlns:p14="http://schemas.microsoft.com/office/powerpoint/2010/main" val="4222621331"/>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pic>
        <p:nvPicPr>
          <p:cNvPr id="21" name="2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716" y="2278384"/>
            <a:ext cx="4528524" cy="6038032"/>
          </a:xfrm>
          <a:prstGeom prst="rect">
            <a:avLst/>
          </a:prstGeom>
        </p:spPr>
      </p:pic>
    </p:spTree>
    <p:extLst>
      <p:ext uri="{BB962C8B-B14F-4D97-AF65-F5344CB8AC3E}">
        <p14:creationId xmlns:p14="http://schemas.microsoft.com/office/powerpoint/2010/main" val="250011526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sp>
        <p:nvSpPr>
          <p:cNvPr id="36" name="35 CuadroTexto"/>
          <p:cNvSpPr txBox="1"/>
          <p:nvPr/>
        </p:nvSpPr>
        <p:spPr>
          <a:xfrm>
            <a:off x="-6920288" y="1474835"/>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1" name="40 CuadroTexto"/>
          <p:cNvSpPr txBox="1"/>
          <p:nvPr/>
        </p:nvSpPr>
        <p:spPr>
          <a:xfrm>
            <a:off x="-3627784" y="1459687"/>
            <a:ext cx="3312368" cy="600164"/>
          </a:xfrm>
          <a:prstGeom prst="rect">
            <a:avLst/>
          </a:prstGeom>
          <a:noFill/>
        </p:spPr>
        <p:txBody>
          <a:bodyPr wrap="square" rtlCol="0">
            <a:spAutoFit/>
          </a:bodyPr>
          <a:lstStyle/>
          <a:p>
            <a:pPr algn="just"/>
            <a:endParaRPr lang="es-ES" sz="1100" dirty="0"/>
          </a:p>
          <a:p>
            <a:pPr algn="just"/>
            <a:endParaRPr lang="es-ES" sz="1100" dirty="0"/>
          </a:p>
          <a:p>
            <a:pPr algn="just"/>
            <a:endParaRPr lang="it-IT" sz="1100" dirty="0"/>
          </a:p>
        </p:txBody>
      </p:sp>
      <p:sp>
        <p:nvSpPr>
          <p:cNvPr id="45" name="44 CuadroTexto"/>
          <p:cNvSpPr txBox="1"/>
          <p:nvPr/>
        </p:nvSpPr>
        <p:spPr>
          <a:xfrm>
            <a:off x="613309" y="2195736"/>
            <a:ext cx="2743683" cy="3000821"/>
          </a:xfrm>
          <a:prstGeom prst="rect">
            <a:avLst/>
          </a:prstGeom>
          <a:noFill/>
        </p:spPr>
        <p:txBody>
          <a:bodyPr wrap="square" rtlCol="0">
            <a:spAutoFit/>
          </a:bodyPr>
          <a:lstStyle/>
          <a:p>
            <a:r>
              <a:rPr lang="es-ES" sz="1200" b="1" dirty="0" smtClean="0"/>
              <a:t>ANÁLISIS </a:t>
            </a:r>
            <a:r>
              <a:rPr lang="es-ES" sz="1200" b="1" dirty="0"/>
              <a:t>DE CROMATOGRAFÍA </a:t>
            </a:r>
          </a:p>
          <a:p>
            <a:r>
              <a:rPr lang="es-ES" sz="1200" b="1" dirty="0"/>
              <a:t>DE CAPA FINA</a:t>
            </a:r>
            <a:r>
              <a:rPr lang="es-ES" sz="1100" b="1" dirty="0"/>
              <a:t>	</a:t>
            </a:r>
            <a:endParaRPr lang="es-ES" sz="1100" b="1" dirty="0" smtClean="0"/>
          </a:p>
          <a:p>
            <a:pPr algn="just"/>
            <a:r>
              <a:rPr lang="es-ES" sz="1100" b="1" dirty="0"/>
              <a:t>Usuarios del Servicio, Producto o Proceso:</a:t>
            </a:r>
          </a:p>
          <a:p>
            <a:pPr marL="171450" indent="-171450" algn="just">
              <a:buFont typeface="Arial" pitchFamily="34" charset="0"/>
              <a:buChar char="•"/>
            </a:pPr>
            <a:r>
              <a:rPr lang="es-ES" sz="1100" dirty="0" smtClean="0"/>
              <a:t>Usuarios </a:t>
            </a:r>
            <a:r>
              <a:rPr lang="es-ES" sz="1100" dirty="0"/>
              <a:t>Externos	</a:t>
            </a:r>
          </a:p>
          <a:p>
            <a:pPr algn="just"/>
            <a:r>
              <a:rPr lang="es-ES" sz="1100" b="1" dirty="0"/>
              <a:t>Descripción:   </a:t>
            </a:r>
            <a:endParaRPr lang="es-ES" sz="1100" dirty="0" smtClean="0"/>
          </a:p>
          <a:p>
            <a:pPr marL="171450" indent="-171450" algn="just">
              <a:buFont typeface="Arial" pitchFamily="34" charset="0"/>
              <a:buChar char="•"/>
            </a:pPr>
            <a:r>
              <a:rPr lang="es-ES" sz="1100" dirty="0" smtClean="0"/>
              <a:t>Determinación </a:t>
            </a:r>
            <a:r>
              <a:rPr lang="es-ES" sz="1100" dirty="0"/>
              <a:t>de compuestos activos de Jarabes, Cremas y Cápsulas	</a:t>
            </a:r>
          </a:p>
          <a:p>
            <a:pPr algn="just"/>
            <a:r>
              <a:rPr lang="es-ES" sz="1100" b="1" dirty="0"/>
              <a:t>Solicitud del servicio: </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endParaRPr lang="es-ES" sz="1100" dirty="0"/>
          </a:p>
          <a:p>
            <a:pPr marL="171450" indent="-171450" algn="just">
              <a:buFont typeface="Arial" pitchFamily="34" charset="0"/>
              <a:buChar char="•"/>
            </a:pPr>
            <a:r>
              <a:rPr lang="es-ES" sz="1100" b="1" dirty="0"/>
              <a:t>Disponibilidad: </a:t>
            </a:r>
          </a:p>
          <a:p>
            <a:pPr algn="just"/>
            <a:r>
              <a:rPr lang="es-ES" sz="1100" dirty="0"/>
              <a:t>Todo el año	</a:t>
            </a:r>
            <a:endParaRPr lang="es-ES" sz="1100" dirty="0" smtClean="0"/>
          </a:p>
          <a:p>
            <a:pPr algn="just"/>
            <a:r>
              <a:rPr lang="es-ES" sz="1100" dirty="0"/>
              <a:t>	</a:t>
            </a:r>
          </a:p>
          <a:p>
            <a:pPr algn="just"/>
            <a:r>
              <a:rPr lang="es-ES" sz="1100" dirty="0"/>
              <a:t>	</a:t>
            </a:r>
            <a:endParaRPr lang="es-ES" sz="1100" dirty="0" smtClean="0"/>
          </a:p>
          <a:p>
            <a:pPr algn="just"/>
            <a:endParaRPr lang="es-ES" sz="1100" dirty="0"/>
          </a:p>
          <a:p>
            <a:pPr algn="ctr"/>
            <a:endParaRPr lang="es-ES" sz="1100" b="1" dirty="0" smtClean="0"/>
          </a:p>
        </p:txBody>
      </p:sp>
      <p:sp>
        <p:nvSpPr>
          <p:cNvPr id="46" name="45 CuadroTexto"/>
          <p:cNvSpPr txBox="1"/>
          <p:nvPr/>
        </p:nvSpPr>
        <p:spPr>
          <a:xfrm>
            <a:off x="3415308" y="2213048"/>
            <a:ext cx="2807577" cy="2323713"/>
          </a:xfrm>
          <a:prstGeom prst="rect">
            <a:avLst/>
          </a:prstGeom>
          <a:noFill/>
        </p:spPr>
        <p:txBody>
          <a:bodyPr wrap="square" rtlCol="0">
            <a:spAutoFit/>
          </a:bodyPr>
          <a:lstStyle/>
          <a:p>
            <a:pPr algn="just"/>
            <a:r>
              <a:rPr lang="es-ES" sz="1200" b="1" dirty="0" smtClean="0"/>
              <a:t>CUANTIFICACIÓN </a:t>
            </a:r>
            <a:r>
              <a:rPr lang="es-ES" sz="1200" b="1" dirty="0"/>
              <a:t>DE PRINCIPIOS </a:t>
            </a:r>
          </a:p>
          <a:p>
            <a:pPr algn="just"/>
            <a:r>
              <a:rPr lang="es-ES" sz="1200" b="1" dirty="0"/>
              <a:t>ACTIVOS MEDIANTE HPLC</a:t>
            </a:r>
            <a:r>
              <a:rPr lang="es-ES" sz="1100" b="1" dirty="0"/>
              <a:t>	</a:t>
            </a:r>
            <a:endParaRPr lang="es-ES" sz="1100" b="1" dirty="0" smtClean="0"/>
          </a:p>
          <a:p>
            <a:pPr algn="just"/>
            <a:r>
              <a:rPr lang="es-ES" sz="1100" b="1" dirty="0"/>
              <a:t>Usuarios del Servicio, Producto o Proceso</a:t>
            </a:r>
            <a:r>
              <a:rPr lang="es-ES" sz="1100" b="1" dirty="0" smtClean="0"/>
              <a:t>:</a:t>
            </a:r>
            <a:endParaRPr lang="es-ES" sz="1100" b="1" dirty="0"/>
          </a:p>
          <a:p>
            <a:pPr marL="171450" indent="-171450" algn="just">
              <a:buFont typeface="Arial" pitchFamily="34" charset="0"/>
              <a:buChar char="•"/>
            </a:pPr>
            <a:r>
              <a:rPr lang="es-ES" sz="1100" dirty="0"/>
              <a:t>Usuarios </a:t>
            </a:r>
            <a:r>
              <a:rPr lang="es-ES" sz="1100" dirty="0" smtClean="0"/>
              <a:t>Externos</a:t>
            </a:r>
          </a:p>
          <a:p>
            <a:pPr algn="just"/>
            <a:r>
              <a:rPr lang="es-ES" sz="1100" b="1" dirty="0" smtClean="0"/>
              <a:t>Descripción</a:t>
            </a:r>
            <a:r>
              <a:rPr lang="es-ES" sz="1100" b="1" dirty="0"/>
              <a:t>:   </a:t>
            </a:r>
            <a:endParaRPr lang="es-ES" sz="1100" dirty="0"/>
          </a:p>
          <a:p>
            <a:pPr marL="171450" indent="-171450" algn="just">
              <a:buFont typeface="Arial" pitchFamily="34" charset="0"/>
              <a:buChar char="•"/>
            </a:pPr>
            <a:r>
              <a:rPr lang="es-ES" sz="1100" dirty="0" smtClean="0"/>
              <a:t>Cuantificación </a:t>
            </a:r>
            <a:r>
              <a:rPr lang="es-ES" sz="1100" dirty="0"/>
              <a:t>de compuestos activos de Jarabes, Cremas y Cápsulas	</a:t>
            </a:r>
          </a:p>
          <a:p>
            <a:pPr algn="just"/>
            <a:r>
              <a:rPr lang="es-ES" sz="1100" b="1" dirty="0"/>
              <a:t>Solicitud del servicio: </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err="1" smtClean="0"/>
              <a:t>Disponiblilidad</a:t>
            </a:r>
            <a:r>
              <a:rPr lang="es-ES" sz="1100" b="1" dirty="0"/>
              <a:t>: </a:t>
            </a:r>
          </a:p>
          <a:p>
            <a:pPr marL="171450" indent="-171450" algn="just">
              <a:buFont typeface="Arial" pitchFamily="34" charset="0"/>
              <a:buChar char="•"/>
            </a:pPr>
            <a:r>
              <a:rPr lang="es-ES" sz="1100" dirty="0"/>
              <a:t>Todo el </a:t>
            </a:r>
            <a:r>
              <a:rPr lang="es-ES" sz="1100" dirty="0" smtClean="0"/>
              <a:t>año</a:t>
            </a: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375" y="4572000"/>
            <a:ext cx="2260175" cy="169513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46 Rectángulo"/>
          <p:cNvSpPr/>
          <p:nvPr/>
        </p:nvSpPr>
        <p:spPr>
          <a:xfrm>
            <a:off x="3431157" y="4578332"/>
            <a:ext cx="2818693" cy="367223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8" name="47 CuadroTexto"/>
          <p:cNvSpPr txBox="1"/>
          <p:nvPr/>
        </p:nvSpPr>
        <p:spPr>
          <a:xfrm>
            <a:off x="3499124" y="5220072"/>
            <a:ext cx="2738188" cy="2970044"/>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smtClean="0"/>
              <a:t>Dra</a:t>
            </a:r>
            <a:r>
              <a:rPr lang="es-ES" sz="1100" dirty="0"/>
              <a:t>. María </a:t>
            </a:r>
            <a:r>
              <a:rPr lang="es-ES" sz="1100" dirty="0" smtClean="0"/>
              <a:t>Rodríguez.</a:t>
            </a:r>
          </a:p>
          <a:p>
            <a:pPr algn="just"/>
            <a:r>
              <a:rPr lang="es-ES" sz="1100" dirty="0" err="1"/>
              <a:t>Lab</a:t>
            </a:r>
            <a:r>
              <a:rPr lang="es-ES" sz="1100" dirty="0"/>
              <a:t> </a:t>
            </a:r>
            <a:r>
              <a:rPr lang="es-ES" sz="1100" dirty="0" err="1" smtClean="0"/>
              <a:t>Fitoquímica</a:t>
            </a:r>
            <a:r>
              <a:rPr lang="es-ES" sz="1100" dirty="0" smtClean="0"/>
              <a:t>.</a:t>
            </a:r>
            <a:endParaRPr lang="es-ES" sz="1100" dirty="0"/>
          </a:p>
          <a:p>
            <a:pPr algn="just"/>
            <a:r>
              <a:rPr lang="es-ES" sz="1100" dirty="0" smtClean="0"/>
              <a:t>3er </a:t>
            </a:r>
            <a:r>
              <a:rPr lang="es-ES" sz="1100" dirty="0"/>
              <a:t>Piso </a:t>
            </a:r>
            <a:r>
              <a:rPr lang="es-ES" sz="1100" dirty="0" smtClean="0"/>
              <a:t>Escuela </a:t>
            </a:r>
            <a:r>
              <a:rPr lang="es-ES" sz="1100" dirty="0"/>
              <a:t>de </a:t>
            </a:r>
            <a:r>
              <a:rPr lang="es-ES" sz="1100" dirty="0" smtClean="0"/>
              <a:t>Química. </a:t>
            </a:r>
            <a:endParaRPr lang="es-ES" sz="1100" dirty="0"/>
          </a:p>
          <a:p>
            <a:pPr algn="just"/>
            <a:r>
              <a:rPr lang="es-ES" sz="1100" dirty="0"/>
              <a:t>Facultad de Ciencias- </a:t>
            </a:r>
            <a:r>
              <a:rPr lang="es-ES" sz="1100" dirty="0" smtClean="0"/>
              <a:t>UCV</a:t>
            </a:r>
            <a:endParaRPr lang="es-ES" sz="1100" b="1" dirty="0"/>
          </a:p>
          <a:p>
            <a:pPr algn="just"/>
            <a:r>
              <a:rPr lang="es-ES" sz="1100" b="1" dirty="0"/>
              <a:t>	</a:t>
            </a:r>
            <a:endParaRPr lang="es-ES" sz="1100" b="1" dirty="0" smtClean="0"/>
          </a:p>
          <a:p>
            <a:pPr algn="just"/>
            <a:endParaRPr lang="es-ES" sz="1100" b="1" dirty="0" smtClean="0"/>
          </a:p>
          <a:p>
            <a:pPr algn="just"/>
            <a:r>
              <a:rPr lang="es-ES" sz="1100" b="1" dirty="0" smtClean="0"/>
              <a:t>Correo: </a:t>
            </a:r>
          </a:p>
          <a:p>
            <a:pPr algn="just"/>
            <a:r>
              <a:rPr lang="es-ES" sz="1100" dirty="0" smtClean="0"/>
              <a:t>mariac.rodriguez@ciens.ucv.ve</a:t>
            </a:r>
          </a:p>
          <a:p>
            <a:pPr algn="just"/>
            <a:endParaRPr lang="es-ES" sz="1100" b="1" dirty="0"/>
          </a:p>
          <a:p>
            <a:pPr algn="just"/>
            <a:r>
              <a:rPr lang="es-ES" sz="1100" b="1" dirty="0" smtClean="0"/>
              <a:t>Teléfonos:  </a:t>
            </a:r>
          </a:p>
          <a:p>
            <a:pPr algn="just"/>
            <a:r>
              <a:rPr lang="es-ES" sz="1100" dirty="0" err="1"/>
              <a:t>Lab</a:t>
            </a:r>
            <a:r>
              <a:rPr lang="es-ES" sz="1100" dirty="0"/>
              <a:t>: </a:t>
            </a:r>
            <a:r>
              <a:rPr lang="es-ES" sz="1100" dirty="0" smtClean="0"/>
              <a:t>58(212)6051228</a:t>
            </a:r>
            <a:endParaRPr lang="es-ES" sz="1100" dirty="0"/>
          </a:p>
          <a:p>
            <a:pPr algn="just"/>
            <a:r>
              <a:rPr lang="es-ES" sz="1100" dirty="0" err="1"/>
              <a:t>Ofic</a:t>
            </a:r>
            <a:r>
              <a:rPr lang="es-ES" sz="1100" dirty="0"/>
              <a:t>: </a:t>
            </a:r>
            <a:r>
              <a:rPr lang="es-ES" sz="1100" dirty="0" smtClean="0"/>
              <a:t>58(212)3347806</a:t>
            </a:r>
            <a:endParaRPr lang="es-ES" sz="1100" dirty="0"/>
          </a:p>
          <a:p>
            <a:pPr algn="just"/>
            <a:r>
              <a:rPr lang="es-ES" sz="1100" dirty="0" err="1"/>
              <a:t>Cel</a:t>
            </a:r>
            <a:r>
              <a:rPr lang="es-ES" sz="1100" dirty="0"/>
              <a:t>: </a:t>
            </a:r>
            <a:r>
              <a:rPr lang="es-ES" sz="1100" dirty="0" smtClean="0"/>
              <a:t>58(212)9926685</a:t>
            </a:r>
            <a:endParaRPr lang="es-ES" sz="1100" dirty="0"/>
          </a:p>
          <a:p>
            <a:pPr algn="just"/>
            <a:r>
              <a:rPr lang="es-ES" sz="1100" dirty="0"/>
              <a:t>Fax: </a:t>
            </a:r>
            <a:r>
              <a:rPr lang="es-ES" sz="1100" dirty="0" smtClean="0"/>
              <a:t>58(212)6051218</a:t>
            </a:r>
            <a:endParaRPr lang="es-ES" sz="1100" dirty="0"/>
          </a:p>
          <a:p>
            <a:pPr algn="just"/>
            <a:endParaRPr lang="es-ES" sz="1100" b="1" dirty="0"/>
          </a:p>
        </p:txBody>
      </p:sp>
      <p:grpSp>
        <p:nvGrpSpPr>
          <p:cNvPr id="49" name="48 Grupo"/>
          <p:cNvGrpSpPr/>
          <p:nvPr/>
        </p:nvGrpSpPr>
        <p:grpSpPr>
          <a:xfrm>
            <a:off x="3640359" y="6330634"/>
            <a:ext cx="220689" cy="257590"/>
            <a:chOff x="3827377" y="6599339"/>
            <a:chExt cx="373647" cy="373647"/>
          </a:xfrm>
        </p:grpSpPr>
        <p:sp>
          <p:nvSpPr>
            <p:cNvPr id="50" name="49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1" name="50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52" name="51 Rectángulo"/>
          <p:cNvSpPr/>
          <p:nvPr/>
        </p:nvSpPr>
        <p:spPr>
          <a:xfrm>
            <a:off x="3513546" y="4746985"/>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6" name="55 CuadroTexto"/>
          <p:cNvSpPr txBox="1"/>
          <p:nvPr/>
        </p:nvSpPr>
        <p:spPr>
          <a:xfrm>
            <a:off x="3513546" y="4702604"/>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7" name="5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4069" y="5082389"/>
            <a:ext cx="246979" cy="288276"/>
          </a:xfrm>
          <a:prstGeom prst="rect">
            <a:avLst/>
          </a:prstGeom>
        </p:spPr>
      </p:pic>
      <p:pic>
        <p:nvPicPr>
          <p:cNvPr id="7" name="6 Imagen"/>
          <p:cNvPicPr>
            <a:picLocks noChangeAspect="1"/>
          </p:cNvPicPr>
          <p:nvPr/>
        </p:nvPicPr>
        <p:blipFill rotWithShape="1">
          <a:blip r:embed="rId7">
            <a:extLst>
              <a:ext uri="{28A0092B-C50C-407E-A947-70E740481C1C}">
                <a14:useLocalDpi xmlns:a14="http://schemas.microsoft.com/office/drawing/2010/main" val="0"/>
              </a:ext>
            </a:extLst>
          </a:blip>
          <a:srcRect r="18883"/>
          <a:stretch/>
        </p:blipFill>
        <p:spPr>
          <a:xfrm>
            <a:off x="743375" y="6588224"/>
            <a:ext cx="2260175" cy="1574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708476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sp>
        <p:nvSpPr>
          <p:cNvPr id="37" name="36 CuadroTexto"/>
          <p:cNvSpPr txBox="1"/>
          <p:nvPr/>
        </p:nvSpPr>
        <p:spPr>
          <a:xfrm>
            <a:off x="613309" y="2195736"/>
            <a:ext cx="2743683" cy="2800767"/>
          </a:xfrm>
          <a:prstGeom prst="rect">
            <a:avLst/>
          </a:prstGeom>
          <a:noFill/>
        </p:spPr>
        <p:txBody>
          <a:bodyPr wrap="square" rtlCol="0">
            <a:spAutoFit/>
          </a:bodyPr>
          <a:lstStyle/>
          <a:p>
            <a:r>
              <a:rPr lang="es-ES" sz="1100" b="1" dirty="0" smtClean="0"/>
              <a:t>DETERMINACIÓN DE </a:t>
            </a:r>
          </a:p>
          <a:p>
            <a:r>
              <a:rPr lang="es-ES" sz="1100" b="1" dirty="0" smtClean="0"/>
              <a:t>PUNTO </a:t>
            </a:r>
            <a:r>
              <a:rPr lang="es-ES" sz="1100" b="1" dirty="0"/>
              <a:t>DE </a:t>
            </a:r>
            <a:r>
              <a:rPr lang="es-ES" sz="1100" b="1" dirty="0" smtClean="0"/>
              <a:t>FUSIÓN/CONGELACIÓN</a:t>
            </a:r>
            <a:endParaRPr lang="es-ES" sz="1100" dirty="0" smtClean="0"/>
          </a:p>
          <a:p>
            <a:r>
              <a:rPr lang="es-ES" sz="1100" b="1" dirty="0"/>
              <a:t>Usuarios del Servicio, Producto o Proceso</a:t>
            </a:r>
            <a:r>
              <a:rPr lang="es-ES" sz="1100" b="1" dirty="0" smtClean="0"/>
              <a:t>:</a:t>
            </a:r>
            <a:endParaRPr lang="es-ES" sz="1100" dirty="0"/>
          </a:p>
          <a:p>
            <a:pPr marL="171450" indent="-171450" algn="just">
              <a:buFont typeface="Arial" pitchFamily="34" charset="0"/>
              <a:buChar char="•"/>
            </a:pPr>
            <a:r>
              <a:rPr lang="es-ES" sz="1100" dirty="0"/>
              <a:t>Usuarios Internos/ </a:t>
            </a:r>
            <a:r>
              <a:rPr lang="es-ES" sz="1100" dirty="0" smtClean="0"/>
              <a:t>Externos</a:t>
            </a:r>
          </a:p>
          <a:p>
            <a:pPr algn="just"/>
            <a:r>
              <a:rPr lang="es-ES" sz="1100" b="1" dirty="0" smtClean="0"/>
              <a:t>Descripción</a:t>
            </a:r>
            <a:r>
              <a:rPr lang="es-ES" sz="1100" b="1" dirty="0"/>
              <a:t>:   </a:t>
            </a:r>
            <a:endParaRPr lang="es-ES" sz="1100" b="1" dirty="0" smtClean="0"/>
          </a:p>
          <a:p>
            <a:pPr marL="171450" indent="-171450" algn="just">
              <a:buFont typeface="Arial" pitchFamily="34" charset="0"/>
              <a:buChar char="•"/>
            </a:pPr>
            <a:r>
              <a:rPr lang="es-ES" sz="1100" dirty="0"/>
              <a:t>Cuantificación de compuestos activos de Jarabes, Cremas y Cápsulas</a:t>
            </a:r>
          </a:p>
          <a:p>
            <a:pPr marL="171450" indent="-171450" algn="just">
              <a:buFont typeface="Arial" pitchFamily="34" charset="0"/>
              <a:buChar char="•"/>
            </a:pPr>
            <a:r>
              <a:rPr lang="es-ES" sz="1100" dirty="0" smtClean="0"/>
              <a:t>Determinación </a:t>
            </a:r>
            <a:r>
              <a:rPr lang="es-ES" sz="1100" dirty="0"/>
              <a:t>de punto de fusión/congelación de hidrocarburos sólidos </a:t>
            </a:r>
            <a:r>
              <a:rPr lang="es-ES" sz="1100" dirty="0" smtClean="0"/>
              <a:t>(</a:t>
            </a:r>
            <a:r>
              <a:rPr lang="es-ES" sz="1100" dirty="0"/>
              <a:t>ceras y derivados</a:t>
            </a:r>
            <a:r>
              <a:rPr lang="es-ES" sz="1100" dirty="0" smtClean="0"/>
              <a:t>).</a:t>
            </a:r>
          </a:p>
          <a:p>
            <a:pPr algn="just"/>
            <a:r>
              <a:rPr lang="es-ES" sz="1100" b="1" dirty="0"/>
              <a:t>Solicitud del servicio: </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endParaRPr lang="es-ES" sz="1100" dirty="0"/>
          </a:p>
          <a:p>
            <a:pPr algn="just"/>
            <a:r>
              <a:rPr lang="es-ES" sz="1100" b="1" dirty="0"/>
              <a:t>Disponibilidad: </a:t>
            </a:r>
          </a:p>
          <a:p>
            <a:pPr marL="171450" indent="-171450" algn="just">
              <a:buFont typeface="Arial" pitchFamily="34" charset="0"/>
              <a:buChar char="•"/>
            </a:pPr>
            <a:r>
              <a:rPr lang="es-ES" sz="1100" dirty="0"/>
              <a:t>Todo el </a:t>
            </a:r>
            <a:r>
              <a:rPr lang="es-ES" sz="1100" dirty="0" smtClean="0"/>
              <a:t>año.</a:t>
            </a:r>
            <a:endParaRPr lang="es-ES" sz="1100" b="1" dirty="0" smtClean="0"/>
          </a:p>
        </p:txBody>
      </p:sp>
      <p:sp>
        <p:nvSpPr>
          <p:cNvPr id="41" name="40 Rectángulo"/>
          <p:cNvSpPr/>
          <p:nvPr/>
        </p:nvSpPr>
        <p:spPr>
          <a:xfrm>
            <a:off x="543513" y="5043717"/>
            <a:ext cx="2818693" cy="32732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2" name="41 CuadroTexto"/>
          <p:cNvSpPr txBox="1"/>
          <p:nvPr/>
        </p:nvSpPr>
        <p:spPr>
          <a:xfrm>
            <a:off x="611480" y="5685457"/>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María A. </a:t>
            </a:r>
            <a:r>
              <a:rPr lang="es-ES" sz="1100" dirty="0" err="1"/>
              <a:t>Ranaudo</a:t>
            </a:r>
            <a:r>
              <a:rPr lang="es-ES" sz="1100" dirty="0" smtClean="0"/>
              <a:t>.</a:t>
            </a:r>
            <a:endParaRPr lang="es-ES" sz="1100" dirty="0"/>
          </a:p>
          <a:p>
            <a:pPr algn="just"/>
            <a:r>
              <a:rPr lang="es-ES" sz="1100" dirty="0" err="1" smtClean="0"/>
              <a:t>Lab</a:t>
            </a:r>
            <a:r>
              <a:rPr lang="es-ES" sz="1100" dirty="0" smtClean="0"/>
              <a:t> .Físico </a:t>
            </a:r>
            <a:r>
              <a:rPr lang="es-ES" sz="1100" dirty="0"/>
              <a:t>Química  de </a:t>
            </a:r>
            <a:r>
              <a:rPr lang="es-ES" sz="1100" dirty="0" smtClean="0"/>
              <a:t>Hidrocarburos</a:t>
            </a:r>
            <a:endParaRPr lang="es-ES" sz="1100" dirty="0"/>
          </a:p>
          <a:p>
            <a:pPr algn="just"/>
            <a:r>
              <a:rPr lang="es-ES" sz="1100" b="1" dirty="0" smtClean="0"/>
              <a:t>	</a:t>
            </a:r>
          </a:p>
          <a:p>
            <a:pPr algn="just"/>
            <a:endParaRPr lang="es-ES" sz="1100" b="1" dirty="0" smtClean="0"/>
          </a:p>
          <a:p>
            <a:pPr algn="just"/>
            <a:r>
              <a:rPr lang="es-ES" sz="1100" b="1" dirty="0" smtClean="0"/>
              <a:t>Correo: </a:t>
            </a:r>
          </a:p>
          <a:p>
            <a:pPr algn="just"/>
            <a:r>
              <a:rPr lang="es-ES" sz="1100" dirty="0"/>
              <a:t>Maria.ranaudo@ciens.ucv.ve</a:t>
            </a:r>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(212)6051381</a:t>
            </a:r>
            <a:endParaRPr lang="es-ES" sz="1100" dirty="0"/>
          </a:p>
          <a:p>
            <a:pPr algn="just"/>
            <a:r>
              <a:rPr lang="es-ES" sz="1100" dirty="0" err="1"/>
              <a:t>Cel</a:t>
            </a:r>
            <a:r>
              <a:rPr lang="es-ES" sz="1100" dirty="0"/>
              <a:t>: </a:t>
            </a:r>
            <a:r>
              <a:rPr lang="es-ES" sz="1100" dirty="0" smtClean="0"/>
              <a:t>(414)2541845</a:t>
            </a:r>
            <a:endParaRPr lang="es-ES" sz="1100" dirty="0"/>
          </a:p>
          <a:p>
            <a:pPr algn="just"/>
            <a:r>
              <a:rPr lang="es-ES" sz="1100" dirty="0"/>
              <a:t>Fax: </a:t>
            </a:r>
            <a:r>
              <a:rPr lang="es-ES" sz="1100" dirty="0" smtClean="0"/>
              <a:t>(212)6051218</a:t>
            </a:r>
            <a:endParaRPr lang="es-ES" sz="1100" dirty="0"/>
          </a:p>
          <a:p>
            <a:pPr algn="just"/>
            <a:r>
              <a:rPr lang="es-ES" sz="1100" b="1" dirty="0" smtClean="0"/>
              <a:t>  </a:t>
            </a:r>
          </a:p>
          <a:p>
            <a:pPr algn="just"/>
            <a:endParaRPr lang="es-ES" sz="1100" b="1" dirty="0"/>
          </a:p>
        </p:txBody>
      </p:sp>
      <p:grpSp>
        <p:nvGrpSpPr>
          <p:cNvPr id="43" name="42 Grupo"/>
          <p:cNvGrpSpPr/>
          <p:nvPr/>
        </p:nvGrpSpPr>
        <p:grpSpPr>
          <a:xfrm>
            <a:off x="752715" y="6474650"/>
            <a:ext cx="220689" cy="257590"/>
            <a:chOff x="3827377" y="6599339"/>
            <a:chExt cx="373647" cy="373647"/>
          </a:xfrm>
        </p:grpSpPr>
        <p:sp>
          <p:nvSpPr>
            <p:cNvPr id="44" name="43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5" name="44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6" name="45 Rectángulo"/>
          <p:cNvSpPr/>
          <p:nvPr/>
        </p:nvSpPr>
        <p:spPr>
          <a:xfrm>
            <a:off x="625902" y="5212370"/>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625902" y="5200327"/>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425" y="5547774"/>
            <a:ext cx="246979" cy="288276"/>
          </a:xfrm>
          <a:prstGeom prst="rect">
            <a:avLst/>
          </a:prstGeom>
        </p:spPr>
      </p:pic>
      <p:sp>
        <p:nvSpPr>
          <p:cNvPr id="63" name="62 CuadroTexto"/>
          <p:cNvSpPr txBox="1"/>
          <p:nvPr/>
        </p:nvSpPr>
        <p:spPr>
          <a:xfrm>
            <a:off x="3448475" y="2195736"/>
            <a:ext cx="2861635" cy="2462213"/>
          </a:xfrm>
          <a:prstGeom prst="rect">
            <a:avLst/>
          </a:prstGeom>
          <a:noFill/>
        </p:spPr>
        <p:txBody>
          <a:bodyPr wrap="square" rtlCol="0">
            <a:spAutoFit/>
          </a:bodyPr>
          <a:lstStyle/>
          <a:p>
            <a:r>
              <a:rPr lang="es-ES" sz="1100" b="1" dirty="0"/>
              <a:t>ANÁLISIS DE INFRARROJO CON </a:t>
            </a:r>
            <a:r>
              <a:rPr lang="es-ES" sz="1100" b="1" dirty="0" smtClean="0"/>
              <a:t>TRANSFORMADAS </a:t>
            </a:r>
            <a:r>
              <a:rPr lang="es-ES" sz="1100" b="1" dirty="0"/>
              <a:t>DE </a:t>
            </a:r>
            <a:r>
              <a:rPr lang="es-ES" sz="1100" b="1" dirty="0" smtClean="0"/>
              <a:t>FOURRIER</a:t>
            </a:r>
          </a:p>
          <a:p>
            <a:r>
              <a:rPr lang="es-ES" sz="1100" b="1" dirty="0" smtClean="0"/>
              <a:t>Usuarios </a:t>
            </a:r>
            <a:r>
              <a:rPr lang="es-ES" sz="1100" b="1" dirty="0"/>
              <a:t>del Servicio, Producto o Proceso</a:t>
            </a:r>
            <a:r>
              <a:rPr lang="es-ES" sz="1100" b="1" dirty="0" smtClean="0"/>
              <a:t>:</a:t>
            </a:r>
            <a:endParaRPr lang="es-ES" sz="1100" dirty="0"/>
          </a:p>
          <a:p>
            <a:pPr marL="171450" indent="-171450" algn="just">
              <a:buFont typeface="Arial" pitchFamily="34" charset="0"/>
              <a:buChar char="•"/>
            </a:pPr>
            <a:r>
              <a:rPr lang="es-ES" sz="1100" dirty="0"/>
              <a:t>Usuarios Internos/ Externos	</a:t>
            </a:r>
            <a:endParaRPr lang="es-ES" sz="1100" dirty="0" smtClean="0"/>
          </a:p>
          <a:p>
            <a:pPr algn="just"/>
            <a:r>
              <a:rPr lang="es-ES" sz="1100" b="1" dirty="0"/>
              <a:t>Descripción:   </a:t>
            </a:r>
            <a:endParaRPr lang="es-ES" sz="1100" dirty="0"/>
          </a:p>
          <a:p>
            <a:pPr marL="171450" indent="-171450" algn="just">
              <a:buFont typeface="Arial" pitchFamily="34" charset="0"/>
              <a:buChar char="•"/>
            </a:pPr>
            <a:r>
              <a:rPr lang="es-ES" sz="1100" dirty="0" smtClean="0"/>
              <a:t>Análisis </a:t>
            </a:r>
            <a:r>
              <a:rPr lang="es-ES" sz="1100" dirty="0"/>
              <a:t>IR de muestras farmacéuticas, desengrasantes, polímeros para investigación	</a:t>
            </a:r>
            <a:endParaRPr lang="es-ES" sz="1100" dirty="0" smtClean="0"/>
          </a:p>
          <a:p>
            <a:pPr algn="just"/>
            <a:r>
              <a:rPr lang="es-ES" sz="1100" b="1" dirty="0"/>
              <a:t>Solicitud del servicio: </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 la cuenta del investigador responsable de cada </a:t>
            </a:r>
            <a:r>
              <a:rPr lang="es-ES" sz="1100" dirty="0" smtClean="0"/>
              <a:t>laboratorio.</a:t>
            </a:r>
            <a:endParaRPr lang="es-ES" sz="1100" dirty="0"/>
          </a:p>
          <a:p>
            <a:pPr algn="just"/>
            <a:r>
              <a:rPr lang="es-ES" sz="1100" b="1" dirty="0"/>
              <a:t>Disponibilidad: </a:t>
            </a:r>
          </a:p>
          <a:p>
            <a:pPr marL="171450" indent="-171450" algn="just">
              <a:buFont typeface="Arial" pitchFamily="34" charset="0"/>
              <a:buChar char="•"/>
            </a:pPr>
            <a:r>
              <a:rPr lang="es-ES" sz="1100" dirty="0"/>
              <a:t>Todo el año</a:t>
            </a:r>
            <a:endParaRPr lang="es-ES" sz="1100" b="1" dirty="0" smtClean="0"/>
          </a:p>
        </p:txBody>
      </p:sp>
      <p:sp>
        <p:nvSpPr>
          <p:cNvPr id="64" name="63 Rectángulo"/>
          <p:cNvSpPr/>
          <p:nvPr/>
        </p:nvSpPr>
        <p:spPr>
          <a:xfrm>
            <a:off x="3491417" y="5040443"/>
            <a:ext cx="2818693" cy="32732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6" name="65 CuadroTexto"/>
          <p:cNvSpPr txBox="1"/>
          <p:nvPr/>
        </p:nvSpPr>
        <p:spPr>
          <a:xfrm>
            <a:off x="3559384" y="5682183"/>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err="1" smtClean="0"/>
              <a:t>MSc</a:t>
            </a:r>
            <a:r>
              <a:rPr lang="es-ES" sz="1100" dirty="0"/>
              <a:t>. Lola De </a:t>
            </a:r>
            <a:r>
              <a:rPr lang="es-ES" sz="1100" dirty="0" smtClean="0"/>
              <a:t>Lima</a:t>
            </a:r>
          </a:p>
          <a:p>
            <a:pPr algn="just"/>
            <a:r>
              <a:rPr lang="es-ES" sz="1100" dirty="0" err="1"/>
              <a:t>Lab</a:t>
            </a:r>
            <a:r>
              <a:rPr lang="es-ES" sz="1100" dirty="0"/>
              <a:t>. Físico Química	</a:t>
            </a:r>
          </a:p>
          <a:p>
            <a:pPr algn="just"/>
            <a:r>
              <a:rPr lang="es-ES" sz="1100" dirty="0" err="1"/>
              <a:t>Lab</a:t>
            </a:r>
            <a:r>
              <a:rPr lang="es-ES" sz="1100" dirty="0"/>
              <a:t>. </a:t>
            </a:r>
            <a:r>
              <a:rPr lang="es-ES" sz="1100" dirty="0" err="1"/>
              <a:t>Espectroscopía</a:t>
            </a:r>
            <a:r>
              <a:rPr lang="es-ES" sz="1100" dirty="0"/>
              <a:t> Láser, </a:t>
            </a:r>
          </a:p>
          <a:p>
            <a:pPr algn="just"/>
            <a:endParaRPr lang="es-ES" sz="1100" dirty="0"/>
          </a:p>
          <a:p>
            <a:pPr algn="just"/>
            <a:r>
              <a:rPr lang="es-ES" sz="1100" b="1" dirty="0" smtClean="0"/>
              <a:t>	</a:t>
            </a:r>
          </a:p>
          <a:p>
            <a:pPr algn="just"/>
            <a:r>
              <a:rPr lang="es-ES" sz="1100" b="1" dirty="0" smtClean="0"/>
              <a:t>Correo: </a:t>
            </a:r>
          </a:p>
          <a:p>
            <a:pPr algn="just"/>
            <a:r>
              <a:rPr lang="es-ES" sz="1100" dirty="0" smtClean="0"/>
              <a:t>loladelima@gmail.com</a:t>
            </a:r>
          </a:p>
          <a:p>
            <a:pPr algn="just"/>
            <a:endParaRPr lang="es-ES" sz="1100" b="1" dirty="0"/>
          </a:p>
          <a:p>
            <a:pPr algn="just"/>
            <a:r>
              <a:rPr lang="es-ES" sz="1100" b="1" dirty="0" smtClean="0"/>
              <a:t>Teléfonos:</a:t>
            </a:r>
          </a:p>
          <a:p>
            <a:pPr algn="just"/>
            <a:r>
              <a:rPr lang="es-ES" sz="1100" dirty="0" err="1" smtClean="0"/>
              <a:t>Ofic</a:t>
            </a:r>
            <a:r>
              <a:rPr lang="es-ES" sz="1100" dirty="0"/>
              <a:t>: </a:t>
            </a:r>
            <a:r>
              <a:rPr lang="es-ES" sz="1100" dirty="0" smtClean="0"/>
              <a:t>(212)6051233</a:t>
            </a:r>
            <a:endParaRPr lang="es-ES" sz="1100" dirty="0"/>
          </a:p>
          <a:p>
            <a:pPr algn="just"/>
            <a:r>
              <a:rPr lang="es-ES" sz="1100" dirty="0" err="1"/>
              <a:t>Cel</a:t>
            </a:r>
            <a:r>
              <a:rPr lang="es-ES" sz="1100" dirty="0"/>
              <a:t>: </a:t>
            </a:r>
            <a:r>
              <a:rPr lang="es-ES" sz="1100" dirty="0" smtClean="0"/>
              <a:t>(414)1401293</a:t>
            </a:r>
            <a:endParaRPr lang="es-ES" sz="1100" dirty="0"/>
          </a:p>
          <a:p>
            <a:pPr algn="just"/>
            <a:r>
              <a:rPr lang="es-ES" sz="1100" dirty="0"/>
              <a:t>Fax: </a:t>
            </a:r>
            <a:r>
              <a:rPr lang="es-ES" sz="1100" dirty="0" smtClean="0"/>
              <a:t>(212)6051218</a:t>
            </a:r>
            <a:endParaRPr lang="es-ES" sz="1100" dirty="0"/>
          </a:p>
          <a:p>
            <a:pPr algn="just"/>
            <a:endParaRPr lang="es-ES" sz="1100" b="1" dirty="0" smtClean="0"/>
          </a:p>
        </p:txBody>
      </p:sp>
      <p:grpSp>
        <p:nvGrpSpPr>
          <p:cNvPr id="67" name="66 Grupo"/>
          <p:cNvGrpSpPr/>
          <p:nvPr/>
        </p:nvGrpSpPr>
        <p:grpSpPr>
          <a:xfrm>
            <a:off x="3712367" y="6588224"/>
            <a:ext cx="220689" cy="257590"/>
            <a:chOff x="3827377" y="6599339"/>
            <a:chExt cx="373647" cy="373647"/>
          </a:xfrm>
        </p:grpSpPr>
        <p:sp>
          <p:nvSpPr>
            <p:cNvPr id="68" name="67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9" name="68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0" name="69 Rectángulo"/>
          <p:cNvSpPr/>
          <p:nvPr/>
        </p:nvSpPr>
        <p:spPr>
          <a:xfrm>
            <a:off x="3573806" y="5209096"/>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71" name="70 CuadroTexto"/>
          <p:cNvSpPr txBox="1"/>
          <p:nvPr/>
        </p:nvSpPr>
        <p:spPr>
          <a:xfrm>
            <a:off x="3573806" y="5200327"/>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72" name="7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329" y="5544500"/>
            <a:ext cx="246979" cy="288276"/>
          </a:xfrm>
          <a:prstGeom prst="rect">
            <a:avLst/>
          </a:prstGeom>
        </p:spPr>
      </p:pic>
    </p:spTree>
    <p:extLst>
      <p:ext uri="{BB962C8B-B14F-4D97-AF65-F5344CB8AC3E}">
        <p14:creationId xmlns:p14="http://schemas.microsoft.com/office/powerpoint/2010/main" val="293227935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543513" y="2195736"/>
            <a:ext cx="2813479" cy="2631490"/>
          </a:xfrm>
          <a:prstGeom prst="rect">
            <a:avLst/>
          </a:prstGeom>
          <a:noFill/>
        </p:spPr>
        <p:txBody>
          <a:bodyPr wrap="square" rtlCol="0">
            <a:spAutoFit/>
          </a:bodyPr>
          <a:lstStyle/>
          <a:p>
            <a:r>
              <a:rPr lang="es-ES" sz="1100" b="1" dirty="0"/>
              <a:t>PATRONES DE REFERENCIA PARA SATURADOS </a:t>
            </a:r>
            <a:r>
              <a:rPr lang="es-ES" sz="1100" b="1" dirty="0" smtClean="0"/>
              <a:t>Y </a:t>
            </a:r>
            <a:r>
              <a:rPr lang="es-ES" sz="1100" b="1" dirty="0"/>
              <a:t>AROMÁTICOS. CUANTIFICACIÓN SARA POR </a:t>
            </a:r>
            <a:r>
              <a:rPr lang="es-ES" sz="1100" b="1" dirty="0" smtClean="0"/>
              <a:t>TLC</a:t>
            </a:r>
            <a:endParaRPr lang="es-ES" sz="1100" b="1" dirty="0"/>
          </a:p>
          <a:p>
            <a:r>
              <a:rPr lang="es-ES" sz="1100" b="1" dirty="0" smtClean="0"/>
              <a:t>Usuarios </a:t>
            </a:r>
            <a:r>
              <a:rPr lang="es-ES" sz="1100" b="1" dirty="0"/>
              <a:t>del Servicio, Producto o Proceso</a:t>
            </a:r>
            <a:r>
              <a:rPr lang="es-ES" sz="1100" b="1" dirty="0" smtClean="0"/>
              <a:t>:</a:t>
            </a:r>
          </a:p>
          <a:p>
            <a:pPr marL="171450" indent="-171450">
              <a:buFont typeface="Arial" pitchFamily="34" charset="0"/>
              <a:buChar char="•"/>
            </a:pPr>
            <a:r>
              <a:rPr lang="es-ES" sz="1100" dirty="0" smtClean="0"/>
              <a:t>Internos</a:t>
            </a:r>
            <a:r>
              <a:rPr lang="es-ES" sz="1100" dirty="0"/>
              <a:t>/ Externos</a:t>
            </a:r>
          </a:p>
          <a:p>
            <a:pPr algn="just"/>
            <a:r>
              <a:rPr lang="es-ES" sz="1100" b="1" dirty="0" smtClean="0"/>
              <a:t>Descripción</a:t>
            </a:r>
            <a:r>
              <a:rPr lang="es-ES" sz="1100" b="1" dirty="0"/>
              <a:t>: </a:t>
            </a:r>
            <a:endParaRPr lang="es-ES" sz="1100" b="1" dirty="0" smtClean="0"/>
          </a:p>
          <a:p>
            <a:pPr marL="171450" indent="-171450" algn="just">
              <a:buFont typeface="Arial" pitchFamily="34" charset="0"/>
              <a:buChar char="•"/>
            </a:pPr>
            <a:r>
              <a:rPr lang="es-ES" sz="1100" dirty="0"/>
              <a:t>Elaboración de Patrones de referencia para Saturados y Aromáticos para cuantificación </a:t>
            </a:r>
          </a:p>
          <a:p>
            <a:pPr marL="171450" indent="-171450" algn="just">
              <a:buFont typeface="Arial" pitchFamily="34" charset="0"/>
              <a:buChar char="•"/>
            </a:pPr>
            <a:r>
              <a:rPr lang="es-ES" sz="1100" dirty="0"/>
              <a:t>SARA por </a:t>
            </a:r>
            <a:r>
              <a:rPr lang="es-ES" sz="1100" dirty="0" smtClean="0"/>
              <a:t>TLC-FID</a:t>
            </a:r>
            <a:r>
              <a:rPr lang="es-ES" sz="1100" b="1" dirty="0" smtClean="0"/>
              <a:t>  </a:t>
            </a:r>
          </a:p>
          <a:p>
            <a:pPr algn="just"/>
            <a:r>
              <a:rPr lang="es-ES" sz="1100" b="1" dirty="0" smtClean="0"/>
              <a:t>Solicitud del servicio: </a:t>
            </a:r>
          </a:p>
          <a:p>
            <a:pPr marL="171450" indent="-171450" algn="just">
              <a:buFont typeface="Arial" pitchFamily="34" charset="0"/>
              <a:buChar char="•"/>
            </a:pPr>
            <a:r>
              <a:rPr lang="es-ES" sz="1100" dirty="0"/>
              <a:t>Solicitan el presupuesto por correo electrónico </a:t>
            </a:r>
            <a:r>
              <a:rPr lang="es-ES" sz="1100" dirty="0" smtClean="0"/>
              <a:t>a </a:t>
            </a:r>
            <a:r>
              <a:rPr lang="es-ES" sz="1100" dirty="0"/>
              <a:t>la cuenta del investigador responsable de cada </a:t>
            </a:r>
            <a:r>
              <a:rPr lang="es-ES" sz="1100" dirty="0" smtClean="0"/>
              <a:t>laboratorio</a:t>
            </a:r>
            <a:endParaRPr lang="es-ES" sz="1100" b="1" dirty="0" smtClean="0"/>
          </a:p>
          <a:p>
            <a:pPr algn="just"/>
            <a:r>
              <a:rPr lang="es-ES" sz="1100" b="1" dirty="0" smtClean="0"/>
              <a:t>Disponibilidad: </a:t>
            </a:r>
          </a:p>
          <a:p>
            <a:pPr marL="171450" indent="-171450">
              <a:buFont typeface="Arial" pitchFamily="34" charset="0"/>
              <a:buChar char="•"/>
            </a:pPr>
            <a:r>
              <a:rPr lang="es-ES" sz="1100" dirty="0"/>
              <a:t>Disponible durante </a:t>
            </a:r>
            <a:r>
              <a:rPr lang="es-ES" sz="1100" dirty="0" smtClean="0"/>
              <a:t>Todo </a:t>
            </a:r>
            <a:r>
              <a:rPr lang="es-ES" sz="1100" dirty="0"/>
              <a:t>el </a:t>
            </a:r>
            <a:r>
              <a:rPr lang="es-ES" sz="1100" dirty="0" smtClean="0"/>
              <a:t>año</a:t>
            </a:r>
            <a:endParaRPr lang="es-ES" sz="1100" b="1" dirty="0" smtClean="0"/>
          </a:p>
        </p:txBody>
      </p:sp>
      <p:sp>
        <p:nvSpPr>
          <p:cNvPr id="29" name="28 Rectángulo"/>
          <p:cNvSpPr/>
          <p:nvPr/>
        </p:nvSpPr>
        <p:spPr>
          <a:xfrm>
            <a:off x="543513" y="5043717"/>
            <a:ext cx="2818693" cy="32732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0" name="29 CuadroTexto"/>
          <p:cNvSpPr txBox="1"/>
          <p:nvPr/>
        </p:nvSpPr>
        <p:spPr>
          <a:xfrm>
            <a:off x="611480" y="5685457"/>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María A. </a:t>
            </a:r>
            <a:r>
              <a:rPr lang="es-ES" sz="1100" dirty="0" err="1"/>
              <a:t>Ranaudo</a:t>
            </a:r>
            <a:r>
              <a:rPr lang="es-ES" sz="1100" dirty="0" smtClean="0"/>
              <a:t>.</a:t>
            </a:r>
            <a:endParaRPr lang="es-ES" sz="1100" dirty="0"/>
          </a:p>
          <a:p>
            <a:pPr algn="just"/>
            <a:r>
              <a:rPr lang="es-ES" sz="1100" dirty="0" err="1" smtClean="0"/>
              <a:t>Lab</a:t>
            </a:r>
            <a:r>
              <a:rPr lang="es-ES" sz="1100" dirty="0" smtClean="0"/>
              <a:t> .Físico </a:t>
            </a:r>
            <a:r>
              <a:rPr lang="es-ES" sz="1100" dirty="0"/>
              <a:t>Química  de </a:t>
            </a:r>
            <a:r>
              <a:rPr lang="es-ES" sz="1100" dirty="0" smtClean="0"/>
              <a:t>Hidrocarburos</a:t>
            </a:r>
            <a:endParaRPr lang="es-ES" sz="1100" dirty="0"/>
          </a:p>
          <a:p>
            <a:pPr algn="just"/>
            <a:r>
              <a:rPr lang="es-ES" sz="1100" b="1" dirty="0" smtClean="0"/>
              <a:t>	</a:t>
            </a:r>
          </a:p>
          <a:p>
            <a:pPr algn="just"/>
            <a:endParaRPr lang="es-ES" sz="1100" b="1" dirty="0" smtClean="0"/>
          </a:p>
          <a:p>
            <a:pPr algn="just"/>
            <a:r>
              <a:rPr lang="es-ES" sz="1100" b="1" dirty="0" smtClean="0"/>
              <a:t>Correo: </a:t>
            </a:r>
          </a:p>
          <a:p>
            <a:pPr algn="just"/>
            <a:r>
              <a:rPr lang="es-ES" sz="1100" dirty="0"/>
              <a:t>Maria.ranaudo@ciens.ucv.ve</a:t>
            </a:r>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58(212)6051381</a:t>
            </a:r>
            <a:endParaRPr lang="es-ES" sz="1100" dirty="0"/>
          </a:p>
          <a:p>
            <a:pPr algn="just"/>
            <a:r>
              <a:rPr lang="es-ES" sz="1100" dirty="0" err="1"/>
              <a:t>Cel</a:t>
            </a:r>
            <a:r>
              <a:rPr lang="es-ES" sz="1100" dirty="0"/>
              <a:t>: </a:t>
            </a:r>
            <a:r>
              <a:rPr lang="es-ES" sz="1100" dirty="0" smtClean="0"/>
              <a:t>58(414)2541845</a:t>
            </a:r>
            <a:endParaRPr lang="es-ES" sz="1100" dirty="0"/>
          </a:p>
          <a:p>
            <a:pPr algn="just"/>
            <a:r>
              <a:rPr lang="es-ES" sz="1100" dirty="0"/>
              <a:t>Fax: </a:t>
            </a:r>
            <a:r>
              <a:rPr lang="es-ES" sz="1100" dirty="0" smtClean="0"/>
              <a:t>58(212)6051218</a:t>
            </a:r>
            <a:endParaRPr lang="es-ES" sz="1100" dirty="0"/>
          </a:p>
          <a:p>
            <a:pPr algn="just"/>
            <a:r>
              <a:rPr lang="es-ES" sz="1100" b="1" dirty="0" smtClean="0"/>
              <a:t>  </a:t>
            </a:r>
          </a:p>
          <a:p>
            <a:pPr algn="just"/>
            <a:endParaRPr lang="es-ES" sz="1100" b="1" dirty="0"/>
          </a:p>
        </p:txBody>
      </p:sp>
      <p:grpSp>
        <p:nvGrpSpPr>
          <p:cNvPr id="32" name="31 Grupo"/>
          <p:cNvGrpSpPr/>
          <p:nvPr/>
        </p:nvGrpSpPr>
        <p:grpSpPr>
          <a:xfrm>
            <a:off x="752715" y="6474650"/>
            <a:ext cx="220689" cy="257590"/>
            <a:chOff x="3827377" y="6599339"/>
            <a:chExt cx="373647" cy="373647"/>
          </a:xfrm>
        </p:grpSpPr>
        <p:sp>
          <p:nvSpPr>
            <p:cNvPr id="35" name="34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6" name="35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7" name="36 Rectángulo"/>
          <p:cNvSpPr/>
          <p:nvPr/>
        </p:nvSpPr>
        <p:spPr>
          <a:xfrm>
            <a:off x="625902" y="5212370"/>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8" name="37 CuadroTexto"/>
          <p:cNvSpPr txBox="1"/>
          <p:nvPr/>
        </p:nvSpPr>
        <p:spPr>
          <a:xfrm>
            <a:off x="625902" y="5200327"/>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0" name="3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425" y="5547774"/>
            <a:ext cx="246979" cy="288276"/>
          </a:xfrm>
          <a:prstGeom prst="rect">
            <a:avLst/>
          </a:prstGeom>
        </p:spPr>
      </p:pic>
      <p:sp>
        <p:nvSpPr>
          <p:cNvPr id="41" name="40 CuadroTexto"/>
          <p:cNvSpPr txBox="1"/>
          <p:nvPr/>
        </p:nvSpPr>
        <p:spPr>
          <a:xfrm>
            <a:off x="3448475" y="2195736"/>
            <a:ext cx="2861635" cy="2123658"/>
          </a:xfrm>
          <a:prstGeom prst="rect">
            <a:avLst/>
          </a:prstGeom>
          <a:noFill/>
        </p:spPr>
        <p:txBody>
          <a:bodyPr wrap="square" rtlCol="0">
            <a:spAutoFit/>
          </a:bodyPr>
          <a:lstStyle/>
          <a:p>
            <a:pPr algn="just"/>
            <a:r>
              <a:rPr lang="es-ES" sz="1100" b="1" dirty="0"/>
              <a:t>ANÁLISIS  DESCARTE DE ORGANOCLORADOS</a:t>
            </a:r>
          </a:p>
          <a:p>
            <a:pPr algn="just"/>
            <a:r>
              <a:rPr lang="es-ES" sz="1100" b="1" dirty="0"/>
              <a:t> POR FT-IR</a:t>
            </a:r>
            <a:endParaRPr lang="es-ES" sz="1100" b="1" dirty="0" smtClean="0"/>
          </a:p>
          <a:p>
            <a:r>
              <a:rPr lang="es-ES" sz="1100" b="1" dirty="0" smtClean="0"/>
              <a:t>Usuarios </a:t>
            </a:r>
            <a:r>
              <a:rPr lang="es-ES" sz="1100" b="1" dirty="0"/>
              <a:t>del Servicio, Producto o Proceso</a:t>
            </a:r>
            <a:r>
              <a:rPr lang="es-ES" sz="1100" b="1" dirty="0" smtClean="0"/>
              <a:t>:</a:t>
            </a:r>
            <a:endParaRPr lang="es-ES" sz="1100" dirty="0"/>
          </a:p>
          <a:p>
            <a:pPr marL="171450" indent="-171450" algn="just">
              <a:buFont typeface="Arial" pitchFamily="34" charset="0"/>
              <a:buChar char="•"/>
            </a:pPr>
            <a:r>
              <a:rPr lang="es-ES" sz="1100" dirty="0" smtClean="0"/>
              <a:t>Usuarios </a:t>
            </a:r>
            <a:r>
              <a:rPr lang="es-ES" sz="1100" dirty="0"/>
              <a:t>Externos</a:t>
            </a:r>
            <a:endParaRPr lang="es-ES" sz="1100" dirty="0" smtClean="0"/>
          </a:p>
          <a:p>
            <a:pPr algn="just"/>
            <a:r>
              <a:rPr lang="es-ES" sz="1100" b="1" dirty="0"/>
              <a:t>Descripción:   </a:t>
            </a:r>
            <a:endParaRPr lang="es-ES" sz="1100" dirty="0"/>
          </a:p>
          <a:p>
            <a:pPr marL="171450" indent="-171450" algn="just">
              <a:buFont typeface="Arial" pitchFamily="34" charset="0"/>
              <a:buChar char="•"/>
            </a:pPr>
            <a:r>
              <a:rPr lang="es-ES" sz="1100" dirty="0"/>
              <a:t>Aplicación en  muestras de Aceites </a:t>
            </a:r>
          </a:p>
          <a:p>
            <a:pPr algn="just"/>
            <a:r>
              <a:rPr lang="es-ES" sz="1100" b="1" dirty="0" smtClean="0"/>
              <a:t>Solicitud </a:t>
            </a:r>
            <a:r>
              <a:rPr lang="es-ES" sz="1100" b="1" dirty="0"/>
              <a:t>del servicio: </a:t>
            </a:r>
            <a:endParaRPr lang="es-ES" sz="1100" b="1" dirty="0" smtClean="0"/>
          </a:p>
          <a:p>
            <a:pPr marL="171450" indent="-171450" algn="just">
              <a:buFont typeface="Arial" pitchFamily="34" charset="0"/>
              <a:buChar char="•"/>
            </a:pPr>
            <a:r>
              <a:rPr lang="es-ES" sz="1100" dirty="0"/>
              <a:t>Solicitan el presupuesto por correo electrónico a la cuenta del investigador responsable de cada </a:t>
            </a:r>
            <a:r>
              <a:rPr lang="es-ES" sz="1100" dirty="0" smtClean="0"/>
              <a:t>laboratorio</a:t>
            </a:r>
            <a:endParaRPr lang="es-ES" sz="1100" dirty="0"/>
          </a:p>
          <a:p>
            <a:pPr algn="just"/>
            <a:r>
              <a:rPr lang="es-ES" sz="1100" b="1" dirty="0" smtClean="0"/>
              <a:t>Disponibilidad: </a:t>
            </a:r>
          </a:p>
          <a:p>
            <a:pPr marL="171450" indent="-171450" algn="just">
              <a:buFont typeface="Arial" pitchFamily="34" charset="0"/>
              <a:buChar char="•"/>
            </a:pPr>
            <a:r>
              <a:rPr lang="es-ES" sz="1100" dirty="0"/>
              <a:t>Disponible durante Todo el año</a:t>
            </a:r>
            <a:endParaRPr lang="es-ES" sz="1100" b="1" dirty="0"/>
          </a:p>
        </p:txBody>
      </p:sp>
      <p:sp>
        <p:nvSpPr>
          <p:cNvPr id="50" name="49 CuadroTexto"/>
          <p:cNvSpPr txBox="1"/>
          <p:nvPr/>
        </p:nvSpPr>
        <p:spPr>
          <a:xfrm>
            <a:off x="-6975279" y="1521079"/>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51" name="50 Rectángulo"/>
          <p:cNvSpPr/>
          <p:nvPr/>
        </p:nvSpPr>
        <p:spPr>
          <a:xfrm>
            <a:off x="3501008" y="5043717"/>
            <a:ext cx="2808312" cy="32732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6" name="55 CuadroTexto"/>
          <p:cNvSpPr txBox="1"/>
          <p:nvPr/>
        </p:nvSpPr>
        <p:spPr>
          <a:xfrm>
            <a:off x="3571132" y="5576909"/>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 Jimmy </a:t>
            </a:r>
            <a:r>
              <a:rPr lang="es-ES" sz="1100" dirty="0" smtClean="0"/>
              <a:t>Castillo</a:t>
            </a:r>
            <a:endParaRPr lang="es-ES" sz="1100" dirty="0"/>
          </a:p>
          <a:p>
            <a:pPr algn="just"/>
            <a:r>
              <a:rPr lang="es-ES" sz="1100" dirty="0" err="1"/>
              <a:t>Lab</a:t>
            </a:r>
            <a:r>
              <a:rPr lang="es-ES" sz="1100" dirty="0"/>
              <a:t> </a:t>
            </a:r>
            <a:r>
              <a:rPr lang="es-ES" sz="1100" dirty="0" err="1" smtClean="0"/>
              <a:t>Fisico-quimica</a:t>
            </a:r>
            <a:endParaRPr lang="es-ES" sz="1100" dirty="0" smtClean="0"/>
          </a:p>
          <a:p>
            <a:pPr algn="just"/>
            <a:r>
              <a:rPr lang="es-ES" sz="1100" dirty="0"/>
              <a:t>	</a:t>
            </a:r>
          </a:p>
          <a:p>
            <a:pPr algn="just"/>
            <a:r>
              <a:rPr lang="es-ES" sz="1100" dirty="0" err="1"/>
              <a:t>Lab</a:t>
            </a:r>
            <a:r>
              <a:rPr lang="es-ES" sz="1100" dirty="0"/>
              <a:t>. </a:t>
            </a:r>
            <a:r>
              <a:rPr lang="es-ES" sz="1100" dirty="0" err="1"/>
              <a:t>Espectroscopía</a:t>
            </a:r>
            <a:r>
              <a:rPr lang="es-ES" sz="1100" dirty="0"/>
              <a:t> Láser, </a:t>
            </a:r>
            <a:endParaRPr lang="es-ES" sz="1100" dirty="0" smtClean="0"/>
          </a:p>
          <a:p>
            <a:pPr algn="just"/>
            <a:r>
              <a:rPr lang="es-ES" sz="1100" dirty="0" smtClean="0"/>
              <a:t>PB, Escuela de Química </a:t>
            </a:r>
          </a:p>
          <a:p>
            <a:pPr algn="just"/>
            <a:r>
              <a:rPr lang="es-ES" sz="1100" b="1" dirty="0" smtClean="0"/>
              <a:t>	</a:t>
            </a:r>
          </a:p>
          <a:p>
            <a:pPr algn="just"/>
            <a:r>
              <a:rPr lang="es-ES" sz="1100" b="1" dirty="0" smtClean="0"/>
              <a:t>Correo: </a:t>
            </a:r>
          </a:p>
          <a:p>
            <a:pPr algn="just"/>
            <a:r>
              <a:rPr lang="es-ES" sz="1100" dirty="0"/>
              <a:t>jimmy.castillo@ciens.ucv.ve</a:t>
            </a:r>
            <a:endParaRPr lang="it-IT" sz="1100" dirty="0"/>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58(212)6051158</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58(412)6155242</a:t>
            </a:r>
            <a:endParaRPr lang="es-ES" sz="1100" dirty="0"/>
          </a:p>
        </p:txBody>
      </p:sp>
      <p:sp>
        <p:nvSpPr>
          <p:cNvPr id="57" name="56 Rectángulo"/>
          <p:cNvSpPr/>
          <p:nvPr/>
        </p:nvSpPr>
        <p:spPr>
          <a:xfrm>
            <a:off x="3576018" y="5182767"/>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8" name="57 CuadroTexto"/>
          <p:cNvSpPr txBox="1"/>
          <p:nvPr/>
        </p:nvSpPr>
        <p:spPr>
          <a:xfrm>
            <a:off x="3576018" y="517399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9" name="5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3920" y="5518171"/>
            <a:ext cx="246979" cy="288276"/>
          </a:xfrm>
          <a:prstGeom prst="rect">
            <a:avLst/>
          </a:prstGeom>
        </p:spPr>
      </p:pic>
    </p:spTree>
    <p:extLst>
      <p:ext uri="{BB962C8B-B14F-4D97-AF65-F5344CB8AC3E}">
        <p14:creationId xmlns:p14="http://schemas.microsoft.com/office/powerpoint/2010/main" val="267119397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543513" y="2279065"/>
            <a:ext cx="2813479" cy="2292935"/>
          </a:xfrm>
          <a:prstGeom prst="rect">
            <a:avLst/>
          </a:prstGeom>
          <a:noFill/>
        </p:spPr>
        <p:txBody>
          <a:bodyPr wrap="square" rtlCol="0">
            <a:spAutoFit/>
          </a:bodyPr>
          <a:lstStyle/>
          <a:p>
            <a:r>
              <a:rPr lang="es-ES" sz="1100" b="1" dirty="0" smtClean="0"/>
              <a:t>CONTEO </a:t>
            </a:r>
            <a:r>
              <a:rPr lang="es-ES" sz="1100" b="1" dirty="0"/>
              <a:t>DE PARTÍCULAS EN AGUAS </a:t>
            </a:r>
          </a:p>
          <a:p>
            <a:r>
              <a:rPr lang="es-ES" sz="1100" b="1" dirty="0"/>
              <a:t>Y DETERMINACIÓN DE PARTÍCULAS </a:t>
            </a:r>
          </a:p>
          <a:p>
            <a:r>
              <a:rPr lang="es-ES" sz="1100" b="1" dirty="0"/>
              <a:t>DE METALES EN FILTROS </a:t>
            </a:r>
            <a:r>
              <a:rPr lang="es-ES" sz="1100" b="1" dirty="0" smtClean="0"/>
              <a:t>USADOS</a:t>
            </a:r>
            <a:endParaRPr lang="es-ES" sz="1100" b="1" dirty="0"/>
          </a:p>
          <a:p>
            <a:pPr algn="just"/>
            <a:r>
              <a:rPr lang="es-ES" sz="1100" b="1" dirty="0"/>
              <a:t>Usuarios del Servicio, Producto o Proceso</a:t>
            </a:r>
            <a:r>
              <a:rPr lang="es-ES" sz="1100" b="1" dirty="0" smtClean="0"/>
              <a:t>:</a:t>
            </a:r>
            <a:endParaRPr lang="es-ES" sz="1100" dirty="0" smtClean="0"/>
          </a:p>
          <a:p>
            <a:pPr marL="171450" indent="-171450" algn="just">
              <a:buFont typeface="Arial" pitchFamily="34" charset="0"/>
              <a:buChar char="•"/>
            </a:pPr>
            <a:r>
              <a:rPr lang="es-ES" sz="1100" dirty="0" smtClean="0"/>
              <a:t>Usuarios </a:t>
            </a:r>
            <a:r>
              <a:rPr lang="es-ES" sz="1100" dirty="0"/>
              <a:t>Externos	</a:t>
            </a:r>
          </a:p>
          <a:p>
            <a:pPr algn="just"/>
            <a:r>
              <a:rPr lang="es-ES" sz="1100" b="1" dirty="0"/>
              <a:t>Descripción:   </a:t>
            </a:r>
            <a:endParaRPr lang="es-ES" sz="1100" dirty="0"/>
          </a:p>
          <a:p>
            <a:pPr marL="171450" indent="-171450" algn="just">
              <a:buFont typeface="Arial" pitchFamily="34" charset="0"/>
              <a:buChar char="•"/>
            </a:pPr>
            <a:r>
              <a:rPr lang="es-ES" sz="1100" dirty="0" smtClean="0"/>
              <a:t>Muestras </a:t>
            </a:r>
            <a:r>
              <a:rPr lang="es-ES" sz="1100" dirty="0"/>
              <a:t>de filtros</a:t>
            </a:r>
            <a:r>
              <a:rPr lang="es-ES" sz="1100" dirty="0" smtClean="0"/>
              <a:t>.</a:t>
            </a:r>
          </a:p>
          <a:p>
            <a:pPr algn="just"/>
            <a:r>
              <a:rPr lang="es-ES" sz="1100" b="1" dirty="0"/>
              <a:t>Solicitud del servicio: </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smtClean="0"/>
              <a:t>Disponibilidad</a:t>
            </a:r>
            <a:r>
              <a:rPr lang="es-ES" sz="1100" b="1" dirty="0"/>
              <a:t>: </a:t>
            </a:r>
            <a:endParaRPr lang="es-ES" sz="1100" dirty="0"/>
          </a:p>
          <a:p>
            <a:pPr marL="171450" indent="-171450" algn="just">
              <a:buFont typeface="Arial" pitchFamily="34" charset="0"/>
              <a:buChar char="•"/>
            </a:pPr>
            <a:r>
              <a:rPr lang="es-ES" sz="1100" dirty="0" smtClean="0"/>
              <a:t>Disponible </a:t>
            </a:r>
            <a:r>
              <a:rPr lang="es-ES" sz="1100" dirty="0"/>
              <a:t>Todo el año</a:t>
            </a:r>
            <a:endParaRPr lang="es-ES" sz="1100" b="1" dirty="0" smtClean="0"/>
          </a:p>
        </p:txBody>
      </p: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51" name="50 CuadroTexto"/>
          <p:cNvSpPr txBox="1"/>
          <p:nvPr/>
        </p:nvSpPr>
        <p:spPr>
          <a:xfrm>
            <a:off x="3460449" y="2253803"/>
            <a:ext cx="2770453" cy="2462213"/>
          </a:xfrm>
          <a:prstGeom prst="rect">
            <a:avLst/>
          </a:prstGeom>
          <a:noFill/>
        </p:spPr>
        <p:txBody>
          <a:bodyPr wrap="square" rtlCol="0">
            <a:spAutoFit/>
          </a:bodyPr>
          <a:lstStyle/>
          <a:p>
            <a:r>
              <a:rPr lang="es-ES" sz="1100" b="1" dirty="0" smtClean="0"/>
              <a:t>ANÁLISIS DE CALIDAD DE ACEITES</a:t>
            </a:r>
            <a:endParaRPr lang="es-ES" sz="1100" dirty="0"/>
          </a:p>
          <a:p>
            <a:r>
              <a:rPr lang="es-ES" sz="1100" b="1" dirty="0" smtClean="0"/>
              <a:t>Usuarios </a:t>
            </a:r>
            <a:r>
              <a:rPr lang="es-ES" sz="1100" b="1" dirty="0"/>
              <a:t>del Servicio, Producto o Proceso</a:t>
            </a:r>
            <a:r>
              <a:rPr lang="es-ES" sz="1100" b="1" dirty="0" smtClean="0"/>
              <a:t>:</a:t>
            </a:r>
            <a:endParaRPr lang="es-ES" sz="1100" dirty="0"/>
          </a:p>
          <a:p>
            <a:pPr marL="171450" indent="-171450" algn="just">
              <a:buFont typeface="Arial" pitchFamily="34" charset="0"/>
              <a:buChar char="•"/>
            </a:pPr>
            <a:r>
              <a:rPr lang="es-ES" sz="1100" dirty="0" smtClean="0"/>
              <a:t>Usuarios Externos</a:t>
            </a:r>
          </a:p>
          <a:p>
            <a:pPr algn="just"/>
            <a:r>
              <a:rPr lang="es-ES" sz="1100" b="1" dirty="0"/>
              <a:t>Descripción:   </a:t>
            </a:r>
            <a:r>
              <a:rPr lang="es-ES" sz="1100" dirty="0"/>
              <a:t>	</a:t>
            </a:r>
          </a:p>
          <a:p>
            <a:pPr marL="171450" indent="-171450" algn="just">
              <a:buFont typeface="Arial" pitchFamily="34" charset="0"/>
              <a:buChar char="•"/>
            </a:pPr>
            <a:r>
              <a:rPr lang="es-ES" sz="1100" dirty="0"/>
              <a:t>M</a:t>
            </a:r>
            <a:r>
              <a:rPr lang="es-ES" sz="1100" dirty="0" smtClean="0"/>
              <a:t>uestras </a:t>
            </a:r>
            <a:r>
              <a:rPr lang="es-ES" sz="1100" dirty="0"/>
              <a:t>de aceite </a:t>
            </a:r>
            <a:r>
              <a:rPr lang="es-ES" sz="1100" dirty="0" smtClean="0"/>
              <a:t>automotor.</a:t>
            </a:r>
          </a:p>
          <a:p>
            <a:pPr algn="just"/>
            <a:r>
              <a:rPr lang="es-ES" sz="1100" dirty="0" smtClean="0"/>
              <a:t> </a:t>
            </a:r>
            <a:r>
              <a:rPr lang="es-ES" sz="1100" b="1" dirty="0" smtClean="0"/>
              <a:t>Solicitud </a:t>
            </a:r>
            <a:r>
              <a:rPr lang="es-ES" sz="1100" b="1" dirty="0"/>
              <a:t>del servicio: </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p>
          <a:p>
            <a:pPr marL="171450" indent="-171450" algn="just">
              <a:buFont typeface="Arial" pitchFamily="34" charset="0"/>
              <a:buChar char="•"/>
            </a:pPr>
            <a:r>
              <a:rPr lang="es-ES" sz="1100" dirty="0"/>
              <a:t>a la cuenta del investigador responsable </a:t>
            </a:r>
            <a:endParaRPr lang="es-ES" sz="1100" dirty="0" smtClean="0"/>
          </a:p>
          <a:p>
            <a:pPr marL="171450" indent="-171450" algn="just">
              <a:buFont typeface="Arial" pitchFamily="34" charset="0"/>
              <a:buChar char="•"/>
            </a:pPr>
            <a:r>
              <a:rPr lang="es-ES" sz="1100" dirty="0" smtClean="0"/>
              <a:t>de </a:t>
            </a:r>
            <a:r>
              <a:rPr lang="es-ES" sz="1100" dirty="0"/>
              <a:t>cada </a:t>
            </a:r>
            <a:r>
              <a:rPr lang="es-ES" sz="1100" dirty="0" smtClean="0"/>
              <a:t>laboratorio</a:t>
            </a:r>
          </a:p>
          <a:p>
            <a:pPr algn="just"/>
            <a:r>
              <a:rPr lang="es-ES" sz="1100" b="1" dirty="0" smtClean="0"/>
              <a:t>Disponibilidad</a:t>
            </a:r>
            <a:r>
              <a:rPr lang="es-ES" sz="1100" b="1" dirty="0"/>
              <a:t>: </a:t>
            </a:r>
            <a:endParaRPr lang="es-ES" sz="1100" dirty="0"/>
          </a:p>
          <a:p>
            <a:pPr marL="171450" indent="-171450" algn="just">
              <a:buFont typeface="Arial" pitchFamily="34" charset="0"/>
              <a:buChar char="•"/>
            </a:pPr>
            <a:r>
              <a:rPr lang="es-ES" sz="1100" dirty="0"/>
              <a:t>Disponible Todo el año		</a:t>
            </a:r>
          </a:p>
          <a:p>
            <a:pPr algn="just"/>
            <a:endParaRPr lang="it-IT" sz="1100" dirty="0"/>
          </a:p>
        </p:txBody>
      </p:sp>
      <p:sp>
        <p:nvSpPr>
          <p:cNvPr id="60" name="59 CuadroTexto"/>
          <p:cNvSpPr txBox="1"/>
          <p:nvPr/>
        </p:nvSpPr>
        <p:spPr>
          <a:xfrm>
            <a:off x="608940" y="4592670"/>
            <a:ext cx="2748052" cy="2800767"/>
          </a:xfrm>
          <a:prstGeom prst="rect">
            <a:avLst/>
          </a:prstGeom>
          <a:noFill/>
        </p:spPr>
        <p:txBody>
          <a:bodyPr wrap="square" rtlCol="0">
            <a:spAutoFit/>
          </a:bodyPr>
          <a:lstStyle/>
          <a:p>
            <a:pPr algn="just"/>
            <a:r>
              <a:rPr lang="es-ES" sz="1100" b="1" dirty="0" smtClean="0"/>
              <a:t>ANÁLISIS DEL CONTENIDO DE ALUMINIO</a:t>
            </a:r>
            <a:endParaRPr lang="es-ES" sz="1100" dirty="0"/>
          </a:p>
          <a:p>
            <a:pPr algn="just"/>
            <a:r>
              <a:rPr lang="es-ES" sz="1100" b="1" dirty="0"/>
              <a:t>Usuarios del Servicio, Producto o </a:t>
            </a:r>
            <a:r>
              <a:rPr lang="es-ES" sz="1100" b="1" dirty="0" smtClean="0"/>
              <a:t>Proceso:</a:t>
            </a:r>
          </a:p>
          <a:p>
            <a:pPr algn="just"/>
            <a:r>
              <a:rPr lang="es-ES" sz="1100" dirty="0" smtClean="0"/>
              <a:t>Usuarios Externos</a:t>
            </a:r>
          </a:p>
          <a:p>
            <a:r>
              <a:rPr lang="es-ES" sz="1100" b="1" dirty="0"/>
              <a:t>Descripción:   </a:t>
            </a:r>
            <a:endParaRPr lang="es-ES" sz="1100" dirty="0" smtClean="0"/>
          </a:p>
          <a:p>
            <a:pPr marL="171450" indent="-171450">
              <a:buFont typeface="Arial" pitchFamily="34" charset="0"/>
              <a:buChar char="•"/>
            </a:pPr>
            <a:r>
              <a:rPr lang="es-ES" sz="1100" dirty="0"/>
              <a:t>Determinación de espesor de capa de aluminio </a:t>
            </a:r>
          </a:p>
          <a:p>
            <a:r>
              <a:rPr lang="es-ES" sz="1100" dirty="0"/>
              <a:t>y Micrografías de papel Metalizado </a:t>
            </a:r>
            <a:endParaRPr lang="es-ES" sz="1100" dirty="0" smtClean="0"/>
          </a:p>
          <a:p>
            <a:r>
              <a:rPr lang="es-ES" sz="1100" dirty="0" smtClean="0"/>
              <a:t>Muestras </a:t>
            </a:r>
            <a:r>
              <a:rPr lang="es-ES" sz="1100" dirty="0"/>
              <a:t>de papel para </a:t>
            </a:r>
            <a:r>
              <a:rPr lang="es-ES" sz="1100" dirty="0" smtClean="0"/>
              <a:t>envolver</a:t>
            </a:r>
          </a:p>
          <a:p>
            <a:r>
              <a:rPr lang="es-ES" sz="1100" b="1" dirty="0" smtClean="0"/>
              <a:t>Solicitud </a:t>
            </a:r>
            <a:r>
              <a:rPr lang="es-ES" sz="1100" b="1" dirty="0"/>
              <a:t>del servicio: </a:t>
            </a:r>
            <a:endParaRPr lang="es-ES" sz="1100" dirty="0" smtClean="0"/>
          </a:p>
          <a:p>
            <a:pPr marL="171450" indent="-171450">
              <a:buFont typeface="Arial" pitchFamily="34" charset="0"/>
              <a:buChar char="•"/>
            </a:pPr>
            <a:r>
              <a:rPr lang="es-ES" sz="1100" dirty="0" smtClean="0"/>
              <a:t> Solicitan </a:t>
            </a:r>
            <a:r>
              <a:rPr lang="es-ES" sz="1100" dirty="0"/>
              <a:t>el presupuesto por correo electrónico</a:t>
            </a:r>
          </a:p>
          <a:p>
            <a:pPr marL="171450" indent="-171450">
              <a:buFont typeface="Arial" pitchFamily="34" charset="0"/>
              <a:buChar char="•"/>
            </a:pPr>
            <a:r>
              <a:rPr lang="es-ES" sz="1100" dirty="0"/>
              <a:t>a la cuenta del investigador responsable de cada laboratorio	</a:t>
            </a:r>
            <a:endParaRPr lang="es-ES" sz="1100" dirty="0" smtClean="0"/>
          </a:p>
          <a:p>
            <a:r>
              <a:rPr lang="es-ES" sz="1100" b="1" dirty="0" smtClean="0"/>
              <a:t>Disponibilidad</a:t>
            </a:r>
            <a:r>
              <a:rPr lang="es-ES" sz="1100" b="1" dirty="0"/>
              <a:t>: </a:t>
            </a:r>
            <a:endParaRPr lang="es-ES" sz="1100" dirty="0"/>
          </a:p>
          <a:p>
            <a:pPr marL="171450" indent="-171450">
              <a:buFont typeface="Arial" pitchFamily="34" charset="0"/>
              <a:buChar char="•"/>
            </a:pPr>
            <a:r>
              <a:rPr lang="es-ES" sz="1100" dirty="0" smtClean="0"/>
              <a:t>Disponible  </a:t>
            </a:r>
            <a:r>
              <a:rPr lang="es-ES" sz="1100" dirty="0"/>
              <a:t>Todo el año		</a:t>
            </a:r>
          </a:p>
        </p:txBody>
      </p:sp>
      <p:sp>
        <p:nvSpPr>
          <p:cNvPr id="36" name="35 Rectángulo"/>
          <p:cNvSpPr/>
          <p:nvPr/>
        </p:nvSpPr>
        <p:spPr>
          <a:xfrm>
            <a:off x="3429000" y="4499992"/>
            <a:ext cx="2808312" cy="38164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3499124" y="5108862"/>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 Jimmy </a:t>
            </a:r>
            <a:r>
              <a:rPr lang="es-ES" sz="1100" dirty="0" smtClean="0"/>
              <a:t>Castillo</a:t>
            </a:r>
            <a:endParaRPr lang="es-ES" sz="1100" dirty="0"/>
          </a:p>
          <a:p>
            <a:pPr algn="just"/>
            <a:r>
              <a:rPr lang="es-ES" sz="1100" dirty="0" err="1"/>
              <a:t>Lab</a:t>
            </a:r>
            <a:r>
              <a:rPr lang="es-ES" sz="1100" dirty="0"/>
              <a:t> </a:t>
            </a:r>
            <a:r>
              <a:rPr lang="es-ES" sz="1100" dirty="0" err="1" smtClean="0"/>
              <a:t>Fisico-quimica</a:t>
            </a:r>
            <a:endParaRPr lang="es-ES" sz="1100" dirty="0" smtClean="0"/>
          </a:p>
          <a:p>
            <a:pPr algn="just"/>
            <a:r>
              <a:rPr lang="es-ES" sz="1100" dirty="0"/>
              <a:t>	</a:t>
            </a:r>
          </a:p>
          <a:p>
            <a:pPr algn="just"/>
            <a:r>
              <a:rPr lang="es-ES" sz="1100" dirty="0" err="1"/>
              <a:t>Lab</a:t>
            </a:r>
            <a:r>
              <a:rPr lang="es-ES" sz="1100" dirty="0"/>
              <a:t>. </a:t>
            </a:r>
            <a:r>
              <a:rPr lang="es-ES" sz="1100" dirty="0" err="1"/>
              <a:t>Espectroscopía</a:t>
            </a:r>
            <a:r>
              <a:rPr lang="es-ES" sz="1100" dirty="0"/>
              <a:t> Láser, </a:t>
            </a:r>
            <a:endParaRPr lang="es-ES" sz="1100" dirty="0" smtClean="0"/>
          </a:p>
          <a:p>
            <a:pPr algn="just"/>
            <a:r>
              <a:rPr lang="es-ES" sz="1100" dirty="0" smtClean="0"/>
              <a:t>PB, Escuela de Química </a:t>
            </a:r>
          </a:p>
          <a:p>
            <a:pPr algn="just"/>
            <a:r>
              <a:rPr lang="es-ES" sz="1100" b="1" dirty="0" smtClean="0"/>
              <a:t>	</a:t>
            </a:r>
          </a:p>
          <a:p>
            <a:pPr algn="just"/>
            <a:r>
              <a:rPr lang="es-ES" sz="1100" b="1" dirty="0" smtClean="0"/>
              <a:t>Correo: </a:t>
            </a:r>
          </a:p>
          <a:p>
            <a:pPr algn="just"/>
            <a:r>
              <a:rPr lang="es-ES" sz="1100" dirty="0"/>
              <a:t>jimmy.castillo@ciens.ucv.ve</a:t>
            </a:r>
            <a:endParaRPr lang="it-IT" sz="1100" dirty="0"/>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58(212)6051158</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58(412)6155242</a:t>
            </a:r>
            <a:endParaRPr lang="es-ES" sz="1100" dirty="0"/>
          </a:p>
        </p:txBody>
      </p:sp>
      <p:sp>
        <p:nvSpPr>
          <p:cNvPr id="38" name="37 Rectángulo"/>
          <p:cNvSpPr/>
          <p:nvPr/>
        </p:nvSpPr>
        <p:spPr>
          <a:xfrm>
            <a:off x="3504010" y="4666913"/>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3504010" y="464400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1912" y="5050124"/>
            <a:ext cx="246979" cy="288276"/>
          </a:xfrm>
          <a:prstGeom prst="rect">
            <a:avLst/>
          </a:prstGeom>
        </p:spPr>
      </p:pic>
    </p:spTree>
    <p:extLst>
      <p:ext uri="{BB962C8B-B14F-4D97-AF65-F5344CB8AC3E}">
        <p14:creationId xmlns:p14="http://schemas.microsoft.com/office/powerpoint/2010/main" val="63675006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543513" y="2279065"/>
            <a:ext cx="2813479" cy="2292935"/>
          </a:xfrm>
          <a:prstGeom prst="rect">
            <a:avLst/>
          </a:prstGeom>
          <a:noFill/>
        </p:spPr>
        <p:txBody>
          <a:bodyPr wrap="square" rtlCol="0">
            <a:spAutoFit/>
          </a:bodyPr>
          <a:lstStyle/>
          <a:p>
            <a:r>
              <a:rPr lang="es-ES" sz="1100" b="1" dirty="0" smtClean="0"/>
              <a:t>CONTEO </a:t>
            </a:r>
            <a:r>
              <a:rPr lang="es-ES" sz="1100" b="1" dirty="0"/>
              <a:t>DE PARTÍCULAS EN AGUAS </a:t>
            </a:r>
          </a:p>
          <a:p>
            <a:r>
              <a:rPr lang="es-ES" sz="1100" b="1" dirty="0"/>
              <a:t>Y DETERMINACIÓN DE PARTÍCULAS </a:t>
            </a:r>
          </a:p>
          <a:p>
            <a:r>
              <a:rPr lang="es-ES" sz="1100" b="1" dirty="0"/>
              <a:t>DE METALES EN FILTROS </a:t>
            </a:r>
            <a:r>
              <a:rPr lang="es-ES" sz="1100" b="1" dirty="0" smtClean="0"/>
              <a:t>USADOS</a:t>
            </a:r>
            <a:endParaRPr lang="es-ES" sz="1100" b="1" dirty="0"/>
          </a:p>
          <a:p>
            <a:pPr algn="just"/>
            <a:r>
              <a:rPr lang="es-ES" sz="1100" b="1" dirty="0"/>
              <a:t>Usuarios del Servicio, Producto o Proceso</a:t>
            </a:r>
            <a:r>
              <a:rPr lang="es-ES" sz="1100" b="1" dirty="0" smtClean="0"/>
              <a:t>:</a:t>
            </a:r>
            <a:endParaRPr lang="es-ES" sz="1100" dirty="0" smtClean="0"/>
          </a:p>
          <a:p>
            <a:pPr marL="171450" indent="-171450" algn="just">
              <a:buFont typeface="Arial" pitchFamily="34" charset="0"/>
              <a:buChar char="•"/>
            </a:pPr>
            <a:r>
              <a:rPr lang="es-ES" sz="1100" dirty="0" smtClean="0"/>
              <a:t>Usuarios </a:t>
            </a:r>
            <a:r>
              <a:rPr lang="es-ES" sz="1100" dirty="0"/>
              <a:t>Externos	</a:t>
            </a:r>
          </a:p>
          <a:p>
            <a:pPr algn="just"/>
            <a:r>
              <a:rPr lang="es-ES" sz="1100" b="1" dirty="0"/>
              <a:t>Descripción:   </a:t>
            </a:r>
            <a:endParaRPr lang="es-ES" sz="1100" dirty="0"/>
          </a:p>
          <a:p>
            <a:pPr marL="171450" indent="-171450" algn="just">
              <a:buFont typeface="Arial" pitchFamily="34" charset="0"/>
              <a:buChar char="•"/>
            </a:pPr>
            <a:r>
              <a:rPr lang="es-ES" sz="1100" dirty="0" smtClean="0"/>
              <a:t>Muestras </a:t>
            </a:r>
            <a:r>
              <a:rPr lang="es-ES" sz="1100" dirty="0"/>
              <a:t>de filtros</a:t>
            </a:r>
            <a:r>
              <a:rPr lang="es-ES" sz="1100" dirty="0" smtClean="0"/>
              <a:t>.</a:t>
            </a:r>
          </a:p>
          <a:p>
            <a:pPr algn="just"/>
            <a:r>
              <a:rPr lang="es-ES" sz="1100" b="1" dirty="0"/>
              <a:t>Solicitud del servicio: </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smtClean="0"/>
              <a:t>Disponibilidad</a:t>
            </a:r>
            <a:r>
              <a:rPr lang="es-ES" sz="1100" b="1" dirty="0"/>
              <a:t>: </a:t>
            </a:r>
            <a:endParaRPr lang="es-ES" sz="1100" dirty="0"/>
          </a:p>
          <a:p>
            <a:pPr marL="171450" indent="-171450" algn="just">
              <a:buFont typeface="Arial" pitchFamily="34" charset="0"/>
              <a:buChar char="•"/>
            </a:pPr>
            <a:r>
              <a:rPr lang="es-ES" sz="1100" dirty="0" smtClean="0"/>
              <a:t>Disponible </a:t>
            </a:r>
            <a:r>
              <a:rPr lang="es-ES" sz="1100" dirty="0"/>
              <a:t>Todo el año</a:t>
            </a:r>
            <a:endParaRPr lang="es-ES" sz="1100" b="1" dirty="0" smtClean="0"/>
          </a:p>
        </p:txBody>
      </p: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51" name="50 CuadroTexto"/>
          <p:cNvSpPr txBox="1"/>
          <p:nvPr/>
        </p:nvSpPr>
        <p:spPr>
          <a:xfrm>
            <a:off x="3460449" y="2253803"/>
            <a:ext cx="2770453" cy="2462213"/>
          </a:xfrm>
          <a:prstGeom prst="rect">
            <a:avLst/>
          </a:prstGeom>
          <a:noFill/>
        </p:spPr>
        <p:txBody>
          <a:bodyPr wrap="square" rtlCol="0">
            <a:spAutoFit/>
          </a:bodyPr>
          <a:lstStyle/>
          <a:p>
            <a:r>
              <a:rPr lang="es-ES" sz="1100" b="1" dirty="0" smtClean="0"/>
              <a:t>ANÁLISIS DE CALIDAD DE ACEITES</a:t>
            </a:r>
            <a:endParaRPr lang="es-ES" sz="1100" dirty="0"/>
          </a:p>
          <a:p>
            <a:r>
              <a:rPr lang="es-ES" sz="1100" b="1" dirty="0" smtClean="0"/>
              <a:t>Usuarios </a:t>
            </a:r>
            <a:r>
              <a:rPr lang="es-ES" sz="1100" b="1" dirty="0"/>
              <a:t>del Servicio, Producto o Proceso</a:t>
            </a:r>
            <a:r>
              <a:rPr lang="es-ES" sz="1100" b="1" dirty="0" smtClean="0"/>
              <a:t>:</a:t>
            </a:r>
            <a:endParaRPr lang="es-ES" sz="1100" dirty="0"/>
          </a:p>
          <a:p>
            <a:pPr marL="171450" indent="-171450" algn="just">
              <a:buFont typeface="Arial" pitchFamily="34" charset="0"/>
              <a:buChar char="•"/>
            </a:pPr>
            <a:r>
              <a:rPr lang="es-ES" sz="1100" dirty="0" smtClean="0"/>
              <a:t>Usuarios Externos</a:t>
            </a:r>
          </a:p>
          <a:p>
            <a:pPr algn="just"/>
            <a:r>
              <a:rPr lang="es-ES" sz="1100" b="1" dirty="0"/>
              <a:t>Descripción:   </a:t>
            </a:r>
            <a:r>
              <a:rPr lang="es-ES" sz="1100" dirty="0"/>
              <a:t>	</a:t>
            </a:r>
          </a:p>
          <a:p>
            <a:pPr marL="171450" indent="-171450" algn="just">
              <a:buFont typeface="Arial" pitchFamily="34" charset="0"/>
              <a:buChar char="•"/>
            </a:pPr>
            <a:r>
              <a:rPr lang="es-ES" sz="1100" dirty="0"/>
              <a:t>M</a:t>
            </a:r>
            <a:r>
              <a:rPr lang="es-ES" sz="1100" dirty="0" smtClean="0"/>
              <a:t>uestras </a:t>
            </a:r>
            <a:r>
              <a:rPr lang="es-ES" sz="1100" dirty="0"/>
              <a:t>de aceite </a:t>
            </a:r>
            <a:r>
              <a:rPr lang="es-ES" sz="1100" dirty="0" smtClean="0"/>
              <a:t>automotor.</a:t>
            </a:r>
          </a:p>
          <a:p>
            <a:pPr algn="just"/>
            <a:r>
              <a:rPr lang="es-ES" sz="1100" dirty="0" smtClean="0"/>
              <a:t> </a:t>
            </a:r>
            <a:r>
              <a:rPr lang="es-ES" sz="1100" b="1" dirty="0" smtClean="0"/>
              <a:t>Solicitud </a:t>
            </a:r>
            <a:r>
              <a:rPr lang="es-ES" sz="1100" b="1" dirty="0"/>
              <a:t>del servicio: </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p>
          <a:p>
            <a:pPr marL="171450" indent="-171450" algn="just">
              <a:buFont typeface="Arial" pitchFamily="34" charset="0"/>
              <a:buChar char="•"/>
            </a:pPr>
            <a:r>
              <a:rPr lang="es-ES" sz="1100" dirty="0"/>
              <a:t>a la cuenta del investigador responsable </a:t>
            </a:r>
            <a:endParaRPr lang="es-ES" sz="1100" dirty="0" smtClean="0"/>
          </a:p>
          <a:p>
            <a:pPr marL="171450" indent="-171450" algn="just">
              <a:buFont typeface="Arial" pitchFamily="34" charset="0"/>
              <a:buChar char="•"/>
            </a:pPr>
            <a:r>
              <a:rPr lang="es-ES" sz="1100" dirty="0" smtClean="0"/>
              <a:t>de </a:t>
            </a:r>
            <a:r>
              <a:rPr lang="es-ES" sz="1100" dirty="0"/>
              <a:t>cada </a:t>
            </a:r>
            <a:r>
              <a:rPr lang="es-ES" sz="1100" dirty="0" smtClean="0"/>
              <a:t>laboratorio</a:t>
            </a:r>
          </a:p>
          <a:p>
            <a:pPr algn="just"/>
            <a:r>
              <a:rPr lang="es-ES" sz="1100" b="1" dirty="0" smtClean="0"/>
              <a:t>Disponibilidad</a:t>
            </a:r>
            <a:r>
              <a:rPr lang="es-ES" sz="1100" b="1" dirty="0"/>
              <a:t>: </a:t>
            </a:r>
            <a:endParaRPr lang="es-ES" sz="1100" dirty="0"/>
          </a:p>
          <a:p>
            <a:pPr marL="171450" indent="-171450" algn="just">
              <a:buFont typeface="Arial" pitchFamily="34" charset="0"/>
              <a:buChar char="•"/>
            </a:pPr>
            <a:r>
              <a:rPr lang="es-ES" sz="1100" dirty="0"/>
              <a:t>Disponible Todo el año		</a:t>
            </a:r>
          </a:p>
          <a:p>
            <a:pPr algn="just"/>
            <a:endParaRPr lang="it-IT" sz="1100" dirty="0"/>
          </a:p>
        </p:txBody>
      </p:sp>
      <p:sp>
        <p:nvSpPr>
          <p:cNvPr id="60" name="59 CuadroTexto"/>
          <p:cNvSpPr txBox="1"/>
          <p:nvPr/>
        </p:nvSpPr>
        <p:spPr>
          <a:xfrm>
            <a:off x="608940" y="4592670"/>
            <a:ext cx="2748052" cy="2800767"/>
          </a:xfrm>
          <a:prstGeom prst="rect">
            <a:avLst/>
          </a:prstGeom>
          <a:noFill/>
        </p:spPr>
        <p:txBody>
          <a:bodyPr wrap="square" rtlCol="0">
            <a:spAutoFit/>
          </a:bodyPr>
          <a:lstStyle/>
          <a:p>
            <a:pPr algn="just"/>
            <a:r>
              <a:rPr lang="es-ES" sz="1100" b="1" dirty="0" smtClean="0"/>
              <a:t>ANÁLISIS DEL CONTENIDO DE ALUMINIO</a:t>
            </a:r>
            <a:endParaRPr lang="es-ES" sz="1100" dirty="0"/>
          </a:p>
          <a:p>
            <a:pPr algn="just"/>
            <a:r>
              <a:rPr lang="es-ES" sz="1100" b="1" dirty="0"/>
              <a:t>Usuarios del Servicio, Producto o </a:t>
            </a:r>
            <a:r>
              <a:rPr lang="es-ES" sz="1100" b="1" dirty="0" smtClean="0"/>
              <a:t>Proceso:</a:t>
            </a:r>
          </a:p>
          <a:p>
            <a:pPr algn="just"/>
            <a:r>
              <a:rPr lang="es-ES" sz="1100" dirty="0" smtClean="0"/>
              <a:t>Usuarios Externos</a:t>
            </a:r>
          </a:p>
          <a:p>
            <a:r>
              <a:rPr lang="es-ES" sz="1100" b="1" dirty="0"/>
              <a:t>Descripción:   </a:t>
            </a:r>
            <a:endParaRPr lang="es-ES" sz="1100" dirty="0" smtClean="0"/>
          </a:p>
          <a:p>
            <a:pPr marL="171450" indent="-171450">
              <a:buFont typeface="Arial" pitchFamily="34" charset="0"/>
              <a:buChar char="•"/>
            </a:pPr>
            <a:r>
              <a:rPr lang="es-ES" sz="1100" dirty="0"/>
              <a:t>Determinación de espesor de capa de aluminio </a:t>
            </a:r>
          </a:p>
          <a:p>
            <a:r>
              <a:rPr lang="es-ES" sz="1100" dirty="0"/>
              <a:t>y Micrografías de papel Metalizado </a:t>
            </a:r>
            <a:endParaRPr lang="es-ES" sz="1100" dirty="0" smtClean="0"/>
          </a:p>
          <a:p>
            <a:r>
              <a:rPr lang="es-ES" sz="1100" dirty="0" smtClean="0"/>
              <a:t>Muestras </a:t>
            </a:r>
            <a:r>
              <a:rPr lang="es-ES" sz="1100" dirty="0"/>
              <a:t>de papel para </a:t>
            </a:r>
            <a:r>
              <a:rPr lang="es-ES" sz="1100" dirty="0" smtClean="0"/>
              <a:t>envolver</a:t>
            </a:r>
          </a:p>
          <a:p>
            <a:r>
              <a:rPr lang="es-ES" sz="1100" b="1" dirty="0" smtClean="0"/>
              <a:t>Solicitud </a:t>
            </a:r>
            <a:r>
              <a:rPr lang="es-ES" sz="1100" b="1" dirty="0"/>
              <a:t>del servicio: </a:t>
            </a:r>
            <a:endParaRPr lang="es-ES" sz="1100" dirty="0" smtClean="0"/>
          </a:p>
          <a:p>
            <a:pPr marL="171450" indent="-171450">
              <a:buFont typeface="Arial" pitchFamily="34" charset="0"/>
              <a:buChar char="•"/>
            </a:pPr>
            <a:r>
              <a:rPr lang="es-ES" sz="1100" dirty="0" smtClean="0"/>
              <a:t> Solicitan </a:t>
            </a:r>
            <a:r>
              <a:rPr lang="es-ES" sz="1100" dirty="0"/>
              <a:t>el presupuesto por correo electrónico</a:t>
            </a:r>
          </a:p>
          <a:p>
            <a:pPr marL="171450" indent="-171450">
              <a:buFont typeface="Arial" pitchFamily="34" charset="0"/>
              <a:buChar char="•"/>
            </a:pPr>
            <a:r>
              <a:rPr lang="es-ES" sz="1100" dirty="0"/>
              <a:t>a la cuenta del investigador responsable de cada laboratorio	</a:t>
            </a:r>
            <a:endParaRPr lang="es-ES" sz="1100" dirty="0" smtClean="0"/>
          </a:p>
          <a:p>
            <a:r>
              <a:rPr lang="es-ES" sz="1100" b="1" dirty="0" smtClean="0"/>
              <a:t>Disponibilidad</a:t>
            </a:r>
            <a:r>
              <a:rPr lang="es-ES" sz="1100" b="1" dirty="0"/>
              <a:t>: </a:t>
            </a:r>
            <a:endParaRPr lang="es-ES" sz="1100" dirty="0"/>
          </a:p>
          <a:p>
            <a:pPr marL="171450" indent="-171450">
              <a:buFont typeface="Arial" pitchFamily="34" charset="0"/>
              <a:buChar char="•"/>
            </a:pPr>
            <a:r>
              <a:rPr lang="es-ES" sz="1100" dirty="0" smtClean="0"/>
              <a:t>Disponible  </a:t>
            </a:r>
            <a:r>
              <a:rPr lang="es-ES" sz="1100" dirty="0"/>
              <a:t>Todo el año		</a:t>
            </a:r>
          </a:p>
        </p:txBody>
      </p:sp>
      <p:sp>
        <p:nvSpPr>
          <p:cNvPr id="36" name="35 Rectángulo"/>
          <p:cNvSpPr/>
          <p:nvPr/>
        </p:nvSpPr>
        <p:spPr>
          <a:xfrm>
            <a:off x="3429000" y="4499992"/>
            <a:ext cx="2808312" cy="38164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3499124" y="5000845"/>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 Jimmy </a:t>
            </a:r>
            <a:r>
              <a:rPr lang="es-ES" sz="1100" dirty="0" smtClean="0"/>
              <a:t>Castillo</a:t>
            </a:r>
            <a:endParaRPr lang="es-ES" sz="1100" dirty="0"/>
          </a:p>
          <a:p>
            <a:pPr algn="just"/>
            <a:r>
              <a:rPr lang="es-ES" sz="1100" dirty="0" err="1"/>
              <a:t>Lab</a:t>
            </a:r>
            <a:r>
              <a:rPr lang="es-ES" sz="1100" dirty="0"/>
              <a:t> </a:t>
            </a:r>
            <a:r>
              <a:rPr lang="es-ES" sz="1100" dirty="0" err="1" smtClean="0"/>
              <a:t>Fisico-quimica</a:t>
            </a:r>
            <a:endParaRPr lang="es-ES" sz="1100" dirty="0" smtClean="0"/>
          </a:p>
          <a:p>
            <a:pPr algn="just"/>
            <a:r>
              <a:rPr lang="es-ES" sz="1100" dirty="0"/>
              <a:t>	</a:t>
            </a:r>
          </a:p>
          <a:p>
            <a:pPr algn="just"/>
            <a:r>
              <a:rPr lang="es-ES" sz="1100" dirty="0" err="1"/>
              <a:t>Lab</a:t>
            </a:r>
            <a:r>
              <a:rPr lang="es-ES" sz="1100" dirty="0"/>
              <a:t>. </a:t>
            </a:r>
            <a:r>
              <a:rPr lang="es-ES" sz="1100" dirty="0" err="1"/>
              <a:t>Espectroscopía</a:t>
            </a:r>
            <a:r>
              <a:rPr lang="es-ES" sz="1100" dirty="0"/>
              <a:t> Láser, </a:t>
            </a:r>
            <a:endParaRPr lang="es-ES" sz="1100" dirty="0" smtClean="0"/>
          </a:p>
          <a:p>
            <a:pPr algn="just"/>
            <a:r>
              <a:rPr lang="es-ES" sz="1100" dirty="0" smtClean="0"/>
              <a:t>PB, Escuela de Química </a:t>
            </a:r>
          </a:p>
          <a:p>
            <a:pPr algn="just"/>
            <a:r>
              <a:rPr lang="es-ES" sz="1100" b="1" dirty="0" smtClean="0"/>
              <a:t>	</a:t>
            </a:r>
          </a:p>
          <a:p>
            <a:pPr algn="just"/>
            <a:r>
              <a:rPr lang="es-ES" sz="1100" b="1" dirty="0" smtClean="0"/>
              <a:t>Correo: </a:t>
            </a:r>
          </a:p>
          <a:p>
            <a:pPr algn="just"/>
            <a:r>
              <a:rPr lang="es-ES" sz="1100" dirty="0"/>
              <a:t>jimmy.castillo@ciens.ucv.ve</a:t>
            </a:r>
            <a:endParaRPr lang="it-IT" sz="1100" dirty="0"/>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58(212)6051158</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58(412)6155242</a:t>
            </a:r>
            <a:endParaRPr lang="es-ES" sz="1100" dirty="0"/>
          </a:p>
        </p:txBody>
      </p:sp>
      <p:sp>
        <p:nvSpPr>
          <p:cNvPr id="38" name="37 Rectángulo"/>
          <p:cNvSpPr/>
          <p:nvPr/>
        </p:nvSpPr>
        <p:spPr>
          <a:xfrm>
            <a:off x="3504010" y="4606703"/>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3504010" y="4597934"/>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1912" y="4942107"/>
            <a:ext cx="246979" cy="288276"/>
          </a:xfrm>
          <a:prstGeom prst="rect">
            <a:avLst/>
          </a:prstGeom>
        </p:spPr>
      </p:pic>
    </p:spTree>
    <p:extLst>
      <p:ext uri="{BB962C8B-B14F-4D97-AF65-F5344CB8AC3E}">
        <p14:creationId xmlns:p14="http://schemas.microsoft.com/office/powerpoint/2010/main" val="76936004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2" name="41 Rectángulo"/>
          <p:cNvSpPr/>
          <p:nvPr/>
        </p:nvSpPr>
        <p:spPr>
          <a:xfrm>
            <a:off x="3418619" y="4392393"/>
            <a:ext cx="2818693" cy="38164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3" name="42 CuadroTexto"/>
          <p:cNvSpPr txBox="1"/>
          <p:nvPr/>
        </p:nvSpPr>
        <p:spPr>
          <a:xfrm>
            <a:off x="3486586" y="5034133"/>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 Carlos Chinea</a:t>
            </a:r>
          </a:p>
          <a:p>
            <a:pPr algn="just"/>
            <a:r>
              <a:rPr lang="es-ES" sz="1100" dirty="0" err="1"/>
              <a:t>Lab</a:t>
            </a:r>
            <a:r>
              <a:rPr lang="es-ES" sz="1100" dirty="0"/>
              <a:t>. de Polímeros, </a:t>
            </a:r>
          </a:p>
          <a:p>
            <a:pPr algn="just"/>
            <a:r>
              <a:rPr lang="es-ES" sz="1100" dirty="0"/>
              <a:t>1er Piso, Escuela de Química</a:t>
            </a:r>
          </a:p>
          <a:p>
            <a:pPr algn="just"/>
            <a:r>
              <a:rPr lang="es-ES" sz="1100" dirty="0"/>
              <a:t>Facultad de Ciencias- UCV	</a:t>
            </a:r>
          </a:p>
          <a:p>
            <a:pPr algn="just"/>
            <a:endParaRPr lang="es-ES" sz="1100" dirty="0"/>
          </a:p>
          <a:p>
            <a:pPr algn="just"/>
            <a:r>
              <a:rPr lang="es-ES" sz="1100" b="1" dirty="0" smtClean="0"/>
              <a:t>	</a:t>
            </a:r>
          </a:p>
          <a:p>
            <a:pPr algn="just"/>
            <a:r>
              <a:rPr lang="es-ES" sz="1100" b="1" dirty="0" smtClean="0"/>
              <a:t>Correo: </a:t>
            </a:r>
          </a:p>
          <a:p>
            <a:pPr algn="just"/>
            <a:r>
              <a:rPr lang="es-ES" sz="1100" dirty="0" smtClean="0"/>
              <a:t>Carlos.chinea@ciens.ucv.ve</a:t>
            </a:r>
            <a:endParaRPr lang="es-ES" sz="1100" dirty="0"/>
          </a:p>
          <a:p>
            <a:pPr algn="just"/>
            <a:endParaRPr lang="es-ES" sz="1100" b="1" dirty="0"/>
          </a:p>
          <a:p>
            <a:pPr algn="just"/>
            <a:r>
              <a:rPr lang="es-ES" sz="1100" b="1" dirty="0" smtClean="0"/>
              <a:t>Teléfonos:</a:t>
            </a:r>
          </a:p>
          <a:p>
            <a:pPr algn="just"/>
            <a:r>
              <a:rPr lang="es-ES" sz="1100" dirty="0" err="1"/>
              <a:t>Ofic</a:t>
            </a:r>
            <a:r>
              <a:rPr lang="es-ES" sz="1100" dirty="0"/>
              <a:t>: 58(212)6051401</a:t>
            </a:r>
          </a:p>
          <a:p>
            <a:pPr algn="just"/>
            <a:r>
              <a:rPr lang="es-ES" sz="1100" dirty="0" err="1"/>
              <a:t>Cel</a:t>
            </a:r>
            <a:r>
              <a:rPr lang="es-ES" sz="1100" dirty="0"/>
              <a:t>:  58(416)8173304</a:t>
            </a:r>
          </a:p>
          <a:p>
            <a:pPr algn="just"/>
            <a:r>
              <a:rPr lang="es-ES" sz="1100" dirty="0"/>
              <a:t>Fax:  </a:t>
            </a:r>
            <a:r>
              <a:rPr lang="es-ES" sz="1100" dirty="0" smtClean="0"/>
              <a:t>58(212)6051218</a:t>
            </a:r>
            <a:endParaRPr lang="es-ES" sz="1100" dirty="0"/>
          </a:p>
        </p:txBody>
      </p:sp>
      <p:grpSp>
        <p:nvGrpSpPr>
          <p:cNvPr id="44" name="43 Grupo"/>
          <p:cNvGrpSpPr/>
          <p:nvPr/>
        </p:nvGrpSpPr>
        <p:grpSpPr>
          <a:xfrm>
            <a:off x="3573016" y="6133094"/>
            <a:ext cx="220689" cy="257590"/>
            <a:chOff x="3827377" y="6599339"/>
            <a:chExt cx="373647" cy="373647"/>
          </a:xfrm>
        </p:grpSpPr>
        <p:sp>
          <p:nvSpPr>
            <p:cNvPr id="45" name="44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6" name="45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7" name="46 Rectángulo"/>
          <p:cNvSpPr/>
          <p:nvPr/>
        </p:nvSpPr>
        <p:spPr>
          <a:xfrm>
            <a:off x="3501008" y="4561046"/>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8" name="47 CuadroTexto"/>
          <p:cNvSpPr txBox="1"/>
          <p:nvPr/>
        </p:nvSpPr>
        <p:spPr>
          <a:xfrm>
            <a:off x="3501008" y="4552277"/>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9" name="4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531" y="4896450"/>
            <a:ext cx="246979" cy="288276"/>
          </a:xfrm>
          <a:prstGeom prst="rect">
            <a:avLst/>
          </a:prstGeom>
        </p:spPr>
      </p:pic>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36" name="35 CuadroTexto"/>
          <p:cNvSpPr txBox="1"/>
          <p:nvPr/>
        </p:nvSpPr>
        <p:spPr>
          <a:xfrm>
            <a:off x="3429000" y="2205115"/>
            <a:ext cx="2788837" cy="2123658"/>
          </a:xfrm>
          <a:prstGeom prst="rect">
            <a:avLst/>
          </a:prstGeom>
          <a:noFill/>
        </p:spPr>
        <p:txBody>
          <a:bodyPr wrap="square" rtlCol="0">
            <a:spAutoFit/>
          </a:bodyPr>
          <a:lstStyle/>
          <a:p>
            <a:pPr algn="just"/>
            <a:r>
              <a:rPr lang="es-ES" sz="1100" b="1" dirty="0" smtClean="0"/>
              <a:t>DETERMINACIÓN DE PRESENCIA </a:t>
            </a:r>
          </a:p>
          <a:p>
            <a:pPr algn="just"/>
            <a:r>
              <a:rPr lang="es-ES" sz="1100" b="1" dirty="0" smtClean="0"/>
              <a:t>DE ETILENGLICOL</a:t>
            </a:r>
            <a:endParaRPr lang="es-ES" sz="1100" b="1" dirty="0"/>
          </a:p>
          <a:p>
            <a:pPr algn="just"/>
            <a:r>
              <a:rPr lang="es-ES" sz="1100" b="1" dirty="0"/>
              <a:t>Usuarios del Servicio, Producto o </a:t>
            </a:r>
            <a:r>
              <a:rPr lang="es-ES" sz="1100" b="1" dirty="0" smtClean="0"/>
              <a:t>Proceso:</a:t>
            </a:r>
            <a:endParaRPr lang="es-ES" sz="1100" dirty="0" smtClean="0"/>
          </a:p>
          <a:p>
            <a:pPr marL="171450" indent="-171450" algn="just">
              <a:buFont typeface="Arial" pitchFamily="34" charset="0"/>
              <a:buChar char="•"/>
            </a:pPr>
            <a:r>
              <a:rPr lang="es-ES" sz="1100" dirty="0" smtClean="0"/>
              <a:t>Usuarios Externos</a:t>
            </a:r>
          </a:p>
          <a:p>
            <a:pPr algn="just"/>
            <a:r>
              <a:rPr lang="es-ES" sz="1100" b="1" dirty="0"/>
              <a:t>Descripción: </a:t>
            </a:r>
            <a:r>
              <a:rPr lang="es-ES" sz="1100" dirty="0"/>
              <a:t>	</a:t>
            </a:r>
          </a:p>
          <a:p>
            <a:pPr marL="171450" indent="-171450" algn="just">
              <a:buFont typeface="Arial" pitchFamily="34" charset="0"/>
              <a:buChar char="•"/>
            </a:pPr>
            <a:r>
              <a:rPr lang="es-ES" sz="1100" dirty="0"/>
              <a:t>Aplicación en Muestras </a:t>
            </a:r>
            <a:r>
              <a:rPr lang="es-ES" sz="1100" dirty="0" smtClean="0"/>
              <a:t>farmacéuticas </a:t>
            </a:r>
            <a:r>
              <a:rPr lang="es-ES" sz="1100" b="1" dirty="0"/>
              <a:t>Solicitud del servicio: </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marL="171450" indent="-171450" algn="just">
              <a:buFont typeface="Arial" pitchFamily="34" charset="0"/>
              <a:buChar char="•"/>
            </a:pPr>
            <a:r>
              <a:rPr lang="es-ES" sz="1100" b="1" dirty="0"/>
              <a:t>Disponibilidad: </a:t>
            </a:r>
            <a:r>
              <a:rPr lang="es-ES" sz="1100" dirty="0"/>
              <a:t>	</a:t>
            </a:r>
          </a:p>
          <a:p>
            <a:pPr algn="just"/>
            <a:r>
              <a:rPr lang="es-ES" sz="1100" dirty="0" smtClean="0"/>
              <a:t>Disponible </a:t>
            </a:r>
            <a:r>
              <a:rPr lang="es-ES" sz="1100" dirty="0"/>
              <a:t>Todo el </a:t>
            </a:r>
            <a:r>
              <a:rPr lang="es-ES" sz="1100" dirty="0" smtClean="0"/>
              <a:t>año</a:t>
            </a:r>
          </a:p>
        </p:txBody>
      </p:sp>
      <p:sp>
        <p:nvSpPr>
          <p:cNvPr id="38" name="37 CuadroTexto"/>
          <p:cNvSpPr txBox="1"/>
          <p:nvPr/>
        </p:nvSpPr>
        <p:spPr>
          <a:xfrm>
            <a:off x="620688" y="2205115"/>
            <a:ext cx="2664296" cy="2123658"/>
          </a:xfrm>
          <a:prstGeom prst="rect">
            <a:avLst/>
          </a:prstGeom>
          <a:noFill/>
        </p:spPr>
        <p:txBody>
          <a:bodyPr wrap="square" rtlCol="0">
            <a:spAutoFit/>
          </a:bodyPr>
          <a:lstStyle/>
          <a:p>
            <a:pPr algn="just"/>
            <a:r>
              <a:rPr lang="es-ES" sz="1100" b="1" dirty="0" smtClean="0"/>
              <a:t>ANÁLISIS TÉRMICO DIFERENCIAL </a:t>
            </a:r>
          </a:p>
          <a:p>
            <a:pPr algn="just"/>
            <a:r>
              <a:rPr lang="es-ES" sz="1100" b="1" dirty="0" smtClean="0"/>
              <a:t>DE BARRIDO</a:t>
            </a:r>
          </a:p>
          <a:p>
            <a:pPr algn="just"/>
            <a:r>
              <a:rPr lang="es-ES" sz="1100" b="1" dirty="0" smtClean="0"/>
              <a:t>Usuarios </a:t>
            </a:r>
            <a:r>
              <a:rPr lang="es-ES" sz="1100" b="1" dirty="0"/>
              <a:t>del Servicio, Producto o Proceso</a:t>
            </a:r>
            <a:r>
              <a:rPr lang="es-ES" sz="1100" b="1" dirty="0" smtClean="0"/>
              <a:t>:</a:t>
            </a:r>
            <a:endParaRPr lang="es-ES" sz="1100" dirty="0"/>
          </a:p>
          <a:p>
            <a:pPr marL="171450" indent="-171450" algn="just">
              <a:buFont typeface="Arial" pitchFamily="34" charset="0"/>
              <a:buChar char="•"/>
            </a:pPr>
            <a:r>
              <a:rPr lang="es-ES" sz="1100" dirty="0"/>
              <a:t>Usuarios </a:t>
            </a:r>
            <a:r>
              <a:rPr lang="es-ES" sz="1100" dirty="0" smtClean="0"/>
              <a:t>Externos</a:t>
            </a:r>
          </a:p>
          <a:p>
            <a:pPr algn="just"/>
            <a:r>
              <a:rPr lang="es-ES" sz="1100" b="1" dirty="0"/>
              <a:t>Descripción: </a:t>
            </a:r>
            <a:r>
              <a:rPr lang="es-ES" sz="1100" dirty="0"/>
              <a:t>	</a:t>
            </a:r>
          </a:p>
          <a:p>
            <a:pPr marL="171450" indent="-171450" algn="just">
              <a:buFont typeface="Arial" pitchFamily="34" charset="0"/>
              <a:buChar char="•"/>
            </a:pPr>
            <a:r>
              <a:rPr lang="es-ES" sz="1100" dirty="0"/>
              <a:t>Aplicación en Muestras de </a:t>
            </a:r>
            <a:r>
              <a:rPr lang="es-ES" sz="1100" dirty="0" smtClean="0"/>
              <a:t>arcilla</a:t>
            </a:r>
            <a:endParaRPr lang="es-ES" sz="1100" dirty="0"/>
          </a:p>
          <a:p>
            <a:pPr algn="just"/>
            <a:r>
              <a:rPr lang="es-ES" sz="1100" dirty="0"/>
              <a:t> </a:t>
            </a:r>
            <a:r>
              <a:rPr lang="es-ES" sz="1100" b="1" dirty="0"/>
              <a:t>Solicitud del servicio: </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a:t>Disponibilidad: </a:t>
            </a:r>
            <a:r>
              <a:rPr lang="es-ES" sz="1100" dirty="0"/>
              <a:t>	</a:t>
            </a:r>
          </a:p>
          <a:p>
            <a:pPr marL="171450" indent="-171450" algn="just">
              <a:buFont typeface="Arial" pitchFamily="34" charset="0"/>
              <a:buChar char="•"/>
            </a:pPr>
            <a:r>
              <a:rPr lang="es-ES" sz="1100" dirty="0" smtClean="0"/>
              <a:t>Disponible </a:t>
            </a:r>
            <a:r>
              <a:rPr lang="es-ES" sz="1100" dirty="0"/>
              <a:t>Todo el </a:t>
            </a:r>
            <a:r>
              <a:rPr lang="es-ES" sz="1100" dirty="0" smtClean="0"/>
              <a:t>año</a:t>
            </a:r>
            <a:r>
              <a:rPr lang="es-ES" sz="1100" dirty="0"/>
              <a:t>	</a:t>
            </a:r>
            <a:endParaRPr lang="es-ES" sz="1100" dirty="0" smtClean="0"/>
          </a:p>
        </p:txBody>
      </p:sp>
      <p:pic>
        <p:nvPicPr>
          <p:cNvPr id="5" name="4 Imagen"/>
          <p:cNvPicPr>
            <a:picLocks noChangeAspect="1"/>
          </p:cNvPicPr>
          <p:nvPr/>
        </p:nvPicPr>
        <p:blipFill rotWithShape="1">
          <a:blip r:embed="rId6">
            <a:extLst>
              <a:ext uri="{28A0092B-C50C-407E-A947-70E740481C1C}">
                <a14:useLocalDpi xmlns:a14="http://schemas.microsoft.com/office/drawing/2010/main" val="0"/>
              </a:ext>
            </a:extLst>
          </a:blip>
          <a:srcRect l="5653" r="6881"/>
          <a:stretch/>
        </p:blipFill>
        <p:spPr>
          <a:xfrm>
            <a:off x="703156" y="4532057"/>
            <a:ext cx="2499360" cy="28575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40 CuadroTexto"/>
          <p:cNvSpPr txBox="1"/>
          <p:nvPr/>
        </p:nvSpPr>
        <p:spPr>
          <a:xfrm>
            <a:off x="2420888" y="7524328"/>
            <a:ext cx="997652" cy="215444"/>
          </a:xfrm>
          <a:prstGeom prst="rect">
            <a:avLst/>
          </a:prstGeom>
          <a:noFill/>
        </p:spPr>
        <p:txBody>
          <a:bodyPr wrap="square" rtlCol="0">
            <a:spAutoFit/>
          </a:bodyPr>
          <a:lstStyle/>
          <a:p>
            <a:pPr algn="ctr"/>
            <a:r>
              <a:rPr lang="es-ES" sz="800" i="1" dirty="0" smtClean="0"/>
              <a:t>ETILENGLICOL</a:t>
            </a:r>
            <a:endParaRPr lang="es-ES" sz="800" i="1" dirty="0"/>
          </a:p>
        </p:txBody>
      </p:sp>
    </p:spTree>
    <p:extLst>
      <p:ext uri="{BB962C8B-B14F-4D97-AF65-F5344CB8AC3E}">
        <p14:creationId xmlns:p14="http://schemas.microsoft.com/office/powerpoint/2010/main" val="143201220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40" name="39 CuadroTexto"/>
          <p:cNvSpPr txBox="1"/>
          <p:nvPr/>
        </p:nvSpPr>
        <p:spPr>
          <a:xfrm>
            <a:off x="549934" y="2267744"/>
            <a:ext cx="2663042" cy="1785104"/>
          </a:xfrm>
          <a:prstGeom prst="rect">
            <a:avLst/>
          </a:prstGeom>
          <a:noFill/>
        </p:spPr>
        <p:txBody>
          <a:bodyPr wrap="square" rtlCol="0">
            <a:spAutoFit/>
          </a:bodyPr>
          <a:lstStyle/>
          <a:p>
            <a:r>
              <a:rPr lang="es-ES" sz="1100" b="1" dirty="0" smtClean="0"/>
              <a:t>ANÁLISIS DE TENSIÓN INTERFACIAL</a:t>
            </a:r>
          </a:p>
          <a:p>
            <a:r>
              <a:rPr lang="es-ES" sz="1100" b="1" dirty="0" smtClean="0"/>
              <a:t>Usuarios </a:t>
            </a:r>
            <a:r>
              <a:rPr lang="es-ES" sz="1100" b="1" dirty="0"/>
              <a:t>del Servicio, Producto o Proceso</a:t>
            </a:r>
            <a:r>
              <a:rPr lang="es-ES" sz="1100" b="1" dirty="0" smtClean="0"/>
              <a:t>:</a:t>
            </a:r>
            <a:endParaRPr lang="es-ES" sz="1100" dirty="0"/>
          </a:p>
          <a:p>
            <a:pPr marL="171450" indent="-171450">
              <a:buFont typeface="Arial" pitchFamily="34" charset="0"/>
              <a:buChar char="•"/>
            </a:pPr>
            <a:r>
              <a:rPr lang="es-ES" sz="1100" dirty="0" smtClean="0"/>
              <a:t>Internos</a:t>
            </a:r>
            <a:r>
              <a:rPr lang="es-ES" sz="1100" dirty="0"/>
              <a:t>/ </a:t>
            </a:r>
            <a:r>
              <a:rPr lang="es-ES" sz="1100" dirty="0" smtClean="0"/>
              <a:t>Externos</a:t>
            </a:r>
            <a:r>
              <a:rPr lang="es-ES" sz="1100" dirty="0"/>
              <a:t>	</a:t>
            </a:r>
            <a:endParaRPr lang="es-ES" sz="1100" dirty="0" smtClean="0"/>
          </a:p>
          <a:p>
            <a:r>
              <a:rPr lang="es-ES" sz="1100" b="1" dirty="0"/>
              <a:t>Solicitud del servicio: </a:t>
            </a:r>
            <a:endParaRPr lang="es-ES" sz="1100" dirty="0"/>
          </a:p>
          <a:p>
            <a:pPr marL="171450" indent="-171450">
              <a:buFont typeface="Arial" pitchFamily="34" charset="0"/>
              <a:buChar char="•"/>
            </a:pPr>
            <a:r>
              <a:rPr lang="es-ES" sz="1100" dirty="0" smtClean="0"/>
              <a:t>Solicitan </a:t>
            </a:r>
            <a:r>
              <a:rPr lang="es-ES" sz="1100" dirty="0"/>
              <a:t>el presupuesto por correo electrónico </a:t>
            </a:r>
            <a:r>
              <a:rPr lang="es-ES" sz="1100" dirty="0" smtClean="0"/>
              <a:t>a la cuenta del investigador responsable de cada laboratorio</a:t>
            </a:r>
          </a:p>
          <a:p>
            <a:r>
              <a:rPr lang="es-ES" sz="1100" b="1" dirty="0" smtClean="0"/>
              <a:t>Disponibilidad</a:t>
            </a:r>
            <a:r>
              <a:rPr lang="es-ES" sz="1100" b="1" dirty="0"/>
              <a:t>: </a:t>
            </a:r>
            <a:r>
              <a:rPr lang="es-ES" sz="1100" dirty="0"/>
              <a:t>	</a:t>
            </a:r>
          </a:p>
          <a:p>
            <a:pPr marL="171450" indent="-171450">
              <a:buFont typeface="Arial" pitchFamily="34" charset="0"/>
              <a:buChar char="•"/>
            </a:pPr>
            <a:r>
              <a:rPr lang="es-ES" sz="1100" dirty="0" smtClean="0"/>
              <a:t>Disponible </a:t>
            </a:r>
            <a:r>
              <a:rPr lang="es-ES" sz="1100" dirty="0"/>
              <a:t>Todo el </a:t>
            </a:r>
            <a:r>
              <a:rPr lang="es-ES" sz="1100" dirty="0" smtClean="0"/>
              <a:t>año</a:t>
            </a:r>
          </a:p>
          <a:p>
            <a:pPr marL="171450" indent="-171450">
              <a:buFont typeface="Arial" pitchFamily="34" charset="0"/>
              <a:buChar char="•"/>
            </a:pPr>
            <a:endParaRPr lang="es-ES" sz="1100" dirty="0"/>
          </a:p>
        </p:txBody>
      </p:sp>
      <p:sp>
        <p:nvSpPr>
          <p:cNvPr id="50" name="49 CuadroTexto"/>
          <p:cNvSpPr txBox="1"/>
          <p:nvPr/>
        </p:nvSpPr>
        <p:spPr>
          <a:xfrm>
            <a:off x="3188056" y="2228542"/>
            <a:ext cx="3049256" cy="2462213"/>
          </a:xfrm>
          <a:prstGeom prst="rect">
            <a:avLst/>
          </a:prstGeom>
          <a:noFill/>
        </p:spPr>
        <p:txBody>
          <a:bodyPr wrap="square" rtlCol="0">
            <a:spAutoFit/>
          </a:bodyPr>
          <a:lstStyle/>
          <a:p>
            <a:pPr algn="just"/>
            <a:r>
              <a:rPr lang="es-ES" sz="1100" b="1" dirty="0" smtClean="0"/>
              <a:t>ANÁLISIS DEL CONTENIDO DE ALUMINIO</a:t>
            </a:r>
            <a:endParaRPr lang="es-ES" sz="1100" b="1" dirty="0"/>
          </a:p>
          <a:p>
            <a:pPr algn="just"/>
            <a:r>
              <a:rPr lang="es-ES" sz="1100" b="1" dirty="0" smtClean="0"/>
              <a:t>Usuarios </a:t>
            </a:r>
            <a:r>
              <a:rPr lang="es-ES" sz="1100" b="1" dirty="0"/>
              <a:t>del Servicio, Producto o Proceso:</a:t>
            </a:r>
            <a:endParaRPr lang="es-ES" sz="1100" dirty="0"/>
          </a:p>
          <a:p>
            <a:pPr marL="171450" indent="-171450" algn="just">
              <a:buFont typeface="Arial" pitchFamily="34" charset="0"/>
              <a:buChar char="•"/>
            </a:pPr>
            <a:r>
              <a:rPr lang="es-ES" sz="1100" dirty="0"/>
              <a:t>Usuarios Externos</a:t>
            </a:r>
            <a:endParaRPr lang="es-ES" sz="1100" dirty="0" smtClean="0"/>
          </a:p>
          <a:p>
            <a:pPr algn="just"/>
            <a:r>
              <a:rPr lang="es-ES" sz="1100" b="1" dirty="0" smtClean="0"/>
              <a:t>Descripción: </a:t>
            </a:r>
          </a:p>
          <a:p>
            <a:pPr marL="171450" indent="-171450" algn="just">
              <a:buFont typeface="Arial" pitchFamily="34" charset="0"/>
              <a:buChar char="•"/>
            </a:pPr>
            <a:r>
              <a:rPr lang="es-ES" sz="1100" dirty="0"/>
              <a:t>Determinación de espesor de capa de aluminio </a:t>
            </a:r>
            <a:r>
              <a:rPr lang="es-ES" sz="1100" dirty="0" smtClean="0"/>
              <a:t>y </a:t>
            </a:r>
            <a:r>
              <a:rPr lang="es-ES" sz="1100" dirty="0"/>
              <a:t>Micrografías de papel </a:t>
            </a:r>
            <a:r>
              <a:rPr lang="es-ES" sz="1100" dirty="0" smtClean="0"/>
              <a:t>Metalizado</a:t>
            </a:r>
          </a:p>
          <a:p>
            <a:pPr marL="171450" indent="-171450" algn="just">
              <a:buFont typeface="Arial" pitchFamily="34" charset="0"/>
              <a:buChar char="•"/>
            </a:pPr>
            <a:r>
              <a:rPr lang="es-ES" sz="1100" dirty="0" smtClean="0"/>
              <a:t>Aplicación </a:t>
            </a:r>
            <a:r>
              <a:rPr lang="es-ES" sz="1100" dirty="0"/>
              <a:t>en muestras de papel para envolver	</a:t>
            </a:r>
          </a:p>
          <a:p>
            <a:r>
              <a:rPr lang="es-ES" sz="1100" b="1" dirty="0"/>
              <a:t>Solicitud del servicio: </a:t>
            </a:r>
            <a:endParaRPr lang="es-ES" sz="1100" dirty="0"/>
          </a:p>
          <a:p>
            <a:pPr marL="171450" indent="-171450">
              <a:buFont typeface="Arial" pitchFamily="34" charset="0"/>
              <a:buChar char="•"/>
            </a:pPr>
            <a:r>
              <a:rPr lang="es-ES" sz="1100" dirty="0"/>
              <a:t>Solicitan el presupuesto por correo electrónico a la cuenta del investigador responsable de cada laboratorio</a:t>
            </a:r>
          </a:p>
          <a:p>
            <a:r>
              <a:rPr lang="es-ES" sz="1100" b="1" dirty="0"/>
              <a:t>Disponibilidad: </a:t>
            </a:r>
            <a:r>
              <a:rPr lang="es-ES" sz="1100" dirty="0"/>
              <a:t>	</a:t>
            </a:r>
          </a:p>
          <a:p>
            <a:pPr marL="171450" indent="-171450">
              <a:buFont typeface="Arial" pitchFamily="34" charset="0"/>
              <a:buChar char="•"/>
            </a:pPr>
            <a:r>
              <a:rPr lang="es-ES" sz="1100" dirty="0"/>
              <a:t>Disponible Todo el </a:t>
            </a:r>
            <a:r>
              <a:rPr lang="es-ES" sz="1100" dirty="0" smtClean="0"/>
              <a:t>año</a:t>
            </a:r>
            <a:r>
              <a:rPr lang="es-ES" sz="1100" dirty="0"/>
              <a:t>	</a:t>
            </a:r>
          </a:p>
        </p:txBody>
      </p:sp>
      <p:sp>
        <p:nvSpPr>
          <p:cNvPr id="56" name="55 Rectángulo"/>
          <p:cNvSpPr/>
          <p:nvPr/>
        </p:nvSpPr>
        <p:spPr>
          <a:xfrm>
            <a:off x="3284984" y="4873301"/>
            <a:ext cx="2808312" cy="31683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7" name="56 CuadroTexto"/>
          <p:cNvSpPr txBox="1"/>
          <p:nvPr/>
        </p:nvSpPr>
        <p:spPr>
          <a:xfrm>
            <a:off x="3355108" y="5436096"/>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 Jimmy </a:t>
            </a:r>
            <a:r>
              <a:rPr lang="es-ES" sz="1100" dirty="0" smtClean="0"/>
              <a:t>Castillo</a:t>
            </a:r>
            <a:endParaRPr lang="es-ES" sz="1100" dirty="0"/>
          </a:p>
          <a:p>
            <a:pPr algn="just"/>
            <a:r>
              <a:rPr lang="es-ES" sz="1100" dirty="0" err="1"/>
              <a:t>Lab</a:t>
            </a:r>
            <a:r>
              <a:rPr lang="es-ES" sz="1100" dirty="0"/>
              <a:t> </a:t>
            </a:r>
            <a:r>
              <a:rPr lang="es-ES" sz="1100" dirty="0" err="1"/>
              <a:t>Fisico-quimica</a:t>
            </a:r>
            <a:r>
              <a:rPr lang="es-ES" sz="1100" dirty="0"/>
              <a:t>	</a:t>
            </a:r>
          </a:p>
          <a:p>
            <a:pPr algn="just"/>
            <a:r>
              <a:rPr lang="es-ES" sz="1100" dirty="0" err="1"/>
              <a:t>Lab</a:t>
            </a:r>
            <a:r>
              <a:rPr lang="es-ES" sz="1100" dirty="0"/>
              <a:t>. </a:t>
            </a:r>
            <a:r>
              <a:rPr lang="es-ES" sz="1100" dirty="0" err="1"/>
              <a:t>Espectroscopía</a:t>
            </a:r>
            <a:r>
              <a:rPr lang="es-ES" sz="1100" dirty="0"/>
              <a:t> Láser, PB, </a:t>
            </a:r>
          </a:p>
          <a:p>
            <a:pPr algn="just"/>
            <a:endParaRPr lang="es-ES" sz="1100" dirty="0"/>
          </a:p>
          <a:p>
            <a:pPr algn="just"/>
            <a:r>
              <a:rPr lang="es-ES" sz="1100" b="1" dirty="0" smtClean="0"/>
              <a:t>	</a:t>
            </a:r>
          </a:p>
          <a:p>
            <a:pPr algn="just"/>
            <a:r>
              <a:rPr lang="es-ES" sz="1100" b="1" dirty="0" smtClean="0"/>
              <a:t>Correo: </a:t>
            </a:r>
          </a:p>
          <a:p>
            <a:pPr algn="just"/>
            <a:r>
              <a:rPr lang="es-ES" sz="1100" dirty="0"/>
              <a:t>jimmy.castillo@ciens.ucv.ve</a:t>
            </a:r>
            <a:endParaRPr lang="it-IT" sz="1100" dirty="0"/>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58(212)6051158</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58(412)6155242</a:t>
            </a:r>
            <a:endParaRPr lang="es-ES" sz="1100" dirty="0"/>
          </a:p>
          <a:p>
            <a:pPr algn="just"/>
            <a:endParaRPr lang="es-ES" sz="1100" b="1" dirty="0" smtClean="0"/>
          </a:p>
        </p:txBody>
      </p:sp>
      <p:grpSp>
        <p:nvGrpSpPr>
          <p:cNvPr id="58" name="57 Grupo"/>
          <p:cNvGrpSpPr/>
          <p:nvPr/>
        </p:nvGrpSpPr>
        <p:grpSpPr>
          <a:xfrm>
            <a:off x="3496343" y="6402642"/>
            <a:ext cx="220689" cy="257590"/>
            <a:chOff x="3827377" y="6599339"/>
            <a:chExt cx="373647" cy="373647"/>
          </a:xfrm>
        </p:grpSpPr>
        <p:sp>
          <p:nvSpPr>
            <p:cNvPr id="59" name="5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0" name="59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61" name="60 Rectángulo"/>
          <p:cNvSpPr/>
          <p:nvPr/>
        </p:nvSpPr>
        <p:spPr>
          <a:xfrm>
            <a:off x="3367373" y="5041954"/>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2" name="61 CuadroTexto"/>
          <p:cNvSpPr txBox="1"/>
          <p:nvPr/>
        </p:nvSpPr>
        <p:spPr>
          <a:xfrm>
            <a:off x="3367373" y="5033185"/>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3" name="6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7896" y="5377358"/>
            <a:ext cx="246979" cy="288276"/>
          </a:xfrm>
          <a:prstGeom prst="rect">
            <a:avLst/>
          </a:prstGeom>
        </p:spPr>
      </p:pic>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187" y="4067944"/>
            <a:ext cx="2392443" cy="149527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920" y="5820494"/>
            <a:ext cx="2466975" cy="184785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358007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56" name="55 Rectángulo"/>
          <p:cNvSpPr/>
          <p:nvPr/>
        </p:nvSpPr>
        <p:spPr>
          <a:xfrm>
            <a:off x="3429001" y="4417036"/>
            <a:ext cx="2808312" cy="38993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7" name="56 CuadroTexto"/>
          <p:cNvSpPr txBox="1"/>
          <p:nvPr/>
        </p:nvSpPr>
        <p:spPr>
          <a:xfrm>
            <a:off x="3499125" y="4979832"/>
            <a:ext cx="2738188" cy="2970044"/>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María </a:t>
            </a:r>
            <a:r>
              <a:rPr lang="es-ES" sz="1100" dirty="0" smtClean="0"/>
              <a:t>Rodríguez</a:t>
            </a:r>
            <a:endParaRPr lang="es-ES" sz="1100" dirty="0"/>
          </a:p>
          <a:p>
            <a:pPr algn="just"/>
            <a:r>
              <a:rPr lang="es-ES" sz="1100" dirty="0" err="1"/>
              <a:t>Lab</a:t>
            </a:r>
            <a:r>
              <a:rPr lang="es-ES" sz="1100" dirty="0"/>
              <a:t> </a:t>
            </a:r>
            <a:r>
              <a:rPr lang="es-ES" sz="1100" dirty="0" err="1"/>
              <a:t>Fitoquímica</a:t>
            </a:r>
            <a:r>
              <a:rPr lang="es-ES" sz="1100" dirty="0"/>
              <a:t>	</a:t>
            </a:r>
            <a:endParaRPr lang="es-ES" sz="1100" dirty="0" smtClean="0"/>
          </a:p>
          <a:p>
            <a:pPr algn="just"/>
            <a:endParaRPr lang="es-ES" sz="1100" dirty="0" smtClean="0"/>
          </a:p>
          <a:p>
            <a:pPr algn="just"/>
            <a:r>
              <a:rPr lang="es-ES" sz="1100" dirty="0"/>
              <a:t>3er Piso </a:t>
            </a:r>
          </a:p>
          <a:p>
            <a:pPr algn="just"/>
            <a:r>
              <a:rPr lang="es-ES" sz="1100" dirty="0"/>
              <a:t>Escuela de Química, </a:t>
            </a:r>
          </a:p>
          <a:p>
            <a:pPr algn="just"/>
            <a:r>
              <a:rPr lang="es-ES" sz="1100" dirty="0"/>
              <a:t>Facultad de Ciencias- </a:t>
            </a:r>
            <a:r>
              <a:rPr lang="es-ES" sz="1100" dirty="0" smtClean="0"/>
              <a:t>UCV.</a:t>
            </a:r>
            <a:endParaRPr lang="es-ES" sz="1100" dirty="0"/>
          </a:p>
          <a:p>
            <a:pPr algn="just"/>
            <a:r>
              <a:rPr lang="es-ES" sz="1100" b="1" dirty="0" smtClean="0"/>
              <a:t>	</a:t>
            </a:r>
          </a:p>
          <a:p>
            <a:pPr algn="just"/>
            <a:endParaRPr lang="es-ES" sz="1100" b="1" dirty="0" smtClean="0"/>
          </a:p>
          <a:p>
            <a:pPr algn="just"/>
            <a:r>
              <a:rPr lang="es-ES" sz="1100" b="1" dirty="0" smtClean="0"/>
              <a:t>Correo: </a:t>
            </a:r>
          </a:p>
          <a:p>
            <a:pPr algn="just"/>
            <a:r>
              <a:rPr lang="es-ES" sz="1100" dirty="0" smtClean="0"/>
              <a:t>mariac.rodriguez@ciens.ucv.ve</a:t>
            </a:r>
            <a:endParaRPr lang="es-ES" sz="1100" b="1" dirty="0"/>
          </a:p>
          <a:p>
            <a:pPr algn="just"/>
            <a:endParaRPr lang="es-ES" sz="1100" b="1" dirty="0" smtClean="0"/>
          </a:p>
          <a:p>
            <a:pPr algn="just"/>
            <a:r>
              <a:rPr lang="es-ES" sz="1100" b="1" dirty="0" smtClean="0"/>
              <a:t>Teléfonos:</a:t>
            </a:r>
          </a:p>
          <a:p>
            <a:pPr algn="just"/>
            <a:r>
              <a:rPr lang="es-ES" sz="1100" dirty="0" err="1"/>
              <a:t>Ofic</a:t>
            </a:r>
            <a:r>
              <a:rPr lang="es-ES" sz="1100" dirty="0"/>
              <a:t>.: </a:t>
            </a:r>
            <a:r>
              <a:rPr lang="es-ES" sz="1100" dirty="0" smtClean="0"/>
              <a:t>58(212)6051228</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58(412)9926685</a:t>
            </a:r>
            <a:endParaRPr lang="es-ES" sz="1100" dirty="0"/>
          </a:p>
        </p:txBody>
      </p:sp>
      <p:grpSp>
        <p:nvGrpSpPr>
          <p:cNvPr id="58" name="57 Grupo"/>
          <p:cNvGrpSpPr/>
          <p:nvPr/>
        </p:nvGrpSpPr>
        <p:grpSpPr>
          <a:xfrm>
            <a:off x="3638203" y="6444208"/>
            <a:ext cx="220689" cy="257590"/>
            <a:chOff x="3827377" y="6599339"/>
            <a:chExt cx="373647" cy="373647"/>
          </a:xfrm>
        </p:grpSpPr>
        <p:sp>
          <p:nvSpPr>
            <p:cNvPr id="59" name="5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0" name="59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61" name="60 Rectángulo"/>
          <p:cNvSpPr/>
          <p:nvPr/>
        </p:nvSpPr>
        <p:spPr>
          <a:xfrm>
            <a:off x="3511390" y="4585690"/>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2" name="61 CuadroTexto"/>
          <p:cNvSpPr txBox="1"/>
          <p:nvPr/>
        </p:nvSpPr>
        <p:spPr>
          <a:xfrm>
            <a:off x="3511390" y="4576921"/>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3" name="6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913" y="4921094"/>
            <a:ext cx="246979" cy="288276"/>
          </a:xfrm>
          <a:prstGeom prst="rect">
            <a:avLst/>
          </a:prstGeom>
        </p:spPr>
      </p:pic>
      <p:sp>
        <p:nvSpPr>
          <p:cNvPr id="37" name="36 CuadroTexto"/>
          <p:cNvSpPr txBox="1"/>
          <p:nvPr/>
        </p:nvSpPr>
        <p:spPr>
          <a:xfrm>
            <a:off x="548680" y="2195736"/>
            <a:ext cx="2866628" cy="2123658"/>
          </a:xfrm>
          <a:prstGeom prst="rect">
            <a:avLst/>
          </a:prstGeom>
          <a:noFill/>
        </p:spPr>
        <p:txBody>
          <a:bodyPr wrap="square" rtlCol="0">
            <a:spAutoFit/>
          </a:bodyPr>
          <a:lstStyle/>
          <a:p>
            <a:pPr algn="just"/>
            <a:r>
              <a:rPr lang="es-ES" sz="1100" b="1" dirty="0" smtClean="0"/>
              <a:t>CUANTIFICACIÓN DE FLAVONOIDES</a:t>
            </a:r>
          </a:p>
          <a:p>
            <a:pPr algn="just"/>
            <a:r>
              <a:rPr lang="es-ES" sz="1100" b="1" dirty="0"/>
              <a:t>Usuarios del Servicio, Producto o Proceso</a:t>
            </a:r>
            <a:r>
              <a:rPr lang="es-ES" sz="1100" b="1" dirty="0" smtClean="0"/>
              <a:t>:</a:t>
            </a:r>
          </a:p>
          <a:p>
            <a:pPr marL="171450" indent="-171450" algn="just">
              <a:buFont typeface="Arial" pitchFamily="34" charset="0"/>
              <a:buChar char="•"/>
            </a:pPr>
            <a:r>
              <a:rPr lang="es-ES" sz="1100" dirty="0" smtClean="0"/>
              <a:t>Usuarios  Externos</a:t>
            </a:r>
          </a:p>
          <a:p>
            <a:pPr algn="just"/>
            <a:r>
              <a:rPr lang="es-ES" sz="1100" b="1" dirty="0"/>
              <a:t>Descripción: </a:t>
            </a:r>
            <a:r>
              <a:rPr lang="es-ES" sz="1100" dirty="0"/>
              <a:t>	</a:t>
            </a:r>
            <a:endParaRPr lang="es-ES" sz="1100" dirty="0" smtClean="0"/>
          </a:p>
          <a:p>
            <a:pPr marL="171450" indent="-171450" algn="just">
              <a:buFont typeface="Arial" pitchFamily="34" charset="0"/>
              <a:buChar char="•"/>
            </a:pPr>
            <a:r>
              <a:rPr lang="es-ES" sz="1100" dirty="0" smtClean="0"/>
              <a:t>Muestras </a:t>
            </a:r>
            <a:r>
              <a:rPr lang="es-ES" sz="1100" dirty="0"/>
              <a:t>de Té	</a:t>
            </a:r>
            <a:endParaRPr lang="es-ES" sz="1100" dirty="0" smtClean="0"/>
          </a:p>
          <a:p>
            <a:r>
              <a:rPr lang="es-ES" sz="1100" b="1" dirty="0" smtClean="0"/>
              <a:t>Solicitud </a:t>
            </a:r>
            <a:r>
              <a:rPr lang="es-ES" sz="1100" b="1" dirty="0"/>
              <a:t>del servicio: </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a:t>
            </a:r>
            <a:r>
              <a:rPr lang="es-ES" sz="1100" dirty="0" smtClean="0"/>
              <a:t>responsable  de </a:t>
            </a:r>
            <a:r>
              <a:rPr lang="es-ES" sz="1100" dirty="0"/>
              <a:t>cada </a:t>
            </a:r>
            <a:r>
              <a:rPr lang="es-ES" sz="1100" dirty="0" smtClean="0"/>
              <a:t>laboratorio</a:t>
            </a:r>
          </a:p>
          <a:p>
            <a:pPr algn="just"/>
            <a:r>
              <a:rPr lang="es-ES" sz="1100" b="1" dirty="0"/>
              <a:t>Disponibilidad: </a:t>
            </a:r>
            <a:r>
              <a:rPr lang="es-ES" sz="1100" dirty="0"/>
              <a:t>		</a:t>
            </a:r>
            <a:endParaRPr lang="es-ES" sz="1100" dirty="0" smtClean="0"/>
          </a:p>
          <a:p>
            <a:pPr marL="171450" indent="-171450" algn="just">
              <a:buFont typeface="Arial" pitchFamily="34" charset="0"/>
              <a:buChar char="•"/>
            </a:pPr>
            <a:r>
              <a:rPr lang="es-ES" sz="1100" dirty="0" smtClean="0"/>
              <a:t>Disponible Todo </a:t>
            </a:r>
            <a:r>
              <a:rPr lang="es-ES" sz="1100" dirty="0"/>
              <a:t>el año		</a:t>
            </a:r>
            <a:endParaRPr lang="es-ES" sz="1100" dirty="0" smtClean="0"/>
          </a:p>
        </p:txBody>
      </p:sp>
      <p:sp>
        <p:nvSpPr>
          <p:cNvPr id="38" name="37 CuadroTexto"/>
          <p:cNvSpPr txBox="1"/>
          <p:nvPr/>
        </p:nvSpPr>
        <p:spPr>
          <a:xfrm>
            <a:off x="3479202" y="2195736"/>
            <a:ext cx="2830118" cy="2123658"/>
          </a:xfrm>
          <a:prstGeom prst="rect">
            <a:avLst/>
          </a:prstGeom>
          <a:noFill/>
        </p:spPr>
        <p:txBody>
          <a:bodyPr wrap="square" rtlCol="0">
            <a:spAutoFit/>
          </a:bodyPr>
          <a:lstStyle/>
          <a:p>
            <a:pPr algn="just"/>
            <a:r>
              <a:rPr lang="es-ES" sz="1100" b="1" dirty="0" smtClean="0"/>
              <a:t>ANÁLISIS DE PEG</a:t>
            </a:r>
          </a:p>
          <a:p>
            <a:pPr algn="just"/>
            <a:r>
              <a:rPr lang="es-ES" sz="1100" b="1" dirty="0"/>
              <a:t>Usuarios del Servicio, Producto o Proceso</a:t>
            </a:r>
            <a:r>
              <a:rPr lang="es-ES" sz="1100" b="1" dirty="0" smtClean="0"/>
              <a:t>:</a:t>
            </a:r>
          </a:p>
          <a:p>
            <a:pPr marL="171450" indent="-171450" algn="just">
              <a:buFont typeface="Arial" pitchFamily="34" charset="0"/>
              <a:buChar char="•"/>
            </a:pPr>
            <a:r>
              <a:rPr lang="es-ES" sz="1100" dirty="0" smtClean="0"/>
              <a:t>Usuarios Externos</a:t>
            </a:r>
          </a:p>
          <a:p>
            <a:pPr algn="just"/>
            <a:r>
              <a:rPr lang="es-ES" sz="1100" b="1" dirty="0"/>
              <a:t>Descripción: </a:t>
            </a:r>
            <a:r>
              <a:rPr lang="es-ES" sz="1100" dirty="0"/>
              <a:t>		</a:t>
            </a:r>
          </a:p>
          <a:p>
            <a:pPr marL="171450" indent="-171450" algn="just">
              <a:buFont typeface="Arial" pitchFamily="34" charset="0"/>
              <a:buChar char="•"/>
            </a:pPr>
            <a:r>
              <a:rPr lang="es-ES" sz="1100" dirty="0"/>
              <a:t>Aplicación </a:t>
            </a:r>
            <a:r>
              <a:rPr lang="es-ES" sz="1100" dirty="0" smtClean="0"/>
              <a:t>en </a:t>
            </a:r>
            <a:r>
              <a:rPr lang="es-ES" sz="1100" dirty="0"/>
              <a:t>muestras de soluciones </a:t>
            </a:r>
          </a:p>
          <a:p>
            <a:pPr marL="171450" indent="-171450" algn="just">
              <a:buFont typeface="Arial" pitchFamily="34" charset="0"/>
              <a:buChar char="•"/>
            </a:pPr>
            <a:r>
              <a:rPr lang="es-ES" sz="1100" dirty="0"/>
              <a:t>de Inmunoglobulinas Gamma </a:t>
            </a:r>
            <a:r>
              <a:rPr lang="es-ES" sz="1100" dirty="0" smtClean="0"/>
              <a:t>IV</a:t>
            </a:r>
          </a:p>
          <a:p>
            <a:pPr algn="just"/>
            <a:r>
              <a:rPr lang="es-ES" sz="1100" b="1" dirty="0" smtClean="0"/>
              <a:t>Solicitud </a:t>
            </a:r>
            <a:r>
              <a:rPr lang="es-ES" sz="1100" b="1" dirty="0"/>
              <a:t>del servicio: </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a:t>Disponibilidad: </a:t>
            </a:r>
            <a:r>
              <a:rPr lang="es-ES" sz="1100" dirty="0"/>
              <a:t>	</a:t>
            </a:r>
          </a:p>
          <a:p>
            <a:pPr marL="171450" indent="-171450" algn="just">
              <a:buFont typeface="Arial" pitchFamily="34" charset="0"/>
              <a:buChar char="•"/>
            </a:pPr>
            <a:r>
              <a:rPr lang="es-ES" sz="1100" dirty="0"/>
              <a:t>Disponible Todo el año	</a:t>
            </a:r>
          </a:p>
        </p:txBody>
      </p:sp>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918" y="4445019"/>
            <a:ext cx="2327920" cy="174594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Imagen"/>
          <p:cNvPicPr>
            <a:picLocks noChangeAspect="1"/>
          </p:cNvPicPr>
          <p:nvPr/>
        </p:nvPicPr>
        <p:blipFill rotWithShape="1">
          <a:blip r:embed="rId7">
            <a:extLst>
              <a:ext uri="{28A0092B-C50C-407E-A947-70E740481C1C}">
                <a14:useLocalDpi xmlns:a14="http://schemas.microsoft.com/office/drawing/2010/main" val="0"/>
              </a:ext>
            </a:extLst>
          </a:blip>
          <a:srcRect t="15118" b="13294"/>
          <a:stretch/>
        </p:blipFill>
        <p:spPr>
          <a:xfrm>
            <a:off x="785478" y="6397561"/>
            <a:ext cx="2378648" cy="170283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4342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34502"/>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586716"/>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11909"/>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18564"/>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3439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34502"/>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04365"/>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484167"/>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491054"/>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07671"/>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  </a:t>
            </a:r>
            <a:endParaRPr lang="es-VE" sz="2000" dirty="0">
              <a:latin typeface="Kozuka Gothic Pro M" pitchFamily="34" charset="-128"/>
              <a:ea typeface="Kozuka Gothic Pro M" pitchFamily="34" charset="-128"/>
            </a:endParaRPr>
          </a:p>
        </p:txBody>
      </p:sp>
      <p:sp>
        <p:nvSpPr>
          <p:cNvPr id="5" name="4 Rectángulo"/>
          <p:cNvSpPr/>
          <p:nvPr/>
        </p:nvSpPr>
        <p:spPr>
          <a:xfrm>
            <a:off x="538299" y="2219850"/>
            <a:ext cx="2818693" cy="37203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Rectángulo"/>
          <p:cNvSpPr/>
          <p:nvPr/>
        </p:nvSpPr>
        <p:spPr>
          <a:xfrm>
            <a:off x="623690" y="2292380"/>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CuadroTexto"/>
          <p:cNvSpPr txBox="1"/>
          <p:nvPr/>
        </p:nvSpPr>
        <p:spPr>
          <a:xfrm>
            <a:off x="623690" y="2247999"/>
            <a:ext cx="2160240" cy="307777"/>
          </a:xfrm>
          <a:prstGeom prst="rect">
            <a:avLst/>
          </a:prstGeom>
          <a:noFill/>
        </p:spPr>
        <p:txBody>
          <a:bodyPr wrap="square" rtlCol="0">
            <a:spAutoFit/>
          </a:bodyPr>
          <a:lstStyle/>
          <a:p>
            <a:r>
              <a:rPr lang="es-ES" sz="1400" b="1" dirty="0" smtClean="0">
                <a:solidFill>
                  <a:schemeClr val="bg1"/>
                </a:solidFill>
              </a:rPr>
              <a:t>Historia     </a:t>
            </a:r>
            <a:endParaRPr lang="es-VE" sz="1400" b="1" dirty="0">
              <a:solidFill>
                <a:schemeClr val="bg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78" y="6229841"/>
            <a:ext cx="2711006" cy="177763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25 CuadroTexto"/>
          <p:cNvSpPr txBox="1"/>
          <p:nvPr/>
        </p:nvSpPr>
        <p:spPr>
          <a:xfrm>
            <a:off x="2486113" y="8100972"/>
            <a:ext cx="942887" cy="215444"/>
          </a:xfrm>
          <a:prstGeom prst="rect">
            <a:avLst/>
          </a:prstGeom>
          <a:noFill/>
        </p:spPr>
        <p:txBody>
          <a:bodyPr wrap="none" rtlCol="0">
            <a:spAutoFit/>
          </a:bodyPr>
          <a:lstStyle/>
          <a:p>
            <a:pPr algn="r"/>
            <a:r>
              <a:rPr lang="es-ES" sz="800" i="1" dirty="0" smtClean="0"/>
              <a:t>Reserva Biológica </a:t>
            </a:r>
            <a:endParaRPr lang="es-VE" sz="800" i="1" dirty="0" smtClean="0"/>
          </a:p>
        </p:txBody>
      </p:sp>
      <p:sp>
        <p:nvSpPr>
          <p:cNvPr id="28" name="27 CuadroTexto"/>
          <p:cNvSpPr txBox="1"/>
          <p:nvPr/>
        </p:nvSpPr>
        <p:spPr>
          <a:xfrm>
            <a:off x="548680" y="2555776"/>
            <a:ext cx="2786506" cy="3470181"/>
          </a:xfrm>
          <a:prstGeom prst="rect">
            <a:avLst/>
          </a:prstGeom>
          <a:noFill/>
        </p:spPr>
        <p:txBody>
          <a:bodyPr wrap="square" rtlCol="0">
            <a:spAutoFit/>
          </a:bodyPr>
          <a:lstStyle/>
          <a:p>
            <a:pPr algn="just"/>
            <a:r>
              <a:rPr lang="es-ES" sz="1100" dirty="0" smtClean="0"/>
              <a:t>Para </a:t>
            </a:r>
            <a:r>
              <a:rPr lang="es-ES" sz="1100" dirty="0"/>
              <a:t>la época en la cual se crea la Escuela de Ciencias, los estudios de Biología en el país eran escasos y la mayoría circunscritos a grupos o personas principalmente extranjeras interesadas en la rica fauna y flora de nuestro país.</a:t>
            </a:r>
          </a:p>
          <a:p>
            <a:pPr algn="just"/>
            <a:r>
              <a:rPr lang="es-ES" sz="1100" dirty="0"/>
              <a:t>Los estudios biológicos en la UCV se inician en 1946 a través de un programa de investigación y formación de biólogos, lo que da un carácter académico a la investigación  a realizarse. De los departamentos que inicialmente formaban la Escuela de Ciencias, el de Biología era el único que otorgaba el título de licenciado. La Escuela de Biología fue creada formalmente con la creación de la Facultad de Ciencias en 1958, y actualmente está conformada por los departamentos de Biología Celular, Botánica, Ecología, Tecnología de Alimentos y Zoología.</a:t>
            </a:r>
          </a:p>
          <a:p>
            <a:pPr algn="just"/>
            <a:endParaRPr lang="es-VE" sz="1050" b="1" dirty="0" smtClean="0"/>
          </a:p>
        </p:txBody>
      </p:sp>
      <p:sp>
        <p:nvSpPr>
          <p:cNvPr id="32" name="31 CuadroTexto"/>
          <p:cNvSpPr txBox="1"/>
          <p:nvPr/>
        </p:nvSpPr>
        <p:spPr>
          <a:xfrm>
            <a:off x="3395417" y="2210554"/>
            <a:ext cx="2925816" cy="1715854"/>
          </a:xfrm>
          <a:prstGeom prst="rect">
            <a:avLst/>
          </a:prstGeom>
          <a:noFill/>
        </p:spPr>
        <p:txBody>
          <a:bodyPr wrap="square" rtlCol="0">
            <a:spAutoFit/>
          </a:bodyPr>
          <a:lstStyle/>
          <a:p>
            <a:pPr algn="just"/>
            <a:r>
              <a:rPr lang="es-ES" sz="1100" b="1" dirty="0" smtClean="0"/>
              <a:t>FUNCIONES  </a:t>
            </a:r>
          </a:p>
          <a:p>
            <a:pPr marL="171450" lvl="0" indent="-171450" algn="just">
              <a:buClr>
                <a:srgbClr val="00B050"/>
              </a:buClr>
              <a:buSzPct val="110000"/>
              <a:buFont typeface="Arial" pitchFamily="34" charset="0"/>
              <a:buChar char="•"/>
            </a:pPr>
            <a:r>
              <a:rPr lang="es-VE" sz="1050" dirty="0"/>
              <a:t>Formar profesionales con sólido nivel académico en </a:t>
            </a:r>
            <a:r>
              <a:rPr lang="es-VE" sz="1050" dirty="0" smtClean="0"/>
              <a:t>Biología.</a:t>
            </a:r>
            <a:endParaRPr lang="es-VE" sz="1050" dirty="0"/>
          </a:p>
          <a:p>
            <a:pPr marL="171450" lvl="0" indent="-171450" algn="just">
              <a:buClr>
                <a:srgbClr val="00B050"/>
              </a:buClr>
              <a:buFont typeface="Arial" pitchFamily="34" charset="0"/>
              <a:buChar char="•"/>
            </a:pPr>
            <a:r>
              <a:rPr lang="es-VE" sz="1050" dirty="0"/>
              <a:t>Coordinar los horarios y programas de estudio de las unidades Docentes, así como los métodos de estudio o </a:t>
            </a:r>
            <a:r>
              <a:rPr lang="es-VE" sz="1050" dirty="0" smtClean="0"/>
              <a:t>enseñanza.</a:t>
            </a:r>
            <a:endParaRPr lang="es-VE" sz="1050" dirty="0"/>
          </a:p>
          <a:p>
            <a:pPr marL="171450" lvl="0" indent="-171450" algn="just">
              <a:buClr>
                <a:srgbClr val="00B050"/>
              </a:buClr>
              <a:buFont typeface="Arial" pitchFamily="34" charset="0"/>
              <a:buChar char="•"/>
            </a:pPr>
            <a:r>
              <a:rPr lang="es-VE" sz="1050" dirty="0"/>
              <a:t>Resolver el funcionamiento interno de las Unidades </a:t>
            </a:r>
            <a:r>
              <a:rPr lang="es-VE" sz="1050" dirty="0" smtClean="0"/>
              <a:t>Docentes.</a:t>
            </a:r>
            <a:endParaRPr lang="es-VE" sz="1050" dirty="0"/>
          </a:p>
          <a:p>
            <a:pPr marL="171450" lvl="0" indent="-171450" algn="just">
              <a:buClr>
                <a:srgbClr val="00B050"/>
              </a:buClr>
              <a:buFont typeface="Arial" pitchFamily="34" charset="0"/>
              <a:buChar char="•"/>
            </a:pPr>
            <a:r>
              <a:rPr lang="es-VE" sz="1050" dirty="0"/>
              <a:t>Asesorar en materia de asuntos académicos al Consejo de </a:t>
            </a:r>
            <a:r>
              <a:rPr lang="es-VE" sz="1050" dirty="0" smtClean="0"/>
              <a:t>Escuela</a:t>
            </a:r>
            <a:r>
              <a:rPr lang="es-VE" sz="1050" dirty="0"/>
              <a:t>.</a:t>
            </a:r>
          </a:p>
        </p:txBody>
      </p:sp>
      <p:sp>
        <p:nvSpPr>
          <p:cNvPr id="34" name="33 Rectángulo"/>
          <p:cNvSpPr/>
          <p:nvPr/>
        </p:nvSpPr>
        <p:spPr>
          <a:xfrm>
            <a:off x="3501008" y="3948041"/>
            <a:ext cx="2818693" cy="43683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5" name="34 Rectángulo"/>
          <p:cNvSpPr/>
          <p:nvPr/>
        </p:nvSpPr>
        <p:spPr>
          <a:xfrm>
            <a:off x="3576018" y="4115224"/>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6" name="35 CuadroTexto"/>
          <p:cNvSpPr txBox="1"/>
          <p:nvPr/>
        </p:nvSpPr>
        <p:spPr>
          <a:xfrm>
            <a:off x="3576018" y="407084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33" name="32 CuadroTexto"/>
          <p:cNvSpPr txBox="1"/>
          <p:nvPr/>
        </p:nvSpPr>
        <p:spPr>
          <a:xfrm>
            <a:off x="3645024" y="4427984"/>
            <a:ext cx="2738188" cy="2970044"/>
          </a:xfrm>
          <a:prstGeom prst="rect">
            <a:avLst/>
          </a:prstGeom>
          <a:noFill/>
        </p:spPr>
        <p:txBody>
          <a:bodyPr wrap="square" rtlCol="0">
            <a:spAutoFit/>
          </a:bodyPr>
          <a:lstStyle/>
          <a:p>
            <a:pPr algn="just"/>
            <a:endParaRPr lang="es-ES" sz="1100" b="1" dirty="0" smtClean="0"/>
          </a:p>
          <a:p>
            <a:pPr algn="just"/>
            <a:r>
              <a:rPr lang="es-ES" sz="1100" b="1" dirty="0" smtClean="0"/>
              <a:t>Números </a:t>
            </a:r>
            <a:r>
              <a:rPr lang="es-ES" sz="1100" b="1" dirty="0"/>
              <a:t>Telefónicos	</a:t>
            </a:r>
          </a:p>
          <a:p>
            <a:pPr algn="just"/>
            <a:r>
              <a:rPr lang="es-ES" sz="1100" dirty="0" smtClean="0"/>
              <a:t>58 (212) 605.10.45</a:t>
            </a:r>
          </a:p>
          <a:p>
            <a:pPr algn="just"/>
            <a:r>
              <a:rPr lang="es-ES" sz="1100" dirty="0" smtClean="0"/>
              <a:t>605.10.44 </a:t>
            </a:r>
            <a:endParaRPr lang="es-ES" sz="1100" dirty="0"/>
          </a:p>
          <a:p>
            <a:pPr algn="just"/>
            <a:r>
              <a:rPr lang="es-ES" sz="1100" dirty="0" smtClean="0"/>
              <a:t>605.16.35</a:t>
            </a:r>
          </a:p>
          <a:p>
            <a:pPr algn="just"/>
            <a:r>
              <a:rPr lang="es-ES" sz="1100" dirty="0" smtClean="0"/>
              <a:t>605.16.36</a:t>
            </a:r>
            <a:endParaRPr lang="es-ES" sz="1100" dirty="0"/>
          </a:p>
          <a:p>
            <a:pPr algn="just"/>
            <a:endParaRPr lang="es-ES" sz="1100" b="1" dirty="0"/>
          </a:p>
          <a:p>
            <a:pPr algn="just"/>
            <a:endParaRPr lang="es-ES" sz="1100" b="1" dirty="0" smtClean="0"/>
          </a:p>
          <a:p>
            <a:pPr algn="just"/>
            <a:r>
              <a:rPr lang="es-ES" sz="1100" b="1" dirty="0" smtClean="0"/>
              <a:t>Correo </a:t>
            </a:r>
            <a:r>
              <a:rPr lang="es-ES" sz="1100" b="1" dirty="0"/>
              <a:t>Institucional	</a:t>
            </a:r>
          </a:p>
          <a:p>
            <a:pPr algn="just"/>
            <a:r>
              <a:rPr lang="es-ES" sz="1100" dirty="0" smtClean="0"/>
              <a:t>Dirbio1@ciens.ucv.ve</a:t>
            </a:r>
          </a:p>
          <a:p>
            <a:pPr algn="just"/>
            <a:endParaRPr lang="es-ES" sz="1100" dirty="0"/>
          </a:p>
          <a:p>
            <a:pPr algn="just"/>
            <a:r>
              <a:rPr lang="es-ES" sz="1100" b="1" dirty="0"/>
              <a:t>	</a:t>
            </a:r>
          </a:p>
          <a:p>
            <a:pPr algn="just"/>
            <a:r>
              <a:rPr lang="es-ES" sz="1100" b="1" dirty="0"/>
              <a:t>Sitio web Institucional	</a:t>
            </a:r>
          </a:p>
          <a:p>
            <a:pPr algn="just"/>
            <a:r>
              <a:rPr lang="es-ES" sz="1100" dirty="0"/>
              <a:t>http://www.ucv.ve/estructura/facultades</a:t>
            </a:r>
          </a:p>
          <a:p>
            <a:pPr algn="just"/>
            <a:r>
              <a:rPr lang="es-ES" sz="1100" dirty="0"/>
              <a:t>/</a:t>
            </a:r>
            <a:r>
              <a:rPr lang="es-ES" sz="1100" dirty="0" smtClean="0"/>
              <a:t>facultad-de ciencias/escuelas/biologia.html</a:t>
            </a:r>
            <a:endParaRPr lang="es-ES" sz="1100" dirty="0"/>
          </a:p>
          <a:p>
            <a:pPr algn="just"/>
            <a:endParaRPr lang="es-ES" sz="1100" b="1" dirty="0"/>
          </a:p>
          <a:p>
            <a:pPr algn="just"/>
            <a:r>
              <a:rPr lang="es-ES" sz="1100" b="1" dirty="0"/>
              <a:t>   </a:t>
            </a:r>
            <a:endParaRPr lang="es-ES" sz="1100" b="1" dirty="0" smtClean="0"/>
          </a:p>
        </p:txBody>
      </p:sp>
      <p:grpSp>
        <p:nvGrpSpPr>
          <p:cNvPr id="13" name="12 Grupo"/>
          <p:cNvGrpSpPr/>
          <p:nvPr/>
        </p:nvGrpSpPr>
        <p:grpSpPr>
          <a:xfrm>
            <a:off x="5733256" y="3973292"/>
            <a:ext cx="456609" cy="457591"/>
            <a:chOff x="5589240" y="4413103"/>
            <a:chExt cx="644601" cy="645988"/>
          </a:xfrm>
        </p:grpSpPr>
        <p:sp>
          <p:nvSpPr>
            <p:cNvPr id="12" name="11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5"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14" name="1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7031" y="4420343"/>
            <a:ext cx="230469" cy="230469"/>
          </a:xfrm>
          <a:prstGeom prst="rect">
            <a:avLst/>
          </a:prstGeom>
        </p:spPr>
      </p:pic>
      <p:grpSp>
        <p:nvGrpSpPr>
          <p:cNvPr id="17" name="16 Grupo"/>
          <p:cNvGrpSpPr/>
          <p:nvPr/>
        </p:nvGrpSpPr>
        <p:grpSpPr>
          <a:xfrm>
            <a:off x="3752650" y="5575447"/>
            <a:ext cx="220689" cy="220689"/>
            <a:chOff x="3827377" y="6599339"/>
            <a:chExt cx="373647" cy="373647"/>
          </a:xfrm>
        </p:grpSpPr>
        <p:sp>
          <p:nvSpPr>
            <p:cNvPr id="16" name="1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15" name="14 Imagen"/>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2052" name="2051 Grupo"/>
          <p:cNvGrpSpPr/>
          <p:nvPr/>
        </p:nvGrpSpPr>
        <p:grpSpPr>
          <a:xfrm>
            <a:off x="3717033" y="6215687"/>
            <a:ext cx="310048" cy="300529"/>
            <a:chOff x="4809715" y="7309763"/>
            <a:chExt cx="418299" cy="405457"/>
          </a:xfrm>
        </p:grpSpPr>
        <p:sp>
          <p:nvSpPr>
            <p:cNvPr id="2051" name="2050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049" name="2048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Tree>
    <p:extLst>
      <p:ext uri="{BB962C8B-B14F-4D97-AF65-F5344CB8AC3E}">
        <p14:creationId xmlns:p14="http://schemas.microsoft.com/office/powerpoint/2010/main" val="240968796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56" name="55 Rectángulo"/>
          <p:cNvSpPr/>
          <p:nvPr/>
        </p:nvSpPr>
        <p:spPr>
          <a:xfrm>
            <a:off x="3479202" y="4466922"/>
            <a:ext cx="2808312" cy="38494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7" name="56 CuadroTexto"/>
          <p:cNvSpPr txBox="1"/>
          <p:nvPr/>
        </p:nvSpPr>
        <p:spPr>
          <a:xfrm>
            <a:off x="3549326" y="5134123"/>
            <a:ext cx="2738188" cy="2292935"/>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María A. </a:t>
            </a:r>
            <a:r>
              <a:rPr lang="es-ES" sz="1100" dirty="0" err="1"/>
              <a:t>Ranaudo</a:t>
            </a:r>
            <a:endParaRPr lang="es-ES" sz="1100" dirty="0"/>
          </a:p>
          <a:p>
            <a:pPr algn="just"/>
            <a:r>
              <a:rPr lang="es-ES" sz="1100" dirty="0" err="1"/>
              <a:t>Lab</a:t>
            </a:r>
            <a:r>
              <a:rPr lang="es-ES" sz="1100" dirty="0"/>
              <a:t>. Físico Química de Hidrocarburos</a:t>
            </a:r>
            <a:endParaRPr lang="es-ES" sz="1100" dirty="0" smtClean="0"/>
          </a:p>
          <a:p>
            <a:pPr algn="just"/>
            <a:endParaRPr lang="es-ES" sz="1100" dirty="0"/>
          </a:p>
          <a:p>
            <a:pPr algn="just"/>
            <a:r>
              <a:rPr lang="es-ES" sz="1100" b="1" dirty="0" smtClean="0"/>
              <a:t>	</a:t>
            </a:r>
          </a:p>
          <a:p>
            <a:pPr algn="just"/>
            <a:r>
              <a:rPr lang="es-ES" sz="1100" b="1" dirty="0" smtClean="0"/>
              <a:t>Correo: </a:t>
            </a:r>
          </a:p>
          <a:p>
            <a:pPr algn="just"/>
            <a:r>
              <a:rPr lang="es-ES" sz="1100" dirty="0" smtClean="0"/>
              <a:t>Maria.ranaudo@ciens.ucv.ve</a:t>
            </a:r>
            <a:endParaRPr lang="es-ES" sz="1100" b="1" dirty="0" smtClean="0"/>
          </a:p>
          <a:p>
            <a:pPr algn="just"/>
            <a:endParaRPr lang="es-ES" sz="1100" b="1" dirty="0"/>
          </a:p>
          <a:p>
            <a:pPr algn="just"/>
            <a:r>
              <a:rPr lang="es-ES" sz="1100" b="1" dirty="0" smtClean="0"/>
              <a:t>Teléfonos:</a:t>
            </a:r>
          </a:p>
          <a:p>
            <a:pPr algn="just"/>
            <a:r>
              <a:rPr lang="es-ES" sz="1100" dirty="0" err="1" smtClean="0"/>
              <a:t>Ofic</a:t>
            </a:r>
            <a:r>
              <a:rPr lang="es-ES" sz="1100" dirty="0" smtClean="0"/>
              <a:t>.: </a:t>
            </a:r>
            <a:r>
              <a:rPr lang="es-ES" sz="1100" dirty="0"/>
              <a:t>58(212) </a:t>
            </a:r>
            <a:r>
              <a:rPr lang="es-ES" sz="1100" dirty="0" smtClean="0"/>
              <a:t>6051381</a:t>
            </a:r>
          </a:p>
          <a:p>
            <a:pPr algn="just"/>
            <a:r>
              <a:rPr lang="es-ES" sz="1100" dirty="0" smtClean="0"/>
              <a:t>Fax</a:t>
            </a:r>
            <a:r>
              <a:rPr lang="es-ES" sz="1100" dirty="0"/>
              <a:t>: 58(212) </a:t>
            </a:r>
            <a:r>
              <a:rPr lang="es-ES" sz="1100" dirty="0" smtClean="0"/>
              <a:t>6051218</a:t>
            </a:r>
            <a:endParaRPr lang="es-ES" sz="1100" dirty="0"/>
          </a:p>
          <a:p>
            <a:pPr algn="just"/>
            <a:r>
              <a:rPr lang="es-ES" sz="1100" dirty="0" err="1"/>
              <a:t>Cel</a:t>
            </a:r>
            <a:r>
              <a:rPr lang="es-ES" sz="1100" dirty="0"/>
              <a:t>: 58(414) </a:t>
            </a:r>
            <a:r>
              <a:rPr lang="es-ES" sz="1100" dirty="0" smtClean="0"/>
              <a:t>2541845</a:t>
            </a:r>
            <a:endParaRPr lang="es-ES" sz="1100" dirty="0"/>
          </a:p>
        </p:txBody>
      </p:sp>
      <p:grpSp>
        <p:nvGrpSpPr>
          <p:cNvPr id="58" name="57 Grupo"/>
          <p:cNvGrpSpPr/>
          <p:nvPr/>
        </p:nvGrpSpPr>
        <p:grpSpPr>
          <a:xfrm>
            <a:off x="3690561" y="5934325"/>
            <a:ext cx="220689" cy="257590"/>
            <a:chOff x="3827377" y="6599339"/>
            <a:chExt cx="373647" cy="373647"/>
          </a:xfrm>
        </p:grpSpPr>
        <p:sp>
          <p:nvSpPr>
            <p:cNvPr id="59" name="5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0" name="59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61" name="60 Rectángulo"/>
          <p:cNvSpPr/>
          <p:nvPr/>
        </p:nvSpPr>
        <p:spPr>
          <a:xfrm>
            <a:off x="3561591" y="4635575"/>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2" name="61 CuadroTexto"/>
          <p:cNvSpPr txBox="1"/>
          <p:nvPr/>
        </p:nvSpPr>
        <p:spPr>
          <a:xfrm>
            <a:off x="3561591" y="462680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3" name="6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114" y="5075385"/>
            <a:ext cx="246979" cy="288276"/>
          </a:xfrm>
          <a:prstGeom prst="rect">
            <a:avLst/>
          </a:prstGeom>
        </p:spPr>
      </p:pic>
      <p:sp>
        <p:nvSpPr>
          <p:cNvPr id="35" name="34 CuadroTexto"/>
          <p:cNvSpPr txBox="1"/>
          <p:nvPr/>
        </p:nvSpPr>
        <p:spPr>
          <a:xfrm>
            <a:off x="3545632" y="2299975"/>
            <a:ext cx="2642497" cy="2123658"/>
          </a:xfrm>
          <a:prstGeom prst="rect">
            <a:avLst/>
          </a:prstGeom>
          <a:noFill/>
        </p:spPr>
        <p:txBody>
          <a:bodyPr wrap="square" rtlCol="0">
            <a:spAutoFit/>
          </a:bodyPr>
          <a:lstStyle/>
          <a:p>
            <a:pPr algn="just"/>
            <a:r>
              <a:rPr lang="es-ES" sz="1100" b="1" dirty="0" smtClean="0"/>
              <a:t>ANÁLSIS ELEMENTAL  (C,H,N,O)	</a:t>
            </a:r>
          </a:p>
          <a:p>
            <a:pPr algn="just"/>
            <a:r>
              <a:rPr lang="es-ES" sz="1100" b="1" dirty="0"/>
              <a:t>Usuarios del Servicio, Producto o Proceso:</a:t>
            </a:r>
            <a:endParaRPr lang="es-ES" sz="1100" b="1" u="sng" dirty="0" smtClean="0"/>
          </a:p>
          <a:p>
            <a:pPr algn="just"/>
            <a:r>
              <a:rPr lang="es-ES" sz="1100" dirty="0" smtClean="0"/>
              <a:t>Usuarios </a:t>
            </a:r>
            <a:r>
              <a:rPr lang="es-ES" sz="1100" dirty="0"/>
              <a:t>Internos/ Externos	</a:t>
            </a:r>
            <a:endParaRPr lang="es-ES" sz="1100" dirty="0" smtClean="0"/>
          </a:p>
          <a:p>
            <a:pPr algn="just"/>
            <a:r>
              <a:rPr lang="es-ES" sz="1100" b="1" dirty="0"/>
              <a:t>Descripción:</a:t>
            </a:r>
            <a:endParaRPr lang="es-ES" sz="1100" dirty="0"/>
          </a:p>
          <a:p>
            <a:pPr algn="just"/>
            <a:r>
              <a:rPr lang="es-ES" sz="1100" dirty="0"/>
              <a:t>Aplicación en Combustible líquido para </a:t>
            </a:r>
            <a:r>
              <a:rPr lang="es-ES" sz="1100" dirty="0" smtClean="0"/>
              <a:t>calderas.</a:t>
            </a:r>
          </a:p>
          <a:p>
            <a:pPr algn="just"/>
            <a:r>
              <a:rPr lang="es-ES" sz="1100" b="1" dirty="0"/>
              <a:t>Solicitud del servicio</a:t>
            </a:r>
            <a:r>
              <a:rPr lang="es-ES" sz="1100" b="1" dirty="0" smtClean="0"/>
              <a:t>:</a:t>
            </a:r>
            <a:r>
              <a:rPr lang="es-ES" sz="1100" dirty="0"/>
              <a:t>	</a:t>
            </a:r>
          </a:p>
          <a:p>
            <a:pPr algn="just"/>
            <a:r>
              <a:rPr lang="es-ES" sz="1100" dirty="0"/>
              <a:t>Modo: </a:t>
            </a:r>
            <a:r>
              <a:rPr lang="es-ES" sz="1100" dirty="0" smtClean="0"/>
              <a:t> Solicitan </a:t>
            </a:r>
            <a:r>
              <a:rPr lang="es-ES" sz="1100" dirty="0"/>
              <a:t>el presupuesto por correo electrónico </a:t>
            </a:r>
          </a:p>
          <a:p>
            <a:pPr algn="just"/>
            <a:r>
              <a:rPr lang="es-ES" sz="1100" dirty="0"/>
              <a:t>a la cuenta del investigador responsable de cada laboratorio	</a:t>
            </a:r>
          </a:p>
          <a:p>
            <a:pPr algn="just"/>
            <a:r>
              <a:rPr lang="es-ES" sz="1100" dirty="0"/>
              <a:t>Disponible Todo el año	</a:t>
            </a:r>
          </a:p>
        </p:txBody>
      </p:sp>
      <p:sp>
        <p:nvSpPr>
          <p:cNvPr id="36" name="35 CuadroTexto"/>
          <p:cNvSpPr txBox="1"/>
          <p:nvPr/>
        </p:nvSpPr>
        <p:spPr>
          <a:xfrm>
            <a:off x="480537" y="2299974"/>
            <a:ext cx="2934771" cy="1615827"/>
          </a:xfrm>
          <a:prstGeom prst="rect">
            <a:avLst/>
          </a:prstGeom>
          <a:noFill/>
        </p:spPr>
        <p:txBody>
          <a:bodyPr wrap="square" rtlCol="0">
            <a:spAutoFit/>
          </a:bodyPr>
          <a:lstStyle/>
          <a:p>
            <a:pPr algn="just"/>
            <a:r>
              <a:rPr lang="es-ES" sz="1100" b="1" dirty="0" smtClean="0"/>
              <a:t>CARACTERIZACIÓN DE LÁMINAS DE PVC</a:t>
            </a:r>
          </a:p>
          <a:p>
            <a:pPr algn="just"/>
            <a:r>
              <a:rPr lang="es-ES" sz="1100" b="1" dirty="0" smtClean="0"/>
              <a:t>Usuarios </a:t>
            </a:r>
            <a:r>
              <a:rPr lang="es-ES" sz="1100" b="1" dirty="0"/>
              <a:t>del Servicio, Producto o Proceso</a:t>
            </a:r>
            <a:endParaRPr lang="es-ES" sz="1100" dirty="0"/>
          </a:p>
          <a:p>
            <a:pPr marL="171450" indent="-171450" algn="just">
              <a:buFont typeface="Arial" pitchFamily="34" charset="0"/>
              <a:buChar char="•"/>
            </a:pPr>
            <a:r>
              <a:rPr lang="es-ES" sz="1100" dirty="0"/>
              <a:t>Usuarios Internos/ </a:t>
            </a:r>
            <a:r>
              <a:rPr lang="es-ES" sz="1100" dirty="0" smtClean="0"/>
              <a:t>Externos</a:t>
            </a:r>
          </a:p>
          <a:p>
            <a:pPr algn="just"/>
            <a:r>
              <a:rPr lang="es-ES" sz="1100" b="1" dirty="0" smtClean="0"/>
              <a:t>Solicitud </a:t>
            </a:r>
            <a:r>
              <a:rPr lang="es-ES" sz="1100" b="1" dirty="0"/>
              <a:t>del servicio: </a:t>
            </a:r>
            <a:r>
              <a:rPr lang="es-ES" sz="1100" dirty="0"/>
              <a:t>	</a:t>
            </a:r>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a:t>
            </a:r>
            <a:r>
              <a:rPr lang="es-ES" sz="1100" dirty="0" smtClean="0"/>
              <a:t>de </a:t>
            </a:r>
            <a:r>
              <a:rPr lang="es-ES" sz="1100" dirty="0"/>
              <a:t>cada </a:t>
            </a:r>
            <a:r>
              <a:rPr lang="es-ES" sz="1100" dirty="0" smtClean="0"/>
              <a:t>laboratorio.</a:t>
            </a:r>
          </a:p>
          <a:p>
            <a:pPr algn="just"/>
            <a:r>
              <a:rPr lang="es-ES" sz="1100" b="1" dirty="0"/>
              <a:t>Disponibilidad: </a:t>
            </a:r>
            <a:r>
              <a:rPr lang="es-ES" sz="1100" dirty="0"/>
              <a:t>	</a:t>
            </a:r>
          </a:p>
          <a:p>
            <a:pPr marL="171450" indent="-171450" algn="just">
              <a:buFont typeface="Arial" pitchFamily="34" charset="0"/>
              <a:buChar char="•"/>
            </a:pPr>
            <a:r>
              <a:rPr lang="es-ES" sz="1100" dirty="0"/>
              <a:t>Disponible Todo el </a:t>
            </a:r>
            <a:r>
              <a:rPr lang="es-ES" sz="1100" dirty="0" smtClean="0"/>
              <a:t>año</a:t>
            </a:r>
          </a:p>
        </p:txBody>
      </p:sp>
      <p:sp>
        <p:nvSpPr>
          <p:cNvPr id="38" name="37 Rectángulo"/>
          <p:cNvSpPr/>
          <p:nvPr/>
        </p:nvSpPr>
        <p:spPr>
          <a:xfrm>
            <a:off x="543766" y="4466922"/>
            <a:ext cx="2808312" cy="38494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0" name="39 CuadroTexto"/>
          <p:cNvSpPr txBox="1"/>
          <p:nvPr/>
        </p:nvSpPr>
        <p:spPr>
          <a:xfrm>
            <a:off x="613890" y="5134123"/>
            <a:ext cx="2738188" cy="2462213"/>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err="1"/>
              <a:t>MSc</a:t>
            </a:r>
            <a:r>
              <a:rPr lang="es-ES" sz="1100" dirty="0"/>
              <a:t>. Lola De </a:t>
            </a:r>
            <a:r>
              <a:rPr lang="es-ES" sz="1100" dirty="0" smtClean="0"/>
              <a:t>Lima</a:t>
            </a:r>
          </a:p>
          <a:p>
            <a:pPr algn="just"/>
            <a:r>
              <a:rPr lang="es-ES" sz="1100" dirty="0" err="1" smtClean="0"/>
              <a:t>Lab</a:t>
            </a:r>
            <a:r>
              <a:rPr lang="es-ES" sz="1100" dirty="0" smtClean="0"/>
              <a:t> </a:t>
            </a:r>
            <a:r>
              <a:rPr lang="es-ES" sz="1100" dirty="0" err="1"/>
              <a:t>Fisico-quimica</a:t>
            </a:r>
            <a:r>
              <a:rPr lang="es-ES" sz="1100" dirty="0"/>
              <a:t>	</a:t>
            </a:r>
          </a:p>
          <a:p>
            <a:pPr algn="just"/>
            <a:r>
              <a:rPr lang="es-ES" sz="1100" dirty="0" err="1"/>
              <a:t>Lab</a:t>
            </a:r>
            <a:r>
              <a:rPr lang="es-ES" sz="1100" dirty="0"/>
              <a:t>. </a:t>
            </a:r>
            <a:r>
              <a:rPr lang="es-ES" sz="1100" dirty="0" err="1"/>
              <a:t>Espectroscopía</a:t>
            </a:r>
            <a:r>
              <a:rPr lang="es-ES" sz="1100" dirty="0"/>
              <a:t> Láser, PB, </a:t>
            </a:r>
          </a:p>
          <a:p>
            <a:pPr algn="just"/>
            <a:endParaRPr lang="es-ES" sz="1100" dirty="0"/>
          </a:p>
          <a:p>
            <a:pPr algn="just"/>
            <a:r>
              <a:rPr lang="es-ES" sz="1100" b="1" dirty="0" smtClean="0"/>
              <a:t>	</a:t>
            </a:r>
          </a:p>
          <a:p>
            <a:pPr algn="just"/>
            <a:r>
              <a:rPr lang="es-ES" sz="1100" b="1" dirty="0" smtClean="0"/>
              <a:t>Correo: </a:t>
            </a:r>
          </a:p>
          <a:p>
            <a:pPr algn="just"/>
            <a:r>
              <a:rPr lang="es-ES" sz="1100" dirty="0"/>
              <a:t>loladelima@gmail.com</a:t>
            </a:r>
            <a:endParaRPr lang="it-IT" sz="1100" dirty="0"/>
          </a:p>
          <a:p>
            <a:pPr algn="just"/>
            <a:endParaRPr lang="es-ES" sz="1100" b="1" dirty="0"/>
          </a:p>
          <a:p>
            <a:pPr algn="just"/>
            <a:r>
              <a:rPr lang="es-ES" sz="1100" b="1" dirty="0" smtClean="0"/>
              <a:t>Teléfonos:</a:t>
            </a:r>
          </a:p>
          <a:p>
            <a:pPr algn="just"/>
            <a:r>
              <a:rPr lang="es-ES" sz="1100" dirty="0" err="1" smtClean="0"/>
              <a:t>Ofic</a:t>
            </a:r>
            <a:r>
              <a:rPr lang="es-ES" sz="1100" dirty="0"/>
              <a:t>: (</a:t>
            </a:r>
            <a:r>
              <a:rPr lang="es-ES" sz="1100" dirty="0" smtClean="0"/>
              <a:t>212)6051233</a:t>
            </a:r>
            <a:endParaRPr lang="es-ES" sz="1100" dirty="0"/>
          </a:p>
          <a:p>
            <a:pPr algn="just"/>
            <a:r>
              <a:rPr lang="es-ES" sz="1100" dirty="0" err="1"/>
              <a:t>Cel</a:t>
            </a:r>
            <a:r>
              <a:rPr lang="es-ES" sz="1100" dirty="0"/>
              <a:t>: </a:t>
            </a:r>
            <a:r>
              <a:rPr lang="es-ES" sz="1100" dirty="0" smtClean="0"/>
              <a:t>(414)1401293</a:t>
            </a:r>
            <a:endParaRPr lang="es-ES" sz="1100" dirty="0"/>
          </a:p>
          <a:p>
            <a:pPr algn="just"/>
            <a:r>
              <a:rPr lang="es-ES" sz="1100" dirty="0"/>
              <a:t>Fax: </a:t>
            </a:r>
            <a:r>
              <a:rPr lang="es-ES" sz="1100" dirty="0" smtClean="0"/>
              <a:t>(212)6051218</a:t>
            </a:r>
          </a:p>
        </p:txBody>
      </p:sp>
      <p:grpSp>
        <p:nvGrpSpPr>
          <p:cNvPr id="41" name="40 Grupo"/>
          <p:cNvGrpSpPr/>
          <p:nvPr/>
        </p:nvGrpSpPr>
        <p:grpSpPr>
          <a:xfrm>
            <a:off x="755125" y="6100669"/>
            <a:ext cx="220689" cy="257590"/>
            <a:chOff x="3827377" y="6599339"/>
            <a:chExt cx="373647" cy="373647"/>
          </a:xfrm>
        </p:grpSpPr>
        <p:sp>
          <p:nvSpPr>
            <p:cNvPr id="42" name="41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3" name="42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4" name="43 Rectángulo"/>
          <p:cNvSpPr/>
          <p:nvPr/>
        </p:nvSpPr>
        <p:spPr>
          <a:xfrm>
            <a:off x="626155" y="4635575"/>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5" name="44 CuadroTexto"/>
          <p:cNvSpPr txBox="1"/>
          <p:nvPr/>
        </p:nvSpPr>
        <p:spPr>
          <a:xfrm>
            <a:off x="626155" y="462680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6" name="4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678" y="5075385"/>
            <a:ext cx="246979" cy="288276"/>
          </a:xfrm>
          <a:prstGeom prst="rect">
            <a:avLst/>
          </a:prstGeom>
        </p:spPr>
      </p:pic>
    </p:spTree>
    <p:extLst>
      <p:ext uri="{BB962C8B-B14F-4D97-AF65-F5344CB8AC3E}">
        <p14:creationId xmlns:p14="http://schemas.microsoft.com/office/powerpoint/2010/main" val="150786452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7" name="36 CuadroTexto"/>
          <p:cNvSpPr txBox="1"/>
          <p:nvPr/>
        </p:nvSpPr>
        <p:spPr>
          <a:xfrm>
            <a:off x="3429000" y="2267744"/>
            <a:ext cx="2912626" cy="2292935"/>
          </a:xfrm>
          <a:prstGeom prst="rect">
            <a:avLst/>
          </a:prstGeom>
          <a:noFill/>
        </p:spPr>
        <p:txBody>
          <a:bodyPr wrap="square" rtlCol="0">
            <a:spAutoFit/>
          </a:bodyPr>
          <a:lstStyle/>
          <a:p>
            <a:pPr algn="just"/>
            <a:r>
              <a:rPr lang="es-ES" sz="1100" b="1" dirty="0" smtClean="0"/>
              <a:t>LIOFILIZACIÓN	</a:t>
            </a:r>
          </a:p>
          <a:p>
            <a:pPr algn="just"/>
            <a:r>
              <a:rPr lang="es-ES" sz="1100" b="1" dirty="0"/>
              <a:t>Usuarios del Servicio, Producto o </a:t>
            </a:r>
            <a:r>
              <a:rPr lang="es-ES" sz="1100" b="1" dirty="0" smtClean="0"/>
              <a:t>Proceso</a:t>
            </a:r>
          </a:p>
          <a:p>
            <a:pPr marL="171450" indent="-171450" algn="just">
              <a:buFont typeface="Arial" pitchFamily="34" charset="0"/>
              <a:buChar char="•"/>
            </a:pPr>
            <a:r>
              <a:rPr lang="es-ES" sz="1100" dirty="0" smtClean="0"/>
              <a:t>Usuarios Externos</a:t>
            </a:r>
          </a:p>
          <a:p>
            <a:pPr algn="just"/>
            <a:r>
              <a:rPr lang="es-ES" sz="1100" b="1" dirty="0"/>
              <a:t>Descripción:  </a:t>
            </a:r>
            <a:r>
              <a:rPr lang="es-ES" sz="1100" dirty="0"/>
              <a:t>		</a:t>
            </a:r>
          </a:p>
          <a:p>
            <a:pPr marL="171450" indent="-171450" algn="just">
              <a:buFont typeface="Arial" pitchFamily="34" charset="0"/>
              <a:buChar char="•"/>
            </a:pPr>
            <a:r>
              <a:rPr lang="es-ES" sz="1100" dirty="0" smtClean="0"/>
              <a:t>Liofilización </a:t>
            </a:r>
            <a:r>
              <a:rPr lang="es-ES" sz="1100" dirty="0"/>
              <a:t>de muestras de </a:t>
            </a:r>
            <a:r>
              <a:rPr lang="es-ES" sz="1100" dirty="0" smtClean="0"/>
              <a:t>pescado</a:t>
            </a:r>
            <a:endParaRPr lang="es-ES" sz="1100" dirty="0"/>
          </a:p>
          <a:p>
            <a:pPr marL="171450" indent="-171450" algn="just">
              <a:buFont typeface="Arial" pitchFamily="34" charset="0"/>
              <a:buChar char="•"/>
            </a:pPr>
            <a:r>
              <a:rPr lang="es-ES" sz="1100" b="1" dirty="0" smtClean="0"/>
              <a:t>Solicitud </a:t>
            </a:r>
            <a:r>
              <a:rPr lang="es-ES" sz="1100" b="1" dirty="0"/>
              <a:t>del servicio: </a:t>
            </a:r>
            <a:r>
              <a:rPr lang="es-ES" sz="1100" dirty="0"/>
              <a:t>	</a:t>
            </a:r>
          </a:p>
          <a:p>
            <a:pPr marL="171450" indent="-171450" algn="just">
              <a:buFont typeface="Arial" pitchFamily="34" charset="0"/>
              <a:buChar char="•"/>
            </a:pPr>
            <a:r>
              <a:rPr lang="es-ES" sz="1100" dirty="0" smtClean="0"/>
              <a:t>Solicitan </a:t>
            </a:r>
            <a:r>
              <a:rPr lang="es-ES" sz="1100" dirty="0"/>
              <a:t>el presupuesto por correo electrónico </a:t>
            </a:r>
          </a:p>
          <a:p>
            <a:pPr algn="just"/>
            <a:r>
              <a:rPr lang="es-ES" sz="1100" dirty="0"/>
              <a:t>a la cuenta del investigador responsable de cada laboratorio	</a:t>
            </a:r>
            <a:endParaRPr lang="es-ES" sz="1100" dirty="0" smtClean="0"/>
          </a:p>
          <a:p>
            <a:pPr algn="just"/>
            <a:r>
              <a:rPr lang="es-ES" sz="1100" b="1" dirty="0"/>
              <a:t>Disponibilidad: </a:t>
            </a:r>
            <a:r>
              <a:rPr lang="es-ES" sz="1100" dirty="0"/>
              <a:t>	</a:t>
            </a:r>
          </a:p>
          <a:p>
            <a:pPr marL="171450" indent="-171450" algn="just">
              <a:buFont typeface="Arial" pitchFamily="34" charset="0"/>
              <a:buChar char="•"/>
            </a:pPr>
            <a:r>
              <a:rPr lang="es-ES" sz="1100" dirty="0"/>
              <a:t>Disponible Todo el año		</a:t>
            </a:r>
            <a:endParaRPr lang="es-ES" sz="1100" dirty="0" smtClean="0"/>
          </a:p>
        </p:txBody>
      </p:sp>
      <p:sp>
        <p:nvSpPr>
          <p:cNvPr id="38" name="37 CuadroTexto"/>
          <p:cNvSpPr txBox="1"/>
          <p:nvPr/>
        </p:nvSpPr>
        <p:spPr>
          <a:xfrm>
            <a:off x="548680" y="2276433"/>
            <a:ext cx="2882516" cy="2462213"/>
          </a:xfrm>
          <a:prstGeom prst="rect">
            <a:avLst/>
          </a:prstGeom>
          <a:noFill/>
        </p:spPr>
        <p:txBody>
          <a:bodyPr wrap="square" rtlCol="0">
            <a:spAutoFit/>
          </a:bodyPr>
          <a:lstStyle/>
          <a:p>
            <a:pPr algn="just"/>
            <a:r>
              <a:rPr lang="es-ES" sz="1100" b="1" dirty="0" smtClean="0"/>
              <a:t>CUANTIFICACIÓN DE TEOBROMINA Y CAFEÍNA</a:t>
            </a:r>
            <a:endParaRPr lang="es-ES" sz="1100" dirty="0"/>
          </a:p>
          <a:p>
            <a:pPr algn="just"/>
            <a:r>
              <a:rPr lang="es-ES" sz="1100" b="1" dirty="0"/>
              <a:t>Usuarios del Servicio, Producto o </a:t>
            </a:r>
            <a:r>
              <a:rPr lang="es-ES" sz="1100" b="1" dirty="0" smtClean="0"/>
              <a:t>Proceso</a:t>
            </a:r>
            <a:endParaRPr lang="es-ES" sz="1100" dirty="0" smtClean="0"/>
          </a:p>
          <a:p>
            <a:pPr marL="171450" indent="-171450" algn="just">
              <a:buFont typeface="Arial" pitchFamily="34" charset="0"/>
              <a:buChar char="•"/>
            </a:pPr>
            <a:r>
              <a:rPr lang="es-ES" sz="1100" dirty="0" smtClean="0"/>
              <a:t>Usuarios Externos</a:t>
            </a:r>
          </a:p>
          <a:p>
            <a:pPr algn="just"/>
            <a:r>
              <a:rPr lang="es-ES" sz="1100" b="1" dirty="0" smtClean="0"/>
              <a:t>Descripción:  </a:t>
            </a:r>
            <a:r>
              <a:rPr lang="es-ES" sz="1100" dirty="0"/>
              <a:t>	</a:t>
            </a:r>
          </a:p>
          <a:p>
            <a:pPr marL="171450" indent="-171450" algn="just">
              <a:buFont typeface="Arial" pitchFamily="34" charset="0"/>
              <a:buChar char="•"/>
            </a:pPr>
            <a:r>
              <a:rPr lang="es-ES" sz="1100" dirty="0" smtClean="0"/>
              <a:t>Muestras </a:t>
            </a:r>
            <a:r>
              <a:rPr lang="es-ES" sz="1100" dirty="0"/>
              <a:t>de chocolate	</a:t>
            </a:r>
            <a:endParaRPr lang="es-ES" sz="1100" dirty="0" smtClean="0"/>
          </a:p>
          <a:p>
            <a:pPr algn="just"/>
            <a:r>
              <a:rPr lang="es-ES" sz="1100" b="1" dirty="0"/>
              <a:t>Solicitud del servicio:</a:t>
            </a:r>
            <a:endParaRPr lang="es-ES" sz="1100" dirty="0"/>
          </a:p>
          <a:p>
            <a:pPr marL="171450" indent="-171450" algn="just">
              <a:buFont typeface="Arial" pitchFamily="34" charset="0"/>
              <a:buChar char="•"/>
            </a:pPr>
            <a:r>
              <a:rPr lang="es-ES" sz="1100" dirty="0" smtClean="0"/>
              <a:t>Solicitan </a:t>
            </a:r>
            <a:r>
              <a:rPr lang="es-ES" sz="1100" dirty="0"/>
              <a:t>el presupuesto </a:t>
            </a:r>
            <a:r>
              <a:rPr lang="es-ES" sz="1100" dirty="0" smtClean="0"/>
              <a:t>por </a:t>
            </a:r>
            <a:r>
              <a:rPr lang="es-ES" sz="1100" dirty="0"/>
              <a:t>correo electrónico </a:t>
            </a:r>
          </a:p>
          <a:p>
            <a:pPr algn="just"/>
            <a:r>
              <a:rPr lang="es-ES" sz="1100" dirty="0" smtClean="0"/>
              <a:t>      a </a:t>
            </a:r>
            <a:r>
              <a:rPr lang="es-ES" sz="1100" dirty="0"/>
              <a:t>la cuenta del investigador responsable </a:t>
            </a:r>
            <a:endParaRPr lang="es-ES" sz="1100" dirty="0" smtClean="0"/>
          </a:p>
          <a:p>
            <a:pPr algn="just"/>
            <a:r>
              <a:rPr lang="es-ES" sz="1100" dirty="0" smtClean="0"/>
              <a:t>      de </a:t>
            </a:r>
            <a:r>
              <a:rPr lang="es-ES" sz="1100" dirty="0"/>
              <a:t>cada </a:t>
            </a:r>
            <a:r>
              <a:rPr lang="es-ES" sz="1100" dirty="0" smtClean="0"/>
              <a:t>laboratorio</a:t>
            </a:r>
          </a:p>
          <a:p>
            <a:pPr algn="just"/>
            <a:r>
              <a:rPr lang="es-ES" sz="1100" b="1" dirty="0"/>
              <a:t>Disponibilidad: </a:t>
            </a:r>
            <a:r>
              <a:rPr lang="es-ES" sz="1100" dirty="0"/>
              <a:t>		</a:t>
            </a:r>
          </a:p>
          <a:p>
            <a:pPr marL="171450" indent="-171450" algn="just">
              <a:buFont typeface="Arial" pitchFamily="34" charset="0"/>
              <a:buChar char="•"/>
            </a:pPr>
            <a:r>
              <a:rPr lang="es-ES" sz="1100" dirty="0"/>
              <a:t>Disponible Todo el </a:t>
            </a:r>
            <a:r>
              <a:rPr lang="es-ES" sz="1100" dirty="0" smtClean="0"/>
              <a:t>año</a:t>
            </a:r>
          </a:p>
          <a:p>
            <a:pPr algn="just"/>
            <a:r>
              <a:rPr lang="es-ES" sz="1100" dirty="0"/>
              <a:t>		</a:t>
            </a:r>
          </a:p>
          <a:p>
            <a:pPr algn="just"/>
            <a:endParaRPr lang="it-IT" sz="1100" dirty="0"/>
          </a:p>
        </p:txBody>
      </p:sp>
      <p:sp>
        <p:nvSpPr>
          <p:cNvPr id="48" name="47 Rectángulo"/>
          <p:cNvSpPr/>
          <p:nvPr/>
        </p:nvSpPr>
        <p:spPr>
          <a:xfrm>
            <a:off x="3415308" y="4427984"/>
            <a:ext cx="2808312" cy="38993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9" name="48 CuadroTexto"/>
          <p:cNvSpPr txBox="1"/>
          <p:nvPr/>
        </p:nvSpPr>
        <p:spPr>
          <a:xfrm>
            <a:off x="3485432" y="4990780"/>
            <a:ext cx="2738188" cy="3139321"/>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María </a:t>
            </a:r>
            <a:r>
              <a:rPr lang="es-ES" sz="1100" dirty="0" smtClean="0"/>
              <a:t>Rodríguez</a:t>
            </a:r>
            <a:endParaRPr lang="es-ES" sz="1100" dirty="0"/>
          </a:p>
          <a:p>
            <a:pPr algn="just"/>
            <a:r>
              <a:rPr lang="es-ES" sz="1100" dirty="0"/>
              <a:t>Laboratorio de </a:t>
            </a:r>
            <a:r>
              <a:rPr lang="es-ES" sz="1100" dirty="0" err="1" smtClean="0"/>
              <a:t>Fitoquímica</a:t>
            </a:r>
            <a:endParaRPr lang="es-ES" sz="1100" dirty="0" smtClean="0"/>
          </a:p>
          <a:p>
            <a:pPr algn="just"/>
            <a:endParaRPr lang="es-ES" sz="1100" dirty="0" smtClean="0"/>
          </a:p>
          <a:p>
            <a:pPr algn="just"/>
            <a:r>
              <a:rPr lang="es-ES" sz="1100" dirty="0"/>
              <a:t>3er Piso </a:t>
            </a:r>
          </a:p>
          <a:p>
            <a:pPr algn="just"/>
            <a:r>
              <a:rPr lang="es-ES" sz="1100" dirty="0"/>
              <a:t>Escuela de Química, </a:t>
            </a:r>
          </a:p>
          <a:p>
            <a:pPr algn="just"/>
            <a:r>
              <a:rPr lang="es-ES" sz="1100" dirty="0"/>
              <a:t>Facultad de Ciencias- </a:t>
            </a:r>
            <a:r>
              <a:rPr lang="es-ES" sz="1100" dirty="0" smtClean="0"/>
              <a:t>UCV.</a:t>
            </a:r>
            <a:endParaRPr lang="es-ES" sz="1100" dirty="0"/>
          </a:p>
          <a:p>
            <a:pPr algn="just"/>
            <a:r>
              <a:rPr lang="es-ES" sz="1100" b="1" dirty="0" smtClean="0"/>
              <a:t>	</a:t>
            </a:r>
          </a:p>
          <a:p>
            <a:pPr algn="just"/>
            <a:endParaRPr lang="es-ES" sz="1100" b="1" dirty="0" smtClean="0"/>
          </a:p>
          <a:p>
            <a:pPr algn="just"/>
            <a:r>
              <a:rPr lang="es-ES" sz="1100" b="1" dirty="0" smtClean="0"/>
              <a:t>Correo: </a:t>
            </a:r>
          </a:p>
          <a:p>
            <a:pPr algn="just"/>
            <a:r>
              <a:rPr lang="es-ES" sz="1100" dirty="0" smtClean="0"/>
              <a:t>mariac.rodriguez@ciens.ucv.ve</a:t>
            </a:r>
            <a:endParaRPr lang="es-ES" sz="1100" b="1" dirty="0"/>
          </a:p>
          <a:p>
            <a:pPr algn="just"/>
            <a:endParaRPr lang="es-ES" sz="1100" b="1" dirty="0" smtClean="0"/>
          </a:p>
          <a:p>
            <a:pPr algn="just"/>
            <a:r>
              <a:rPr lang="es-ES" sz="1100" b="1" dirty="0" smtClean="0"/>
              <a:t>Teléfonos:</a:t>
            </a:r>
          </a:p>
          <a:p>
            <a:pPr algn="just"/>
            <a:r>
              <a:rPr lang="es-ES" sz="1100" dirty="0" err="1" smtClean="0"/>
              <a:t>Lab</a:t>
            </a:r>
            <a:r>
              <a:rPr lang="es-ES" sz="1100" dirty="0" smtClean="0"/>
              <a:t>: 58(212)6051228</a:t>
            </a:r>
          </a:p>
          <a:p>
            <a:pPr algn="just"/>
            <a:r>
              <a:rPr lang="es-ES" sz="1100" dirty="0" err="1"/>
              <a:t>Ofic</a:t>
            </a:r>
            <a:r>
              <a:rPr lang="es-ES" sz="1100" dirty="0"/>
              <a:t>: </a:t>
            </a:r>
            <a:r>
              <a:rPr lang="es-ES" sz="1100" dirty="0" smtClean="0"/>
              <a:t>(58212)3347806</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58(412)9926685</a:t>
            </a:r>
            <a:endParaRPr lang="es-ES" sz="1100" dirty="0"/>
          </a:p>
        </p:txBody>
      </p:sp>
      <p:grpSp>
        <p:nvGrpSpPr>
          <p:cNvPr id="50" name="49 Grupo"/>
          <p:cNvGrpSpPr/>
          <p:nvPr/>
        </p:nvGrpSpPr>
        <p:grpSpPr>
          <a:xfrm>
            <a:off x="3556151" y="6455156"/>
            <a:ext cx="220689" cy="257590"/>
            <a:chOff x="3827377" y="6599339"/>
            <a:chExt cx="373647" cy="373647"/>
          </a:xfrm>
        </p:grpSpPr>
        <p:sp>
          <p:nvSpPr>
            <p:cNvPr id="51" name="50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66" name="65 Rectángulo"/>
          <p:cNvSpPr/>
          <p:nvPr/>
        </p:nvSpPr>
        <p:spPr>
          <a:xfrm>
            <a:off x="3497697" y="4596638"/>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7" name="66 CuadroTexto"/>
          <p:cNvSpPr txBox="1"/>
          <p:nvPr/>
        </p:nvSpPr>
        <p:spPr>
          <a:xfrm>
            <a:off x="3497697" y="4587869"/>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8" name="6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220" y="4932042"/>
            <a:ext cx="246979" cy="288276"/>
          </a:xfrm>
          <a:prstGeom prst="rect">
            <a:avLst/>
          </a:prstGeom>
        </p:spPr>
      </p:pic>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96" y="4427984"/>
            <a:ext cx="2561456" cy="180364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Imagen"/>
          <p:cNvPicPr>
            <a:picLocks noChangeAspect="1"/>
          </p:cNvPicPr>
          <p:nvPr/>
        </p:nvPicPr>
        <p:blipFill rotWithShape="1">
          <a:blip r:embed="rId7">
            <a:extLst>
              <a:ext uri="{28A0092B-C50C-407E-A947-70E740481C1C}">
                <a14:useLocalDpi xmlns:a14="http://schemas.microsoft.com/office/drawing/2010/main" val="0"/>
              </a:ext>
            </a:extLst>
          </a:blip>
          <a:srcRect l="9506" t="23061" r="5077" b="8725"/>
          <a:stretch/>
        </p:blipFill>
        <p:spPr>
          <a:xfrm>
            <a:off x="692696" y="6541666"/>
            <a:ext cx="2529510" cy="1630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976834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56" name="55 Rectángulo"/>
          <p:cNvSpPr/>
          <p:nvPr/>
        </p:nvSpPr>
        <p:spPr>
          <a:xfrm>
            <a:off x="3429000" y="4587850"/>
            <a:ext cx="2808312" cy="3656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7" name="56 CuadroTexto"/>
          <p:cNvSpPr txBox="1"/>
          <p:nvPr/>
        </p:nvSpPr>
        <p:spPr>
          <a:xfrm>
            <a:off x="3499124" y="5150645"/>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 Jimmy </a:t>
            </a:r>
            <a:r>
              <a:rPr lang="es-ES" sz="1100" dirty="0" smtClean="0"/>
              <a:t>Castillo</a:t>
            </a:r>
            <a:endParaRPr lang="es-ES" sz="1100" dirty="0"/>
          </a:p>
          <a:p>
            <a:pPr algn="just"/>
            <a:r>
              <a:rPr lang="es-ES" sz="1100" dirty="0" err="1"/>
              <a:t>Lab</a:t>
            </a:r>
            <a:r>
              <a:rPr lang="es-ES" sz="1100" dirty="0"/>
              <a:t> </a:t>
            </a:r>
            <a:r>
              <a:rPr lang="es-ES" sz="1100" dirty="0" err="1"/>
              <a:t>Fisico-quimica</a:t>
            </a:r>
            <a:r>
              <a:rPr lang="es-ES" sz="1100" dirty="0"/>
              <a:t>	</a:t>
            </a:r>
          </a:p>
          <a:p>
            <a:pPr algn="just"/>
            <a:r>
              <a:rPr lang="es-ES" sz="1100" dirty="0" err="1"/>
              <a:t>Lab</a:t>
            </a:r>
            <a:r>
              <a:rPr lang="es-ES" sz="1100" dirty="0"/>
              <a:t>. </a:t>
            </a:r>
            <a:r>
              <a:rPr lang="es-ES" sz="1100" dirty="0" err="1"/>
              <a:t>Espectroscopía</a:t>
            </a:r>
            <a:r>
              <a:rPr lang="es-ES" sz="1100" dirty="0"/>
              <a:t> Láser, PB, </a:t>
            </a:r>
          </a:p>
          <a:p>
            <a:pPr algn="just"/>
            <a:endParaRPr lang="es-ES" sz="1100" dirty="0"/>
          </a:p>
          <a:p>
            <a:pPr algn="just"/>
            <a:r>
              <a:rPr lang="es-ES" sz="1100" b="1" dirty="0" smtClean="0"/>
              <a:t>	</a:t>
            </a:r>
          </a:p>
          <a:p>
            <a:pPr algn="just"/>
            <a:r>
              <a:rPr lang="es-ES" sz="1100" b="1" dirty="0" smtClean="0"/>
              <a:t>Correo: </a:t>
            </a:r>
          </a:p>
          <a:p>
            <a:pPr algn="just"/>
            <a:r>
              <a:rPr lang="es-ES" sz="1100" dirty="0"/>
              <a:t>jimmy.castillo@ciens.ucv.ve</a:t>
            </a:r>
            <a:endParaRPr lang="it-IT" sz="1100" dirty="0"/>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58(212)6051158</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58(412)6155242</a:t>
            </a:r>
            <a:endParaRPr lang="es-ES" sz="1100" dirty="0"/>
          </a:p>
          <a:p>
            <a:pPr algn="just"/>
            <a:endParaRPr lang="es-ES" sz="1100" b="1" dirty="0" smtClean="0"/>
          </a:p>
        </p:txBody>
      </p:sp>
      <p:grpSp>
        <p:nvGrpSpPr>
          <p:cNvPr id="58" name="57 Grupo"/>
          <p:cNvGrpSpPr/>
          <p:nvPr/>
        </p:nvGrpSpPr>
        <p:grpSpPr>
          <a:xfrm>
            <a:off x="3640359" y="6117191"/>
            <a:ext cx="220689" cy="257590"/>
            <a:chOff x="3827377" y="6599339"/>
            <a:chExt cx="373647" cy="373647"/>
          </a:xfrm>
        </p:grpSpPr>
        <p:sp>
          <p:nvSpPr>
            <p:cNvPr id="59" name="5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0" name="59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61" name="60 Rectángulo"/>
          <p:cNvSpPr/>
          <p:nvPr/>
        </p:nvSpPr>
        <p:spPr>
          <a:xfrm>
            <a:off x="3511389" y="4756503"/>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2" name="61 CuadroTexto"/>
          <p:cNvSpPr txBox="1"/>
          <p:nvPr/>
        </p:nvSpPr>
        <p:spPr>
          <a:xfrm>
            <a:off x="3511389" y="4747734"/>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3" name="6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912" y="5091907"/>
            <a:ext cx="246979" cy="288276"/>
          </a:xfrm>
          <a:prstGeom prst="rect">
            <a:avLst/>
          </a:prstGeom>
        </p:spPr>
      </p:pic>
      <p:sp>
        <p:nvSpPr>
          <p:cNvPr id="35" name="34 CuadroTexto"/>
          <p:cNvSpPr txBox="1"/>
          <p:nvPr/>
        </p:nvSpPr>
        <p:spPr>
          <a:xfrm>
            <a:off x="620687" y="2267744"/>
            <a:ext cx="2677503" cy="2292935"/>
          </a:xfrm>
          <a:prstGeom prst="rect">
            <a:avLst/>
          </a:prstGeom>
          <a:noFill/>
        </p:spPr>
        <p:txBody>
          <a:bodyPr wrap="square" rtlCol="0">
            <a:spAutoFit/>
          </a:bodyPr>
          <a:lstStyle/>
          <a:p>
            <a:pPr algn="just"/>
            <a:r>
              <a:rPr lang="es-ES" sz="1100" b="1" dirty="0" smtClean="0"/>
              <a:t>OPTIMIZACIÓN DE SEPARACIÓN </a:t>
            </a:r>
          </a:p>
          <a:p>
            <a:pPr algn="just"/>
            <a:r>
              <a:rPr lang="es-ES" sz="1100" b="1" dirty="0" smtClean="0"/>
              <a:t>DE EMULSION</a:t>
            </a:r>
            <a:r>
              <a:rPr lang="es-ES" sz="1100" dirty="0"/>
              <a:t>	</a:t>
            </a:r>
            <a:endParaRPr lang="es-ES" sz="1100" dirty="0" smtClean="0"/>
          </a:p>
          <a:p>
            <a:pPr algn="just"/>
            <a:r>
              <a:rPr lang="es-ES" sz="1100" b="1" dirty="0" smtClean="0"/>
              <a:t>Usuarios del Servicio, Producto o Proceso</a:t>
            </a:r>
            <a:endParaRPr lang="es-ES" sz="1100" dirty="0"/>
          </a:p>
          <a:p>
            <a:pPr marL="171450" indent="-171450" algn="just">
              <a:buFont typeface="Arial" pitchFamily="34" charset="0"/>
              <a:buChar char="•"/>
            </a:pPr>
            <a:r>
              <a:rPr lang="es-ES" sz="1100" dirty="0"/>
              <a:t>Usuarios Externos	</a:t>
            </a:r>
            <a:endParaRPr lang="es-ES" sz="1100" dirty="0" smtClean="0"/>
          </a:p>
          <a:p>
            <a:pPr algn="just"/>
            <a:r>
              <a:rPr lang="es-ES" sz="1100" b="1" dirty="0"/>
              <a:t>Descripción:  </a:t>
            </a:r>
            <a:r>
              <a:rPr lang="es-ES" sz="1100" dirty="0"/>
              <a:t>	</a:t>
            </a:r>
          </a:p>
          <a:p>
            <a:pPr marL="171450" indent="-171450" algn="just">
              <a:buFont typeface="Arial" pitchFamily="34" charset="0"/>
              <a:buChar char="•"/>
            </a:pPr>
            <a:r>
              <a:rPr lang="es-ES" sz="1100" dirty="0" smtClean="0"/>
              <a:t>Muestras  de  </a:t>
            </a:r>
            <a:r>
              <a:rPr lang="es-ES" sz="1100" dirty="0"/>
              <a:t>emulsiones de agua en </a:t>
            </a:r>
            <a:r>
              <a:rPr lang="es-ES" sz="1100" dirty="0" smtClean="0"/>
              <a:t>crudo</a:t>
            </a:r>
          </a:p>
          <a:p>
            <a:pPr algn="just"/>
            <a:r>
              <a:rPr lang="es-ES" sz="1100" b="1" dirty="0" smtClean="0"/>
              <a:t>Solicitud </a:t>
            </a:r>
            <a:r>
              <a:rPr lang="es-ES" sz="1100" b="1" dirty="0"/>
              <a:t>del servicio</a:t>
            </a:r>
            <a:r>
              <a:rPr lang="es-ES" sz="1100" b="1" dirty="0" smtClean="0"/>
              <a:t>:</a:t>
            </a:r>
            <a:r>
              <a:rPr lang="es-ES" sz="1100" dirty="0"/>
              <a:t>	</a:t>
            </a:r>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r>
              <a:rPr lang="es-ES" sz="1100" dirty="0"/>
              <a:t>.</a:t>
            </a:r>
            <a:endParaRPr lang="es-ES" sz="1100" dirty="0" smtClean="0"/>
          </a:p>
          <a:p>
            <a:pPr algn="just"/>
            <a:r>
              <a:rPr lang="es-ES" sz="1100" b="1" dirty="0"/>
              <a:t>Disponibilidad: </a:t>
            </a:r>
            <a:r>
              <a:rPr lang="es-ES" sz="1100" dirty="0"/>
              <a:t>	</a:t>
            </a:r>
          </a:p>
          <a:p>
            <a:pPr marL="171450" indent="-171450" algn="just">
              <a:buFont typeface="Arial" pitchFamily="34" charset="0"/>
              <a:buChar char="•"/>
            </a:pPr>
            <a:r>
              <a:rPr lang="es-ES" sz="1100" dirty="0"/>
              <a:t>Disponible Todo el año	</a:t>
            </a:r>
          </a:p>
        </p:txBody>
      </p:sp>
      <p:sp>
        <p:nvSpPr>
          <p:cNvPr id="36" name="35 CuadroTexto"/>
          <p:cNvSpPr txBox="1"/>
          <p:nvPr/>
        </p:nvSpPr>
        <p:spPr>
          <a:xfrm>
            <a:off x="3284984" y="2279065"/>
            <a:ext cx="3000522" cy="2292935"/>
          </a:xfrm>
          <a:prstGeom prst="rect">
            <a:avLst/>
          </a:prstGeom>
          <a:noFill/>
        </p:spPr>
        <p:txBody>
          <a:bodyPr wrap="square" rtlCol="0">
            <a:spAutoFit/>
          </a:bodyPr>
          <a:lstStyle/>
          <a:p>
            <a:pPr algn="just"/>
            <a:r>
              <a:rPr lang="es-ES" sz="1100" b="1" dirty="0" smtClean="0"/>
              <a:t>ALMACENAMIENTO DE MUESTRAS EN CONDICIONES DE TEMPERATURA Y HUMEDAD ZONA IV, PARA ENSAYOS DE ESTABILIDAD.	</a:t>
            </a:r>
          </a:p>
          <a:p>
            <a:pPr algn="just"/>
            <a:r>
              <a:rPr lang="es-ES" sz="1100" b="1" dirty="0"/>
              <a:t>Usuarios del Servicio, Producto o </a:t>
            </a:r>
            <a:r>
              <a:rPr lang="es-ES" sz="1100" b="1" dirty="0" smtClean="0"/>
              <a:t>Proceso</a:t>
            </a:r>
          </a:p>
          <a:p>
            <a:pPr marL="171450" indent="-171450" algn="just">
              <a:buFont typeface="Arial" pitchFamily="34" charset="0"/>
              <a:buChar char="•"/>
            </a:pPr>
            <a:r>
              <a:rPr lang="es-ES" sz="1100" dirty="0" smtClean="0"/>
              <a:t>Usuarios </a:t>
            </a:r>
            <a:r>
              <a:rPr lang="es-ES" sz="1100" dirty="0"/>
              <a:t>Externos	</a:t>
            </a:r>
            <a:endParaRPr lang="es-ES" sz="1100" dirty="0" smtClean="0"/>
          </a:p>
          <a:p>
            <a:pPr algn="just"/>
            <a:r>
              <a:rPr lang="es-ES" sz="1100" b="1" dirty="0"/>
              <a:t>Descripción:</a:t>
            </a:r>
            <a:endParaRPr lang="es-ES" sz="1100" dirty="0"/>
          </a:p>
          <a:p>
            <a:pPr marL="171450" indent="-171450" algn="just">
              <a:buFont typeface="Arial" pitchFamily="34" charset="0"/>
              <a:buChar char="•"/>
            </a:pPr>
            <a:r>
              <a:rPr lang="es-ES" sz="1100" dirty="0" smtClean="0"/>
              <a:t>Productos </a:t>
            </a:r>
            <a:r>
              <a:rPr lang="es-ES" sz="1100" dirty="0"/>
              <a:t>Naturales (Jarabes)	</a:t>
            </a:r>
            <a:endParaRPr lang="es-ES" sz="1100" dirty="0" smtClean="0"/>
          </a:p>
          <a:p>
            <a:pPr algn="just"/>
            <a:r>
              <a:rPr lang="es-ES" sz="1100" b="1" dirty="0"/>
              <a:t>Solicitud del servicio:</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r>
              <a:rPr lang="es-ES" sz="1100" dirty="0"/>
              <a:t>	</a:t>
            </a:r>
            <a:endParaRPr lang="es-ES" sz="1100" dirty="0" smtClean="0"/>
          </a:p>
          <a:p>
            <a:pPr algn="just"/>
            <a:r>
              <a:rPr lang="es-ES" sz="1100" b="1" dirty="0"/>
              <a:t>Disponibilidad:</a:t>
            </a:r>
            <a:endParaRPr lang="es-ES" sz="1100" dirty="0"/>
          </a:p>
          <a:p>
            <a:pPr marL="171450" indent="-171450" algn="just">
              <a:buFont typeface="Arial" pitchFamily="34" charset="0"/>
              <a:buChar char="•"/>
            </a:pPr>
            <a:r>
              <a:rPr lang="es-ES" sz="1100" dirty="0"/>
              <a:t>Disponible Todo el año		</a:t>
            </a:r>
          </a:p>
        </p:txBody>
      </p:sp>
      <p:pic>
        <p:nvPicPr>
          <p:cNvPr id="5" name="4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96" y="4587851"/>
            <a:ext cx="2480392" cy="165058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696" y="6541890"/>
            <a:ext cx="2463456" cy="165571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169425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37" name="36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38" name="37 CuadroTexto"/>
          <p:cNvSpPr txBox="1"/>
          <p:nvPr/>
        </p:nvSpPr>
        <p:spPr>
          <a:xfrm>
            <a:off x="546523" y="2133592"/>
            <a:ext cx="2816963" cy="2631490"/>
          </a:xfrm>
          <a:prstGeom prst="rect">
            <a:avLst/>
          </a:prstGeom>
          <a:noFill/>
        </p:spPr>
        <p:txBody>
          <a:bodyPr wrap="square" rtlCol="0">
            <a:spAutoFit/>
          </a:bodyPr>
          <a:lstStyle/>
          <a:p>
            <a:pPr algn="just"/>
            <a:r>
              <a:rPr lang="es-ES" sz="1100" b="1" dirty="0" smtClean="0"/>
              <a:t>ENSAYOS DE ESTABILIDAD</a:t>
            </a:r>
          </a:p>
          <a:p>
            <a:pPr algn="just"/>
            <a:r>
              <a:rPr lang="es-ES" sz="1100" b="1" dirty="0" smtClean="0"/>
              <a:t>Usuarios </a:t>
            </a:r>
            <a:r>
              <a:rPr lang="es-ES" sz="1100" b="1" dirty="0"/>
              <a:t>del Servicio, Producto o Proceso</a:t>
            </a:r>
            <a:endParaRPr lang="es-ES" sz="1100" dirty="0"/>
          </a:p>
          <a:p>
            <a:pPr marL="171450" indent="-171450" algn="just">
              <a:buFont typeface="Arial" pitchFamily="34" charset="0"/>
              <a:buChar char="•"/>
            </a:pPr>
            <a:r>
              <a:rPr lang="es-ES" sz="1100" dirty="0"/>
              <a:t>Usuarios </a:t>
            </a:r>
            <a:r>
              <a:rPr lang="es-ES" sz="1100" dirty="0" smtClean="0"/>
              <a:t>Externos</a:t>
            </a:r>
          </a:p>
          <a:p>
            <a:pPr algn="just"/>
            <a:r>
              <a:rPr lang="es-ES" sz="1100" b="1" dirty="0" smtClean="0"/>
              <a:t>Descripción: </a:t>
            </a:r>
          </a:p>
          <a:p>
            <a:pPr marL="171450" indent="-171450" algn="just">
              <a:buFont typeface="Arial" pitchFamily="34" charset="0"/>
              <a:buChar char="•"/>
            </a:pPr>
            <a:r>
              <a:rPr lang="es-ES" sz="1100" dirty="0" smtClean="0"/>
              <a:t>Ensayos </a:t>
            </a:r>
            <a:r>
              <a:rPr lang="es-ES" sz="1100" dirty="0"/>
              <a:t>de determinación de Principios Activos, Físico </a:t>
            </a:r>
            <a:r>
              <a:rPr lang="es-ES" sz="1100" dirty="0" smtClean="0"/>
              <a:t>Químicos. Aplicación en Productos </a:t>
            </a:r>
            <a:r>
              <a:rPr lang="es-ES" sz="1100" dirty="0"/>
              <a:t>Naturales (Cápsulas</a:t>
            </a:r>
            <a:r>
              <a:rPr lang="es-ES" sz="1100" dirty="0" smtClean="0"/>
              <a:t>).</a:t>
            </a:r>
          </a:p>
          <a:p>
            <a:pPr algn="just"/>
            <a:r>
              <a:rPr lang="es-ES" sz="1100" dirty="0" smtClean="0"/>
              <a:t> </a:t>
            </a:r>
            <a:r>
              <a:rPr lang="es-ES" sz="1100" b="1" dirty="0" smtClean="0"/>
              <a:t>Solicitud </a:t>
            </a:r>
            <a:r>
              <a:rPr lang="es-ES" sz="1100" b="1" dirty="0"/>
              <a:t>del servicio</a:t>
            </a:r>
            <a:r>
              <a:rPr lang="es-ES" sz="1100" b="1" dirty="0" smtClean="0"/>
              <a:t>:</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 la cuenta </a:t>
            </a:r>
            <a:r>
              <a:rPr lang="es-ES" sz="1100" dirty="0" smtClean="0"/>
              <a:t>del investigador responsable de cada </a:t>
            </a:r>
          </a:p>
          <a:p>
            <a:pPr algn="just"/>
            <a:r>
              <a:rPr lang="es-ES" sz="1100" dirty="0" smtClean="0"/>
              <a:t>laboratorio	</a:t>
            </a:r>
          </a:p>
          <a:p>
            <a:pPr algn="just"/>
            <a:r>
              <a:rPr lang="es-ES" sz="1100" b="1" dirty="0"/>
              <a:t>Disponibilidad</a:t>
            </a:r>
            <a:r>
              <a:rPr lang="es-ES" sz="1100" b="1" dirty="0" smtClean="0"/>
              <a:t>:</a:t>
            </a:r>
            <a:endParaRPr lang="es-ES" sz="1100" dirty="0" smtClean="0"/>
          </a:p>
          <a:p>
            <a:pPr marL="171450" indent="-171450" algn="just">
              <a:buFont typeface="Arial" pitchFamily="34" charset="0"/>
              <a:buChar char="•"/>
            </a:pPr>
            <a:r>
              <a:rPr lang="es-ES" sz="1100" dirty="0" smtClean="0"/>
              <a:t>Disponible </a:t>
            </a:r>
            <a:r>
              <a:rPr lang="es-ES" sz="1100" dirty="0"/>
              <a:t>Todo el año		</a:t>
            </a:r>
          </a:p>
        </p:txBody>
      </p:sp>
      <p:sp>
        <p:nvSpPr>
          <p:cNvPr id="64" name="63 Rectángulo"/>
          <p:cNvSpPr/>
          <p:nvPr/>
        </p:nvSpPr>
        <p:spPr>
          <a:xfrm>
            <a:off x="555174" y="4572000"/>
            <a:ext cx="2808312" cy="37528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6" name="65 CuadroTexto"/>
          <p:cNvSpPr txBox="1"/>
          <p:nvPr/>
        </p:nvSpPr>
        <p:spPr>
          <a:xfrm>
            <a:off x="625298" y="5297316"/>
            <a:ext cx="2738188" cy="2970044"/>
          </a:xfrm>
          <a:prstGeom prst="rect">
            <a:avLst/>
          </a:prstGeom>
          <a:noFill/>
        </p:spPr>
        <p:txBody>
          <a:bodyPr wrap="square" rtlCol="0">
            <a:spAutoFit/>
          </a:bodyPr>
          <a:lstStyle/>
          <a:p>
            <a:pPr algn="just"/>
            <a:r>
              <a:rPr lang="it-IT" sz="1100" b="1" dirty="0" smtClean="0"/>
              <a:t>Contacto</a:t>
            </a:r>
            <a:r>
              <a:rPr lang="it-IT" sz="1100" b="1" dirty="0"/>
              <a:t>:</a:t>
            </a:r>
          </a:p>
          <a:p>
            <a:pPr algn="just"/>
            <a:r>
              <a:rPr lang="es-ES" sz="1100" dirty="0"/>
              <a:t>Dra. María </a:t>
            </a:r>
            <a:r>
              <a:rPr lang="es-ES" sz="1100" dirty="0" smtClean="0"/>
              <a:t>Rodríguez</a:t>
            </a:r>
            <a:endParaRPr lang="es-ES" sz="1100" dirty="0"/>
          </a:p>
          <a:p>
            <a:pPr algn="just"/>
            <a:r>
              <a:rPr lang="es-ES" sz="1100" dirty="0"/>
              <a:t>Laboratorio de </a:t>
            </a:r>
            <a:r>
              <a:rPr lang="es-ES" sz="1100" dirty="0" err="1" smtClean="0"/>
              <a:t>Fitoquímica</a:t>
            </a:r>
            <a:endParaRPr lang="es-ES" sz="1100" dirty="0" smtClean="0"/>
          </a:p>
          <a:p>
            <a:pPr algn="just"/>
            <a:endParaRPr lang="es-ES" sz="1100" dirty="0" smtClean="0"/>
          </a:p>
          <a:p>
            <a:pPr algn="just"/>
            <a:r>
              <a:rPr lang="es-ES" sz="1100" dirty="0"/>
              <a:t>3er Piso </a:t>
            </a:r>
          </a:p>
          <a:p>
            <a:pPr algn="just"/>
            <a:r>
              <a:rPr lang="es-ES" sz="1100" dirty="0"/>
              <a:t>Escuela de Química, </a:t>
            </a:r>
          </a:p>
          <a:p>
            <a:pPr algn="just"/>
            <a:r>
              <a:rPr lang="es-ES" sz="1100" dirty="0"/>
              <a:t>Facultad de Ciencias- </a:t>
            </a:r>
            <a:r>
              <a:rPr lang="es-ES" sz="1100" dirty="0" smtClean="0"/>
              <a:t>UCV.</a:t>
            </a:r>
            <a:endParaRPr lang="es-ES" sz="1100" dirty="0"/>
          </a:p>
          <a:p>
            <a:pPr algn="just"/>
            <a:r>
              <a:rPr lang="es-ES" sz="1100" b="1" dirty="0" smtClean="0"/>
              <a:t>	</a:t>
            </a:r>
          </a:p>
          <a:p>
            <a:pPr algn="just"/>
            <a:endParaRPr lang="es-ES" sz="1100" b="1" dirty="0" smtClean="0"/>
          </a:p>
          <a:p>
            <a:pPr algn="just"/>
            <a:r>
              <a:rPr lang="es-ES" sz="1100" b="1" dirty="0" smtClean="0"/>
              <a:t>Correo: </a:t>
            </a:r>
          </a:p>
          <a:p>
            <a:pPr algn="just"/>
            <a:r>
              <a:rPr lang="es-ES" sz="1100" dirty="0" smtClean="0"/>
              <a:t>mariac.rodriguez@ciens.ucv.ve</a:t>
            </a:r>
            <a:endParaRPr lang="es-ES" sz="1100" b="1" dirty="0" smtClean="0"/>
          </a:p>
          <a:p>
            <a:pPr algn="just"/>
            <a:endParaRPr lang="es-ES" sz="1100" b="1" dirty="0" smtClean="0"/>
          </a:p>
          <a:p>
            <a:pPr algn="just"/>
            <a:r>
              <a:rPr lang="es-ES" sz="1100" b="1" dirty="0" smtClean="0"/>
              <a:t>Teléfonos:</a:t>
            </a:r>
          </a:p>
          <a:p>
            <a:pPr algn="just"/>
            <a:r>
              <a:rPr lang="es-ES" sz="1100" dirty="0" err="1" smtClean="0"/>
              <a:t>Lab</a:t>
            </a:r>
            <a:r>
              <a:rPr lang="es-ES" sz="1100" dirty="0" smtClean="0"/>
              <a:t>: 58(212)6051228</a:t>
            </a:r>
          </a:p>
          <a:p>
            <a:pPr algn="just"/>
            <a:r>
              <a:rPr lang="es-ES" sz="1100" dirty="0" err="1"/>
              <a:t>Ofic</a:t>
            </a:r>
            <a:r>
              <a:rPr lang="es-ES" sz="1100" dirty="0"/>
              <a:t>: </a:t>
            </a:r>
            <a:r>
              <a:rPr lang="es-ES" sz="1100" dirty="0" smtClean="0"/>
              <a:t>(58212)3347806</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58(412)9926685</a:t>
            </a:r>
            <a:endParaRPr lang="es-ES" sz="1100" dirty="0"/>
          </a:p>
        </p:txBody>
      </p:sp>
      <p:grpSp>
        <p:nvGrpSpPr>
          <p:cNvPr id="67" name="66 Grupo"/>
          <p:cNvGrpSpPr/>
          <p:nvPr/>
        </p:nvGrpSpPr>
        <p:grpSpPr>
          <a:xfrm>
            <a:off x="696017" y="6588224"/>
            <a:ext cx="220689" cy="257590"/>
            <a:chOff x="3827377" y="6599339"/>
            <a:chExt cx="373647" cy="373647"/>
          </a:xfrm>
        </p:grpSpPr>
        <p:sp>
          <p:nvSpPr>
            <p:cNvPr id="68" name="67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9" name="68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0" name="69 Rectángulo"/>
          <p:cNvSpPr/>
          <p:nvPr/>
        </p:nvSpPr>
        <p:spPr>
          <a:xfrm>
            <a:off x="637563" y="4705040"/>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71" name="70 CuadroTexto"/>
          <p:cNvSpPr txBox="1"/>
          <p:nvPr/>
        </p:nvSpPr>
        <p:spPr>
          <a:xfrm>
            <a:off x="637563" y="4696271"/>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72" name="7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86" y="5026756"/>
            <a:ext cx="246979" cy="288276"/>
          </a:xfrm>
          <a:prstGeom prst="rect">
            <a:avLst/>
          </a:prstGeom>
        </p:spPr>
      </p:pic>
      <p:sp>
        <p:nvSpPr>
          <p:cNvPr id="73" name="72 Rectángulo"/>
          <p:cNvSpPr/>
          <p:nvPr/>
        </p:nvSpPr>
        <p:spPr>
          <a:xfrm>
            <a:off x="3499124" y="4572000"/>
            <a:ext cx="2738188" cy="37299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74" name="73 CuadroTexto"/>
          <p:cNvSpPr txBox="1"/>
          <p:nvPr/>
        </p:nvSpPr>
        <p:spPr>
          <a:xfrm>
            <a:off x="3499124" y="5231393"/>
            <a:ext cx="2738188" cy="2292935"/>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María A. </a:t>
            </a:r>
            <a:r>
              <a:rPr lang="es-ES" sz="1100" dirty="0" err="1"/>
              <a:t>Ranaudo</a:t>
            </a:r>
            <a:endParaRPr lang="es-ES" sz="1100" dirty="0"/>
          </a:p>
          <a:p>
            <a:pPr algn="just"/>
            <a:r>
              <a:rPr lang="es-ES" sz="1100" dirty="0" err="1"/>
              <a:t>Lab</a:t>
            </a:r>
            <a:r>
              <a:rPr lang="es-ES" sz="1100" dirty="0"/>
              <a:t>. Físico Química de Hidrocarburos</a:t>
            </a:r>
            <a:endParaRPr lang="es-ES" sz="1100" dirty="0" smtClean="0"/>
          </a:p>
          <a:p>
            <a:pPr algn="just"/>
            <a:endParaRPr lang="es-ES" sz="1100" dirty="0"/>
          </a:p>
          <a:p>
            <a:pPr algn="just"/>
            <a:r>
              <a:rPr lang="es-ES" sz="1100" b="1" dirty="0" smtClean="0"/>
              <a:t>	</a:t>
            </a:r>
          </a:p>
          <a:p>
            <a:pPr algn="just"/>
            <a:r>
              <a:rPr lang="es-ES" sz="1100" b="1" dirty="0" smtClean="0"/>
              <a:t>Correo: </a:t>
            </a:r>
          </a:p>
          <a:p>
            <a:pPr algn="just"/>
            <a:r>
              <a:rPr lang="es-ES" sz="1100" dirty="0" smtClean="0"/>
              <a:t>Maria.ranaudo@ciens.ucv.ve</a:t>
            </a:r>
            <a:endParaRPr lang="es-ES" sz="1100" b="1" dirty="0" smtClean="0"/>
          </a:p>
          <a:p>
            <a:pPr algn="just"/>
            <a:endParaRPr lang="es-ES" sz="1100" b="1" dirty="0"/>
          </a:p>
          <a:p>
            <a:pPr algn="just"/>
            <a:r>
              <a:rPr lang="es-ES" sz="1100" b="1" dirty="0" smtClean="0"/>
              <a:t>Teléfonos:</a:t>
            </a:r>
          </a:p>
          <a:p>
            <a:pPr algn="just"/>
            <a:r>
              <a:rPr lang="es-ES" sz="1100" dirty="0" err="1" smtClean="0"/>
              <a:t>Ofic</a:t>
            </a:r>
            <a:r>
              <a:rPr lang="es-ES" sz="1100" dirty="0" smtClean="0"/>
              <a:t>.: </a:t>
            </a:r>
            <a:r>
              <a:rPr lang="es-ES" sz="1100" dirty="0"/>
              <a:t>58(212) </a:t>
            </a:r>
            <a:r>
              <a:rPr lang="es-ES" sz="1100" dirty="0" smtClean="0"/>
              <a:t>6051381</a:t>
            </a:r>
          </a:p>
          <a:p>
            <a:pPr algn="just"/>
            <a:r>
              <a:rPr lang="es-ES" sz="1100" dirty="0" smtClean="0"/>
              <a:t>Fax</a:t>
            </a:r>
            <a:r>
              <a:rPr lang="es-ES" sz="1100" dirty="0"/>
              <a:t>: 58(212) </a:t>
            </a:r>
            <a:r>
              <a:rPr lang="es-ES" sz="1100" dirty="0" smtClean="0"/>
              <a:t>6051218</a:t>
            </a:r>
            <a:endParaRPr lang="es-ES" sz="1100" dirty="0"/>
          </a:p>
          <a:p>
            <a:pPr algn="just"/>
            <a:r>
              <a:rPr lang="es-ES" sz="1100" dirty="0" err="1"/>
              <a:t>Cel</a:t>
            </a:r>
            <a:r>
              <a:rPr lang="es-ES" sz="1100" dirty="0"/>
              <a:t>: 58(414) </a:t>
            </a:r>
            <a:r>
              <a:rPr lang="es-ES" sz="1100" dirty="0" smtClean="0"/>
              <a:t>2541845</a:t>
            </a:r>
            <a:endParaRPr lang="es-ES" sz="1100" dirty="0"/>
          </a:p>
        </p:txBody>
      </p:sp>
      <p:grpSp>
        <p:nvGrpSpPr>
          <p:cNvPr id="75" name="74 Grupo"/>
          <p:cNvGrpSpPr/>
          <p:nvPr/>
        </p:nvGrpSpPr>
        <p:grpSpPr>
          <a:xfrm>
            <a:off x="3640359" y="6031595"/>
            <a:ext cx="220689" cy="257590"/>
            <a:chOff x="3827377" y="6599339"/>
            <a:chExt cx="373647" cy="373647"/>
          </a:xfrm>
        </p:grpSpPr>
        <p:sp>
          <p:nvSpPr>
            <p:cNvPr id="76" name="7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7" name="76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8" name="77 Rectángulo"/>
          <p:cNvSpPr/>
          <p:nvPr/>
        </p:nvSpPr>
        <p:spPr>
          <a:xfrm>
            <a:off x="3576018" y="4713809"/>
            <a:ext cx="2589286"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79" name="78 CuadroTexto"/>
          <p:cNvSpPr txBox="1"/>
          <p:nvPr/>
        </p:nvSpPr>
        <p:spPr>
          <a:xfrm>
            <a:off x="3576018" y="4705040"/>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80" name="7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912" y="5172655"/>
            <a:ext cx="246979" cy="288276"/>
          </a:xfrm>
          <a:prstGeom prst="rect">
            <a:avLst/>
          </a:prstGeom>
        </p:spPr>
      </p:pic>
      <p:sp>
        <p:nvSpPr>
          <p:cNvPr id="81" name="80 CuadroTexto"/>
          <p:cNvSpPr txBox="1"/>
          <p:nvPr/>
        </p:nvSpPr>
        <p:spPr>
          <a:xfrm>
            <a:off x="3429002" y="2181795"/>
            <a:ext cx="2903848" cy="2462213"/>
          </a:xfrm>
          <a:prstGeom prst="rect">
            <a:avLst/>
          </a:prstGeom>
          <a:noFill/>
        </p:spPr>
        <p:txBody>
          <a:bodyPr wrap="square" rtlCol="0">
            <a:spAutoFit/>
          </a:bodyPr>
          <a:lstStyle/>
          <a:p>
            <a:pPr algn="just"/>
            <a:r>
              <a:rPr lang="es-ES" sz="1100" b="1" dirty="0"/>
              <a:t>DETERMINACIÓN DE PESOS MOLECULARES POR </a:t>
            </a:r>
            <a:r>
              <a:rPr lang="es-ES" sz="1100" b="1" dirty="0" smtClean="0"/>
              <a:t>VP</a:t>
            </a:r>
          </a:p>
          <a:p>
            <a:pPr algn="just"/>
            <a:r>
              <a:rPr lang="es-ES" sz="1100" b="1" dirty="0" smtClean="0"/>
              <a:t>Usuarios </a:t>
            </a:r>
            <a:r>
              <a:rPr lang="es-ES" sz="1100" b="1" dirty="0"/>
              <a:t>del Servicio, Producto o </a:t>
            </a:r>
            <a:r>
              <a:rPr lang="es-ES" sz="1100" b="1" dirty="0" smtClean="0"/>
              <a:t>Proceso</a:t>
            </a:r>
          </a:p>
          <a:p>
            <a:pPr marL="171450" indent="-171450" algn="just">
              <a:buFont typeface="Arial" pitchFamily="34" charset="0"/>
              <a:buChar char="•"/>
            </a:pPr>
            <a:r>
              <a:rPr lang="es-ES" sz="1100" dirty="0"/>
              <a:t>Usuarios Externos</a:t>
            </a:r>
          </a:p>
          <a:p>
            <a:pPr algn="just"/>
            <a:r>
              <a:rPr lang="es-ES" sz="1100" b="1" dirty="0"/>
              <a:t>Descripción: </a:t>
            </a:r>
            <a:endParaRPr lang="es-ES" sz="1100" b="1" dirty="0" smtClean="0"/>
          </a:p>
          <a:p>
            <a:pPr algn="just"/>
            <a:r>
              <a:rPr lang="es-ES" sz="1100" dirty="0" smtClean="0"/>
              <a:t>Muestras </a:t>
            </a:r>
            <a:r>
              <a:rPr lang="es-ES" sz="1100" dirty="0"/>
              <a:t>de crudos pesados </a:t>
            </a:r>
          </a:p>
          <a:p>
            <a:pPr marL="171450" indent="-171450" algn="just">
              <a:buFont typeface="Arial" pitchFamily="34" charset="0"/>
              <a:buChar char="•"/>
            </a:pPr>
            <a:r>
              <a:rPr lang="es-ES" sz="1100" b="1" dirty="0" smtClean="0"/>
              <a:t>Solicitud </a:t>
            </a:r>
            <a:r>
              <a:rPr lang="es-ES" sz="1100" b="1" dirty="0"/>
              <a:t>del servicio</a:t>
            </a:r>
            <a:r>
              <a:rPr lang="es-ES" sz="1100" b="1" dirty="0" smtClean="0"/>
              <a:t>:</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 la cuenta </a:t>
            </a:r>
            <a:r>
              <a:rPr lang="es-ES" sz="1100" dirty="0" smtClean="0"/>
              <a:t>del investigador responsable de cada </a:t>
            </a:r>
          </a:p>
          <a:p>
            <a:pPr algn="just"/>
            <a:r>
              <a:rPr lang="es-ES" sz="1100" dirty="0" smtClean="0"/>
              <a:t>laboratorio	</a:t>
            </a:r>
          </a:p>
          <a:p>
            <a:pPr algn="just"/>
            <a:r>
              <a:rPr lang="es-ES" sz="1100" b="1" dirty="0"/>
              <a:t>Disponibilidad</a:t>
            </a:r>
            <a:r>
              <a:rPr lang="es-ES" sz="1100" b="1" dirty="0" smtClean="0"/>
              <a:t>:</a:t>
            </a:r>
            <a:endParaRPr lang="es-ES" sz="1100" dirty="0" smtClean="0"/>
          </a:p>
          <a:p>
            <a:pPr marL="171450" indent="-171450" algn="just">
              <a:buFont typeface="Arial" pitchFamily="34" charset="0"/>
              <a:buChar char="•"/>
            </a:pPr>
            <a:r>
              <a:rPr lang="es-ES" sz="1100" dirty="0" smtClean="0"/>
              <a:t>Disponible </a:t>
            </a:r>
            <a:r>
              <a:rPr lang="es-ES" sz="1100" dirty="0"/>
              <a:t>Todo el año		</a:t>
            </a:r>
          </a:p>
        </p:txBody>
      </p:sp>
    </p:spTree>
    <p:extLst>
      <p:ext uri="{BB962C8B-B14F-4D97-AF65-F5344CB8AC3E}">
        <p14:creationId xmlns:p14="http://schemas.microsoft.com/office/powerpoint/2010/main" val="357502517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37" name="36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1" name="40 CuadroTexto"/>
          <p:cNvSpPr txBox="1"/>
          <p:nvPr/>
        </p:nvSpPr>
        <p:spPr>
          <a:xfrm>
            <a:off x="540201" y="2222694"/>
            <a:ext cx="3065935" cy="2631490"/>
          </a:xfrm>
          <a:prstGeom prst="rect">
            <a:avLst/>
          </a:prstGeom>
          <a:noFill/>
        </p:spPr>
        <p:txBody>
          <a:bodyPr wrap="square" rtlCol="0">
            <a:spAutoFit/>
          </a:bodyPr>
          <a:lstStyle/>
          <a:p>
            <a:r>
              <a:rPr lang="es-ES" sz="1100" b="1" dirty="0" smtClean="0"/>
              <a:t>CARACTERIZACIÓNQUÍMICA ESPECTROSCOPÍA INFRARROJA (FTIR),  </a:t>
            </a:r>
          </a:p>
          <a:p>
            <a:r>
              <a:rPr lang="es-ES" sz="1100" b="1" dirty="0" smtClean="0"/>
              <a:t>ESPECTROMETRÍA DE MASAS (MS), Y/O RESONANCIA MAGNÉTICA NUCLEAR DE 1H Y 13C (RMN)</a:t>
            </a:r>
            <a:r>
              <a:rPr lang="es-ES" sz="1100" dirty="0"/>
              <a:t>	</a:t>
            </a:r>
            <a:endParaRPr lang="es-ES" sz="1100" dirty="0" smtClean="0"/>
          </a:p>
          <a:p>
            <a:r>
              <a:rPr lang="es-ES" sz="1100" b="1" dirty="0"/>
              <a:t>Usuarios del Servicio, Producto o </a:t>
            </a:r>
            <a:r>
              <a:rPr lang="es-ES" sz="1100" b="1" dirty="0" smtClean="0"/>
              <a:t>Proceso</a:t>
            </a:r>
            <a:endParaRPr lang="es-ES" sz="1100" dirty="0"/>
          </a:p>
          <a:p>
            <a:pPr marL="171450" indent="-171450" algn="just">
              <a:buFont typeface="Arial" pitchFamily="34" charset="0"/>
              <a:buChar char="•"/>
            </a:pPr>
            <a:r>
              <a:rPr lang="es-ES" sz="1100" dirty="0"/>
              <a:t>Usuarios </a:t>
            </a:r>
            <a:r>
              <a:rPr lang="es-ES" sz="1100" dirty="0" smtClean="0"/>
              <a:t>Externos</a:t>
            </a:r>
          </a:p>
          <a:p>
            <a:pPr algn="just"/>
            <a:r>
              <a:rPr lang="es-ES" sz="1100" b="1" dirty="0" smtClean="0"/>
              <a:t>Descripción</a:t>
            </a:r>
            <a:r>
              <a:rPr lang="es-ES" sz="1100" b="1" dirty="0"/>
              <a:t>: </a:t>
            </a:r>
            <a:endParaRPr lang="es-ES" sz="1100" dirty="0"/>
          </a:p>
          <a:p>
            <a:pPr marL="171450" indent="-171450" algn="just">
              <a:buFont typeface="Arial" pitchFamily="34" charset="0"/>
              <a:buChar char="•"/>
            </a:pPr>
            <a:r>
              <a:rPr lang="es-ES" sz="1100" dirty="0" smtClean="0"/>
              <a:t>Muestras </a:t>
            </a:r>
            <a:r>
              <a:rPr lang="es-ES" sz="1100" dirty="0"/>
              <a:t>de </a:t>
            </a:r>
            <a:r>
              <a:rPr lang="es-ES" sz="1100" dirty="0" err="1"/>
              <a:t>Engrasantes</a:t>
            </a:r>
            <a:r>
              <a:rPr lang="es-ES" sz="1100" dirty="0"/>
              <a:t>, </a:t>
            </a:r>
            <a:r>
              <a:rPr lang="es-ES" sz="1100" dirty="0" smtClean="0"/>
              <a:t>detergentes</a:t>
            </a:r>
            <a:endParaRPr lang="es-ES" sz="1100" dirty="0"/>
          </a:p>
          <a:p>
            <a:pPr algn="just"/>
            <a:r>
              <a:rPr lang="es-ES" sz="1100" b="1" dirty="0"/>
              <a:t>Solicitud del servicio</a:t>
            </a:r>
            <a:r>
              <a:rPr lang="es-ES" sz="1100" b="1" dirty="0" smtClean="0"/>
              <a:t>:</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 la cuenta del investigador </a:t>
            </a:r>
          </a:p>
          <a:p>
            <a:pPr algn="just"/>
            <a:r>
              <a:rPr lang="es-ES" sz="1100" dirty="0"/>
              <a:t>responsable de cada </a:t>
            </a:r>
            <a:r>
              <a:rPr lang="es-ES" sz="1100" dirty="0" smtClean="0"/>
              <a:t>laboratorio</a:t>
            </a:r>
            <a:endParaRPr lang="es-ES" sz="1100" dirty="0"/>
          </a:p>
          <a:p>
            <a:pPr algn="just"/>
            <a:r>
              <a:rPr lang="es-ES" sz="1100" b="1" dirty="0" smtClean="0"/>
              <a:t>Disponiblidad </a:t>
            </a:r>
            <a:endParaRPr lang="es-ES" sz="1100" b="1" dirty="0"/>
          </a:p>
          <a:p>
            <a:pPr marL="171450" indent="-171450" algn="just">
              <a:buFont typeface="Arial" pitchFamily="34" charset="0"/>
              <a:buChar char="•"/>
            </a:pPr>
            <a:r>
              <a:rPr lang="es-ES" sz="1100" dirty="0"/>
              <a:t>Disponible Todo el año		</a:t>
            </a:r>
          </a:p>
        </p:txBody>
      </p:sp>
      <p:sp>
        <p:nvSpPr>
          <p:cNvPr id="42" name="41 CuadroTexto"/>
          <p:cNvSpPr txBox="1"/>
          <p:nvPr/>
        </p:nvSpPr>
        <p:spPr>
          <a:xfrm>
            <a:off x="3545632" y="2195736"/>
            <a:ext cx="2763688" cy="2123658"/>
          </a:xfrm>
          <a:prstGeom prst="rect">
            <a:avLst/>
          </a:prstGeom>
          <a:noFill/>
        </p:spPr>
        <p:txBody>
          <a:bodyPr wrap="square" rtlCol="0">
            <a:spAutoFit/>
          </a:bodyPr>
          <a:lstStyle/>
          <a:p>
            <a:pPr algn="just"/>
            <a:r>
              <a:rPr lang="es-ES" sz="1100" b="1" dirty="0" smtClean="0"/>
              <a:t>DETERMINACIÓN DE METALES PESADOS</a:t>
            </a:r>
            <a:endParaRPr lang="es-ES" sz="1100" dirty="0"/>
          </a:p>
          <a:p>
            <a:pPr algn="just"/>
            <a:r>
              <a:rPr lang="es-ES" sz="1100" b="1" dirty="0" smtClean="0"/>
              <a:t>Usuarios </a:t>
            </a:r>
            <a:r>
              <a:rPr lang="es-ES" sz="1100" b="1" dirty="0"/>
              <a:t>del Servicio, Producto o </a:t>
            </a:r>
            <a:r>
              <a:rPr lang="es-ES" sz="1100" b="1" dirty="0" smtClean="0"/>
              <a:t>Proceso</a:t>
            </a:r>
            <a:endParaRPr lang="es-ES" sz="1100" dirty="0"/>
          </a:p>
          <a:p>
            <a:pPr marL="171450" indent="-171450" algn="just">
              <a:buFont typeface="Arial" pitchFamily="34" charset="0"/>
              <a:buChar char="•"/>
            </a:pPr>
            <a:r>
              <a:rPr lang="es-ES" sz="1100" dirty="0"/>
              <a:t>Usuarios </a:t>
            </a:r>
            <a:r>
              <a:rPr lang="es-ES" sz="1100" dirty="0" smtClean="0"/>
              <a:t>Externos</a:t>
            </a:r>
          </a:p>
          <a:p>
            <a:pPr algn="just"/>
            <a:r>
              <a:rPr lang="es-ES" sz="1100" b="1" dirty="0" smtClean="0"/>
              <a:t>Descripción</a:t>
            </a:r>
            <a:r>
              <a:rPr lang="es-ES" sz="1100" b="1" dirty="0"/>
              <a:t>: </a:t>
            </a:r>
            <a:endParaRPr lang="es-ES" sz="1100" dirty="0"/>
          </a:p>
          <a:p>
            <a:pPr marL="171450" indent="-171450" algn="just">
              <a:buFont typeface="Arial" pitchFamily="34" charset="0"/>
              <a:buChar char="•"/>
            </a:pPr>
            <a:r>
              <a:rPr lang="es-ES" sz="1100" dirty="0" smtClean="0"/>
              <a:t>Aplicación en </a:t>
            </a:r>
            <a:r>
              <a:rPr lang="es-ES" sz="1100" dirty="0"/>
              <a:t>muestras de tintas de impresión	</a:t>
            </a:r>
            <a:endParaRPr lang="es-ES" sz="1100" dirty="0" smtClean="0"/>
          </a:p>
          <a:p>
            <a:pPr algn="just"/>
            <a:r>
              <a:rPr lang="es-ES" sz="1100" b="1" dirty="0"/>
              <a:t>Solicitud del servicio</a:t>
            </a:r>
            <a:r>
              <a:rPr lang="es-ES" sz="1100" b="1" dirty="0" smtClean="0"/>
              <a:t>:</a:t>
            </a:r>
            <a:endParaRPr lang="es-ES" sz="1100" dirty="0"/>
          </a:p>
          <a:p>
            <a:pPr marL="171450" indent="-171450" algn="just">
              <a:buFont typeface="Arial" pitchFamily="34" charset="0"/>
              <a:buChar char="•"/>
            </a:pPr>
            <a:r>
              <a:rPr lang="es-ES" sz="1100" dirty="0" smtClean="0"/>
              <a:t>Solicitan </a:t>
            </a:r>
            <a:r>
              <a:rPr lang="es-ES" sz="1100" dirty="0"/>
              <a:t>el presupuesto por correo </a:t>
            </a:r>
          </a:p>
          <a:p>
            <a:pPr algn="just"/>
            <a:r>
              <a:rPr lang="es-ES" sz="1100" dirty="0"/>
              <a:t>a la cuenta del investigador responsable </a:t>
            </a:r>
            <a:endParaRPr lang="es-ES" sz="1100" dirty="0" smtClean="0"/>
          </a:p>
          <a:p>
            <a:pPr algn="just"/>
            <a:r>
              <a:rPr lang="es-ES" sz="1100" dirty="0" smtClean="0"/>
              <a:t>de </a:t>
            </a:r>
            <a:r>
              <a:rPr lang="es-ES" sz="1100" dirty="0"/>
              <a:t>cada laboratorio	</a:t>
            </a:r>
          </a:p>
          <a:p>
            <a:pPr algn="just"/>
            <a:r>
              <a:rPr lang="es-ES" sz="1100" b="1" dirty="0" smtClean="0"/>
              <a:t>Disponibilidad:</a:t>
            </a:r>
            <a:endParaRPr lang="es-ES" sz="1100" dirty="0" smtClean="0"/>
          </a:p>
          <a:p>
            <a:pPr marL="171450" indent="-171450" algn="just">
              <a:buFont typeface="Arial" pitchFamily="34" charset="0"/>
              <a:buChar char="•"/>
            </a:pPr>
            <a:r>
              <a:rPr lang="es-ES" sz="1100" dirty="0" smtClean="0"/>
              <a:t>Disponible </a:t>
            </a:r>
            <a:r>
              <a:rPr lang="es-ES" sz="1100" dirty="0"/>
              <a:t>Todo el año	</a:t>
            </a:r>
            <a:endParaRPr lang="es-ES" sz="1100" dirty="0" smtClean="0"/>
          </a:p>
        </p:txBody>
      </p:sp>
      <p:sp>
        <p:nvSpPr>
          <p:cNvPr id="44" name="43 Rectángulo"/>
          <p:cNvSpPr/>
          <p:nvPr/>
        </p:nvSpPr>
        <p:spPr>
          <a:xfrm>
            <a:off x="548680" y="4860032"/>
            <a:ext cx="2818693" cy="34539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616647" y="5501773"/>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err="1" smtClean="0"/>
              <a:t>MSc</a:t>
            </a:r>
            <a:r>
              <a:rPr lang="es-ES" sz="1100" dirty="0"/>
              <a:t>. Lola De </a:t>
            </a:r>
            <a:r>
              <a:rPr lang="es-ES" sz="1100" dirty="0" smtClean="0"/>
              <a:t>Lima</a:t>
            </a:r>
          </a:p>
          <a:p>
            <a:pPr algn="just"/>
            <a:r>
              <a:rPr lang="es-ES" sz="1100" dirty="0" err="1"/>
              <a:t>Lab</a:t>
            </a:r>
            <a:r>
              <a:rPr lang="es-ES" sz="1100" dirty="0"/>
              <a:t>. Físico Química	</a:t>
            </a:r>
          </a:p>
          <a:p>
            <a:pPr algn="just"/>
            <a:r>
              <a:rPr lang="es-ES" sz="1100" dirty="0" err="1"/>
              <a:t>Lab</a:t>
            </a:r>
            <a:r>
              <a:rPr lang="es-ES" sz="1100" dirty="0"/>
              <a:t>. </a:t>
            </a:r>
            <a:r>
              <a:rPr lang="es-ES" sz="1100" dirty="0" err="1"/>
              <a:t>Espectroscopía</a:t>
            </a:r>
            <a:r>
              <a:rPr lang="es-ES" sz="1100" dirty="0"/>
              <a:t> </a:t>
            </a:r>
            <a:r>
              <a:rPr lang="es-ES" sz="1100" dirty="0" smtClean="0"/>
              <a:t>Láser, </a:t>
            </a:r>
            <a:endParaRPr lang="es-ES" sz="1100" dirty="0"/>
          </a:p>
          <a:p>
            <a:pPr algn="just"/>
            <a:r>
              <a:rPr lang="es-ES" sz="1100" dirty="0"/>
              <a:t>PB, Escuela de Química </a:t>
            </a:r>
          </a:p>
          <a:p>
            <a:pPr algn="just"/>
            <a:r>
              <a:rPr lang="es-ES" sz="1100" b="1" dirty="0" smtClean="0"/>
              <a:t>	</a:t>
            </a:r>
          </a:p>
          <a:p>
            <a:pPr algn="just"/>
            <a:r>
              <a:rPr lang="es-ES" sz="1100" b="1" dirty="0" smtClean="0"/>
              <a:t>Correo: </a:t>
            </a:r>
          </a:p>
          <a:p>
            <a:pPr algn="just"/>
            <a:r>
              <a:rPr lang="es-ES" sz="1100" dirty="0" smtClean="0"/>
              <a:t>loladelima@gmail.com</a:t>
            </a:r>
          </a:p>
          <a:p>
            <a:pPr algn="just"/>
            <a:endParaRPr lang="es-ES" sz="1100" b="1" dirty="0"/>
          </a:p>
          <a:p>
            <a:pPr algn="just"/>
            <a:r>
              <a:rPr lang="es-ES" sz="1100" b="1" dirty="0" smtClean="0"/>
              <a:t>Teléfonos:</a:t>
            </a:r>
          </a:p>
          <a:p>
            <a:pPr algn="just"/>
            <a:r>
              <a:rPr lang="es-ES" sz="1100" dirty="0" err="1" smtClean="0"/>
              <a:t>Ofic</a:t>
            </a:r>
            <a:r>
              <a:rPr lang="es-ES" sz="1100" dirty="0"/>
              <a:t>: </a:t>
            </a:r>
            <a:r>
              <a:rPr lang="es-ES" sz="1100" dirty="0" smtClean="0"/>
              <a:t>(212)6051233</a:t>
            </a:r>
            <a:endParaRPr lang="es-ES" sz="1100" dirty="0"/>
          </a:p>
          <a:p>
            <a:pPr algn="just"/>
            <a:r>
              <a:rPr lang="es-ES" sz="1100" dirty="0" err="1"/>
              <a:t>Cel</a:t>
            </a:r>
            <a:r>
              <a:rPr lang="es-ES" sz="1100" dirty="0"/>
              <a:t>: </a:t>
            </a:r>
            <a:r>
              <a:rPr lang="es-ES" sz="1100" dirty="0" smtClean="0"/>
              <a:t>(414)1401293</a:t>
            </a:r>
            <a:endParaRPr lang="es-ES" sz="1100" dirty="0"/>
          </a:p>
          <a:p>
            <a:pPr algn="just"/>
            <a:r>
              <a:rPr lang="es-ES" sz="1100" dirty="0"/>
              <a:t>Fax: </a:t>
            </a:r>
            <a:r>
              <a:rPr lang="es-ES" sz="1100" dirty="0" smtClean="0"/>
              <a:t>(212)6051218</a:t>
            </a:r>
            <a:endParaRPr lang="es-ES" sz="1100" dirty="0"/>
          </a:p>
          <a:p>
            <a:pPr algn="just"/>
            <a:endParaRPr lang="es-ES" sz="1100" b="1" dirty="0" smtClean="0"/>
          </a:p>
        </p:txBody>
      </p:sp>
      <p:sp>
        <p:nvSpPr>
          <p:cNvPr id="49" name="48 Rectángulo"/>
          <p:cNvSpPr/>
          <p:nvPr/>
        </p:nvSpPr>
        <p:spPr>
          <a:xfrm>
            <a:off x="631069" y="5028686"/>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0" name="49 CuadroTexto"/>
          <p:cNvSpPr txBox="1"/>
          <p:nvPr/>
        </p:nvSpPr>
        <p:spPr>
          <a:xfrm>
            <a:off x="631069" y="5019917"/>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1" name="5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92" y="5364090"/>
            <a:ext cx="246979" cy="288276"/>
          </a:xfrm>
          <a:prstGeom prst="rect">
            <a:avLst/>
          </a:prstGeom>
        </p:spPr>
      </p:pic>
      <p:sp>
        <p:nvSpPr>
          <p:cNvPr id="64" name="63 Rectángulo"/>
          <p:cNvSpPr/>
          <p:nvPr/>
        </p:nvSpPr>
        <p:spPr>
          <a:xfrm>
            <a:off x="3501008" y="4854185"/>
            <a:ext cx="2808312" cy="34597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6" name="65 CuadroTexto"/>
          <p:cNvSpPr txBox="1"/>
          <p:nvPr/>
        </p:nvSpPr>
        <p:spPr>
          <a:xfrm>
            <a:off x="3571132" y="5406959"/>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 Jimmy </a:t>
            </a:r>
            <a:r>
              <a:rPr lang="es-ES" sz="1100" dirty="0" smtClean="0"/>
              <a:t>Castillo</a:t>
            </a:r>
            <a:endParaRPr lang="es-ES" sz="1100" dirty="0"/>
          </a:p>
          <a:p>
            <a:pPr algn="just"/>
            <a:r>
              <a:rPr lang="es-ES" sz="1100" dirty="0" err="1"/>
              <a:t>Lab</a:t>
            </a:r>
            <a:r>
              <a:rPr lang="es-ES" sz="1100" dirty="0"/>
              <a:t> </a:t>
            </a:r>
            <a:r>
              <a:rPr lang="es-ES" sz="1100" dirty="0" err="1" smtClean="0"/>
              <a:t>Fisico-quimica</a:t>
            </a:r>
            <a:endParaRPr lang="es-ES" sz="1100" dirty="0" smtClean="0"/>
          </a:p>
          <a:p>
            <a:pPr algn="just"/>
            <a:r>
              <a:rPr lang="es-ES" sz="1100" dirty="0"/>
              <a:t>	</a:t>
            </a:r>
          </a:p>
          <a:p>
            <a:pPr algn="just"/>
            <a:r>
              <a:rPr lang="es-ES" sz="1100" dirty="0" err="1"/>
              <a:t>Lab</a:t>
            </a:r>
            <a:r>
              <a:rPr lang="es-ES" sz="1100" dirty="0"/>
              <a:t>. </a:t>
            </a:r>
            <a:r>
              <a:rPr lang="es-ES" sz="1100" dirty="0" err="1"/>
              <a:t>Espectroscopía</a:t>
            </a:r>
            <a:r>
              <a:rPr lang="es-ES" sz="1100" dirty="0"/>
              <a:t> Láser, </a:t>
            </a:r>
            <a:endParaRPr lang="es-ES" sz="1100" dirty="0" smtClean="0"/>
          </a:p>
          <a:p>
            <a:pPr algn="just"/>
            <a:r>
              <a:rPr lang="es-ES" sz="1100" dirty="0" smtClean="0"/>
              <a:t>PB, Escuela de Química </a:t>
            </a:r>
          </a:p>
          <a:p>
            <a:pPr algn="just"/>
            <a:r>
              <a:rPr lang="es-ES" sz="1100" b="1" dirty="0" smtClean="0"/>
              <a:t>	</a:t>
            </a:r>
          </a:p>
          <a:p>
            <a:pPr algn="just"/>
            <a:r>
              <a:rPr lang="es-ES" sz="1100" b="1" dirty="0" smtClean="0"/>
              <a:t>Correo: </a:t>
            </a:r>
          </a:p>
          <a:p>
            <a:pPr algn="just"/>
            <a:r>
              <a:rPr lang="es-ES" sz="1100" dirty="0"/>
              <a:t>jimmy.castillo@ciens.ucv.ve</a:t>
            </a:r>
            <a:endParaRPr lang="it-IT" sz="1100" dirty="0"/>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58(212)6051158</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58(412)6155242</a:t>
            </a:r>
            <a:endParaRPr lang="es-ES" sz="1100" dirty="0"/>
          </a:p>
        </p:txBody>
      </p:sp>
      <p:sp>
        <p:nvSpPr>
          <p:cNvPr id="67" name="66 Rectángulo"/>
          <p:cNvSpPr/>
          <p:nvPr/>
        </p:nvSpPr>
        <p:spPr>
          <a:xfrm>
            <a:off x="3576018" y="5012817"/>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8" name="67 CuadroTexto"/>
          <p:cNvSpPr txBox="1"/>
          <p:nvPr/>
        </p:nvSpPr>
        <p:spPr>
          <a:xfrm>
            <a:off x="3576018" y="500404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9" name="6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3920" y="5348221"/>
            <a:ext cx="246979" cy="288276"/>
          </a:xfrm>
          <a:prstGeom prst="rect">
            <a:avLst/>
          </a:prstGeom>
        </p:spPr>
      </p:pic>
    </p:spTree>
    <p:extLst>
      <p:ext uri="{BB962C8B-B14F-4D97-AF65-F5344CB8AC3E}">
        <p14:creationId xmlns:p14="http://schemas.microsoft.com/office/powerpoint/2010/main" val="48391147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56" name="55 Rectángulo"/>
          <p:cNvSpPr/>
          <p:nvPr/>
        </p:nvSpPr>
        <p:spPr>
          <a:xfrm>
            <a:off x="3514253" y="4716016"/>
            <a:ext cx="2808312" cy="36041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7" name="56 CuadroTexto"/>
          <p:cNvSpPr txBox="1"/>
          <p:nvPr/>
        </p:nvSpPr>
        <p:spPr>
          <a:xfrm>
            <a:off x="3584377" y="5364088"/>
            <a:ext cx="2738188" cy="2800767"/>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Mary Lorena </a:t>
            </a:r>
            <a:r>
              <a:rPr lang="es-ES" sz="1100" dirty="0" smtClean="0"/>
              <a:t>Araujo</a:t>
            </a:r>
            <a:endParaRPr lang="es-ES" sz="1100" dirty="0"/>
          </a:p>
          <a:p>
            <a:pPr algn="just"/>
            <a:r>
              <a:rPr lang="es-ES" sz="1100" dirty="0"/>
              <a:t>Centro de Equilibrios en Solución</a:t>
            </a:r>
            <a:endParaRPr lang="es-ES" sz="1100" dirty="0" smtClean="0"/>
          </a:p>
          <a:p>
            <a:pPr algn="just"/>
            <a:r>
              <a:rPr lang="es-ES" sz="1100" dirty="0"/>
              <a:t>Laboratorios de </a:t>
            </a:r>
            <a:r>
              <a:rPr lang="es-ES" sz="1100" dirty="0" err="1" smtClean="0"/>
              <a:t>emf</a:t>
            </a:r>
            <a:r>
              <a:rPr lang="es-ES" sz="1100" dirty="0" smtClean="0"/>
              <a:t> (H</a:t>
            </a:r>
            <a:r>
              <a:rPr lang="es-ES" sz="1100" dirty="0"/>
              <a:t>), </a:t>
            </a:r>
            <a:endParaRPr lang="es-ES" sz="1100" dirty="0" smtClean="0"/>
          </a:p>
          <a:p>
            <a:pPr algn="just"/>
            <a:r>
              <a:rPr lang="es-ES" sz="1100" dirty="0" smtClean="0"/>
              <a:t>UV-vis y </a:t>
            </a:r>
            <a:r>
              <a:rPr lang="es-ES" sz="1100" dirty="0"/>
              <a:t>electroquímica</a:t>
            </a:r>
          </a:p>
          <a:p>
            <a:pPr algn="just"/>
            <a:endParaRPr lang="es-ES" sz="1100" b="1" dirty="0" smtClean="0"/>
          </a:p>
          <a:p>
            <a:pPr algn="just"/>
            <a:endParaRPr lang="es-ES" sz="1100" b="1" dirty="0" smtClean="0"/>
          </a:p>
          <a:p>
            <a:pPr algn="just"/>
            <a:r>
              <a:rPr lang="es-ES" sz="1100" b="1" dirty="0" smtClean="0"/>
              <a:t>Correo: </a:t>
            </a:r>
          </a:p>
          <a:p>
            <a:pPr algn="just"/>
            <a:r>
              <a:rPr lang="es-ES" sz="1100" dirty="0" smtClean="0"/>
              <a:t>maylorenaaraujo@gmail.com</a:t>
            </a:r>
            <a:endParaRPr lang="it-IT" sz="1100" dirty="0"/>
          </a:p>
          <a:p>
            <a:pPr algn="just"/>
            <a:endParaRPr lang="es-ES" sz="1100" b="1" dirty="0"/>
          </a:p>
          <a:p>
            <a:pPr algn="just"/>
            <a:r>
              <a:rPr lang="es-ES" sz="1100" b="1" dirty="0" smtClean="0"/>
              <a:t>Teléfonos:</a:t>
            </a:r>
          </a:p>
          <a:p>
            <a:pPr algn="just"/>
            <a:r>
              <a:rPr lang="es-ES" sz="1100" dirty="0" smtClean="0"/>
              <a:t>Ofic.58(212 )6051357/1013</a:t>
            </a:r>
          </a:p>
          <a:p>
            <a:pPr algn="just"/>
            <a:r>
              <a:rPr lang="es-ES" sz="1100" dirty="0" smtClean="0"/>
              <a:t>Fax:58 (212)6051218</a:t>
            </a:r>
            <a:endParaRPr lang="es-ES" sz="1100" dirty="0"/>
          </a:p>
          <a:p>
            <a:pPr algn="just"/>
            <a:r>
              <a:rPr lang="es-ES" sz="1100" dirty="0" err="1"/>
              <a:t>Cel</a:t>
            </a:r>
            <a:r>
              <a:rPr lang="es-ES" sz="1100" dirty="0"/>
              <a:t>: </a:t>
            </a:r>
            <a:r>
              <a:rPr lang="es-ES" sz="1100" dirty="0" smtClean="0"/>
              <a:t>58 (412) 7259703</a:t>
            </a:r>
            <a:endParaRPr lang="es-ES" sz="1100" dirty="0"/>
          </a:p>
          <a:p>
            <a:pPr algn="just"/>
            <a:r>
              <a:rPr lang="es-ES" sz="1100" dirty="0" smtClean="0"/>
              <a:t>         58(416)4187225</a:t>
            </a:r>
            <a:endParaRPr lang="es-ES" sz="1100" b="1" dirty="0" smtClean="0"/>
          </a:p>
        </p:txBody>
      </p:sp>
      <p:sp>
        <p:nvSpPr>
          <p:cNvPr id="61" name="60 Rectángulo"/>
          <p:cNvSpPr/>
          <p:nvPr/>
        </p:nvSpPr>
        <p:spPr>
          <a:xfrm>
            <a:off x="3596642" y="4872872"/>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2" name="61 CuadroTexto"/>
          <p:cNvSpPr txBox="1"/>
          <p:nvPr/>
        </p:nvSpPr>
        <p:spPr>
          <a:xfrm>
            <a:off x="3596642" y="4860032"/>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3" name="6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165" y="5220072"/>
            <a:ext cx="246979" cy="288276"/>
          </a:xfrm>
          <a:prstGeom prst="rect">
            <a:avLst/>
          </a:prstGeom>
        </p:spPr>
      </p:pic>
      <p:sp>
        <p:nvSpPr>
          <p:cNvPr id="37" name="36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3" name="42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4" name="43 CuadroTexto"/>
          <p:cNvSpPr txBox="1"/>
          <p:nvPr/>
        </p:nvSpPr>
        <p:spPr>
          <a:xfrm>
            <a:off x="3336368" y="2201943"/>
            <a:ext cx="2972952" cy="2631490"/>
          </a:xfrm>
          <a:prstGeom prst="rect">
            <a:avLst/>
          </a:prstGeom>
          <a:noFill/>
        </p:spPr>
        <p:txBody>
          <a:bodyPr wrap="square" rtlCol="0">
            <a:spAutoFit/>
          </a:bodyPr>
          <a:lstStyle/>
          <a:p>
            <a:pPr algn="just"/>
            <a:r>
              <a:rPr lang="es-ES" sz="1100" b="1" dirty="0" smtClean="0"/>
              <a:t>ANÁLISIS DE ESCORIAS</a:t>
            </a:r>
            <a:r>
              <a:rPr lang="es-ES" sz="1100" dirty="0"/>
              <a:t>	</a:t>
            </a:r>
          </a:p>
          <a:p>
            <a:pPr algn="just"/>
            <a:r>
              <a:rPr lang="es-ES" sz="1100" b="1" dirty="0"/>
              <a:t>Usuarios del Servicio, Producto o </a:t>
            </a:r>
            <a:r>
              <a:rPr lang="es-ES" sz="1100" b="1" dirty="0" smtClean="0"/>
              <a:t>Proceso</a:t>
            </a:r>
            <a:endParaRPr lang="es-ES" sz="1100" dirty="0" smtClean="0"/>
          </a:p>
          <a:p>
            <a:pPr marL="171450" indent="-171450" algn="just">
              <a:buFont typeface="Arial" pitchFamily="34" charset="0"/>
              <a:buChar char="•"/>
            </a:pPr>
            <a:r>
              <a:rPr lang="es-ES" sz="1100" dirty="0" smtClean="0"/>
              <a:t>Usuarios Externos</a:t>
            </a:r>
          </a:p>
          <a:p>
            <a:pPr algn="just"/>
            <a:r>
              <a:rPr lang="es-ES" sz="1100" b="1" dirty="0"/>
              <a:t>Solicitud del servicio</a:t>
            </a:r>
            <a:r>
              <a:rPr lang="es-ES" sz="1100" b="1" dirty="0" smtClean="0"/>
              <a:t>:</a:t>
            </a:r>
            <a:r>
              <a:rPr lang="es-ES" sz="1100" dirty="0"/>
              <a:t>	</a:t>
            </a:r>
          </a:p>
          <a:p>
            <a:pPr marL="171450" indent="-171450" algn="just">
              <a:buFont typeface="Arial" pitchFamily="34" charset="0"/>
              <a:buChar char="•"/>
            </a:pPr>
            <a:r>
              <a:rPr lang="es-ES" sz="1100" dirty="0" smtClean="0"/>
              <a:t>Aplicación: en análisis </a:t>
            </a:r>
            <a:r>
              <a:rPr lang="es-ES" sz="1100" dirty="0"/>
              <a:t>de Escorias producto </a:t>
            </a:r>
          </a:p>
          <a:p>
            <a:pPr algn="just"/>
            <a:r>
              <a:rPr lang="es-ES" sz="1100" dirty="0"/>
              <a:t>de procesamiento de pirita. </a:t>
            </a:r>
          </a:p>
          <a:p>
            <a:pPr marL="171450" indent="-171450" algn="just">
              <a:buFont typeface="Arial" pitchFamily="34" charset="0"/>
              <a:buChar char="•"/>
            </a:pPr>
            <a:r>
              <a:rPr lang="es-ES" sz="1100" dirty="0"/>
              <a:t>Contenidos de total de vanadio y %total de </a:t>
            </a:r>
            <a:r>
              <a:rPr lang="es-ES" sz="1100" dirty="0" smtClean="0"/>
              <a:t>humedad.</a:t>
            </a:r>
          </a:p>
          <a:p>
            <a:pPr algn="just"/>
            <a:r>
              <a:rPr lang="es-ES" sz="1100" b="1" dirty="0"/>
              <a:t>Solicitud del servicio</a:t>
            </a:r>
            <a:r>
              <a:rPr lang="es-ES" sz="1100" b="1" dirty="0" smtClean="0"/>
              <a:t>:</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smtClean="0"/>
              <a:t>Disponiblidad</a:t>
            </a:r>
            <a:r>
              <a:rPr lang="es-ES" sz="1100" b="1" dirty="0"/>
              <a:t>:</a:t>
            </a:r>
            <a:endParaRPr lang="es-ES" sz="1100" dirty="0"/>
          </a:p>
          <a:p>
            <a:pPr marL="171450" indent="-171450" algn="just">
              <a:buFont typeface="Arial" pitchFamily="34" charset="0"/>
              <a:buChar char="•"/>
            </a:pPr>
            <a:r>
              <a:rPr lang="es-ES" sz="1100" dirty="0" smtClean="0"/>
              <a:t>Disponible </a:t>
            </a:r>
            <a:r>
              <a:rPr lang="es-ES" sz="1100" dirty="0"/>
              <a:t>Todo el año		</a:t>
            </a:r>
          </a:p>
          <a:p>
            <a:pPr algn="just"/>
            <a:endParaRPr lang="es-ES" sz="1100" dirty="0"/>
          </a:p>
        </p:txBody>
      </p:sp>
      <p:sp>
        <p:nvSpPr>
          <p:cNvPr id="45" name="44 CuadroTexto"/>
          <p:cNvSpPr txBox="1"/>
          <p:nvPr/>
        </p:nvSpPr>
        <p:spPr>
          <a:xfrm>
            <a:off x="539573" y="4427984"/>
            <a:ext cx="2745412" cy="2631490"/>
          </a:xfrm>
          <a:prstGeom prst="rect">
            <a:avLst/>
          </a:prstGeom>
          <a:noFill/>
        </p:spPr>
        <p:txBody>
          <a:bodyPr wrap="square" rtlCol="0">
            <a:spAutoFit/>
          </a:bodyPr>
          <a:lstStyle/>
          <a:p>
            <a:pPr algn="just"/>
            <a:r>
              <a:rPr lang="es-ES" sz="1100" b="1" dirty="0" smtClean="0"/>
              <a:t>ANÁLISIS DE MATERIALES REFRACTARIOS</a:t>
            </a:r>
            <a:endParaRPr lang="es-ES" sz="1100" dirty="0"/>
          </a:p>
          <a:p>
            <a:pPr algn="just"/>
            <a:r>
              <a:rPr lang="es-ES" sz="1100" b="1" dirty="0"/>
              <a:t>Usuarios del Servicio, Producto o </a:t>
            </a:r>
            <a:r>
              <a:rPr lang="es-ES" sz="1100" b="1" dirty="0" smtClean="0"/>
              <a:t>Proceso</a:t>
            </a:r>
            <a:endParaRPr lang="es-ES" sz="1100" dirty="0"/>
          </a:p>
          <a:p>
            <a:pPr marL="171450" indent="-171450" algn="just">
              <a:buFont typeface="Arial" pitchFamily="34" charset="0"/>
              <a:buChar char="•"/>
            </a:pPr>
            <a:r>
              <a:rPr lang="es-ES" sz="1100" dirty="0" smtClean="0"/>
              <a:t>Usuarios Externos</a:t>
            </a:r>
          </a:p>
          <a:p>
            <a:pPr algn="just"/>
            <a:r>
              <a:rPr lang="es-ES" sz="1100" b="1" dirty="0" smtClean="0"/>
              <a:t>Descripción</a:t>
            </a:r>
            <a:r>
              <a:rPr lang="es-ES" sz="1100" b="1" dirty="0"/>
              <a:t>: </a:t>
            </a:r>
            <a:endParaRPr lang="es-ES" sz="1100" dirty="0"/>
          </a:p>
          <a:p>
            <a:pPr marL="171450" indent="-171450" algn="just">
              <a:buFont typeface="Arial" pitchFamily="34" charset="0"/>
              <a:buChar char="•"/>
            </a:pPr>
            <a:r>
              <a:rPr lang="es-ES" sz="1100" dirty="0"/>
              <a:t>Aplicación en Análisis de muestras provenientes </a:t>
            </a:r>
            <a:r>
              <a:rPr lang="es-ES" sz="1100" dirty="0" smtClean="0"/>
              <a:t>de </a:t>
            </a:r>
            <a:r>
              <a:rPr lang="es-ES" sz="1100" dirty="0"/>
              <a:t>materiales cerámicos % Cr2O3, Al2O3, Fe2O3, </a:t>
            </a:r>
            <a:r>
              <a:rPr lang="es-ES" sz="1100" dirty="0" err="1"/>
              <a:t>CaO</a:t>
            </a:r>
            <a:r>
              <a:rPr lang="es-ES" sz="1100" dirty="0"/>
              <a:t>, </a:t>
            </a:r>
            <a:r>
              <a:rPr lang="es-ES" sz="1100" dirty="0" err="1"/>
              <a:t>MgO</a:t>
            </a:r>
            <a:r>
              <a:rPr lang="es-ES" sz="1100" dirty="0"/>
              <a:t>, </a:t>
            </a:r>
            <a:r>
              <a:rPr lang="es-ES" sz="1100" dirty="0" smtClean="0"/>
              <a:t>SiO2.</a:t>
            </a:r>
            <a:endParaRPr lang="es-ES" sz="1100" dirty="0"/>
          </a:p>
          <a:p>
            <a:pPr algn="just"/>
            <a:r>
              <a:rPr lang="es-ES" sz="1100" b="1" dirty="0"/>
              <a:t>Solicitud del servicio:</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p>
          <a:p>
            <a:pPr algn="just"/>
            <a:r>
              <a:rPr lang="es-ES" sz="1100" dirty="0"/>
              <a:t>a la cuenta del investigador responsable de cada </a:t>
            </a:r>
            <a:r>
              <a:rPr lang="es-ES" sz="1100" dirty="0" smtClean="0"/>
              <a:t>laboratorio.</a:t>
            </a:r>
            <a:r>
              <a:rPr lang="es-ES" sz="1100" dirty="0"/>
              <a:t>	</a:t>
            </a:r>
            <a:endParaRPr lang="es-ES" sz="1100" dirty="0" smtClean="0"/>
          </a:p>
          <a:p>
            <a:pPr algn="just"/>
            <a:r>
              <a:rPr lang="es-ES" sz="1100" b="1" dirty="0"/>
              <a:t>Disponiblidad</a:t>
            </a:r>
            <a:r>
              <a:rPr lang="es-ES" sz="1100" b="1" dirty="0" smtClean="0"/>
              <a:t>:</a:t>
            </a:r>
            <a:endParaRPr lang="es-ES" sz="1100" dirty="0"/>
          </a:p>
          <a:p>
            <a:pPr marL="171450" indent="-171450" algn="just">
              <a:buFont typeface="Arial" pitchFamily="34" charset="0"/>
              <a:buChar char="•"/>
            </a:pPr>
            <a:r>
              <a:rPr lang="es-ES" sz="1100" dirty="0"/>
              <a:t>Disponible Todo el </a:t>
            </a:r>
            <a:r>
              <a:rPr lang="es-ES" sz="1100" dirty="0" smtClean="0"/>
              <a:t>año.</a:t>
            </a:r>
            <a:r>
              <a:rPr lang="es-ES" sz="1100" dirty="0"/>
              <a:t>		</a:t>
            </a:r>
          </a:p>
        </p:txBody>
      </p:sp>
      <p:sp>
        <p:nvSpPr>
          <p:cNvPr id="46" name="45 CuadroTexto"/>
          <p:cNvSpPr txBox="1"/>
          <p:nvPr/>
        </p:nvSpPr>
        <p:spPr>
          <a:xfrm>
            <a:off x="529715" y="2195736"/>
            <a:ext cx="2755269" cy="2292935"/>
          </a:xfrm>
          <a:prstGeom prst="rect">
            <a:avLst/>
          </a:prstGeom>
          <a:noFill/>
        </p:spPr>
        <p:txBody>
          <a:bodyPr wrap="square" rtlCol="0">
            <a:spAutoFit/>
          </a:bodyPr>
          <a:lstStyle/>
          <a:p>
            <a:pPr algn="just"/>
            <a:r>
              <a:rPr lang="es-ES" sz="1100" b="1" dirty="0" smtClean="0"/>
              <a:t>ANÁLISIS DE CONTENIDO DE CROMO (VI)</a:t>
            </a:r>
            <a:endParaRPr lang="es-ES" sz="1100" dirty="0"/>
          </a:p>
          <a:p>
            <a:pPr algn="just"/>
            <a:r>
              <a:rPr lang="es-ES" sz="1100" b="1" dirty="0"/>
              <a:t>Usuarios del Servicio, Producto o </a:t>
            </a:r>
            <a:r>
              <a:rPr lang="es-ES" sz="1100" b="1" dirty="0" smtClean="0"/>
              <a:t>Proceso</a:t>
            </a:r>
            <a:endParaRPr lang="es-ES" sz="1100" dirty="0" smtClean="0"/>
          </a:p>
          <a:p>
            <a:pPr marL="171450" indent="-171450" algn="just">
              <a:buFont typeface="Arial" pitchFamily="34" charset="0"/>
              <a:buChar char="•"/>
            </a:pPr>
            <a:r>
              <a:rPr lang="es-ES" sz="1100" dirty="0" smtClean="0"/>
              <a:t>Usuarios Externos</a:t>
            </a:r>
          </a:p>
          <a:p>
            <a:pPr algn="just"/>
            <a:r>
              <a:rPr lang="es-ES" sz="1100" b="1" dirty="0"/>
              <a:t>Descripción: </a:t>
            </a:r>
            <a:r>
              <a:rPr lang="es-ES" sz="1100" dirty="0"/>
              <a:t>	</a:t>
            </a:r>
          </a:p>
          <a:p>
            <a:pPr marL="171450" indent="-171450" algn="just">
              <a:buFont typeface="Arial" pitchFamily="34" charset="0"/>
              <a:buChar char="•"/>
            </a:pPr>
            <a:r>
              <a:rPr lang="es-ES" sz="1100" dirty="0" smtClean="0"/>
              <a:t>Aplicación  en análisis </a:t>
            </a:r>
            <a:r>
              <a:rPr lang="es-ES" sz="1100" dirty="0"/>
              <a:t>de contenido </a:t>
            </a:r>
            <a:r>
              <a:rPr lang="es-ES" sz="1100" dirty="0" smtClean="0"/>
              <a:t> </a:t>
            </a:r>
          </a:p>
          <a:p>
            <a:pPr algn="just"/>
            <a:r>
              <a:rPr lang="es-ES" sz="1100" dirty="0" smtClean="0"/>
              <a:t>de </a:t>
            </a:r>
            <a:r>
              <a:rPr lang="es-ES" sz="1100" dirty="0"/>
              <a:t>cromo (VI) en </a:t>
            </a:r>
            <a:r>
              <a:rPr lang="es-ES" sz="1100" dirty="0" err="1" smtClean="0"/>
              <a:t>lignosulfonados</a:t>
            </a:r>
            <a:endParaRPr lang="es-ES" sz="1100" dirty="0" smtClean="0"/>
          </a:p>
          <a:p>
            <a:pPr algn="just"/>
            <a:r>
              <a:rPr lang="es-ES" sz="1100" b="1" dirty="0" smtClean="0"/>
              <a:t>Solicitud </a:t>
            </a:r>
            <a:r>
              <a:rPr lang="es-ES" sz="1100" b="1" dirty="0"/>
              <a:t>del servicio:</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p>
          <a:p>
            <a:pPr algn="just"/>
            <a:r>
              <a:rPr lang="es-ES" sz="1100" dirty="0"/>
              <a:t>a la cuenta del investigador responsable </a:t>
            </a:r>
            <a:endParaRPr lang="es-ES" sz="1100" dirty="0" smtClean="0"/>
          </a:p>
          <a:p>
            <a:pPr algn="just"/>
            <a:r>
              <a:rPr lang="es-ES" sz="1100" dirty="0" smtClean="0"/>
              <a:t>de </a:t>
            </a:r>
            <a:r>
              <a:rPr lang="es-ES" sz="1100" dirty="0"/>
              <a:t>cada laboratorio	</a:t>
            </a:r>
            <a:endParaRPr lang="es-ES" sz="1100" dirty="0" smtClean="0"/>
          </a:p>
          <a:p>
            <a:pPr algn="just"/>
            <a:r>
              <a:rPr lang="es-ES" sz="1100" b="1" dirty="0" smtClean="0"/>
              <a:t>Disponiblidad:</a:t>
            </a:r>
            <a:endParaRPr lang="es-ES" sz="1100" dirty="0"/>
          </a:p>
          <a:p>
            <a:pPr marL="171450" indent="-171450" algn="just">
              <a:buFont typeface="Arial" pitchFamily="34" charset="0"/>
              <a:buChar char="•"/>
            </a:pPr>
            <a:r>
              <a:rPr lang="es-ES" sz="1100" dirty="0"/>
              <a:t>Disponible Todo el </a:t>
            </a:r>
            <a:r>
              <a:rPr lang="es-ES" sz="1100" dirty="0" smtClean="0"/>
              <a:t>año</a:t>
            </a:r>
            <a:endParaRPr lang="es-ES" sz="1100" dirty="0"/>
          </a:p>
        </p:txBody>
      </p:sp>
      <p:grpSp>
        <p:nvGrpSpPr>
          <p:cNvPr id="41" name="40 Grupo"/>
          <p:cNvGrpSpPr/>
          <p:nvPr/>
        </p:nvGrpSpPr>
        <p:grpSpPr>
          <a:xfrm>
            <a:off x="3728218" y="6474650"/>
            <a:ext cx="220689" cy="257590"/>
            <a:chOff x="3827377" y="6599339"/>
            <a:chExt cx="373647" cy="373647"/>
          </a:xfrm>
        </p:grpSpPr>
        <p:sp>
          <p:nvSpPr>
            <p:cNvPr id="42" name="41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8" name="47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Tree>
    <p:extLst>
      <p:ext uri="{BB962C8B-B14F-4D97-AF65-F5344CB8AC3E}">
        <p14:creationId xmlns:p14="http://schemas.microsoft.com/office/powerpoint/2010/main" val="393567274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6813376" y="2339752"/>
            <a:ext cx="3312368" cy="261610"/>
          </a:xfrm>
          <a:prstGeom prst="rect">
            <a:avLst/>
          </a:prstGeom>
          <a:noFill/>
        </p:spPr>
        <p:txBody>
          <a:bodyPr wrap="square" rtlCol="0">
            <a:spAutoFit/>
          </a:bodyPr>
          <a:lstStyle/>
          <a:p>
            <a:pPr algn="just"/>
            <a:r>
              <a:rPr lang="es-ES" sz="1100" dirty="0"/>
              <a:t>	</a:t>
            </a:r>
          </a:p>
        </p:txBody>
      </p:sp>
      <p:sp>
        <p:nvSpPr>
          <p:cNvPr id="37" name="36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3" name="42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0" name="39 CuadroTexto"/>
          <p:cNvSpPr txBox="1"/>
          <p:nvPr/>
        </p:nvSpPr>
        <p:spPr>
          <a:xfrm>
            <a:off x="557788" y="2203281"/>
            <a:ext cx="2778580" cy="2800767"/>
          </a:xfrm>
          <a:prstGeom prst="rect">
            <a:avLst/>
          </a:prstGeom>
          <a:noFill/>
        </p:spPr>
        <p:txBody>
          <a:bodyPr wrap="square" rtlCol="0">
            <a:spAutoFit/>
          </a:bodyPr>
          <a:lstStyle/>
          <a:p>
            <a:pPr algn="just"/>
            <a:r>
              <a:rPr lang="es-ES" sz="1100" b="1" dirty="0" smtClean="0"/>
              <a:t>ANÁLISIS DE SOLUCIONES </a:t>
            </a:r>
          </a:p>
          <a:p>
            <a:pPr algn="just"/>
            <a:r>
              <a:rPr lang="es-ES" sz="1100" b="1" dirty="0" smtClean="0"/>
              <a:t>PARA LENTES DE CONTACTO	</a:t>
            </a:r>
          </a:p>
          <a:p>
            <a:pPr algn="just"/>
            <a:r>
              <a:rPr lang="es-ES" sz="1100" b="1" dirty="0"/>
              <a:t>Usuarios del Servicio, Producto o </a:t>
            </a:r>
            <a:r>
              <a:rPr lang="es-ES" sz="1100" b="1" dirty="0" smtClean="0"/>
              <a:t>Proceso</a:t>
            </a:r>
          </a:p>
          <a:p>
            <a:pPr marL="171450" indent="-171450" algn="just">
              <a:buFont typeface="Arial" pitchFamily="34" charset="0"/>
              <a:buChar char="•"/>
            </a:pPr>
            <a:r>
              <a:rPr lang="es-ES" sz="1100" dirty="0" smtClean="0"/>
              <a:t>Usuarios Externos</a:t>
            </a:r>
          </a:p>
          <a:p>
            <a:pPr algn="just"/>
            <a:r>
              <a:rPr lang="es-ES" sz="1100" b="1" dirty="0" smtClean="0"/>
              <a:t>Descripción: </a:t>
            </a:r>
            <a:r>
              <a:rPr lang="es-ES" sz="1100" b="1" dirty="0"/>
              <a:t>	</a:t>
            </a:r>
          </a:p>
          <a:p>
            <a:pPr marL="171450" indent="-171450" algn="just">
              <a:buFont typeface="Arial" pitchFamily="34" charset="0"/>
              <a:buChar char="•"/>
            </a:pPr>
            <a:r>
              <a:rPr lang="es-ES" sz="1100" dirty="0" smtClean="0"/>
              <a:t>Análisis </a:t>
            </a:r>
            <a:r>
              <a:rPr lang="es-ES" sz="1100" dirty="0"/>
              <a:t>de soluciones para lentes de contacto. </a:t>
            </a:r>
            <a:r>
              <a:rPr lang="es-ES" sz="1100" dirty="0" smtClean="0"/>
              <a:t>Análisis </a:t>
            </a:r>
            <a:r>
              <a:rPr lang="es-ES" sz="1100" dirty="0"/>
              <a:t>cualitativo de reactividad frente al yodo, </a:t>
            </a:r>
            <a:r>
              <a:rPr lang="es-ES" sz="1100" dirty="0" smtClean="0"/>
              <a:t>presencia </a:t>
            </a:r>
            <a:r>
              <a:rPr lang="es-ES" sz="1100" dirty="0"/>
              <a:t>de </a:t>
            </a:r>
            <a:r>
              <a:rPr lang="es-ES" sz="1100" dirty="0" err="1"/>
              <a:t>timerosal</a:t>
            </a:r>
            <a:r>
              <a:rPr lang="es-ES" sz="1100" dirty="0"/>
              <a:t>, presencia de </a:t>
            </a:r>
            <a:r>
              <a:rPr lang="es-ES" sz="1100" dirty="0" err="1"/>
              <a:t>tiloscapol</a:t>
            </a:r>
            <a:r>
              <a:rPr lang="es-ES" sz="1100" dirty="0"/>
              <a:t>, </a:t>
            </a:r>
            <a:r>
              <a:rPr lang="es-ES" sz="1100" dirty="0" smtClean="0"/>
              <a:t>punto </a:t>
            </a:r>
            <a:r>
              <a:rPr lang="es-ES" sz="1100" dirty="0"/>
              <a:t>de turbidez y </a:t>
            </a:r>
            <a:r>
              <a:rPr lang="es-ES" sz="1100" dirty="0" smtClean="0"/>
              <a:t>pH.</a:t>
            </a:r>
          </a:p>
          <a:p>
            <a:pPr algn="just"/>
            <a:r>
              <a:rPr lang="es-ES" sz="1100" b="1" dirty="0"/>
              <a:t>Solicitud del servicio</a:t>
            </a:r>
            <a:r>
              <a:rPr lang="es-ES" sz="1100" b="1" dirty="0" smtClean="0"/>
              <a:t>:</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smtClean="0"/>
              <a:t>Disponiblidad:</a:t>
            </a:r>
            <a:endParaRPr lang="es-ES" sz="1100" dirty="0"/>
          </a:p>
          <a:p>
            <a:pPr marL="171450" indent="-171450" algn="just">
              <a:buFont typeface="Arial" pitchFamily="34" charset="0"/>
              <a:buChar char="•"/>
            </a:pPr>
            <a:r>
              <a:rPr lang="es-ES" sz="1100" dirty="0"/>
              <a:t>Disponible Todo el </a:t>
            </a:r>
            <a:r>
              <a:rPr lang="es-ES" sz="1100" dirty="0" smtClean="0"/>
              <a:t>año.</a:t>
            </a:r>
            <a:r>
              <a:rPr lang="es-ES" sz="1100" dirty="0"/>
              <a:t>	</a:t>
            </a:r>
            <a:endParaRPr lang="es-ES" sz="1100" dirty="0" smtClean="0"/>
          </a:p>
        </p:txBody>
      </p:sp>
      <p:sp>
        <p:nvSpPr>
          <p:cNvPr id="41" name="40 CuadroTexto"/>
          <p:cNvSpPr txBox="1"/>
          <p:nvPr/>
        </p:nvSpPr>
        <p:spPr>
          <a:xfrm>
            <a:off x="3321338" y="2195736"/>
            <a:ext cx="2936598" cy="2631490"/>
          </a:xfrm>
          <a:prstGeom prst="rect">
            <a:avLst/>
          </a:prstGeom>
          <a:noFill/>
        </p:spPr>
        <p:txBody>
          <a:bodyPr wrap="square" rtlCol="0">
            <a:spAutoFit/>
          </a:bodyPr>
          <a:lstStyle/>
          <a:p>
            <a:pPr algn="just"/>
            <a:r>
              <a:rPr lang="es-ES" sz="1100" b="1" dirty="0" smtClean="0"/>
              <a:t>ANÁLISIS DE CONTENIDO DE PLATA </a:t>
            </a:r>
          </a:p>
          <a:p>
            <a:pPr algn="just"/>
            <a:r>
              <a:rPr lang="es-ES" sz="1100" b="1" dirty="0" smtClean="0"/>
              <a:t>EN TODO TIPO DE MUESTRAS	</a:t>
            </a:r>
          </a:p>
          <a:p>
            <a:pPr algn="just"/>
            <a:r>
              <a:rPr lang="es-ES" sz="1100" b="1" dirty="0" smtClean="0"/>
              <a:t>Usuarios </a:t>
            </a:r>
            <a:r>
              <a:rPr lang="es-ES" sz="1100" b="1" dirty="0"/>
              <a:t>del Servicio, Producto o </a:t>
            </a:r>
            <a:r>
              <a:rPr lang="es-ES" sz="1100" b="1" dirty="0" smtClean="0"/>
              <a:t>Proceso</a:t>
            </a:r>
          </a:p>
          <a:p>
            <a:pPr marL="171450" indent="-171450" algn="just">
              <a:buFont typeface="Arial" pitchFamily="34" charset="0"/>
              <a:buChar char="•"/>
            </a:pPr>
            <a:r>
              <a:rPr lang="es-ES" sz="1100" dirty="0" smtClean="0"/>
              <a:t>Usuarios Externos</a:t>
            </a:r>
            <a:endParaRPr lang="es-ES" sz="1100" b="1" dirty="0"/>
          </a:p>
          <a:p>
            <a:pPr algn="just"/>
            <a:r>
              <a:rPr lang="es-ES" sz="1100" b="1" dirty="0"/>
              <a:t>Descripción:</a:t>
            </a:r>
            <a:endParaRPr lang="es-ES" sz="1100" b="1" dirty="0" smtClean="0"/>
          </a:p>
          <a:p>
            <a:pPr marL="171450" indent="-171450" algn="just">
              <a:buFont typeface="Arial" pitchFamily="34" charset="0"/>
              <a:buChar char="•"/>
            </a:pPr>
            <a:r>
              <a:rPr lang="es-ES" sz="1100" dirty="0" smtClean="0"/>
              <a:t>Análisis </a:t>
            </a:r>
            <a:r>
              <a:rPr lang="es-ES" sz="1100" dirty="0"/>
              <a:t>de contenido de plata </a:t>
            </a:r>
          </a:p>
          <a:p>
            <a:pPr marL="171450" indent="-171450" algn="just">
              <a:buFont typeface="Arial" pitchFamily="34" charset="0"/>
              <a:buChar char="•"/>
            </a:pPr>
            <a:r>
              <a:rPr lang="es-ES" sz="1100" dirty="0"/>
              <a:t>en todo tipo de muestras	</a:t>
            </a:r>
          </a:p>
          <a:p>
            <a:pPr algn="just"/>
            <a:r>
              <a:rPr lang="es-ES" sz="1100" b="1" dirty="0"/>
              <a:t>Solicitud del servicio</a:t>
            </a:r>
            <a:r>
              <a:rPr lang="es-ES" sz="1100" b="1" dirty="0" smtClean="0"/>
              <a:t>:</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r>
              <a:rPr lang="es-ES" sz="1100" dirty="0"/>
              <a:t>	</a:t>
            </a:r>
            <a:endParaRPr lang="es-ES" sz="1100" dirty="0" smtClean="0"/>
          </a:p>
          <a:p>
            <a:pPr algn="just"/>
            <a:r>
              <a:rPr lang="es-ES" sz="1100" b="1" dirty="0"/>
              <a:t>Disponiblidad</a:t>
            </a:r>
            <a:r>
              <a:rPr lang="es-ES" sz="1100" b="1" dirty="0" smtClean="0"/>
              <a:t>:</a:t>
            </a:r>
            <a:endParaRPr lang="es-ES" sz="1100" dirty="0"/>
          </a:p>
          <a:p>
            <a:pPr marL="171450" indent="-171450" algn="just">
              <a:buFont typeface="Arial" pitchFamily="34" charset="0"/>
              <a:buChar char="•"/>
            </a:pPr>
            <a:r>
              <a:rPr lang="es-ES" sz="1100" dirty="0"/>
              <a:t>Disponible Todo el año		</a:t>
            </a:r>
            <a:endParaRPr lang="es-ES" sz="1100" dirty="0" smtClean="0"/>
          </a:p>
          <a:p>
            <a:pPr algn="just"/>
            <a:endParaRPr lang="es-ES" sz="1100" dirty="0"/>
          </a:p>
          <a:p>
            <a:pPr algn="just"/>
            <a:endParaRPr lang="es-ES" sz="1100" dirty="0"/>
          </a:p>
        </p:txBody>
      </p:sp>
      <p:sp>
        <p:nvSpPr>
          <p:cNvPr id="42" name="41 CuadroTexto"/>
          <p:cNvSpPr txBox="1"/>
          <p:nvPr/>
        </p:nvSpPr>
        <p:spPr>
          <a:xfrm>
            <a:off x="543315" y="4932040"/>
            <a:ext cx="2793053" cy="2800767"/>
          </a:xfrm>
          <a:prstGeom prst="rect">
            <a:avLst/>
          </a:prstGeom>
          <a:noFill/>
        </p:spPr>
        <p:txBody>
          <a:bodyPr wrap="square" rtlCol="0">
            <a:spAutoFit/>
          </a:bodyPr>
          <a:lstStyle/>
          <a:p>
            <a:pPr algn="just"/>
            <a:r>
              <a:rPr lang="es-ES" sz="1100" b="1" dirty="0" smtClean="0"/>
              <a:t>ANÁLISIS DE AGUAS DESTILADAS</a:t>
            </a:r>
          </a:p>
          <a:p>
            <a:pPr algn="just"/>
            <a:r>
              <a:rPr lang="es-ES" sz="1100" b="1" dirty="0" smtClean="0"/>
              <a:t> Y TRIDESTILADAS</a:t>
            </a:r>
            <a:endParaRPr lang="es-ES" sz="1100" b="1" dirty="0"/>
          </a:p>
          <a:p>
            <a:pPr algn="just"/>
            <a:r>
              <a:rPr lang="es-ES" sz="1100" b="1" dirty="0"/>
              <a:t>Usuarios del Servicio, Producto o </a:t>
            </a:r>
            <a:r>
              <a:rPr lang="es-ES" sz="1100" b="1" dirty="0" smtClean="0"/>
              <a:t>Proceso</a:t>
            </a:r>
            <a:endParaRPr lang="es-ES" sz="1100" dirty="0" smtClean="0"/>
          </a:p>
          <a:p>
            <a:pPr marL="171450" indent="-171450" algn="just">
              <a:buFont typeface="Arial" pitchFamily="34" charset="0"/>
              <a:buChar char="•"/>
            </a:pPr>
            <a:r>
              <a:rPr lang="es-ES" sz="1100" dirty="0" smtClean="0"/>
              <a:t>Usuarios Externos</a:t>
            </a:r>
          </a:p>
          <a:p>
            <a:pPr algn="just"/>
            <a:r>
              <a:rPr lang="es-ES" sz="1100" b="1" dirty="0" smtClean="0"/>
              <a:t>Descripción</a:t>
            </a:r>
            <a:r>
              <a:rPr lang="es-ES" sz="1100" b="1" dirty="0"/>
              <a:t>: </a:t>
            </a:r>
            <a:endParaRPr lang="es-ES" sz="1100" dirty="0"/>
          </a:p>
          <a:p>
            <a:pPr marL="171450" indent="-171450" algn="just">
              <a:buFont typeface="Arial" pitchFamily="34" charset="0"/>
              <a:buChar char="•"/>
            </a:pPr>
            <a:r>
              <a:rPr lang="es-ES" sz="1100" dirty="0" smtClean="0"/>
              <a:t>Análisis </a:t>
            </a:r>
            <a:r>
              <a:rPr lang="es-ES" sz="1100" dirty="0"/>
              <a:t>de aguas destiladas y </a:t>
            </a:r>
            <a:r>
              <a:rPr lang="es-ES" sz="1100" dirty="0" err="1"/>
              <a:t>tridestiladas</a:t>
            </a:r>
            <a:r>
              <a:rPr lang="es-ES" sz="1100" dirty="0"/>
              <a:t>, </a:t>
            </a:r>
            <a:r>
              <a:rPr lang="es-ES" sz="1100" dirty="0" smtClean="0"/>
              <a:t>pureza</a:t>
            </a:r>
            <a:r>
              <a:rPr lang="es-ES" sz="1100" dirty="0"/>
              <a:t>, conductividad, metales, materia </a:t>
            </a:r>
            <a:r>
              <a:rPr lang="es-ES" sz="1100" dirty="0" smtClean="0"/>
              <a:t>orgánica.</a:t>
            </a:r>
          </a:p>
          <a:p>
            <a:pPr algn="just"/>
            <a:r>
              <a:rPr lang="es-ES" sz="1100" b="1" dirty="0"/>
              <a:t>Solicitud del servicio</a:t>
            </a:r>
            <a:r>
              <a:rPr lang="es-ES" sz="1100" b="1" dirty="0" smtClean="0"/>
              <a:t>:</a:t>
            </a:r>
            <a:r>
              <a:rPr lang="es-ES" sz="1100" dirty="0"/>
              <a:t>	</a:t>
            </a:r>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a:t>Disponiblidad</a:t>
            </a:r>
            <a:r>
              <a:rPr lang="es-ES" sz="1100" b="1" dirty="0" smtClean="0"/>
              <a:t>:</a:t>
            </a:r>
            <a:endParaRPr lang="es-ES" sz="1100" dirty="0"/>
          </a:p>
          <a:p>
            <a:pPr marL="171450" indent="-171450" algn="just">
              <a:buFont typeface="Arial" pitchFamily="34" charset="0"/>
              <a:buChar char="•"/>
            </a:pPr>
            <a:r>
              <a:rPr lang="es-ES" sz="1100" dirty="0"/>
              <a:t>Disponible Todo el </a:t>
            </a:r>
            <a:r>
              <a:rPr lang="es-ES" sz="1100" dirty="0" smtClean="0"/>
              <a:t>año</a:t>
            </a:r>
            <a:r>
              <a:rPr lang="es-ES" sz="1100" dirty="0"/>
              <a:t>	</a:t>
            </a:r>
            <a:endParaRPr lang="es-ES" sz="1100" dirty="0" smtClean="0"/>
          </a:p>
          <a:p>
            <a:pPr algn="just"/>
            <a:endParaRPr lang="es-ES" sz="1100" dirty="0" smtClean="0"/>
          </a:p>
          <a:p>
            <a:pPr algn="just"/>
            <a:endParaRPr lang="es-ES" sz="1100" dirty="0"/>
          </a:p>
        </p:txBody>
      </p:sp>
      <p:sp>
        <p:nvSpPr>
          <p:cNvPr id="46" name="45 Rectángulo"/>
          <p:cNvSpPr/>
          <p:nvPr/>
        </p:nvSpPr>
        <p:spPr>
          <a:xfrm>
            <a:off x="3514253" y="4716016"/>
            <a:ext cx="2808312" cy="36041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7" name="46 CuadroTexto"/>
          <p:cNvSpPr txBox="1"/>
          <p:nvPr/>
        </p:nvSpPr>
        <p:spPr>
          <a:xfrm>
            <a:off x="3584377" y="5364088"/>
            <a:ext cx="2738188" cy="2800767"/>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Mary Lorena </a:t>
            </a:r>
            <a:r>
              <a:rPr lang="es-ES" sz="1100" dirty="0" smtClean="0"/>
              <a:t>Araujo</a:t>
            </a:r>
            <a:endParaRPr lang="es-ES" sz="1100" dirty="0"/>
          </a:p>
          <a:p>
            <a:pPr algn="just"/>
            <a:r>
              <a:rPr lang="es-ES" sz="1100" dirty="0"/>
              <a:t>Centro de Equilibrios en Solución</a:t>
            </a:r>
            <a:endParaRPr lang="es-ES" sz="1100" dirty="0" smtClean="0"/>
          </a:p>
          <a:p>
            <a:pPr algn="just"/>
            <a:r>
              <a:rPr lang="es-ES" sz="1100" dirty="0"/>
              <a:t>Laboratorios de </a:t>
            </a:r>
            <a:r>
              <a:rPr lang="es-ES" sz="1100" dirty="0" err="1" smtClean="0"/>
              <a:t>emf</a:t>
            </a:r>
            <a:r>
              <a:rPr lang="es-ES" sz="1100" dirty="0" smtClean="0"/>
              <a:t> (H</a:t>
            </a:r>
            <a:r>
              <a:rPr lang="es-ES" sz="1100" dirty="0"/>
              <a:t>), </a:t>
            </a:r>
            <a:endParaRPr lang="es-ES" sz="1100" dirty="0" smtClean="0"/>
          </a:p>
          <a:p>
            <a:pPr algn="just"/>
            <a:r>
              <a:rPr lang="es-ES" sz="1100" dirty="0" smtClean="0"/>
              <a:t>UV-vis y </a:t>
            </a:r>
            <a:r>
              <a:rPr lang="es-ES" sz="1100" dirty="0"/>
              <a:t>electroquímica</a:t>
            </a:r>
          </a:p>
          <a:p>
            <a:pPr algn="just"/>
            <a:endParaRPr lang="es-ES" sz="1100" b="1" dirty="0" smtClean="0"/>
          </a:p>
          <a:p>
            <a:pPr algn="just"/>
            <a:endParaRPr lang="es-ES" sz="1100" b="1" dirty="0" smtClean="0"/>
          </a:p>
          <a:p>
            <a:pPr algn="just"/>
            <a:r>
              <a:rPr lang="es-ES" sz="1100" b="1" dirty="0" smtClean="0"/>
              <a:t>Correo: </a:t>
            </a:r>
          </a:p>
          <a:p>
            <a:pPr algn="just"/>
            <a:r>
              <a:rPr lang="es-ES" sz="1100" dirty="0" smtClean="0"/>
              <a:t>maylorenaaraujo@gmail.com</a:t>
            </a:r>
            <a:endParaRPr lang="it-IT" sz="1100" dirty="0"/>
          </a:p>
          <a:p>
            <a:pPr algn="just"/>
            <a:endParaRPr lang="es-ES" sz="1100" b="1" dirty="0"/>
          </a:p>
          <a:p>
            <a:pPr algn="just"/>
            <a:r>
              <a:rPr lang="es-ES" sz="1100" b="1" dirty="0" smtClean="0"/>
              <a:t>Teléfonos:</a:t>
            </a:r>
          </a:p>
          <a:p>
            <a:pPr algn="just"/>
            <a:r>
              <a:rPr lang="es-ES" sz="1100" dirty="0" smtClean="0"/>
              <a:t>Ofic.58(212 )6051357/1013</a:t>
            </a:r>
          </a:p>
          <a:p>
            <a:pPr algn="just"/>
            <a:r>
              <a:rPr lang="es-ES" sz="1100" dirty="0" smtClean="0"/>
              <a:t>Fax:58 (212)6051218</a:t>
            </a:r>
            <a:endParaRPr lang="es-ES" sz="1100" dirty="0"/>
          </a:p>
          <a:p>
            <a:pPr algn="just"/>
            <a:r>
              <a:rPr lang="es-ES" sz="1100" dirty="0" err="1"/>
              <a:t>Cel</a:t>
            </a:r>
            <a:r>
              <a:rPr lang="es-ES" sz="1100" dirty="0"/>
              <a:t>: </a:t>
            </a:r>
            <a:r>
              <a:rPr lang="es-ES" sz="1100" dirty="0" smtClean="0"/>
              <a:t>58 (412) 7259703</a:t>
            </a:r>
            <a:endParaRPr lang="es-ES" sz="1100" dirty="0"/>
          </a:p>
          <a:p>
            <a:pPr algn="just"/>
            <a:r>
              <a:rPr lang="es-ES" sz="1100" dirty="0" smtClean="0"/>
              <a:t>         58(416)4187225</a:t>
            </a:r>
            <a:endParaRPr lang="es-ES" sz="1100" b="1" dirty="0" smtClean="0"/>
          </a:p>
        </p:txBody>
      </p:sp>
      <p:sp>
        <p:nvSpPr>
          <p:cNvPr id="50" name="49 Rectángulo"/>
          <p:cNvSpPr/>
          <p:nvPr/>
        </p:nvSpPr>
        <p:spPr>
          <a:xfrm>
            <a:off x="3596642" y="4872872"/>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1" name="50 CuadroTexto"/>
          <p:cNvSpPr txBox="1"/>
          <p:nvPr/>
        </p:nvSpPr>
        <p:spPr>
          <a:xfrm>
            <a:off x="3596642" y="4860032"/>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4" name="6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165" y="5220072"/>
            <a:ext cx="246979" cy="288276"/>
          </a:xfrm>
          <a:prstGeom prst="rect">
            <a:avLst/>
          </a:prstGeom>
        </p:spPr>
      </p:pic>
      <p:grpSp>
        <p:nvGrpSpPr>
          <p:cNvPr id="66" name="65 Grupo"/>
          <p:cNvGrpSpPr/>
          <p:nvPr/>
        </p:nvGrpSpPr>
        <p:grpSpPr>
          <a:xfrm>
            <a:off x="3728218" y="6474650"/>
            <a:ext cx="220689" cy="257590"/>
            <a:chOff x="3827377" y="6599339"/>
            <a:chExt cx="373647" cy="373647"/>
          </a:xfrm>
        </p:grpSpPr>
        <p:sp>
          <p:nvSpPr>
            <p:cNvPr id="67" name="6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8" name="67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Tree>
    <p:extLst>
      <p:ext uri="{BB962C8B-B14F-4D97-AF65-F5344CB8AC3E}">
        <p14:creationId xmlns:p14="http://schemas.microsoft.com/office/powerpoint/2010/main" val="340167009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7" name="36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3" name="42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6" name="45 Rectángulo"/>
          <p:cNvSpPr/>
          <p:nvPr/>
        </p:nvSpPr>
        <p:spPr>
          <a:xfrm>
            <a:off x="3514253" y="4716016"/>
            <a:ext cx="2808312" cy="36041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7" name="46 CuadroTexto"/>
          <p:cNvSpPr txBox="1"/>
          <p:nvPr/>
        </p:nvSpPr>
        <p:spPr>
          <a:xfrm>
            <a:off x="3584377" y="5364088"/>
            <a:ext cx="2738188" cy="2800767"/>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Mary Lorena </a:t>
            </a:r>
            <a:r>
              <a:rPr lang="es-ES" sz="1100" dirty="0" smtClean="0"/>
              <a:t>Araujo</a:t>
            </a:r>
            <a:endParaRPr lang="es-ES" sz="1100" dirty="0"/>
          </a:p>
          <a:p>
            <a:pPr algn="just"/>
            <a:r>
              <a:rPr lang="es-ES" sz="1100" dirty="0"/>
              <a:t>Centro de Equilibrios en Solución</a:t>
            </a:r>
            <a:endParaRPr lang="es-ES" sz="1100" dirty="0" smtClean="0"/>
          </a:p>
          <a:p>
            <a:pPr algn="just"/>
            <a:r>
              <a:rPr lang="es-ES" sz="1100" dirty="0"/>
              <a:t>Laboratorios de </a:t>
            </a:r>
            <a:r>
              <a:rPr lang="es-ES" sz="1100" dirty="0" err="1" smtClean="0"/>
              <a:t>emf</a:t>
            </a:r>
            <a:r>
              <a:rPr lang="es-ES" sz="1100" dirty="0" smtClean="0"/>
              <a:t> (H</a:t>
            </a:r>
            <a:r>
              <a:rPr lang="es-ES" sz="1100" dirty="0"/>
              <a:t>), </a:t>
            </a:r>
            <a:endParaRPr lang="es-ES" sz="1100" dirty="0" smtClean="0"/>
          </a:p>
          <a:p>
            <a:pPr algn="just"/>
            <a:r>
              <a:rPr lang="es-ES" sz="1100" dirty="0" smtClean="0"/>
              <a:t>UV-vis y </a:t>
            </a:r>
            <a:r>
              <a:rPr lang="es-ES" sz="1100" dirty="0"/>
              <a:t>electroquímica</a:t>
            </a:r>
          </a:p>
          <a:p>
            <a:pPr algn="just"/>
            <a:endParaRPr lang="es-ES" sz="1100" b="1" dirty="0" smtClean="0"/>
          </a:p>
          <a:p>
            <a:pPr algn="just"/>
            <a:endParaRPr lang="es-ES" sz="1100" b="1" dirty="0" smtClean="0"/>
          </a:p>
          <a:p>
            <a:pPr algn="just"/>
            <a:r>
              <a:rPr lang="es-ES" sz="1100" b="1" dirty="0" smtClean="0"/>
              <a:t>Correo: </a:t>
            </a:r>
          </a:p>
          <a:p>
            <a:pPr algn="just"/>
            <a:r>
              <a:rPr lang="es-ES" sz="1100" dirty="0" smtClean="0"/>
              <a:t>maylorenaaraujo@gmail.com</a:t>
            </a:r>
            <a:endParaRPr lang="it-IT" sz="1100" dirty="0"/>
          </a:p>
          <a:p>
            <a:pPr algn="just"/>
            <a:endParaRPr lang="es-ES" sz="1100" b="1" dirty="0"/>
          </a:p>
          <a:p>
            <a:pPr algn="just"/>
            <a:r>
              <a:rPr lang="es-ES" sz="1100" b="1" dirty="0" smtClean="0"/>
              <a:t>Teléfonos:</a:t>
            </a:r>
          </a:p>
          <a:p>
            <a:pPr algn="just"/>
            <a:r>
              <a:rPr lang="es-ES" sz="1100" dirty="0" smtClean="0"/>
              <a:t>Ofic.58(212 )6051357/1013</a:t>
            </a:r>
          </a:p>
          <a:p>
            <a:pPr algn="just"/>
            <a:r>
              <a:rPr lang="es-ES" sz="1100" dirty="0" smtClean="0"/>
              <a:t>Fax:58 (212)6051218</a:t>
            </a:r>
            <a:endParaRPr lang="es-ES" sz="1100" dirty="0"/>
          </a:p>
          <a:p>
            <a:pPr algn="just"/>
            <a:r>
              <a:rPr lang="es-ES" sz="1100" dirty="0" err="1"/>
              <a:t>Cel</a:t>
            </a:r>
            <a:r>
              <a:rPr lang="es-ES" sz="1100" dirty="0"/>
              <a:t>: </a:t>
            </a:r>
            <a:r>
              <a:rPr lang="es-ES" sz="1100" dirty="0" smtClean="0"/>
              <a:t>58 (412) 7259703</a:t>
            </a:r>
            <a:endParaRPr lang="es-ES" sz="1100" dirty="0"/>
          </a:p>
          <a:p>
            <a:pPr algn="just"/>
            <a:r>
              <a:rPr lang="es-ES" sz="1100" dirty="0" smtClean="0"/>
              <a:t>         58(416)4187225</a:t>
            </a:r>
            <a:endParaRPr lang="es-ES" sz="1100" b="1" dirty="0" smtClean="0"/>
          </a:p>
        </p:txBody>
      </p:sp>
      <p:sp>
        <p:nvSpPr>
          <p:cNvPr id="50" name="49 Rectángulo"/>
          <p:cNvSpPr/>
          <p:nvPr/>
        </p:nvSpPr>
        <p:spPr>
          <a:xfrm>
            <a:off x="3596642" y="4872872"/>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1" name="50 CuadroTexto"/>
          <p:cNvSpPr txBox="1"/>
          <p:nvPr/>
        </p:nvSpPr>
        <p:spPr>
          <a:xfrm>
            <a:off x="3596642" y="4860032"/>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4" name="6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165" y="5220072"/>
            <a:ext cx="246979" cy="288276"/>
          </a:xfrm>
          <a:prstGeom prst="rect">
            <a:avLst/>
          </a:prstGeom>
        </p:spPr>
      </p:pic>
      <p:grpSp>
        <p:nvGrpSpPr>
          <p:cNvPr id="66" name="65 Grupo"/>
          <p:cNvGrpSpPr/>
          <p:nvPr/>
        </p:nvGrpSpPr>
        <p:grpSpPr>
          <a:xfrm>
            <a:off x="3728218" y="6474650"/>
            <a:ext cx="220689" cy="257590"/>
            <a:chOff x="3827377" y="6599339"/>
            <a:chExt cx="373647" cy="373647"/>
          </a:xfrm>
        </p:grpSpPr>
        <p:sp>
          <p:nvSpPr>
            <p:cNvPr id="67" name="6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8" name="67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5" name="44 CuadroTexto"/>
          <p:cNvSpPr txBox="1"/>
          <p:nvPr/>
        </p:nvSpPr>
        <p:spPr>
          <a:xfrm>
            <a:off x="3415309" y="2195736"/>
            <a:ext cx="2842628" cy="2631490"/>
          </a:xfrm>
          <a:prstGeom prst="rect">
            <a:avLst/>
          </a:prstGeom>
          <a:noFill/>
        </p:spPr>
        <p:txBody>
          <a:bodyPr wrap="square" rtlCol="0">
            <a:spAutoFit/>
          </a:bodyPr>
          <a:lstStyle/>
          <a:p>
            <a:pPr algn="just"/>
            <a:r>
              <a:rPr lang="es-ES" sz="1100" b="1" dirty="0" smtClean="0"/>
              <a:t>PREPARACIÓN DE AGUAS, DESTILADAS</a:t>
            </a:r>
          </a:p>
          <a:p>
            <a:pPr algn="just"/>
            <a:r>
              <a:rPr lang="es-ES" sz="1100" b="1" dirty="0" smtClean="0"/>
              <a:t>BIDESTITALES Y TRIDESTILADAS	.</a:t>
            </a:r>
          </a:p>
          <a:p>
            <a:pPr algn="just"/>
            <a:r>
              <a:rPr lang="es-ES" sz="1100" b="1" dirty="0"/>
              <a:t>Usuarios del Servicio, Producto o </a:t>
            </a:r>
            <a:r>
              <a:rPr lang="es-ES" sz="1100" b="1" dirty="0" smtClean="0"/>
              <a:t>Proceso</a:t>
            </a:r>
          </a:p>
          <a:p>
            <a:pPr marL="171450" indent="-171450" algn="just">
              <a:buFont typeface="Arial" pitchFamily="34" charset="0"/>
              <a:buChar char="•"/>
            </a:pPr>
            <a:r>
              <a:rPr lang="es-ES" sz="1100" dirty="0" smtClean="0"/>
              <a:t>Usuarios Externos</a:t>
            </a:r>
          </a:p>
          <a:p>
            <a:pPr algn="just"/>
            <a:r>
              <a:rPr lang="es-ES" sz="1100" b="1" dirty="0"/>
              <a:t>Descripción: </a:t>
            </a:r>
            <a:endParaRPr lang="es-ES" sz="1100" dirty="0"/>
          </a:p>
          <a:p>
            <a:pPr marL="171450" indent="-171450" algn="just">
              <a:buFont typeface="Arial" pitchFamily="34" charset="0"/>
              <a:buChar char="•"/>
            </a:pPr>
            <a:r>
              <a:rPr lang="es-ES" sz="1100" dirty="0"/>
              <a:t>Preparación y análisis de aguas destiladas y </a:t>
            </a:r>
            <a:r>
              <a:rPr lang="es-ES" sz="1100" dirty="0" err="1"/>
              <a:t>tridestiladas</a:t>
            </a:r>
            <a:r>
              <a:rPr lang="es-ES" sz="1100" dirty="0"/>
              <a:t>, </a:t>
            </a:r>
            <a:r>
              <a:rPr lang="es-ES" sz="1100" dirty="0" smtClean="0"/>
              <a:t> pureza</a:t>
            </a:r>
            <a:r>
              <a:rPr lang="es-ES" sz="1100" dirty="0"/>
              <a:t>, conductividad, metales, materia </a:t>
            </a:r>
            <a:r>
              <a:rPr lang="es-ES" sz="1100" dirty="0" smtClean="0"/>
              <a:t>orgánica.</a:t>
            </a:r>
          </a:p>
          <a:p>
            <a:pPr algn="just"/>
            <a:r>
              <a:rPr lang="es-ES" sz="1100" b="1" dirty="0"/>
              <a:t>Solicitud del servicio:</a:t>
            </a:r>
            <a:r>
              <a:rPr lang="es-ES" sz="1100" dirty="0"/>
              <a:t>	</a:t>
            </a:r>
          </a:p>
          <a:p>
            <a:pPr marL="171450" indent="-171450" algn="just">
              <a:buFont typeface="Arial" pitchFamily="34" charset="0"/>
              <a:buChar char="•"/>
            </a:pPr>
            <a:r>
              <a:rPr lang="es-ES" sz="1100" dirty="0"/>
              <a:t>Solicitan el presupuesto por correo electrónico a la cuenta del investigador responsable de cada laboratorio</a:t>
            </a:r>
            <a:r>
              <a:rPr lang="es-ES" sz="1100" dirty="0" smtClean="0"/>
              <a:t>.</a:t>
            </a:r>
          </a:p>
          <a:p>
            <a:pPr marL="171450" indent="-171450" algn="just">
              <a:buFont typeface="Arial" pitchFamily="34" charset="0"/>
              <a:buChar char="•"/>
            </a:pPr>
            <a:r>
              <a:rPr lang="es-ES" sz="1100" b="1" dirty="0" smtClean="0"/>
              <a:t>Disponiblidad:</a:t>
            </a:r>
            <a:endParaRPr lang="es-ES" sz="1100" dirty="0"/>
          </a:p>
          <a:p>
            <a:pPr algn="just"/>
            <a:r>
              <a:rPr lang="es-ES" sz="1100" dirty="0" smtClean="0"/>
              <a:t>Disponible </a:t>
            </a:r>
            <a:r>
              <a:rPr lang="es-ES" sz="1100" dirty="0"/>
              <a:t>Todo el año		</a:t>
            </a:r>
          </a:p>
        </p:txBody>
      </p:sp>
      <p:sp>
        <p:nvSpPr>
          <p:cNvPr id="38" name="37 CuadroTexto"/>
          <p:cNvSpPr txBox="1"/>
          <p:nvPr/>
        </p:nvSpPr>
        <p:spPr>
          <a:xfrm>
            <a:off x="529715" y="2195736"/>
            <a:ext cx="2827277" cy="2462213"/>
          </a:xfrm>
          <a:prstGeom prst="rect">
            <a:avLst/>
          </a:prstGeom>
          <a:noFill/>
        </p:spPr>
        <p:txBody>
          <a:bodyPr wrap="square" rtlCol="0">
            <a:spAutoFit/>
          </a:bodyPr>
          <a:lstStyle/>
          <a:p>
            <a:pPr algn="just"/>
            <a:r>
              <a:rPr lang="es-ES" sz="1100" b="1" dirty="0" smtClean="0"/>
              <a:t>ANÁLISIS DE SILICATOS</a:t>
            </a:r>
            <a:r>
              <a:rPr lang="es-ES" sz="1100" dirty="0"/>
              <a:t>	</a:t>
            </a:r>
          </a:p>
          <a:p>
            <a:pPr algn="just"/>
            <a:r>
              <a:rPr lang="es-ES" sz="1100" b="1" dirty="0"/>
              <a:t>Usuarios del Servicio, Producto o </a:t>
            </a:r>
            <a:r>
              <a:rPr lang="es-ES" sz="1100" b="1" dirty="0" smtClean="0"/>
              <a:t>Proceso</a:t>
            </a:r>
            <a:endParaRPr lang="es-ES" sz="1100" dirty="0" smtClean="0"/>
          </a:p>
          <a:p>
            <a:pPr marL="171450" indent="-171450" algn="just">
              <a:buFont typeface="Arial" pitchFamily="34" charset="0"/>
              <a:buChar char="•"/>
            </a:pPr>
            <a:r>
              <a:rPr lang="es-ES" sz="1100" dirty="0" smtClean="0"/>
              <a:t>Usuarios </a:t>
            </a:r>
            <a:r>
              <a:rPr lang="es-ES" sz="1100" dirty="0"/>
              <a:t>Externos	</a:t>
            </a:r>
            <a:endParaRPr lang="es-ES" sz="1100" dirty="0" smtClean="0"/>
          </a:p>
          <a:p>
            <a:pPr algn="just"/>
            <a:r>
              <a:rPr lang="es-ES" sz="1100" b="1" dirty="0"/>
              <a:t>Descripción: </a:t>
            </a:r>
            <a:endParaRPr lang="es-ES" sz="1100" dirty="0"/>
          </a:p>
          <a:p>
            <a:pPr marL="171450" indent="-171450" algn="just">
              <a:buFont typeface="Arial" pitchFamily="34" charset="0"/>
              <a:buChar char="•"/>
            </a:pPr>
            <a:r>
              <a:rPr lang="es-ES" sz="1100" dirty="0" smtClean="0"/>
              <a:t>Análisis </a:t>
            </a:r>
            <a:r>
              <a:rPr lang="es-ES" sz="1100" dirty="0"/>
              <a:t>de Silicatos polvos en pastillas de frenos, </a:t>
            </a:r>
            <a:r>
              <a:rPr lang="es-ES" sz="1100" dirty="0" smtClean="0"/>
              <a:t>y </a:t>
            </a:r>
            <a:r>
              <a:rPr lang="es-ES" sz="1100" dirty="0"/>
              <a:t>contenidos porcentuales de CaCO3 </a:t>
            </a:r>
            <a:r>
              <a:rPr lang="es-ES" sz="1100" dirty="0" smtClean="0"/>
              <a:t>KOH, </a:t>
            </a:r>
            <a:r>
              <a:rPr lang="es-ES" sz="1100" dirty="0"/>
              <a:t>Fe2O3, </a:t>
            </a:r>
            <a:r>
              <a:rPr lang="es-ES" sz="1100" dirty="0" err="1"/>
              <a:t>CaO</a:t>
            </a:r>
            <a:r>
              <a:rPr lang="es-ES" sz="1100" dirty="0"/>
              <a:t>, </a:t>
            </a:r>
            <a:r>
              <a:rPr lang="es-ES" sz="1100" dirty="0" err="1"/>
              <a:t>MgO</a:t>
            </a:r>
            <a:r>
              <a:rPr lang="es-ES" sz="1100" dirty="0"/>
              <a:t>, SiO2 y </a:t>
            </a:r>
            <a:r>
              <a:rPr lang="es-ES" sz="1100" dirty="0" smtClean="0"/>
              <a:t>Al2O3.</a:t>
            </a:r>
          </a:p>
          <a:p>
            <a:pPr algn="just"/>
            <a:r>
              <a:rPr lang="es-ES" sz="1100" b="1" dirty="0"/>
              <a:t>Solicitud del servicio:</a:t>
            </a:r>
            <a:r>
              <a:rPr lang="es-ES" sz="1100" dirty="0"/>
              <a:t>	</a:t>
            </a:r>
          </a:p>
          <a:p>
            <a:pPr marL="171450" indent="-171450" algn="just">
              <a:buFont typeface="Arial" pitchFamily="34" charset="0"/>
              <a:buChar char="•"/>
            </a:pPr>
            <a:r>
              <a:rPr lang="es-ES" sz="1100" dirty="0"/>
              <a:t>Solicitan el presupuesto por correo electrónico a la cuenta del investigador responsable de cada laboratorio</a:t>
            </a:r>
            <a:r>
              <a:rPr lang="es-ES" sz="1100" dirty="0" smtClean="0"/>
              <a:t>.</a:t>
            </a:r>
          </a:p>
          <a:p>
            <a:pPr algn="just"/>
            <a:r>
              <a:rPr lang="es-ES" sz="1100" b="1" dirty="0" smtClean="0"/>
              <a:t>Disponiblidad:</a:t>
            </a:r>
            <a:r>
              <a:rPr lang="es-ES" sz="1100" dirty="0"/>
              <a:t>	</a:t>
            </a:r>
          </a:p>
          <a:p>
            <a:pPr marL="171450" indent="-171450" algn="just">
              <a:buFont typeface="Arial" pitchFamily="34" charset="0"/>
              <a:buChar char="•"/>
            </a:pPr>
            <a:r>
              <a:rPr lang="es-ES" sz="1100" dirty="0" smtClean="0"/>
              <a:t>Disponible </a:t>
            </a:r>
            <a:r>
              <a:rPr lang="es-ES" sz="1100" dirty="0"/>
              <a:t>Todo el año	</a:t>
            </a:r>
          </a:p>
        </p:txBody>
      </p:sp>
      <p:pic>
        <p:nvPicPr>
          <p:cNvPr id="6" name="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704" y="4737983"/>
            <a:ext cx="2408318" cy="165926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704" y="6595897"/>
            <a:ext cx="2408318" cy="170765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434403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7" name="36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3" name="42 CuadroTexto"/>
          <p:cNvSpPr txBox="1"/>
          <p:nvPr/>
        </p:nvSpPr>
        <p:spPr>
          <a:xfrm>
            <a:off x="161550" y="899592"/>
            <a:ext cx="3312368" cy="2292935"/>
          </a:xfrm>
          <a:prstGeom prst="rect">
            <a:avLst/>
          </a:prstGeom>
          <a:noFill/>
        </p:spPr>
        <p:txBody>
          <a:bodyPr wrap="square" rtlCol="0">
            <a:spAutoFit/>
          </a:bodyPr>
          <a:lstStyle/>
          <a:p>
            <a:endParaRPr lang="es-VE" sz="1100" b="1" dirty="0">
              <a:solidFill>
                <a:srgbClr val="0070C0"/>
              </a:solidFill>
            </a:endParaRPr>
          </a:p>
          <a:p>
            <a:endParaRPr lang="es-ES" sz="1100" dirty="0"/>
          </a:p>
          <a:p>
            <a:endParaRPr lang="es-ES" sz="1100" dirty="0"/>
          </a:p>
          <a:p>
            <a:pPr algn="just"/>
            <a:endParaRPr lang="es-VE" sz="1100" b="1" dirty="0">
              <a:solidFill>
                <a:srgbClr val="0070C0"/>
              </a:solidFill>
            </a:endParaRPr>
          </a:p>
          <a:p>
            <a:pPr algn="just"/>
            <a:endParaRPr lang="es-VE" sz="1100" b="1" dirty="0" smtClean="0">
              <a:solidFill>
                <a:srgbClr val="0070C0"/>
              </a:solidFill>
            </a:endParaRPr>
          </a:p>
          <a:p>
            <a:pPr algn="just"/>
            <a:endParaRPr lang="es-VE" sz="1100" b="1" dirty="0">
              <a:solidFill>
                <a:srgbClr val="0070C0"/>
              </a:solidFill>
            </a:endParaRPr>
          </a:p>
          <a:p>
            <a:pPr algn="just"/>
            <a:endParaRPr lang="es-VE" sz="1100" dirty="0" smtClean="0"/>
          </a:p>
          <a:p>
            <a:pPr algn="just"/>
            <a:endParaRPr lang="es-VE" sz="1100" dirty="0"/>
          </a:p>
          <a:p>
            <a:pPr algn="just"/>
            <a:endParaRPr lang="es-VE" sz="1100" dirty="0" smtClean="0"/>
          </a:p>
          <a:p>
            <a:pPr algn="just"/>
            <a:endParaRPr lang="es-VE" sz="1100" dirty="0"/>
          </a:p>
          <a:p>
            <a:pPr algn="just"/>
            <a:endParaRPr lang="es-VE" sz="1100" dirty="0" smtClean="0"/>
          </a:p>
          <a:p>
            <a:pPr algn="just"/>
            <a:endParaRPr lang="es-VE" sz="1100" dirty="0" smtClean="0"/>
          </a:p>
          <a:p>
            <a:pPr algn="just"/>
            <a:endParaRPr lang="es-VE" sz="1100" dirty="0"/>
          </a:p>
        </p:txBody>
      </p:sp>
      <p:sp>
        <p:nvSpPr>
          <p:cNvPr id="49" name="48 CuadroTexto"/>
          <p:cNvSpPr txBox="1"/>
          <p:nvPr/>
        </p:nvSpPr>
        <p:spPr>
          <a:xfrm>
            <a:off x="3429240" y="2195736"/>
            <a:ext cx="2893325" cy="2123658"/>
          </a:xfrm>
          <a:prstGeom prst="rect">
            <a:avLst/>
          </a:prstGeom>
          <a:noFill/>
        </p:spPr>
        <p:txBody>
          <a:bodyPr wrap="square" rtlCol="0">
            <a:spAutoFit/>
          </a:bodyPr>
          <a:lstStyle/>
          <a:p>
            <a:pPr algn="just"/>
            <a:r>
              <a:rPr lang="es-ES" sz="1100" b="1" dirty="0" smtClean="0"/>
              <a:t>DETERMINACIÓN DE MERCURIO </a:t>
            </a:r>
          </a:p>
          <a:p>
            <a:pPr algn="just"/>
            <a:r>
              <a:rPr lang="es-ES" sz="1100" b="1" dirty="0" smtClean="0"/>
              <a:t>Usuarios </a:t>
            </a:r>
            <a:r>
              <a:rPr lang="es-ES" sz="1100" b="1" dirty="0"/>
              <a:t>del Servicio, Producto o </a:t>
            </a:r>
            <a:r>
              <a:rPr lang="es-ES" sz="1100" b="1" dirty="0" smtClean="0"/>
              <a:t>Proceso</a:t>
            </a:r>
          </a:p>
          <a:p>
            <a:pPr algn="just"/>
            <a:r>
              <a:rPr lang="es-ES" sz="1100" dirty="0" smtClean="0"/>
              <a:t>Usuarios Externos</a:t>
            </a:r>
          </a:p>
          <a:p>
            <a:pPr algn="just"/>
            <a:r>
              <a:rPr lang="es-ES" sz="1100" b="1" dirty="0" smtClean="0"/>
              <a:t>Descripción: </a:t>
            </a:r>
            <a:r>
              <a:rPr lang="es-ES" sz="1100" dirty="0"/>
              <a:t>	</a:t>
            </a:r>
          </a:p>
          <a:p>
            <a:pPr algn="just"/>
            <a:r>
              <a:rPr lang="es-ES" sz="1100" dirty="0" smtClean="0"/>
              <a:t>Aplicación  en </a:t>
            </a:r>
            <a:r>
              <a:rPr lang="es-ES" sz="1100" dirty="0"/>
              <a:t>Muestras de mercurio en sangre y </a:t>
            </a:r>
            <a:r>
              <a:rPr lang="es-ES" sz="1100" dirty="0" smtClean="0"/>
              <a:t>orina.</a:t>
            </a:r>
          </a:p>
          <a:p>
            <a:pPr algn="just"/>
            <a:r>
              <a:rPr lang="es-ES" sz="1100" b="1" dirty="0"/>
              <a:t>Solicitud del servicio:</a:t>
            </a:r>
            <a:endParaRPr lang="es-ES" sz="1100" dirty="0" smtClean="0"/>
          </a:p>
          <a:p>
            <a:pPr algn="just"/>
            <a:r>
              <a:rPr lang="es-ES" sz="1100" dirty="0"/>
              <a:t>Modo: </a:t>
            </a:r>
            <a:r>
              <a:rPr lang="es-ES" sz="1100" dirty="0" smtClean="0"/>
              <a:t> Solicitan </a:t>
            </a:r>
            <a:r>
              <a:rPr lang="es-ES" sz="1100" dirty="0"/>
              <a:t>el presupuesto por correo electrónico </a:t>
            </a:r>
          </a:p>
          <a:p>
            <a:pPr algn="just"/>
            <a:r>
              <a:rPr lang="es-ES" sz="1100" b="1" dirty="0"/>
              <a:t>Disponibilidad: </a:t>
            </a:r>
            <a:r>
              <a:rPr lang="es-ES" sz="1100" dirty="0"/>
              <a:t>		</a:t>
            </a:r>
          </a:p>
          <a:p>
            <a:pPr algn="just"/>
            <a:r>
              <a:rPr lang="es-ES" sz="1100" dirty="0"/>
              <a:t>Disponible Todo el año		</a:t>
            </a:r>
            <a:r>
              <a:rPr lang="es-ES" sz="1100" dirty="0" smtClean="0"/>
              <a:t>	</a:t>
            </a:r>
          </a:p>
        </p:txBody>
      </p:sp>
      <p:sp>
        <p:nvSpPr>
          <p:cNvPr id="44" name="43 CuadroTexto"/>
          <p:cNvSpPr txBox="1"/>
          <p:nvPr/>
        </p:nvSpPr>
        <p:spPr>
          <a:xfrm>
            <a:off x="544431" y="2191817"/>
            <a:ext cx="2807647" cy="1785104"/>
          </a:xfrm>
          <a:prstGeom prst="rect">
            <a:avLst/>
          </a:prstGeom>
          <a:noFill/>
        </p:spPr>
        <p:txBody>
          <a:bodyPr wrap="square" rtlCol="0">
            <a:spAutoFit/>
          </a:bodyPr>
          <a:lstStyle/>
          <a:p>
            <a:pPr algn="just"/>
            <a:r>
              <a:rPr lang="es-ES" sz="1100" b="1" dirty="0" smtClean="0"/>
              <a:t>CARACTERIZACIÓN DE LÁMINAS DE PVC</a:t>
            </a:r>
          </a:p>
          <a:p>
            <a:pPr algn="just"/>
            <a:r>
              <a:rPr lang="es-ES" sz="1100" b="1" dirty="0" smtClean="0"/>
              <a:t>Usuarios </a:t>
            </a:r>
            <a:r>
              <a:rPr lang="es-ES" sz="1100" b="1" dirty="0"/>
              <a:t>del Servicio, Producto o Proceso</a:t>
            </a:r>
            <a:endParaRPr lang="es-ES" sz="1100" dirty="0"/>
          </a:p>
          <a:p>
            <a:pPr marL="171450" indent="-171450" algn="just">
              <a:buFont typeface="Arial" pitchFamily="34" charset="0"/>
              <a:buChar char="•"/>
            </a:pPr>
            <a:r>
              <a:rPr lang="es-ES" sz="1100" dirty="0"/>
              <a:t>Usuarios Internos/ </a:t>
            </a:r>
            <a:r>
              <a:rPr lang="es-ES" sz="1100" dirty="0" smtClean="0"/>
              <a:t>Externos</a:t>
            </a:r>
          </a:p>
          <a:p>
            <a:pPr algn="just"/>
            <a:r>
              <a:rPr lang="es-ES" sz="1100" b="1" dirty="0" smtClean="0"/>
              <a:t>Solicitud </a:t>
            </a:r>
            <a:r>
              <a:rPr lang="es-ES" sz="1100" b="1" dirty="0"/>
              <a:t>del servicio: </a:t>
            </a:r>
            <a:r>
              <a:rPr lang="es-ES" sz="1100" dirty="0"/>
              <a:t>	</a:t>
            </a:r>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a:t>
            </a:r>
            <a:r>
              <a:rPr lang="es-ES" sz="1100" dirty="0" smtClean="0"/>
              <a:t>de </a:t>
            </a:r>
            <a:r>
              <a:rPr lang="es-ES" sz="1100" dirty="0"/>
              <a:t>cada </a:t>
            </a:r>
            <a:r>
              <a:rPr lang="es-ES" sz="1100" dirty="0" smtClean="0"/>
              <a:t>laboratorio.</a:t>
            </a:r>
          </a:p>
          <a:p>
            <a:pPr algn="just"/>
            <a:r>
              <a:rPr lang="es-ES" sz="1100" b="1" dirty="0" smtClean="0"/>
              <a:t>Disponibilidad</a:t>
            </a:r>
            <a:r>
              <a:rPr lang="es-ES" sz="1100" b="1" dirty="0"/>
              <a:t>: </a:t>
            </a:r>
            <a:r>
              <a:rPr lang="es-ES" sz="1100" dirty="0"/>
              <a:t>	</a:t>
            </a:r>
          </a:p>
          <a:p>
            <a:pPr marL="171450" indent="-171450" algn="just">
              <a:buFont typeface="Arial" pitchFamily="34" charset="0"/>
              <a:buChar char="•"/>
            </a:pPr>
            <a:r>
              <a:rPr lang="es-ES" sz="1100" dirty="0"/>
              <a:t>Disponible Todo el </a:t>
            </a:r>
            <a:r>
              <a:rPr lang="es-ES" sz="1100" dirty="0" smtClean="0"/>
              <a:t>año</a:t>
            </a:r>
          </a:p>
          <a:p>
            <a:pPr algn="just"/>
            <a:r>
              <a:rPr lang="es-ES" sz="1100" dirty="0"/>
              <a:t>		</a:t>
            </a:r>
          </a:p>
        </p:txBody>
      </p:sp>
      <p:sp>
        <p:nvSpPr>
          <p:cNvPr id="46" name="45 Rectángulo"/>
          <p:cNvSpPr/>
          <p:nvPr/>
        </p:nvSpPr>
        <p:spPr>
          <a:xfrm>
            <a:off x="3514253" y="4466923"/>
            <a:ext cx="2808312" cy="38494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7" name="46 CuadroTexto"/>
          <p:cNvSpPr txBox="1"/>
          <p:nvPr/>
        </p:nvSpPr>
        <p:spPr>
          <a:xfrm>
            <a:off x="3584377" y="5144323"/>
            <a:ext cx="2738188" cy="2800767"/>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Prof. Gustavo </a:t>
            </a:r>
            <a:r>
              <a:rPr lang="es-ES" sz="1100" dirty="0" smtClean="0"/>
              <a:t>Pérez</a:t>
            </a:r>
            <a:endParaRPr lang="es-ES" sz="1100" dirty="0"/>
          </a:p>
          <a:p>
            <a:pPr algn="just"/>
            <a:r>
              <a:rPr lang="es-ES" sz="1100" dirty="0" smtClean="0"/>
              <a:t>Centro </a:t>
            </a:r>
            <a:r>
              <a:rPr lang="es-ES" sz="1100" dirty="0"/>
              <a:t>de Química </a:t>
            </a:r>
            <a:r>
              <a:rPr lang="es-ES" sz="1100" dirty="0" err="1"/>
              <a:t>Anlitica</a:t>
            </a:r>
            <a:endParaRPr lang="es-ES" sz="1100" dirty="0" smtClean="0"/>
          </a:p>
          <a:p>
            <a:pPr algn="just"/>
            <a:r>
              <a:rPr lang="es-ES" sz="1100" dirty="0"/>
              <a:t>2 do  Piso Escuela de Química, </a:t>
            </a:r>
          </a:p>
          <a:p>
            <a:pPr algn="just"/>
            <a:r>
              <a:rPr lang="es-ES" sz="1100" dirty="0"/>
              <a:t>Facultad de Ciencias- UCV</a:t>
            </a:r>
            <a:endParaRPr lang="es-ES" sz="1100" b="1" dirty="0" smtClean="0"/>
          </a:p>
          <a:p>
            <a:pPr algn="just"/>
            <a:endParaRPr lang="es-ES" sz="1100" b="1" dirty="0" smtClean="0"/>
          </a:p>
          <a:p>
            <a:pPr algn="just"/>
            <a:endParaRPr lang="es-ES" sz="1100" b="1" dirty="0" smtClean="0"/>
          </a:p>
          <a:p>
            <a:pPr algn="just"/>
            <a:r>
              <a:rPr lang="es-ES" sz="1100" b="1" dirty="0" smtClean="0"/>
              <a:t>Correo: </a:t>
            </a:r>
          </a:p>
          <a:p>
            <a:pPr algn="just"/>
            <a:r>
              <a:rPr lang="es-ES" sz="1100" dirty="0"/>
              <a:t>gperez88@hotmail.com</a:t>
            </a:r>
            <a:endParaRPr lang="it-IT" sz="1100" dirty="0"/>
          </a:p>
          <a:p>
            <a:pPr algn="just"/>
            <a:endParaRPr lang="es-ES" sz="1100" b="1" dirty="0"/>
          </a:p>
          <a:p>
            <a:pPr algn="just"/>
            <a:r>
              <a:rPr lang="es-ES" sz="1100" b="1" dirty="0" smtClean="0"/>
              <a:t>Teléfonos:</a:t>
            </a:r>
          </a:p>
          <a:p>
            <a:pPr algn="just"/>
            <a:r>
              <a:rPr lang="es-ES" sz="1100" dirty="0" err="1"/>
              <a:t>O</a:t>
            </a:r>
            <a:r>
              <a:rPr lang="es-ES" sz="1100" dirty="0" err="1" smtClean="0"/>
              <a:t>fic</a:t>
            </a:r>
            <a:r>
              <a:rPr lang="es-ES" sz="1100" dirty="0"/>
              <a:t>.: </a:t>
            </a:r>
            <a:r>
              <a:rPr lang="es-ES" sz="1100" dirty="0" smtClean="0"/>
              <a:t>(212)6051365</a:t>
            </a:r>
            <a:endParaRPr lang="es-ES" sz="1100" dirty="0"/>
          </a:p>
          <a:p>
            <a:pPr algn="just"/>
            <a:r>
              <a:rPr lang="es-ES" sz="1100" dirty="0" smtClean="0"/>
              <a:t>58(212)6934977</a:t>
            </a:r>
            <a:endParaRPr lang="es-ES" sz="1100" dirty="0"/>
          </a:p>
          <a:p>
            <a:pPr algn="just"/>
            <a:r>
              <a:rPr lang="es-ES" sz="1100" dirty="0"/>
              <a:t>gperez88@hotmail.com</a:t>
            </a:r>
            <a:endParaRPr lang="it-IT" sz="1100" dirty="0"/>
          </a:p>
          <a:p>
            <a:pPr algn="just"/>
            <a:endParaRPr lang="es-ES" sz="1100" b="1" dirty="0" smtClean="0"/>
          </a:p>
        </p:txBody>
      </p:sp>
      <p:sp>
        <p:nvSpPr>
          <p:cNvPr id="50" name="49 Rectángulo"/>
          <p:cNvSpPr/>
          <p:nvPr/>
        </p:nvSpPr>
        <p:spPr>
          <a:xfrm>
            <a:off x="3596642" y="4653107"/>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1" name="50 CuadroTexto"/>
          <p:cNvSpPr txBox="1"/>
          <p:nvPr/>
        </p:nvSpPr>
        <p:spPr>
          <a:xfrm>
            <a:off x="3596642" y="4640267"/>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4" name="6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165" y="5000307"/>
            <a:ext cx="246979" cy="288276"/>
          </a:xfrm>
          <a:prstGeom prst="rect">
            <a:avLst/>
          </a:prstGeom>
        </p:spPr>
      </p:pic>
      <p:grpSp>
        <p:nvGrpSpPr>
          <p:cNvPr id="66" name="65 Grupo"/>
          <p:cNvGrpSpPr/>
          <p:nvPr/>
        </p:nvGrpSpPr>
        <p:grpSpPr>
          <a:xfrm>
            <a:off x="3728218" y="6254885"/>
            <a:ext cx="220689" cy="257590"/>
            <a:chOff x="3827377" y="6599339"/>
            <a:chExt cx="373647" cy="373647"/>
          </a:xfrm>
        </p:grpSpPr>
        <p:sp>
          <p:nvSpPr>
            <p:cNvPr id="67" name="6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8" name="67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0" name="39 Rectángulo"/>
          <p:cNvSpPr/>
          <p:nvPr/>
        </p:nvSpPr>
        <p:spPr>
          <a:xfrm>
            <a:off x="543766" y="4466922"/>
            <a:ext cx="2808312" cy="38494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1" name="40 CuadroTexto"/>
          <p:cNvSpPr txBox="1"/>
          <p:nvPr/>
        </p:nvSpPr>
        <p:spPr>
          <a:xfrm>
            <a:off x="613890" y="5134123"/>
            <a:ext cx="2738188" cy="2462213"/>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err="1"/>
              <a:t>MSc</a:t>
            </a:r>
            <a:r>
              <a:rPr lang="es-ES" sz="1100" dirty="0"/>
              <a:t>. Lola De </a:t>
            </a:r>
            <a:r>
              <a:rPr lang="es-ES" sz="1100" dirty="0" smtClean="0"/>
              <a:t>Lima</a:t>
            </a:r>
          </a:p>
          <a:p>
            <a:pPr algn="just"/>
            <a:r>
              <a:rPr lang="es-ES" sz="1100" dirty="0" err="1" smtClean="0"/>
              <a:t>Lab</a:t>
            </a:r>
            <a:r>
              <a:rPr lang="es-ES" sz="1100" dirty="0" smtClean="0"/>
              <a:t> </a:t>
            </a:r>
            <a:r>
              <a:rPr lang="es-ES" sz="1100" dirty="0" err="1"/>
              <a:t>Fisico-quimica</a:t>
            </a:r>
            <a:r>
              <a:rPr lang="es-ES" sz="1100" dirty="0"/>
              <a:t>	</a:t>
            </a:r>
          </a:p>
          <a:p>
            <a:pPr algn="just"/>
            <a:r>
              <a:rPr lang="es-ES" sz="1100" dirty="0" err="1"/>
              <a:t>Lab</a:t>
            </a:r>
            <a:r>
              <a:rPr lang="es-ES" sz="1100" dirty="0"/>
              <a:t>. </a:t>
            </a:r>
            <a:r>
              <a:rPr lang="es-ES" sz="1100" dirty="0" err="1"/>
              <a:t>Espectroscopía</a:t>
            </a:r>
            <a:r>
              <a:rPr lang="es-ES" sz="1100" dirty="0"/>
              <a:t> Láser, PB, </a:t>
            </a:r>
          </a:p>
          <a:p>
            <a:pPr algn="just"/>
            <a:endParaRPr lang="es-ES" sz="1100" dirty="0"/>
          </a:p>
          <a:p>
            <a:pPr algn="just"/>
            <a:r>
              <a:rPr lang="es-ES" sz="1100" b="1" dirty="0" smtClean="0"/>
              <a:t>	</a:t>
            </a:r>
          </a:p>
          <a:p>
            <a:pPr algn="just"/>
            <a:r>
              <a:rPr lang="es-ES" sz="1100" b="1" dirty="0" smtClean="0"/>
              <a:t>Correo: </a:t>
            </a:r>
          </a:p>
          <a:p>
            <a:pPr algn="just"/>
            <a:r>
              <a:rPr lang="es-ES" sz="1100" dirty="0"/>
              <a:t>loladelima@gmail.com</a:t>
            </a:r>
            <a:endParaRPr lang="it-IT" sz="1100" dirty="0"/>
          </a:p>
          <a:p>
            <a:pPr algn="just"/>
            <a:endParaRPr lang="es-ES" sz="1100" b="1" dirty="0"/>
          </a:p>
          <a:p>
            <a:pPr algn="just"/>
            <a:r>
              <a:rPr lang="es-ES" sz="1100" b="1" dirty="0" smtClean="0"/>
              <a:t>Teléfonos:</a:t>
            </a:r>
          </a:p>
          <a:p>
            <a:pPr algn="just"/>
            <a:r>
              <a:rPr lang="es-ES" sz="1100" dirty="0" err="1" smtClean="0"/>
              <a:t>Ofic</a:t>
            </a:r>
            <a:r>
              <a:rPr lang="es-ES" sz="1100" dirty="0"/>
              <a:t>: (</a:t>
            </a:r>
            <a:r>
              <a:rPr lang="es-ES" sz="1100" dirty="0" smtClean="0"/>
              <a:t>212)6051233</a:t>
            </a:r>
            <a:endParaRPr lang="es-ES" sz="1100" dirty="0"/>
          </a:p>
          <a:p>
            <a:pPr algn="just"/>
            <a:r>
              <a:rPr lang="es-ES" sz="1100" dirty="0" err="1"/>
              <a:t>Cel</a:t>
            </a:r>
            <a:r>
              <a:rPr lang="es-ES" sz="1100" dirty="0"/>
              <a:t>: </a:t>
            </a:r>
            <a:r>
              <a:rPr lang="es-ES" sz="1100" dirty="0" smtClean="0"/>
              <a:t>(414)1401293</a:t>
            </a:r>
            <a:endParaRPr lang="es-ES" sz="1100" dirty="0"/>
          </a:p>
          <a:p>
            <a:pPr algn="just"/>
            <a:r>
              <a:rPr lang="es-ES" sz="1100" dirty="0"/>
              <a:t>Fax: </a:t>
            </a:r>
            <a:r>
              <a:rPr lang="es-ES" sz="1100" dirty="0" smtClean="0"/>
              <a:t>(212)6051218</a:t>
            </a:r>
          </a:p>
        </p:txBody>
      </p:sp>
      <p:grpSp>
        <p:nvGrpSpPr>
          <p:cNvPr id="42" name="41 Grupo"/>
          <p:cNvGrpSpPr/>
          <p:nvPr/>
        </p:nvGrpSpPr>
        <p:grpSpPr>
          <a:xfrm>
            <a:off x="755125" y="6100669"/>
            <a:ext cx="220689" cy="257590"/>
            <a:chOff x="3827377" y="6599339"/>
            <a:chExt cx="373647" cy="373647"/>
          </a:xfrm>
        </p:grpSpPr>
        <p:sp>
          <p:nvSpPr>
            <p:cNvPr id="48" name="47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2" name="51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56" name="55 Rectángulo"/>
          <p:cNvSpPr/>
          <p:nvPr/>
        </p:nvSpPr>
        <p:spPr>
          <a:xfrm>
            <a:off x="626155" y="4635575"/>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7" name="56 CuadroTexto"/>
          <p:cNvSpPr txBox="1"/>
          <p:nvPr/>
        </p:nvSpPr>
        <p:spPr>
          <a:xfrm>
            <a:off x="626155" y="462680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8" name="5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678" y="5075385"/>
            <a:ext cx="246979" cy="288276"/>
          </a:xfrm>
          <a:prstGeom prst="rect">
            <a:avLst/>
          </a:prstGeom>
        </p:spPr>
      </p:pic>
    </p:spTree>
    <p:extLst>
      <p:ext uri="{BB962C8B-B14F-4D97-AF65-F5344CB8AC3E}">
        <p14:creationId xmlns:p14="http://schemas.microsoft.com/office/powerpoint/2010/main" val="148145241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548680" y="2483768"/>
            <a:ext cx="2678104" cy="2631490"/>
          </a:xfrm>
          <a:prstGeom prst="rect">
            <a:avLst/>
          </a:prstGeom>
          <a:noFill/>
        </p:spPr>
        <p:txBody>
          <a:bodyPr wrap="square" rtlCol="0">
            <a:spAutoFit/>
          </a:bodyPr>
          <a:lstStyle/>
          <a:p>
            <a:pPr algn="just"/>
            <a:r>
              <a:rPr lang="es-ES" sz="1100" b="1" dirty="0" smtClean="0"/>
              <a:t>CURSO DE TENSIÓN INTERFACIAL</a:t>
            </a:r>
          </a:p>
          <a:p>
            <a:pPr algn="just"/>
            <a:r>
              <a:rPr lang="es-ES" sz="1100" b="1" dirty="0"/>
              <a:t>Usuarios del Servicio, Producto o </a:t>
            </a:r>
            <a:r>
              <a:rPr lang="es-ES" sz="1100" b="1" dirty="0" smtClean="0"/>
              <a:t>Proceso</a:t>
            </a:r>
            <a:endParaRPr lang="es-ES" sz="1100" dirty="0" smtClean="0"/>
          </a:p>
          <a:p>
            <a:pPr marL="171450" indent="-171450" algn="just">
              <a:buFont typeface="Arial" pitchFamily="34" charset="0"/>
              <a:buChar char="•"/>
            </a:pPr>
            <a:r>
              <a:rPr lang="es-ES" sz="1100" dirty="0" smtClean="0"/>
              <a:t>Usuarios Externos</a:t>
            </a:r>
            <a:r>
              <a:rPr lang="es-ES" sz="1100" dirty="0"/>
              <a:t>	</a:t>
            </a:r>
          </a:p>
          <a:p>
            <a:pPr algn="just"/>
            <a:r>
              <a:rPr lang="es-ES" sz="1100" b="1" dirty="0"/>
              <a:t>Contenido: </a:t>
            </a:r>
            <a:endParaRPr lang="es-ES" sz="1100" b="1" dirty="0" smtClean="0"/>
          </a:p>
          <a:p>
            <a:pPr marL="171450" indent="-171450">
              <a:buFont typeface="Arial" pitchFamily="34" charset="0"/>
              <a:buChar char="•"/>
            </a:pPr>
            <a:r>
              <a:rPr lang="es-ES" sz="1100" dirty="0" smtClean="0"/>
              <a:t>Inducción </a:t>
            </a:r>
            <a:r>
              <a:rPr lang="es-ES" sz="1100" dirty="0"/>
              <a:t>al personal </a:t>
            </a:r>
            <a:r>
              <a:rPr lang="es-ES" sz="1100" dirty="0" smtClean="0"/>
              <a:t>sobre </a:t>
            </a:r>
            <a:r>
              <a:rPr lang="es-ES" sz="1100" dirty="0"/>
              <a:t>Tensión </a:t>
            </a:r>
            <a:r>
              <a:rPr lang="es-ES" sz="1100" dirty="0" err="1"/>
              <a:t>Interfacial</a:t>
            </a:r>
            <a:r>
              <a:rPr lang="es-ES" sz="1100" dirty="0"/>
              <a:t>	</a:t>
            </a:r>
          </a:p>
          <a:p>
            <a:pPr algn="just"/>
            <a:r>
              <a:rPr lang="es-ES" sz="1100" b="1" dirty="0"/>
              <a:t>Solicitud del servicio:</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 </a:t>
            </a:r>
            <a:r>
              <a:rPr lang="es-ES" sz="1100" b="1" dirty="0" smtClean="0"/>
              <a:t>Disponibilidad</a:t>
            </a:r>
            <a:r>
              <a:rPr lang="es-ES" sz="1100" b="1" dirty="0"/>
              <a:t>: </a:t>
            </a:r>
            <a:r>
              <a:rPr lang="es-ES" sz="1100" dirty="0"/>
              <a:t>	</a:t>
            </a:r>
          </a:p>
          <a:p>
            <a:pPr marL="171450" indent="-171450" algn="just">
              <a:buFont typeface="Arial" pitchFamily="34" charset="0"/>
              <a:buChar char="•"/>
            </a:pPr>
            <a:r>
              <a:rPr lang="es-ES" sz="1100" dirty="0"/>
              <a:t>Disponible Todo el </a:t>
            </a:r>
            <a:r>
              <a:rPr lang="es-ES" sz="1100" dirty="0" smtClean="0"/>
              <a:t>año.</a:t>
            </a:r>
            <a:r>
              <a:rPr lang="es-ES" sz="1100" dirty="0"/>
              <a:t>	</a:t>
            </a:r>
          </a:p>
          <a:p>
            <a:pPr algn="just"/>
            <a:r>
              <a:rPr lang="es-ES" sz="1100" b="1" dirty="0"/>
              <a:t>Lugar</a:t>
            </a:r>
            <a:r>
              <a:rPr lang="es-ES" sz="1100" b="1" dirty="0" smtClean="0"/>
              <a:t>:</a:t>
            </a:r>
          </a:p>
          <a:p>
            <a:pPr marL="171450" indent="-171450" algn="just">
              <a:buFont typeface="Arial" pitchFamily="34" charset="0"/>
              <a:buChar char="•"/>
            </a:pPr>
            <a:r>
              <a:rPr lang="es-ES" sz="1100" dirty="0" smtClean="0"/>
              <a:t> </a:t>
            </a:r>
            <a:r>
              <a:rPr lang="es-ES" sz="1100" dirty="0"/>
              <a:t>En la empresa que solicite el servicio </a:t>
            </a:r>
          </a:p>
          <a:p>
            <a:pPr algn="just"/>
            <a:r>
              <a:rPr lang="es-ES" sz="1100" dirty="0"/>
              <a:t> </a:t>
            </a:r>
            <a:r>
              <a:rPr lang="es-ES" sz="1100" dirty="0" smtClean="0"/>
              <a:t>    o </a:t>
            </a:r>
            <a:r>
              <a:rPr lang="es-ES" sz="1100" dirty="0"/>
              <a:t>en el </a:t>
            </a:r>
            <a:r>
              <a:rPr lang="es-ES" sz="1100" dirty="0" err="1" smtClean="0"/>
              <a:t>Lab</a:t>
            </a:r>
            <a:r>
              <a:rPr lang="es-ES" sz="1100" dirty="0" smtClean="0"/>
              <a:t>. </a:t>
            </a:r>
            <a:r>
              <a:rPr lang="es-ES" sz="1100" dirty="0"/>
              <a:t>de Físico </a:t>
            </a:r>
            <a:r>
              <a:rPr lang="es-ES" sz="1100" dirty="0" smtClean="0"/>
              <a:t>Química</a:t>
            </a:r>
            <a:r>
              <a:rPr lang="es-ES" sz="1100" dirty="0"/>
              <a:t>	</a:t>
            </a:r>
          </a:p>
        </p:txBody>
      </p:sp>
      <p:sp>
        <p:nvSpPr>
          <p:cNvPr id="60" name="59 CuadroTexto"/>
          <p:cNvSpPr txBox="1"/>
          <p:nvPr/>
        </p:nvSpPr>
        <p:spPr>
          <a:xfrm>
            <a:off x="3226784" y="2483768"/>
            <a:ext cx="3010528" cy="2631490"/>
          </a:xfrm>
          <a:prstGeom prst="rect">
            <a:avLst/>
          </a:prstGeom>
          <a:noFill/>
        </p:spPr>
        <p:txBody>
          <a:bodyPr wrap="square" rtlCol="0">
            <a:spAutoFit/>
          </a:bodyPr>
          <a:lstStyle/>
          <a:p>
            <a:pPr algn="just"/>
            <a:r>
              <a:rPr lang="es-ES" sz="1100" b="1" dirty="0" smtClean="0"/>
              <a:t>DESARROLLO Y PUESTA A PUNTO DE UNA METODOLOGÍA PARA LA DECLORINACIÓN DE ACEITES</a:t>
            </a:r>
            <a:r>
              <a:rPr lang="es-ES" sz="1100" dirty="0" smtClean="0"/>
              <a:t>	</a:t>
            </a:r>
          </a:p>
          <a:p>
            <a:pPr algn="just"/>
            <a:r>
              <a:rPr lang="es-ES" sz="1100" b="1" dirty="0"/>
              <a:t>Usuarios del Servicio, Producto o Proceso</a:t>
            </a:r>
            <a:endParaRPr lang="es-ES" sz="1100" dirty="0"/>
          </a:p>
          <a:p>
            <a:pPr marL="171450" indent="-171450" algn="just">
              <a:buFont typeface="Arial" pitchFamily="34" charset="0"/>
              <a:buChar char="•"/>
            </a:pPr>
            <a:r>
              <a:rPr lang="es-ES" sz="1100" dirty="0"/>
              <a:t>Usuarios Externos		</a:t>
            </a:r>
          </a:p>
          <a:p>
            <a:pPr algn="just"/>
            <a:r>
              <a:rPr lang="es-ES" sz="1100" b="1" dirty="0"/>
              <a:t>Contenido: </a:t>
            </a:r>
            <a:endParaRPr lang="es-ES" sz="1100" b="1" dirty="0" smtClean="0"/>
          </a:p>
          <a:p>
            <a:pPr algn="just"/>
            <a:r>
              <a:rPr lang="es-ES" sz="1100" dirty="0" smtClean="0"/>
              <a:t>Es </a:t>
            </a:r>
            <a:r>
              <a:rPr lang="es-ES" sz="1100" dirty="0"/>
              <a:t>el desarrollo de una metodología </a:t>
            </a:r>
            <a:r>
              <a:rPr lang="es-ES" sz="1100" dirty="0" smtClean="0"/>
              <a:t>para </a:t>
            </a:r>
            <a:r>
              <a:rPr lang="es-ES" sz="1100" dirty="0"/>
              <a:t>la eliminación de haluros orgánicos </a:t>
            </a:r>
            <a:r>
              <a:rPr lang="es-ES" sz="1100" dirty="0" smtClean="0"/>
              <a:t>en </a:t>
            </a:r>
            <a:r>
              <a:rPr lang="es-ES" sz="1100" dirty="0"/>
              <a:t>aceites en escala de </a:t>
            </a:r>
            <a:r>
              <a:rPr lang="es-ES" sz="1100" dirty="0" smtClean="0"/>
              <a:t>laboratorio.</a:t>
            </a:r>
          </a:p>
          <a:p>
            <a:pPr algn="just"/>
            <a:r>
              <a:rPr lang="es-ES" sz="1100" b="1" dirty="0"/>
              <a:t>Solicitud del servicio:</a:t>
            </a:r>
            <a:endParaRPr lang="es-ES" sz="1100" dirty="0"/>
          </a:p>
          <a:p>
            <a:pPr marL="171450" indent="-171450" algn="just">
              <a:buFont typeface="Arial" pitchFamily="34" charset="0"/>
              <a:buChar char="•"/>
            </a:pPr>
            <a:r>
              <a:rPr lang="es-ES" sz="1100" dirty="0"/>
              <a:t>Solicitan el presupuesto por correo electrónico a la cuenta del investigador responsable de cada laboratorio.</a:t>
            </a:r>
            <a:endParaRPr lang="es-ES" sz="1100" dirty="0" smtClean="0"/>
          </a:p>
          <a:p>
            <a:pPr algn="just"/>
            <a:r>
              <a:rPr lang="es-ES" sz="1100" b="1" dirty="0"/>
              <a:t>Disponibilidad:</a:t>
            </a:r>
            <a:endParaRPr lang="es-ES" sz="1100" dirty="0" smtClean="0"/>
          </a:p>
          <a:p>
            <a:pPr marL="171450" indent="-171450" algn="just">
              <a:buFont typeface="Arial" pitchFamily="34" charset="0"/>
              <a:buChar char="•"/>
            </a:pPr>
            <a:r>
              <a:rPr lang="es-ES" sz="1100" dirty="0"/>
              <a:t>Disponible Todo el </a:t>
            </a:r>
            <a:r>
              <a:rPr lang="es-ES" sz="1100" dirty="0" smtClean="0"/>
              <a:t>año</a:t>
            </a:r>
            <a:r>
              <a:rPr lang="es-ES" sz="1100" dirty="0"/>
              <a:t>.	</a:t>
            </a:r>
          </a:p>
        </p:txBody>
      </p:sp>
      <p:sp>
        <p:nvSpPr>
          <p:cNvPr id="62" name="61 CuadroTexto"/>
          <p:cNvSpPr txBox="1"/>
          <p:nvPr/>
        </p:nvSpPr>
        <p:spPr>
          <a:xfrm>
            <a:off x="980728" y="2186444"/>
            <a:ext cx="4777386" cy="369332"/>
          </a:xfrm>
          <a:prstGeom prst="rect">
            <a:avLst/>
          </a:prstGeom>
          <a:noFill/>
        </p:spPr>
        <p:txBody>
          <a:bodyPr wrap="square" rtlCol="0">
            <a:spAutoFit/>
          </a:bodyPr>
          <a:lstStyle/>
          <a:p>
            <a:pPr algn="ctr"/>
            <a:r>
              <a:rPr lang="es-ES" b="1" dirty="0" smtClean="0"/>
              <a:t>Servicios Adicionales: Cursos y Proyectos </a:t>
            </a:r>
            <a:endParaRPr lang="es-VE" b="1" dirty="0"/>
          </a:p>
        </p:txBody>
      </p:sp>
      <p:sp>
        <p:nvSpPr>
          <p:cNvPr id="63" name="62 Rectángulo"/>
          <p:cNvSpPr/>
          <p:nvPr/>
        </p:nvSpPr>
        <p:spPr>
          <a:xfrm>
            <a:off x="3356992" y="5122130"/>
            <a:ext cx="2808312" cy="31942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9" name="68 CuadroTexto"/>
          <p:cNvSpPr txBox="1"/>
          <p:nvPr/>
        </p:nvSpPr>
        <p:spPr>
          <a:xfrm>
            <a:off x="3427116" y="5622983"/>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 Jimmy </a:t>
            </a:r>
            <a:r>
              <a:rPr lang="es-ES" sz="1100" dirty="0" smtClean="0"/>
              <a:t>Castillo</a:t>
            </a:r>
            <a:endParaRPr lang="es-ES" sz="1100" dirty="0"/>
          </a:p>
          <a:p>
            <a:pPr algn="just"/>
            <a:r>
              <a:rPr lang="es-ES" sz="1100" dirty="0" err="1"/>
              <a:t>Lab</a:t>
            </a:r>
            <a:r>
              <a:rPr lang="es-ES" sz="1100" dirty="0"/>
              <a:t> </a:t>
            </a:r>
            <a:r>
              <a:rPr lang="es-ES" sz="1100" dirty="0" err="1" smtClean="0"/>
              <a:t>Fisico-quimica</a:t>
            </a:r>
            <a:endParaRPr lang="es-ES" sz="1100" dirty="0" smtClean="0"/>
          </a:p>
          <a:p>
            <a:pPr algn="just"/>
            <a:r>
              <a:rPr lang="es-ES" sz="1100" dirty="0"/>
              <a:t>	</a:t>
            </a:r>
          </a:p>
          <a:p>
            <a:pPr algn="just"/>
            <a:r>
              <a:rPr lang="es-ES" sz="1100" dirty="0" err="1"/>
              <a:t>Lab</a:t>
            </a:r>
            <a:r>
              <a:rPr lang="es-ES" sz="1100" dirty="0"/>
              <a:t>. </a:t>
            </a:r>
            <a:r>
              <a:rPr lang="es-ES" sz="1100" dirty="0" err="1"/>
              <a:t>Espectroscopía</a:t>
            </a:r>
            <a:r>
              <a:rPr lang="es-ES" sz="1100" dirty="0"/>
              <a:t> Láser, </a:t>
            </a:r>
            <a:endParaRPr lang="es-ES" sz="1100" dirty="0" smtClean="0"/>
          </a:p>
          <a:p>
            <a:pPr algn="just"/>
            <a:r>
              <a:rPr lang="es-ES" sz="1100" dirty="0" smtClean="0"/>
              <a:t>PB, Escuela de Química </a:t>
            </a:r>
          </a:p>
          <a:p>
            <a:pPr algn="just"/>
            <a:r>
              <a:rPr lang="es-ES" sz="1100" b="1" dirty="0" smtClean="0"/>
              <a:t>	</a:t>
            </a:r>
          </a:p>
          <a:p>
            <a:pPr algn="just"/>
            <a:r>
              <a:rPr lang="es-ES" sz="1100" b="1" dirty="0" smtClean="0"/>
              <a:t>Correo: </a:t>
            </a:r>
          </a:p>
          <a:p>
            <a:pPr algn="just"/>
            <a:r>
              <a:rPr lang="es-ES" sz="1100" dirty="0"/>
              <a:t>jimmy.castillo@ciens.ucv.ve</a:t>
            </a:r>
            <a:endParaRPr lang="it-IT" sz="1100" dirty="0"/>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58(212)6051158</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58(412)6155242</a:t>
            </a:r>
            <a:endParaRPr lang="es-ES" sz="1100" dirty="0"/>
          </a:p>
        </p:txBody>
      </p:sp>
      <p:sp>
        <p:nvSpPr>
          <p:cNvPr id="73" name="72 Rectángulo"/>
          <p:cNvSpPr/>
          <p:nvPr/>
        </p:nvSpPr>
        <p:spPr>
          <a:xfrm>
            <a:off x="3432002" y="5228841"/>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74" name="73 CuadroTexto"/>
          <p:cNvSpPr txBox="1"/>
          <p:nvPr/>
        </p:nvSpPr>
        <p:spPr>
          <a:xfrm>
            <a:off x="3432002" y="5220072"/>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75" name="7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904" y="5564245"/>
            <a:ext cx="246979" cy="288276"/>
          </a:xfrm>
          <a:prstGeom prst="rect">
            <a:avLst/>
          </a:prstGeom>
        </p:spPr>
      </p:pic>
      <p:sp>
        <p:nvSpPr>
          <p:cNvPr id="76" name="75 CuadroTexto"/>
          <p:cNvSpPr txBox="1"/>
          <p:nvPr/>
        </p:nvSpPr>
        <p:spPr>
          <a:xfrm>
            <a:off x="548680" y="5202356"/>
            <a:ext cx="2678104" cy="2970044"/>
          </a:xfrm>
          <a:prstGeom prst="rect">
            <a:avLst/>
          </a:prstGeom>
          <a:noFill/>
        </p:spPr>
        <p:txBody>
          <a:bodyPr wrap="square" rtlCol="0">
            <a:spAutoFit/>
          </a:bodyPr>
          <a:lstStyle/>
          <a:p>
            <a:pPr algn="just"/>
            <a:r>
              <a:rPr lang="es-ES" sz="1100" b="1" dirty="0" smtClean="0"/>
              <a:t>PROYECTO CON TOTAL AND GAS VENEZUELA B.V. </a:t>
            </a:r>
          </a:p>
          <a:p>
            <a:pPr algn="just"/>
            <a:r>
              <a:rPr lang="es-ES" sz="1100" b="1" dirty="0"/>
              <a:t>Usuarios del Servicio, Producto o </a:t>
            </a:r>
            <a:r>
              <a:rPr lang="es-ES" sz="1100" b="1" dirty="0" smtClean="0"/>
              <a:t>Proceso</a:t>
            </a:r>
            <a:endParaRPr lang="es-ES" sz="1100" b="1" dirty="0"/>
          </a:p>
          <a:p>
            <a:pPr marL="171450" indent="-171450" algn="just">
              <a:buFont typeface="Arial" pitchFamily="34" charset="0"/>
              <a:buChar char="•"/>
            </a:pPr>
            <a:r>
              <a:rPr lang="es-ES" sz="1100" dirty="0" smtClean="0"/>
              <a:t>Usuarios Externos</a:t>
            </a:r>
          </a:p>
          <a:p>
            <a:r>
              <a:rPr lang="es-ES" sz="1100" b="1" dirty="0" smtClean="0"/>
              <a:t>Descripción:</a:t>
            </a:r>
            <a:endParaRPr lang="es-ES" sz="1100" b="1" dirty="0"/>
          </a:p>
          <a:p>
            <a:pPr marL="171450" indent="-171450" algn="just">
              <a:buFont typeface="Arial" pitchFamily="34" charset="0"/>
              <a:buChar char="•"/>
            </a:pPr>
            <a:r>
              <a:rPr lang="es-ES" sz="1100" dirty="0" smtClean="0"/>
              <a:t>Desarrollo </a:t>
            </a:r>
            <a:r>
              <a:rPr lang="es-ES" sz="1100" dirty="0"/>
              <a:t>de nuevos métodos de análisis de aceites </a:t>
            </a:r>
            <a:r>
              <a:rPr lang="es-ES" sz="1100" dirty="0" smtClean="0"/>
              <a:t>y </a:t>
            </a:r>
            <a:r>
              <a:rPr lang="es-ES" sz="1100" dirty="0"/>
              <a:t>lubricantes de motor para la evaluación de </a:t>
            </a:r>
            <a:r>
              <a:rPr lang="es-ES" sz="1100" dirty="0" smtClean="0"/>
              <a:t>desgaste.</a:t>
            </a:r>
          </a:p>
          <a:p>
            <a:pPr algn="just"/>
            <a:r>
              <a:rPr lang="es-ES" sz="1100" b="1" dirty="0"/>
              <a:t>Solicitud del servicio</a:t>
            </a:r>
            <a:r>
              <a:rPr lang="es-ES" sz="1100" b="1" dirty="0" smtClean="0"/>
              <a:t>:</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smtClean="0"/>
              <a:t>Disponibilidad: </a:t>
            </a:r>
            <a:endParaRPr lang="es-ES" sz="1100" b="1" dirty="0"/>
          </a:p>
          <a:p>
            <a:pPr marL="171450" indent="-171450" algn="just">
              <a:buFont typeface="Arial" pitchFamily="34" charset="0"/>
              <a:buChar char="•"/>
            </a:pPr>
            <a:r>
              <a:rPr lang="es-ES" sz="1100" dirty="0"/>
              <a:t>Disponible Todo el año		</a:t>
            </a:r>
          </a:p>
          <a:p>
            <a:pPr algn="just"/>
            <a:endParaRPr lang="es-ES" sz="1100" dirty="0"/>
          </a:p>
          <a:p>
            <a:pPr algn="just"/>
            <a:r>
              <a:rPr lang="it-IT" sz="1100" b="1" u="sng" dirty="0" smtClean="0"/>
              <a:t> </a:t>
            </a:r>
            <a:endParaRPr lang="it-IT" sz="1100" b="1" u="sng" dirty="0"/>
          </a:p>
        </p:txBody>
      </p:sp>
    </p:spTree>
    <p:extLst>
      <p:ext uri="{BB962C8B-B14F-4D97-AF65-F5344CB8AC3E}">
        <p14:creationId xmlns:p14="http://schemas.microsoft.com/office/powerpoint/2010/main" val="4248716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Biología </a:t>
            </a:r>
            <a:endParaRPr lang="es-VE" sz="2000" dirty="0">
              <a:latin typeface="Kozuka Gothic Pro M" pitchFamily="34" charset="-128"/>
              <a:ea typeface="Kozuka Gothic Pro M" pitchFamily="34" charset="-128"/>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2" y="3131840"/>
            <a:ext cx="5919196" cy="4439397"/>
          </a:xfrm>
          <a:prstGeom prst="rect">
            <a:avLst/>
          </a:prstGeom>
        </p:spPr>
      </p:pic>
      <p:sp>
        <p:nvSpPr>
          <p:cNvPr id="19" name="18 CuadroTexto"/>
          <p:cNvSpPr txBox="1"/>
          <p:nvPr/>
        </p:nvSpPr>
        <p:spPr>
          <a:xfrm>
            <a:off x="476672" y="222767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Organigrama Estructural </a:t>
            </a:r>
            <a:endParaRPr lang="es-VE" sz="2000" dirty="0">
              <a:latin typeface="Kozuka Gothic Pro M" pitchFamily="34" charset="-128"/>
              <a:ea typeface="Kozuka Gothic Pro M" pitchFamily="34" charset="-128"/>
            </a:endParaRPr>
          </a:p>
        </p:txBody>
      </p:sp>
    </p:spTree>
    <p:extLst>
      <p:ext uri="{BB962C8B-B14F-4D97-AF65-F5344CB8AC3E}">
        <p14:creationId xmlns:p14="http://schemas.microsoft.com/office/powerpoint/2010/main" val="123476664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5" name="44 CuadroTexto"/>
          <p:cNvSpPr txBox="1"/>
          <p:nvPr/>
        </p:nvSpPr>
        <p:spPr>
          <a:xfrm>
            <a:off x="3429001" y="2195736"/>
            <a:ext cx="2808311" cy="2631490"/>
          </a:xfrm>
          <a:prstGeom prst="rect">
            <a:avLst/>
          </a:prstGeom>
          <a:noFill/>
        </p:spPr>
        <p:txBody>
          <a:bodyPr wrap="square" rtlCol="0">
            <a:spAutoFit/>
          </a:bodyPr>
          <a:lstStyle/>
          <a:p>
            <a:pPr algn="just"/>
            <a:r>
              <a:rPr lang="es-ES" sz="1100" b="1" dirty="0" smtClean="0"/>
              <a:t>USO DE LA TÉCNICA IASTROSCAN TLC-FID  </a:t>
            </a:r>
          </a:p>
          <a:p>
            <a:pPr algn="just"/>
            <a:r>
              <a:rPr lang="es-ES" sz="1100" b="1" dirty="0" smtClean="0"/>
              <a:t>EN ANÁLISIS DE COMPOSICIÓN SARA DE CRUDOS Y SUS PRODUCTOS</a:t>
            </a:r>
          </a:p>
          <a:p>
            <a:pPr algn="just"/>
            <a:r>
              <a:rPr lang="es-ES" sz="1100" b="1" dirty="0"/>
              <a:t>Usuarios del Servicio, Producto o </a:t>
            </a:r>
            <a:r>
              <a:rPr lang="es-ES" sz="1100" b="1" dirty="0" smtClean="0"/>
              <a:t>Proceso</a:t>
            </a:r>
            <a:endParaRPr lang="es-ES" sz="1100" dirty="0"/>
          </a:p>
          <a:p>
            <a:pPr marL="171450" indent="-171450" algn="just">
              <a:buFont typeface="Arial" pitchFamily="34" charset="0"/>
              <a:buChar char="•"/>
            </a:pPr>
            <a:r>
              <a:rPr lang="es-ES" sz="1100" dirty="0"/>
              <a:t>Usuarios Externos	</a:t>
            </a:r>
          </a:p>
          <a:p>
            <a:pPr algn="just"/>
            <a:r>
              <a:rPr lang="es-ES" sz="1100" b="1" dirty="0"/>
              <a:t>Contenido: </a:t>
            </a:r>
            <a:endParaRPr lang="es-ES" sz="1100" b="1" dirty="0" smtClean="0"/>
          </a:p>
          <a:p>
            <a:pPr marL="171450" indent="-171450" algn="just">
              <a:buFont typeface="Arial" pitchFamily="34" charset="0"/>
              <a:buChar char="•"/>
            </a:pPr>
            <a:r>
              <a:rPr lang="es-ES" sz="1100" dirty="0" smtClean="0"/>
              <a:t>Inducción </a:t>
            </a:r>
            <a:r>
              <a:rPr lang="es-ES" sz="1100" dirty="0"/>
              <a:t>al personal sobre el uso de la técnica, </a:t>
            </a:r>
            <a:r>
              <a:rPr lang="es-ES" sz="1100" dirty="0" smtClean="0"/>
              <a:t>manejo </a:t>
            </a:r>
            <a:r>
              <a:rPr lang="es-ES" sz="1100" dirty="0"/>
              <a:t>de muestras y del equipo </a:t>
            </a:r>
            <a:r>
              <a:rPr lang="es-ES" sz="1100" dirty="0" err="1" smtClean="0"/>
              <a:t>Iatroscan</a:t>
            </a:r>
            <a:r>
              <a:rPr lang="es-ES" sz="1100" dirty="0" smtClean="0"/>
              <a:t>.</a:t>
            </a:r>
            <a:r>
              <a:rPr lang="es-ES" sz="1100" dirty="0"/>
              <a:t>	</a:t>
            </a:r>
          </a:p>
          <a:p>
            <a:pPr algn="just"/>
            <a:r>
              <a:rPr lang="es-ES" sz="1100" b="1" dirty="0"/>
              <a:t>Solicitud del servicio</a:t>
            </a:r>
            <a:r>
              <a:rPr lang="es-ES" sz="1100" b="1" dirty="0" smtClean="0"/>
              <a:t>:</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a:t>Disponibilidad: </a:t>
            </a:r>
            <a:endParaRPr lang="es-ES" sz="1100" dirty="0"/>
          </a:p>
          <a:p>
            <a:pPr marL="171450" indent="-171450" algn="just">
              <a:buFont typeface="Arial" pitchFamily="34" charset="0"/>
              <a:buChar char="•"/>
            </a:pPr>
            <a:r>
              <a:rPr lang="es-ES" sz="1100" dirty="0"/>
              <a:t>Disponible Todo el año </a:t>
            </a:r>
          </a:p>
        </p:txBody>
      </p:sp>
      <p:sp>
        <p:nvSpPr>
          <p:cNvPr id="77" name="76 CuadroTexto"/>
          <p:cNvSpPr txBox="1"/>
          <p:nvPr/>
        </p:nvSpPr>
        <p:spPr>
          <a:xfrm>
            <a:off x="547032" y="2195736"/>
            <a:ext cx="2824596" cy="2631490"/>
          </a:xfrm>
          <a:prstGeom prst="rect">
            <a:avLst/>
          </a:prstGeom>
          <a:noFill/>
        </p:spPr>
        <p:txBody>
          <a:bodyPr wrap="square" rtlCol="0">
            <a:spAutoFit/>
          </a:bodyPr>
          <a:lstStyle/>
          <a:p>
            <a:r>
              <a:rPr lang="es-ES" sz="1100" b="1" dirty="0" smtClean="0"/>
              <a:t>CURSO TEÓRICO-PRÁCTICO DE CROMATOGRAFÍA DE CAPA FINA</a:t>
            </a:r>
          </a:p>
          <a:p>
            <a:pPr algn="just"/>
            <a:r>
              <a:rPr lang="es-ES" sz="1100" b="1" dirty="0"/>
              <a:t>Usuarios del Servicio, Producto o </a:t>
            </a:r>
            <a:r>
              <a:rPr lang="es-ES" sz="1100" b="1" dirty="0" smtClean="0"/>
              <a:t>Proceso</a:t>
            </a:r>
            <a:endParaRPr lang="es-ES" sz="1100" dirty="0" smtClean="0"/>
          </a:p>
          <a:p>
            <a:pPr marL="171450" indent="-171450" algn="just">
              <a:buFont typeface="Arial" pitchFamily="34" charset="0"/>
              <a:buChar char="•"/>
            </a:pPr>
            <a:r>
              <a:rPr lang="es-ES" sz="1100" dirty="0" smtClean="0"/>
              <a:t>Usuarios Externos</a:t>
            </a:r>
          </a:p>
          <a:p>
            <a:pPr algn="just"/>
            <a:r>
              <a:rPr lang="es-ES" sz="1100" b="1" dirty="0"/>
              <a:t>Contenido: </a:t>
            </a:r>
            <a:r>
              <a:rPr lang="es-ES" sz="1100" dirty="0"/>
              <a:t>	</a:t>
            </a:r>
          </a:p>
          <a:p>
            <a:pPr marL="171450" indent="-171450" algn="just">
              <a:buFont typeface="Arial" pitchFamily="34" charset="0"/>
              <a:buChar char="•"/>
            </a:pPr>
            <a:r>
              <a:rPr lang="es-ES" sz="1100" dirty="0"/>
              <a:t>C</a:t>
            </a:r>
            <a:r>
              <a:rPr lang="es-ES" sz="1100" dirty="0" smtClean="0"/>
              <a:t>urso </a:t>
            </a:r>
            <a:r>
              <a:rPr lang="es-ES" sz="1100" dirty="0"/>
              <a:t>teórico practico sobre los fundamentos </a:t>
            </a:r>
            <a:r>
              <a:rPr lang="es-ES" sz="1100" dirty="0" smtClean="0"/>
              <a:t>de </a:t>
            </a:r>
            <a:r>
              <a:rPr lang="es-ES" sz="1100" dirty="0"/>
              <a:t>la técnica de CCF y su uso para la </a:t>
            </a:r>
            <a:r>
              <a:rPr lang="es-ES" sz="1100" dirty="0" smtClean="0"/>
              <a:t>separación, de </a:t>
            </a:r>
            <a:r>
              <a:rPr lang="es-ES" sz="1100" dirty="0"/>
              <a:t>diferentes  muestras </a:t>
            </a:r>
            <a:r>
              <a:rPr lang="es-ES" sz="1100" dirty="0" smtClean="0"/>
              <a:t> de </a:t>
            </a:r>
            <a:r>
              <a:rPr lang="es-ES" sz="1100" dirty="0"/>
              <a:t>origen orgánico.	</a:t>
            </a:r>
          </a:p>
          <a:p>
            <a:pPr algn="just"/>
            <a:r>
              <a:rPr lang="es-ES" sz="1100" b="1" dirty="0"/>
              <a:t>Solicitud del servicio</a:t>
            </a:r>
            <a:r>
              <a:rPr lang="es-ES" sz="1100" b="1" dirty="0" smtClean="0"/>
              <a:t>:</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smtClean="0"/>
              <a:t>Disponibilidad</a:t>
            </a:r>
            <a:r>
              <a:rPr lang="es-ES" sz="1100" b="1" dirty="0"/>
              <a:t>: </a:t>
            </a:r>
            <a:endParaRPr lang="es-ES" sz="1100" dirty="0"/>
          </a:p>
          <a:p>
            <a:pPr marL="171450" indent="-171450" algn="just">
              <a:buFont typeface="Arial" pitchFamily="34" charset="0"/>
              <a:buChar char="•"/>
            </a:pPr>
            <a:r>
              <a:rPr lang="es-ES" sz="1100" dirty="0"/>
              <a:t>Disponible Todo el </a:t>
            </a:r>
            <a:r>
              <a:rPr lang="es-ES" sz="1100" dirty="0" smtClean="0"/>
              <a:t>año</a:t>
            </a:r>
            <a:r>
              <a:rPr lang="es-ES" sz="1100" dirty="0"/>
              <a:t>	</a:t>
            </a:r>
          </a:p>
        </p:txBody>
      </p:sp>
      <p:sp>
        <p:nvSpPr>
          <p:cNvPr id="36" name="35 Rectángulo"/>
          <p:cNvSpPr/>
          <p:nvPr/>
        </p:nvSpPr>
        <p:spPr>
          <a:xfrm>
            <a:off x="555174" y="4858927"/>
            <a:ext cx="2808312" cy="34659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625298" y="5612918"/>
            <a:ext cx="2738188" cy="2631490"/>
          </a:xfrm>
          <a:prstGeom prst="rect">
            <a:avLst/>
          </a:prstGeom>
          <a:noFill/>
        </p:spPr>
        <p:txBody>
          <a:bodyPr wrap="square" rtlCol="0">
            <a:spAutoFit/>
          </a:bodyPr>
          <a:lstStyle/>
          <a:p>
            <a:pPr algn="just"/>
            <a:r>
              <a:rPr lang="it-IT" sz="1100" b="1" dirty="0" smtClean="0"/>
              <a:t>Contacto</a:t>
            </a:r>
            <a:r>
              <a:rPr lang="it-IT" sz="1100" b="1" dirty="0"/>
              <a:t>:</a:t>
            </a:r>
          </a:p>
          <a:p>
            <a:pPr algn="just"/>
            <a:r>
              <a:rPr lang="es-ES" sz="1100" dirty="0"/>
              <a:t>Dra. María </a:t>
            </a:r>
            <a:r>
              <a:rPr lang="es-ES" sz="1100" dirty="0" smtClean="0"/>
              <a:t>Rodríguez</a:t>
            </a:r>
            <a:endParaRPr lang="es-ES" sz="1100" dirty="0"/>
          </a:p>
          <a:p>
            <a:pPr algn="just"/>
            <a:r>
              <a:rPr lang="es-ES" sz="1100" dirty="0"/>
              <a:t>Laboratorio de </a:t>
            </a:r>
            <a:r>
              <a:rPr lang="es-ES" sz="1100" dirty="0" err="1" smtClean="0"/>
              <a:t>Fitoquímica</a:t>
            </a:r>
            <a:endParaRPr lang="es-ES" sz="1100" dirty="0" smtClean="0"/>
          </a:p>
          <a:p>
            <a:pPr algn="just"/>
            <a:endParaRPr lang="es-ES" sz="1100" dirty="0" smtClean="0"/>
          </a:p>
          <a:p>
            <a:pPr algn="just"/>
            <a:r>
              <a:rPr lang="es-ES" sz="1100" dirty="0"/>
              <a:t>3er Piso </a:t>
            </a:r>
          </a:p>
          <a:p>
            <a:pPr algn="just"/>
            <a:r>
              <a:rPr lang="es-ES" sz="1100" dirty="0"/>
              <a:t>Escuela de Química, </a:t>
            </a:r>
          </a:p>
          <a:p>
            <a:pPr algn="just"/>
            <a:r>
              <a:rPr lang="es-ES" sz="1100" dirty="0"/>
              <a:t>Facultad de Ciencias- </a:t>
            </a:r>
            <a:r>
              <a:rPr lang="es-ES" sz="1100" dirty="0" smtClean="0"/>
              <a:t>UCV.</a:t>
            </a:r>
            <a:r>
              <a:rPr lang="es-ES" sz="1100" b="1" dirty="0" smtClean="0"/>
              <a:t>	</a:t>
            </a:r>
          </a:p>
          <a:p>
            <a:pPr algn="just"/>
            <a:endParaRPr lang="es-ES" sz="1100" b="1" dirty="0" smtClean="0"/>
          </a:p>
          <a:p>
            <a:pPr algn="just"/>
            <a:r>
              <a:rPr lang="es-ES" sz="1100" b="1" dirty="0" smtClean="0"/>
              <a:t>Correo: </a:t>
            </a:r>
          </a:p>
          <a:p>
            <a:pPr algn="just"/>
            <a:r>
              <a:rPr lang="es-ES" sz="1100" dirty="0" smtClean="0"/>
              <a:t>mariac.rodriguez@ciens.ucv.ve</a:t>
            </a:r>
            <a:endParaRPr lang="es-ES" sz="1100" b="1" dirty="0" smtClean="0"/>
          </a:p>
          <a:p>
            <a:pPr algn="just"/>
            <a:r>
              <a:rPr lang="es-ES" sz="1100" b="1" dirty="0" smtClean="0"/>
              <a:t>Teléfonos:</a:t>
            </a:r>
          </a:p>
          <a:p>
            <a:pPr algn="just"/>
            <a:r>
              <a:rPr lang="es-ES" sz="1100" dirty="0" err="1" smtClean="0"/>
              <a:t>Lab</a:t>
            </a:r>
            <a:r>
              <a:rPr lang="es-ES" sz="1100" dirty="0" smtClean="0"/>
              <a:t>: 58(212)6051228</a:t>
            </a:r>
          </a:p>
          <a:p>
            <a:pPr algn="just"/>
            <a:r>
              <a:rPr lang="es-ES" sz="1100" dirty="0" err="1"/>
              <a:t>Ofic</a:t>
            </a:r>
            <a:r>
              <a:rPr lang="es-ES" sz="1100" dirty="0"/>
              <a:t>: </a:t>
            </a:r>
            <a:r>
              <a:rPr lang="es-ES" sz="1100" dirty="0" smtClean="0"/>
              <a:t>(58212)3347806</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58(412)9926685</a:t>
            </a:r>
            <a:endParaRPr lang="es-ES" sz="1100" dirty="0"/>
          </a:p>
        </p:txBody>
      </p:sp>
      <p:sp>
        <p:nvSpPr>
          <p:cNvPr id="42" name="41 Rectángulo"/>
          <p:cNvSpPr/>
          <p:nvPr/>
        </p:nvSpPr>
        <p:spPr>
          <a:xfrm>
            <a:off x="637563" y="4993072"/>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3" name="42 CuadroTexto"/>
          <p:cNvSpPr txBox="1"/>
          <p:nvPr/>
        </p:nvSpPr>
        <p:spPr>
          <a:xfrm>
            <a:off x="637563" y="498430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4" name="4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86" y="5342358"/>
            <a:ext cx="246979" cy="288276"/>
          </a:xfrm>
          <a:prstGeom prst="rect">
            <a:avLst/>
          </a:prstGeom>
        </p:spPr>
      </p:pic>
      <p:sp>
        <p:nvSpPr>
          <p:cNvPr id="46" name="45 Rectángulo"/>
          <p:cNvSpPr/>
          <p:nvPr/>
        </p:nvSpPr>
        <p:spPr>
          <a:xfrm>
            <a:off x="3499124" y="4858926"/>
            <a:ext cx="2738188" cy="34430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7" name="46 CuadroTexto"/>
          <p:cNvSpPr txBox="1"/>
          <p:nvPr/>
        </p:nvSpPr>
        <p:spPr>
          <a:xfrm>
            <a:off x="3499124" y="5663441"/>
            <a:ext cx="2738188" cy="2292935"/>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María A. </a:t>
            </a:r>
            <a:r>
              <a:rPr lang="es-ES" sz="1100" dirty="0" err="1"/>
              <a:t>Ranaudo</a:t>
            </a:r>
            <a:endParaRPr lang="es-ES" sz="1100" dirty="0"/>
          </a:p>
          <a:p>
            <a:pPr algn="just"/>
            <a:r>
              <a:rPr lang="es-ES" sz="1100" dirty="0" err="1"/>
              <a:t>Lab</a:t>
            </a:r>
            <a:r>
              <a:rPr lang="es-ES" sz="1100" dirty="0"/>
              <a:t>. Físico Química de Hidrocarburos</a:t>
            </a:r>
            <a:endParaRPr lang="es-ES" sz="1100" dirty="0" smtClean="0"/>
          </a:p>
          <a:p>
            <a:pPr algn="just"/>
            <a:endParaRPr lang="es-ES" sz="1100" dirty="0"/>
          </a:p>
          <a:p>
            <a:pPr algn="just"/>
            <a:r>
              <a:rPr lang="es-ES" sz="1100" b="1" dirty="0" smtClean="0"/>
              <a:t>	</a:t>
            </a:r>
          </a:p>
          <a:p>
            <a:pPr algn="just"/>
            <a:r>
              <a:rPr lang="es-ES" sz="1100" b="1" dirty="0" smtClean="0"/>
              <a:t>Correo: </a:t>
            </a:r>
          </a:p>
          <a:p>
            <a:pPr algn="just"/>
            <a:r>
              <a:rPr lang="es-ES" sz="1100" dirty="0" smtClean="0"/>
              <a:t>Maria.ranaudo@ciens.ucv.ve</a:t>
            </a:r>
            <a:endParaRPr lang="es-ES" sz="1100" b="1" dirty="0" smtClean="0"/>
          </a:p>
          <a:p>
            <a:pPr algn="just"/>
            <a:endParaRPr lang="es-ES" sz="1100" b="1" dirty="0"/>
          </a:p>
          <a:p>
            <a:pPr algn="just"/>
            <a:r>
              <a:rPr lang="es-ES" sz="1100" b="1" dirty="0" smtClean="0"/>
              <a:t>Teléfonos:</a:t>
            </a:r>
          </a:p>
          <a:p>
            <a:pPr algn="just"/>
            <a:r>
              <a:rPr lang="es-ES" sz="1100" dirty="0" err="1" smtClean="0"/>
              <a:t>Ofic</a:t>
            </a:r>
            <a:r>
              <a:rPr lang="es-ES" sz="1100" dirty="0" smtClean="0"/>
              <a:t>.: </a:t>
            </a:r>
            <a:r>
              <a:rPr lang="es-ES" sz="1100" dirty="0"/>
              <a:t>58(212) </a:t>
            </a:r>
            <a:r>
              <a:rPr lang="es-ES" sz="1100" dirty="0" smtClean="0"/>
              <a:t>6051381</a:t>
            </a:r>
          </a:p>
          <a:p>
            <a:pPr algn="just"/>
            <a:r>
              <a:rPr lang="es-ES" sz="1100" dirty="0" smtClean="0"/>
              <a:t>Fax</a:t>
            </a:r>
            <a:r>
              <a:rPr lang="es-ES" sz="1100" dirty="0"/>
              <a:t>: 58(212) </a:t>
            </a:r>
            <a:r>
              <a:rPr lang="es-ES" sz="1100" dirty="0" smtClean="0"/>
              <a:t>6051218</a:t>
            </a:r>
            <a:endParaRPr lang="es-ES" sz="1100" dirty="0"/>
          </a:p>
          <a:p>
            <a:pPr algn="just"/>
            <a:r>
              <a:rPr lang="es-ES" sz="1100" dirty="0" err="1"/>
              <a:t>Cel</a:t>
            </a:r>
            <a:r>
              <a:rPr lang="es-ES" sz="1100" dirty="0"/>
              <a:t>: 58(414) </a:t>
            </a:r>
            <a:r>
              <a:rPr lang="es-ES" sz="1100" dirty="0" smtClean="0"/>
              <a:t>2541845</a:t>
            </a:r>
            <a:endParaRPr lang="es-ES" sz="1100" dirty="0"/>
          </a:p>
        </p:txBody>
      </p:sp>
      <p:grpSp>
        <p:nvGrpSpPr>
          <p:cNvPr id="48" name="47 Grupo"/>
          <p:cNvGrpSpPr/>
          <p:nvPr/>
        </p:nvGrpSpPr>
        <p:grpSpPr>
          <a:xfrm>
            <a:off x="3640359" y="6463643"/>
            <a:ext cx="220689" cy="257590"/>
            <a:chOff x="3827377" y="6599339"/>
            <a:chExt cx="373647" cy="373647"/>
          </a:xfrm>
        </p:grpSpPr>
        <p:sp>
          <p:nvSpPr>
            <p:cNvPr id="49" name="4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0" name="49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51" name="50 Rectángulo"/>
          <p:cNvSpPr/>
          <p:nvPr/>
        </p:nvSpPr>
        <p:spPr>
          <a:xfrm>
            <a:off x="3576018" y="4993072"/>
            <a:ext cx="2589286"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2" name="51 CuadroTexto"/>
          <p:cNvSpPr txBox="1"/>
          <p:nvPr/>
        </p:nvSpPr>
        <p:spPr>
          <a:xfrm>
            <a:off x="3576018" y="498430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6" name="5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1912" y="5604703"/>
            <a:ext cx="246979" cy="288276"/>
          </a:xfrm>
          <a:prstGeom prst="rect">
            <a:avLst/>
          </a:prstGeom>
        </p:spPr>
      </p:pic>
    </p:spTree>
    <p:extLst>
      <p:ext uri="{BB962C8B-B14F-4D97-AF65-F5344CB8AC3E}">
        <p14:creationId xmlns:p14="http://schemas.microsoft.com/office/powerpoint/2010/main" val="44001599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0" name="39 CuadroTexto"/>
          <p:cNvSpPr txBox="1"/>
          <p:nvPr/>
        </p:nvSpPr>
        <p:spPr>
          <a:xfrm>
            <a:off x="593858" y="2250028"/>
            <a:ext cx="2907150" cy="2462213"/>
          </a:xfrm>
          <a:prstGeom prst="rect">
            <a:avLst/>
          </a:prstGeom>
          <a:noFill/>
        </p:spPr>
        <p:txBody>
          <a:bodyPr wrap="square" rtlCol="0">
            <a:spAutoFit/>
          </a:bodyPr>
          <a:lstStyle/>
          <a:p>
            <a:r>
              <a:rPr lang="es-ES" sz="1100" b="1" dirty="0" smtClean="0"/>
              <a:t>KIT DE APOYO A LA ENSEÑANZA </a:t>
            </a:r>
          </a:p>
          <a:p>
            <a:r>
              <a:rPr lang="es-ES" sz="1100" b="1" dirty="0" smtClean="0"/>
              <a:t>DEL LABORATORIO DE QUÍMICA</a:t>
            </a:r>
          </a:p>
          <a:p>
            <a:pPr algn="just"/>
            <a:r>
              <a:rPr lang="es-ES" sz="1100" b="1" dirty="0"/>
              <a:t>Usuarios del Servicio, Producto o Proceso</a:t>
            </a:r>
            <a:endParaRPr lang="es-ES" sz="1100" dirty="0"/>
          </a:p>
          <a:p>
            <a:pPr marL="171450" indent="-171450" algn="just">
              <a:buFont typeface="Arial" pitchFamily="34" charset="0"/>
              <a:buChar char="•"/>
            </a:pPr>
            <a:r>
              <a:rPr lang="es-ES" sz="1100" dirty="0" smtClean="0"/>
              <a:t>Usuarios </a:t>
            </a:r>
            <a:r>
              <a:rPr lang="es-ES" sz="1100" dirty="0"/>
              <a:t>Externos	</a:t>
            </a:r>
          </a:p>
          <a:p>
            <a:pPr algn="just"/>
            <a:r>
              <a:rPr lang="es-ES" sz="1100" b="1" dirty="0"/>
              <a:t>Contenido: </a:t>
            </a:r>
            <a:endParaRPr lang="es-ES" sz="1100" dirty="0" smtClean="0"/>
          </a:p>
          <a:p>
            <a:pPr marL="171450" indent="-171450" algn="just">
              <a:buFont typeface="Arial" pitchFamily="34" charset="0"/>
              <a:buChar char="•"/>
            </a:pPr>
            <a:r>
              <a:rPr lang="es-ES" sz="1100" dirty="0" smtClean="0"/>
              <a:t>Kit </a:t>
            </a:r>
            <a:r>
              <a:rPr lang="es-ES" sz="1100" dirty="0"/>
              <a:t>para prácticas de Laboratorio </a:t>
            </a:r>
            <a:r>
              <a:rPr lang="es-ES" sz="1100" dirty="0" smtClean="0"/>
              <a:t>que </a:t>
            </a:r>
            <a:r>
              <a:rPr lang="es-ES" sz="1100" dirty="0"/>
              <a:t>sirvan de apoyo  a la docencia de química </a:t>
            </a:r>
            <a:r>
              <a:rPr lang="es-ES" sz="1100" dirty="0" smtClean="0"/>
              <a:t>a </a:t>
            </a:r>
            <a:r>
              <a:rPr lang="es-ES" sz="1100" dirty="0"/>
              <a:t>nivel de Educación Media y </a:t>
            </a:r>
            <a:r>
              <a:rPr lang="es-ES" sz="1100" dirty="0" smtClean="0"/>
              <a:t>Diversificada.</a:t>
            </a:r>
            <a:endParaRPr lang="es-ES" sz="1100" dirty="0"/>
          </a:p>
          <a:p>
            <a:pPr algn="just"/>
            <a:r>
              <a:rPr lang="es-ES" sz="1100" b="1" dirty="0"/>
              <a:t>Solicitud del servicio</a:t>
            </a:r>
            <a:r>
              <a:rPr lang="es-ES" sz="1100" b="1" dirty="0" smtClean="0"/>
              <a:t>:</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p>
          <a:p>
            <a:pPr algn="just"/>
            <a:r>
              <a:rPr lang="es-ES" sz="1100" b="1" dirty="0"/>
              <a:t>Disponibilidad: </a:t>
            </a:r>
            <a:endParaRPr lang="es-ES" sz="1100" dirty="0"/>
          </a:p>
          <a:p>
            <a:pPr marL="171450" indent="-171450" algn="just">
              <a:buFont typeface="Arial" pitchFamily="34" charset="0"/>
              <a:buChar char="•"/>
            </a:pPr>
            <a:r>
              <a:rPr lang="es-ES" sz="1100" dirty="0" smtClean="0"/>
              <a:t>Disponible </a:t>
            </a:r>
            <a:r>
              <a:rPr lang="es-ES" sz="1100" dirty="0"/>
              <a:t>Todo el año	</a:t>
            </a:r>
          </a:p>
        </p:txBody>
      </p:sp>
      <p:sp>
        <p:nvSpPr>
          <p:cNvPr id="41" name="40 CuadroTexto"/>
          <p:cNvSpPr txBox="1"/>
          <p:nvPr/>
        </p:nvSpPr>
        <p:spPr>
          <a:xfrm>
            <a:off x="3478853" y="2250028"/>
            <a:ext cx="2830467" cy="2970044"/>
          </a:xfrm>
          <a:prstGeom prst="rect">
            <a:avLst/>
          </a:prstGeom>
          <a:noFill/>
        </p:spPr>
        <p:txBody>
          <a:bodyPr wrap="square" rtlCol="0">
            <a:spAutoFit/>
          </a:bodyPr>
          <a:lstStyle/>
          <a:p>
            <a:pPr algn="just"/>
            <a:r>
              <a:rPr lang="es-ES" sz="1100" b="1" dirty="0" smtClean="0"/>
              <a:t>PROYECTO CON NANOPARTÍCULAS DE PLATA</a:t>
            </a:r>
            <a:endParaRPr lang="es-ES" sz="1100" dirty="0"/>
          </a:p>
          <a:p>
            <a:pPr algn="just"/>
            <a:r>
              <a:rPr lang="es-ES" sz="1100" b="1" dirty="0"/>
              <a:t>Usuarios del Servicio, Producto o </a:t>
            </a:r>
            <a:r>
              <a:rPr lang="es-ES" sz="1100" b="1" dirty="0" smtClean="0"/>
              <a:t>Proceso</a:t>
            </a:r>
            <a:endParaRPr lang="es-ES" sz="1100" dirty="0"/>
          </a:p>
          <a:p>
            <a:pPr marL="171450" indent="-171450" algn="just">
              <a:buFont typeface="Arial" pitchFamily="34" charset="0"/>
              <a:buChar char="•"/>
            </a:pPr>
            <a:r>
              <a:rPr lang="es-ES" sz="1100" dirty="0"/>
              <a:t>Usuarios Externos	´</a:t>
            </a:r>
          </a:p>
          <a:p>
            <a:pPr algn="just"/>
            <a:r>
              <a:rPr lang="es-ES" sz="1100" b="1" dirty="0" smtClean="0"/>
              <a:t>Descripción: </a:t>
            </a:r>
          </a:p>
          <a:p>
            <a:pPr marL="171450" indent="-171450" algn="just">
              <a:buFont typeface="Arial" pitchFamily="34" charset="0"/>
              <a:buChar char="•"/>
            </a:pPr>
            <a:r>
              <a:rPr lang="es-ES" sz="1100" dirty="0" smtClean="0"/>
              <a:t>Utilización </a:t>
            </a:r>
            <a:r>
              <a:rPr lang="es-ES" sz="1100" dirty="0"/>
              <a:t>de impregnación de toallas </a:t>
            </a:r>
            <a:r>
              <a:rPr lang="es-ES" sz="1100" dirty="0" smtClean="0"/>
              <a:t>sanitarias con </a:t>
            </a:r>
            <a:r>
              <a:rPr lang="es-ES" sz="1100" dirty="0" err="1"/>
              <a:t>nanopartículas</a:t>
            </a:r>
            <a:r>
              <a:rPr lang="es-ES" sz="1100" dirty="0"/>
              <a:t> de plata y el estudio de su propiedades </a:t>
            </a:r>
            <a:r>
              <a:rPr lang="es-ES" sz="1100" dirty="0" err="1"/>
              <a:t>antibacteriales</a:t>
            </a:r>
            <a:r>
              <a:rPr lang="es-ES" sz="1100" dirty="0"/>
              <a:t> </a:t>
            </a:r>
            <a:r>
              <a:rPr lang="es-ES" sz="1100" dirty="0" smtClean="0"/>
              <a:t> y fungicidas.</a:t>
            </a:r>
            <a:r>
              <a:rPr lang="es-ES" sz="1100" dirty="0"/>
              <a:t>	</a:t>
            </a:r>
            <a:endParaRPr lang="es-ES" sz="1100" dirty="0" smtClean="0"/>
          </a:p>
          <a:p>
            <a:pPr algn="just"/>
            <a:r>
              <a:rPr lang="es-ES" sz="1100" b="1" dirty="0"/>
              <a:t>Solicitud del servicio</a:t>
            </a:r>
            <a:r>
              <a:rPr lang="es-ES" sz="1100" b="1" dirty="0" smtClean="0"/>
              <a:t>:</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de cada </a:t>
            </a:r>
            <a:r>
              <a:rPr lang="es-ES" sz="1100" dirty="0" smtClean="0"/>
              <a:t>laboratorio</a:t>
            </a:r>
            <a:endParaRPr lang="es-ES" sz="1100" dirty="0"/>
          </a:p>
          <a:p>
            <a:pPr algn="just"/>
            <a:r>
              <a:rPr lang="es-ES" sz="1100" b="1" dirty="0" smtClean="0"/>
              <a:t>Disponibilidad</a:t>
            </a:r>
            <a:r>
              <a:rPr lang="es-ES" sz="1100" b="1" dirty="0"/>
              <a:t>: </a:t>
            </a:r>
            <a:endParaRPr lang="es-ES" sz="1100" dirty="0"/>
          </a:p>
          <a:p>
            <a:pPr marL="171450" indent="-171450" algn="just">
              <a:buFont typeface="Arial" pitchFamily="34" charset="0"/>
              <a:buChar char="•"/>
            </a:pPr>
            <a:r>
              <a:rPr lang="es-ES" sz="1100" dirty="0"/>
              <a:t>Disponible Todo el año		</a:t>
            </a:r>
          </a:p>
          <a:p>
            <a:pPr algn="just"/>
            <a:endParaRPr lang="es-ES" sz="1100" dirty="0"/>
          </a:p>
          <a:p>
            <a:pPr algn="just"/>
            <a:endParaRPr lang="es-ES" sz="1100" b="1" u="sng" dirty="0"/>
          </a:p>
        </p:txBody>
      </p:sp>
      <p:sp>
        <p:nvSpPr>
          <p:cNvPr id="57" name="56 Rectángulo"/>
          <p:cNvSpPr/>
          <p:nvPr/>
        </p:nvSpPr>
        <p:spPr>
          <a:xfrm>
            <a:off x="3501008" y="4854185"/>
            <a:ext cx="2808312" cy="34597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8" name="57 CuadroTexto"/>
          <p:cNvSpPr txBox="1"/>
          <p:nvPr/>
        </p:nvSpPr>
        <p:spPr>
          <a:xfrm>
            <a:off x="3571132" y="5406959"/>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 Jimmy </a:t>
            </a:r>
            <a:r>
              <a:rPr lang="es-ES" sz="1100" dirty="0" smtClean="0"/>
              <a:t>Castillo</a:t>
            </a:r>
            <a:endParaRPr lang="es-ES" sz="1100" dirty="0"/>
          </a:p>
          <a:p>
            <a:pPr algn="just"/>
            <a:r>
              <a:rPr lang="es-ES" sz="1100" dirty="0" err="1"/>
              <a:t>Lab</a:t>
            </a:r>
            <a:r>
              <a:rPr lang="es-ES" sz="1100" dirty="0"/>
              <a:t> </a:t>
            </a:r>
            <a:r>
              <a:rPr lang="es-ES" sz="1100" dirty="0" err="1" smtClean="0"/>
              <a:t>Fisico-quimica</a:t>
            </a:r>
            <a:endParaRPr lang="es-ES" sz="1100" dirty="0" smtClean="0"/>
          </a:p>
          <a:p>
            <a:pPr algn="just"/>
            <a:r>
              <a:rPr lang="es-ES" sz="1100" dirty="0"/>
              <a:t>	</a:t>
            </a:r>
          </a:p>
          <a:p>
            <a:pPr algn="just"/>
            <a:r>
              <a:rPr lang="es-ES" sz="1100" dirty="0" err="1"/>
              <a:t>Lab</a:t>
            </a:r>
            <a:r>
              <a:rPr lang="es-ES" sz="1100" dirty="0"/>
              <a:t>. </a:t>
            </a:r>
            <a:r>
              <a:rPr lang="es-ES" sz="1100" dirty="0" err="1"/>
              <a:t>Espectroscopía</a:t>
            </a:r>
            <a:r>
              <a:rPr lang="es-ES" sz="1100" dirty="0"/>
              <a:t> Láser, </a:t>
            </a:r>
            <a:endParaRPr lang="es-ES" sz="1100" dirty="0" smtClean="0"/>
          </a:p>
          <a:p>
            <a:pPr algn="just"/>
            <a:r>
              <a:rPr lang="es-ES" sz="1100" dirty="0" smtClean="0"/>
              <a:t>PB, Escuela de Química </a:t>
            </a:r>
          </a:p>
          <a:p>
            <a:pPr algn="just"/>
            <a:r>
              <a:rPr lang="es-ES" sz="1100" b="1" dirty="0" smtClean="0"/>
              <a:t>	</a:t>
            </a:r>
          </a:p>
          <a:p>
            <a:pPr algn="just"/>
            <a:r>
              <a:rPr lang="es-ES" sz="1100" b="1" dirty="0" smtClean="0"/>
              <a:t>Correo: </a:t>
            </a:r>
          </a:p>
          <a:p>
            <a:pPr algn="just"/>
            <a:r>
              <a:rPr lang="es-ES" sz="1100" dirty="0"/>
              <a:t>jimmy.castillo@ciens.ucv.ve</a:t>
            </a:r>
            <a:endParaRPr lang="it-IT" sz="1100" dirty="0"/>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58(212)6051158</a:t>
            </a:r>
            <a:endParaRPr lang="es-ES" sz="1100" dirty="0"/>
          </a:p>
          <a:p>
            <a:pPr algn="just"/>
            <a:r>
              <a:rPr lang="es-ES" sz="1100" dirty="0"/>
              <a:t>Fax: </a:t>
            </a:r>
            <a:r>
              <a:rPr lang="es-ES" sz="1100" dirty="0" smtClean="0"/>
              <a:t>58(212)6051218</a:t>
            </a:r>
            <a:endParaRPr lang="es-ES" sz="1100" dirty="0"/>
          </a:p>
          <a:p>
            <a:pPr algn="just"/>
            <a:r>
              <a:rPr lang="es-ES" sz="1100" dirty="0" err="1"/>
              <a:t>Cel</a:t>
            </a:r>
            <a:r>
              <a:rPr lang="es-ES" sz="1100" dirty="0"/>
              <a:t>: </a:t>
            </a:r>
            <a:r>
              <a:rPr lang="es-ES" sz="1100" dirty="0" smtClean="0"/>
              <a:t>58(412)6155242</a:t>
            </a:r>
            <a:endParaRPr lang="es-ES" sz="1100" dirty="0"/>
          </a:p>
        </p:txBody>
      </p:sp>
      <p:sp>
        <p:nvSpPr>
          <p:cNvPr id="59" name="58 Rectángulo"/>
          <p:cNvSpPr/>
          <p:nvPr/>
        </p:nvSpPr>
        <p:spPr>
          <a:xfrm>
            <a:off x="3576018" y="5012817"/>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0" name="59 CuadroTexto"/>
          <p:cNvSpPr txBox="1"/>
          <p:nvPr/>
        </p:nvSpPr>
        <p:spPr>
          <a:xfrm>
            <a:off x="3576018" y="500404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1" name="6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3920" y="5348221"/>
            <a:ext cx="246979" cy="288276"/>
          </a:xfrm>
          <a:prstGeom prst="rect">
            <a:avLst/>
          </a:prstGeom>
        </p:spPr>
      </p:pic>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88" y="4870007"/>
            <a:ext cx="2687831" cy="215026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944456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2" name="31 CuadroTexto"/>
          <p:cNvSpPr txBox="1"/>
          <p:nvPr/>
        </p:nvSpPr>
        <p:spPr>
          <a:xfrm>
            <a:off x="3545632" y="2269385"/>
            <a:ext cx="2712304" cy="2123658"/>
          </a:xfrm>
          <a:prstGeom prst="rect">
            <a:avLst/>
          </a:prstGeom>
          <a:noFill/>
        </p:spPr>
        <p:txBody>
          <a:bodyPr wrap="square" rtlCol="0">
            <a:spAutoFit/>
          </a:bodyPr>
          <a:lstStyle/>
          <a:p>
            <a:pPr algn="just"/>
            <a:r>
              <a:rPr lang="es-ES" sz="1100" b="1" dirty="0" smtClean="0"/>
              <a:t>CURSO DE LA QUÍMICA Y LA COCINA</a:t>
            </a:r>
          </a:p>
          <a:p>
            <a:pPr algn="just"/>
            <a:r>
              <a:rPr lang="es-ES" sz="1100" b="1" dirty="0"/>
              <a:t>Usuarios del Servicio, Producto o Proceso </a:t>
            </a:r>
            <a:endParaRPr lang="es-ES" sz="1100" dirty="0"/>
          </a:p>
          <a:p>
            <a:pPr marL="171450" indent="-171450" algn="just">
              <a:buFont typeface="Arial" pitchFamily="34" charset="0"/>
              <a:buChar char="•"/>
            </a:pPr>
            <a:r>
              <a:rPr lang="es-ES" sz="1100" dirty="0"/>
              <a:t>Usuarios Externos e internos	</a:t>
            </a:r>
            <a:endParaRPr lang="es-ES" sz="1100" dirty="0" smtClean="0"/>
          </a:p>
          <a:p>
            <a:pPr algn="just"/>
            <a:r>
              <a:rPr lang="es-ES" sz="1100" b="1" dirty="0"/>
              <a:t>Contenido:  </a:t>
            </a:r>
          </a:p>
          <a:p>
            <a:pPr marL="171450" indent="-171450" algn="just">
              <a:buFont typeface="Arial" pitchFamily="34" charset="0"/>
              <a:buChar char="•"/>
            </a:pPr>
            <a:r>
              <a:rPr lang="es-ES" sz="1100" dirty="0" smtClean="0"/>
              <a:t>Curso </a:t>
            </a:r>
            <a:r>
              <a:rPr lang="es-ES" sz="1100" dirty="0"/>
              <a:t>de la química y la cocina </a:t>
            </a:r>
            <a:r>
              <a:rPr lang="es-ES" sz="1100" dirty="0" smtClean="0"/>
              <a:t>nivel I </a:t>
            </a:r>
            <a:endParaRPr lang="es-ES" sz="1100" dirty="0"/>
          </a:p>
          <a:p>
            <a:pPr algn="just"/>
            <a:r>
              <a:rPr lang="es-ES" sz="1100" b="1" dirty="0"/>
              <a:t>Solicitud del servicio</a:t>
            </a:r>
            <a:r>
              <a:rPr lang="es-ES" sz="1100" b="1" dirty="0" smtClean="0"/>
              <a:t>:</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 la cuenta </a:t>
            </a:r>
            <a:r>
              <a:rPr lang="es-ES" sz="1100" dirty="0" smtClean="0"/>
              <a:t>del </a:t>
            </a:r>
            <a:r>
              <a:rPr lang="es-ES" sz="1100" dirty="0"/>
              <a:t>investigador responsable de cada </a:t>
            </a:r>
            <a:r>
              <a:rPr lang="es-ES" sz="1100" dirty="0" smtClean="0"/>
              <a:t>laboratorio.</a:t>
            </a:r>
          </a:p>
          <a:p>
            <a:pPr algn="just"/>
            <a:r>
              <a:rPr lang="es-ES" sz="1100" b="1" dirty="0"/>
              <a:t>Disponibilidad: </a:t>
            </a:r>
            <a:endParaRPr lang="es-ES" sz="1100" dirty="0" smtClean="0"/>
          </a:p>
          <a:p>
            <a:pPr marL="171450" indent="-171450" algn="just">
              <a:buFont typeface="Arial" pitchFamily="34" charset="0"/>
              <a:buChar char="•"/>
            </a:pPr>
            <a:r>
              <a:rPr lang="es-ES" sz="1100" dirty="0" smtClean="0"/>
              <a:t>Disponible </a:t>
            </a:r>
            <a:r>
              <a:rPr lang="es-ES" sz="1100" dirty="0"/>
              <a:t>Todo el año		</a:t>
            </a:r>
          </a:p>
        </p:txBody>
      </p:sp>
      <p:sp>
        <p:nvSpPr>
          <p:cNvPr id="35" name="34 CuadroTexto"/>
          <p:cNvSpPr txBox="1"/>
          <p:nvPr/>
        </p:nvSpPr>
        <p:spPr>
          <a:xfrm>
            <a:off x="548680" y="2256113"/>
            <a:ext cx="2808312" cy="1954381"/>
          </a:xfrm>
          <a:prstGeom prst="rect">
            <a:avLst/>
          </a:prstGeom>
          <a:noFill/>
        </p:spPr>
        <p:txBody>
          <a:bodyPr wrap="square" rtlCol="0">
            <a:spAutoFit/>
          </a:bodyPr>
          <a:lstStyle/>
          <a:p>
            <a:pPr algn="just"/>
            <a:r>
              <a:rPr lang="es-ES" sz="1100" b="1" dirty="0" smtClean="0"/>
              <a:t>CURSO DE SOPLADO DE VIDRIO I</a:t>
            </a:r>
          </a:p>
          <a:p>
            <a:pPr algn="just"/>
            <a:r>
              <a:rPr lang="es-ES" sz="1100" b="1" dirty="0"/>
              <a:t>Usuarios del Servicio, Producto o </a:t>
            </a:r>
            <a:r>
              <a:rPr lang="es-ES" sz="1100" b="1" dirty="0" smtClean="0"/>
              <a:t>Proceso</a:t>
            </a:r>
            <a:endParaRPr lang="es-ES" sz="1100" dirty="0"/>
          </a:p>
          <a:p>
            <a:pPr marL="171450" indent="-171450" algn="just">
              <a:buFont typeface="Arial" pitchFamily="34" charset="0"/>
              <a:buChar char="•"/>
            </a:pPr>
            <a:r>
              <a:rPr lang="es-ES" sz="1100" dirty="0" smtClean="0"/>
              <a:t>Usuarios </a:t>
            </a:r>
            <a:r>
              <a:rPr lang="es-ES" sz="1100" dirty="0"/>
              <a:t>Externos e internos	</a:t>
            </a:r>
          </a:p>
          <a:p>
            <a:pPr algn="just"/>
            <a:r>
              <a:rPr lang="es-ES" sz="1100" b="1" dirty="0" smtClean="0"/>
              <a:t>Contenido:  </a:t>
            </a:r>
          </a:p>
          <a:p>
            <a:pPr marL="171450" indent="-171450" algn="just">
              <a:buFont typeface="Arial" pitchFamily="34" charset="0"/>
              <a:buChar char="•"/>
            </a:pPr>
            <a:r>
              <a:rPr lang="es-ES" sz="1100" dirty="0" smtClean="0"/>
              <a:t>Iniciación </a:t>
            </a:r>
            <a:r>
              <a:rPr lang="es-ES" sz="1100" dirty="0"/>
              <a:t>al soplado de vidrio </a:t>
            </a:r>
            <a:endParaRPr lang="es-ES" sz="1100" dirty="0" smtClean="0"/>
          </a:p>
          <a:p>
            <a:pPr algn="just"/>
            <a:r>
              <a:rPr lang="es-ES" sz="1100" b="1" dirty="0"/>
              <a:t>Solicitud del servicio</a:t>
            </a:r>
            <a:r>
              <a:rPr lang="es-ES" sz="1100" b="1" dirty="0" smtClean="0"/>
              <a:t>:</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a:t>
            </a:r>
            <a:r>
              <a:rPr lang="es-ES" sz="1100" dirty="0" smtClean="0"/>
              <a:t>de </a:t>
            </a:r>
            <a:r>
              <a:rPr lang="es-ES" sz="1100" dirty="0"/>
              <a:t>cada </a:t>
            </a:r>
            <a:r>
              <a:rPr lang="es-ES" sz="1100" dirty="0" smtClean="0"/>
              <a:t>laboratorio.</a:t>
            </a:r>
          </a:p>
          <a:p>
            <a:pPr algn="just"/>
            <a:r>
              <a:rPr lang="es-ES" sz="1100" b="1" dirty="0" smtClean="0"/>
              <a:t>Disponibilidad</a:t>
            </a:r>
            <a:r>
              <a:rPr lang="es-ES" sz="1100" b="1" dirty="0"/>
              <a:t>: </a:t>
            </a:r>
            <a:endParaRPr lang="es-ES" sz="1100" dirty="0"/>
          </a:p>
          <a:p>
            <a:pPr algn="just"/>
            <a:r>
              <a:rPr lang="es-ES" sz="1100" dirty="0"/>
              <a:t>Disponible Todo el año	</a:t>
            </a:r>
          </a:p>
        </p:txBody>
      </p:sp>
      <p:sp>
        <p:nvSpPr>
          <p:cNvPr id="37" name="36 Rectángulo"/>
          <p:cNvSpPr/>
          <p:nvPr/>
        </p:nvSpPr>
        <p:spPr>
          <a:xfrm>
            <a:off x="3514253" y="4644008"/>
            <a:ext cx="2808312" cy="36041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8" name="37 CuadroTexto"/>
          <p:cNvSpPr txBox="1"/>
          <p:nvPr/>
        </p:nvSpPr>
        <p:spPr>
          <a:xfrm>
            <a:off x="3584377" y="5292080"/>
            <a:ext cx="2738188" cy="2800767"/>
          </a:xfrm>
          <a:prstGeom prst="rect">
            <a:avLst/>
          </a:prstGeom>
          <a:noFill/>
        </p:spPr>
        <p:txBody>
          <a:bodyPr wrap="square" rtlCol="0">
            <a:spAutoFit/>
          </a:bodyPr>
          <a:lstStyle/>
          <a:p>
            <a:pPr algn="just"/>
            <a:endParaRPr lang="es-ES" sz="1100" b="1" dirty="0" smtClean="0"/>
          </a:p>
          <a:p>
            <a:pPr algn="just"/>
            <a:r>
              <a:rPr lang="it-IT" sz="1100" b="1" dirty="0"/>
              <a:t>Contacto:</a:t>
            </a:r>
          </a:p>
          <a:p>
            <a:pPr algn="just"/>
            <a:r>
              <a:rPr lang="es-ES" sz="1100" dirty="0"/>
              <a:t>Dra. Mary Lorena </a:t>
            </a:r>
            <a:r>
              <a:rPr lang="es-ES" sz="1100" dirty="0" smtClean="0"/>
              <a:t>Araujo</a:t>
            </a:r>
            <a:endParaRPr lang="es-ES" sz="1100" dirty="0"/>
          </a:p>
          <a:p>
            <a:pPr algn="just"/>
            <a:r>
              <a:rPr lang="es-ES" sz="1100" dirty="0"/>
              <a:t>Centro de Equilibrios en Solución</a:t>
            </a:r>
            <a:endParaRPr lang="es-ES" sz="1100" dirty="0" smtClean="0"/>
          </a:p>
          <a:p>
            <a:pPr algn="just"/>
            <a:r>
              <a:rPr lang="es-ES" sz="1100" dirty="0"/>
              <a:t>Laboratorios de </a:t>
            </a:r>
            <a:r>
              <a:rPr lang="es-ES" sz="1100" dirty="0" err="1" smtClean="0"/>
              <a:t>emf</a:t>
            </a:r>
            <a:r>
              <a:rPr lang="es-ES" sz="1100" dirty="0" smtClean="0"/>
              <a:t> (H</a:t>
            </a:r>
            <a:r>
              <a:rPr lang="es-ES" sz="1100" dirty="0"/>
              <a:t>), </a:t>
            </a:r>
            <a:endParaRPr lang="es-ES" sz="1100" dirty="0" smtClean="0"/>
          </a:p>
          <a:p>
            <a:pPr algn="just"/>
            <a:r>
              <a:rPr lang="es-ES" sz="1100" dirty="0" smtClean="0"/>
              <a:t>UV-vis y </a:t>
            </a:r>
            <a:r>
              <a:rPr lang="es-ES" sz="1100" dirty="0"/>
              <a:t>electroquímica</a:t>
            </a:r>
          </a:p>
          <a:p>
            <a:pPr algn="just"/>
            <a:endParaRPr lang="es-ES" sz="1100" b="1" dirty="0" smtClean="0"/>
          </a:p>
          <a:p>
            <a:pPr algn="just"/>
            <a:endParaRPr lang="es-ES" sz="1100" b="1" dirty="0" smtClean="0"/>
          </a:p>
          <a:p>
            <a:pPr algn="just"/>
            <a:r>
              <a:rPr lang="es-ES" sz="1100" b="1" dirty="0" smtClean="0"/>
              <a:t>Correo: </a:t>
            </a:r>
          </a:p>
          <a:p>
            <a:pPr algn="just"/>
            <a:r>
              <a:rPr lang="es-ES" sz="1100" dirty="0" smtClean="0"/>
              <a:t>maylorenaaraujo@gmail.com</a:t>
            </a:r>
            <a:endParaRPr lang="it-IT" sz="1100" dirty="0"/>
          </a:p>
          <a:p>
            <a:pPr algn="just"/>
            <a:endParaRPr lang="es-ES" sz="1100" b="1" dirty="0"/>
          </a:p>
          <a:p>
            <a:pPr algn="just"/>
            <a:r>
              <a:rPr lang="es-ES" sz="1100" b="1" dirty="0" smtClean="0"/>
              <a:t>Teléfonos:</a:t>
            </a:r>
          </a:p>
          <a:p>
            <a:pPr algn="just"/>
            <a:r>
              <a:rPr lang="es-ES" sz="1100" dirty="0" smtClean="0"/>
              <a:t>Ofic.58(212 )6051357/1013</a:t>
            </a:r>
          </a:p>
          <a:p>
            <a:pPr algn="just"/>
            <a:r>
              <a:rPr lang="es-ES" sz="1100" dirty="0" smtClean="0"/>
              <a:t>Fax:58 (212)6051218</a:t>
            </a:r>
            <a:endParaRPr lang="es-ES" sz="1100" dirty="0"/>
          </a:p>
          <a:p>
            <a:pPr algn="just"/>
            <a:r>
              <a:rPr lang="es-ES" sz="1100" dirty="0" err="1"/>
              <a:t>Cel</a:t>
            </a:r>
            <a:r>
              <a:rPr lang="es-ES" sz="1100" dirty="0"/>
              <a:t>: </a:t>
            </a:r>
            <a:r>
              <a:rPr lang="es-ES" sz="1100" dirty="0" smtClean="0"/>
              <a:t>58 (412) 7259703</a:t>
            </a:r>
            <a:endParaRPr lang="es-ES" sz="1100" dirty="0"/>
          </a:p>
          <a:p>
            <a:pPr algn="just"/>
            <a:r>
              <a:rPr lang="es-ES" sz="1100" dirty="0" smtClean="0"/>
              <a:t>         58(416)4187225</a:t>
            </a:r>
            <a:endParaRPr lang="es-ES" sz="1100" b="1" dirty="0" smtClean="0"/>
          </a:p>
        </p:txBody>
      </p:sp>
      <p:sp>
        <p:nvSpPr>
          <p:cNvPr id="42" name="41 Rectángulo"/>
          <p:cNvSpPr/>
          <p:nvPr/>
        </p:nvSpPr>
        <p:spPr>
          <a:xfrm>
            <a:off x="3596642" y="4800864"/>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3" name="42 CuadroTexto"/>
          <p:cNvSpPr txBox="1"/>
          <p:nvPr/>
        </p:nvSpPr>
        <p:spPr>
          <a:xfrm>
            <a:off x="3596642" y="4788024"/>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4" name="4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165" y="5148064"/>
            <a:ext cx="246979" cy="288276"/>
          </a:xfrm>
          <a:prstGeom prst="rect">
            <a:avLst/>
          </a:prstGeom>
        </p:spPr>
      </p:pic>
      <p:grpSp>
        <p:nvGrpSpPr>
          <p:cNvPr id="45" name="44 Grupo"/>
          <p:cNvGrpSpPr/>
          <p:nvPr/>
        </p:nvGrpSpPr>
        <p:grpSpPr>
          <a:xfrm>
            <a:off x="3728218" y="6402642"/>
            <a:ext cx="220689" cy="257590"/>
            <a:chOff x="3827377" y="6599339"/>
            <a:chExt cx="373647" cy="373647"/>
          </a:xfrm>
        </p:grpSpPr>
        <p:sp>
          <p:nvSpPr>
            <p:cNvPr id="46" name="4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7" name="46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96" y="4337974"/>
            <a:ext cx="2520280" cy="189021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697" y="6446078"/>
            <a:ext cx="2533792" cy="177980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638400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7" name="36 Rectángulo"/>
          <p:cNvSpPr/>
          <p:nvPr/>
        </p:nvSpPr>
        <p:spPr>
          <a:xfrm>
            <a:off x="541834" y="4657983"/>
            <a:ext cx="2808312" cy="36041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8" name="37 CuadroTexto"/>
          <p:cNvSpPr txBox="1"/>
          <p:nvPr/>
        </p:nvSpPr>
        <p:spPr>
          <a:xfrm>
            <a:off x="611958" y="5234047"/>
            <a:ext cx="2738188" cy="2970044"/>
          </a:xfrm>
          <a:prstGeom prst="rect">
            <a:avLst/>
          </a:prstGeom>
          <a:noFill/>
        </p:spPr>
        <p:txBody>
          <a:bodyPr wrap="square" rtlCol="0">
            <a:spAutoFit/>
          </a:bodyPr>
          <a:lstStyle/>
          <a:p>
            <a:pPr algn="just"/>
            <a:endParaRPr lang="es-ES" sz="1100" b="1" dirty="0" smtClean="0"/>
          </a:p>
          <a:p>
            <a:pPr algn="just"/>
            <a:r>
              <a:rPr lang="it-IT" sz="1100" b="1" dirty="0"/>
              <a:t>Contacto</a:t>
            </a:r>
            <a:r>
              <a:rPr lang="it-IT" sz="1100" b="1" dirty="0" smtClean="0"/>
              <a:t>:</a:t>
            </a:r>
          </a:p>
          <a:p>
            <a:pPr algn="just"/>
            <a:r>
              <a:rPr lang="es-ES" sz="1100" dirty="0"/>
              <a:t>Prof. Pablo </a:t>
            </a:r>
            <a:r>
              <a:rPr lang="es-ES" sz="1100" dirty="0" err="1" smtClean="0"/>
              <a:t>Neacato</a:t>
            </a:r>
            <a:endParaRPr lang="it-IT" sz="1100" b="1" dirty="0"/>
          </a:p>
          <a:p>
            <a:pPr algn="just"/>
            <a:r>
              <a:rPr lang="es-ES" sz="1100" dirty="0" smtClean="0"/>
              <a:t>Laboratorio de  Síntesis</a:t>
            </a:r>
          </a:p>
          <a:p>
            <a:pPr algn="just"/>
            <a:endParaRPr lang="es-ES" sz="1100" dirty="0"/>
          </a:p>
          <a:p>
            <a:pPr algn="just"/>
            <a:r>
              <a:rPr lang="es-ES" sz="1100" dirty="0" err="1"/>
              <a:t>Lab</a:t>
            </a:r>
            <a:r>
              <a:rPr lang="es-ES" sz="1100" dirty="0"/>
              <a:t>. de Síntesis	</a:t>
            </a:r>
          </a:p>
          <a:p>
            <a:pPr algn="just"/>
            <a:r>
              <a:rPr lang="es-ES" sz="1100" dirty="0"/>
              <a:t>3er Piso Escuela de Química, </a:t>
            </a:r>
          </a:p>
          <a:p>
            <a:pPr algn="just"/>
            <a:r>
              <a:rPr lang="es-ES" sz="1100" dirty="0"/>
              <a:t>	</a:t>
            </a:r>
          </a:p>
          <a:p>
            <a:pPr algn="just"/>
            <a:endParaRPr lang="es-ES" sz="1100" b="1" dirty="0" smtClean="0"/>
          </a:p>
          <a:p>
            <a:pPr algn="just"/>
            <a:r>
              <a:rPr lang="es-ES" sz="1100" b="1" dirty="0" smtClean="0"/>
              <a:t>Correo: </a:t>
            </a:r>
          </a:p>
          <a:p>
            <a:pPr algn="just"/>
            <a:r>
              <a:rPr lang="es-ES" sz="1100" dirty="0"/>
              <a:t>pablo.neacato@ciens.ucv.ve</a:t>
            </a:r>
          </a:p>
          <a:p>
            <a:pPr algn="just"/>
            <a:endParaRPr lang="es-ES" sz="1100" b="1" dirty="0"/>
          </a:p>
          <a:p>
            <a:pPr algn="just"/>
            <a:r>
              <a:rPr lang="es-ES" sz="1100" b="1" dirty="0" smtClean="0"/>
              <a:t>Teléfonos:</a:t>
            </a:r>
          </a:p>
          <a:p>
            <a:pPr algn="just"/>
            <a:r>
              <a:rPr lang="es-ES" sz="1100" dirty="0" err="1"/>
              <a:t>Ofic</a:t>
            </a:r>
            <a:r>
              <a:rPr lang="es-ES" sz="1100" dirty="0"/>
              <a:t>: </a:t>
            </a:r>
            <a:r>
              <a:rPr lang="es-ES" sz="1100" dirty="0" smtClean="0"/>
              <a:t>58(212)6051230</a:t>
            </a:r>
            <a:endParaRPr lang="es-ES" sz="1100" dirty="0"/>
          </a:p>
          <a:p>
            <a:pPr algn="just"/>
            <a:r>
              <a:rPr lang="es-ES" sz="1100" dirty="0" err="1"/>
              <a:t>Cel</a:t>
            </a:r>
            <a:r>
              <a:rPr lang="es-ES" sz="1100" dirty="0"/>
              <a:t>: </a:t>
            </a:r>
            <a:r>
              <a:rPr lang="es-ES" sz="1100" dirty="0" smtClean="0"/>
              <a:t>58(412)3601109</a:t>
            </a:r>
            <a:endParaRPr lang="es-ES" sz="1100" dirty="0"/>
          </a:p>
          <a:p>
            <a:pPr algn="just"/>
            <a:r>
              <a:rPr lang="es-ES" sz="1100" dirty="0"/>
              <a:t>Fax: </a:t>
            </a:r>
            <a:r>
              <a:rPr lang="es-ES" sz="1100" dirty="0" smtClean="0"/>
              <a:t>58(212)6051218</a:t>
            </a:r>
            <a:endParaRPr lang="es-ES" sz="1100" dirty="0"/>
          </a:p>
          <a:p>
            <a:pPr algn="just"/>
            <a:endParaRPr lang="es-ES" sz="1100" b="1" dirty="0" smtClean="0"/>
          </a:p>
        </p:txBody>
      </p:sp>
      <p:sp>
        <p:nvSpPr>
          <p:cNvPr id="42" name="41 Rectángulo"/>
          <p:cNvSpPr/>
          <p:nvPr/>
        </p:nvSpPr>
        <p:spPr>
          <a:xfrm>
            <a:off x="624223" y="4814839"/>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3" name="42 CuadroTexto"/>
          <p:cNvSpPr txBox="1"/>
          <p:nvPr/>
        </p:nvSpPr>
        <p:spPr>
          <a:xfrm>
            <a:off x="624223" y="4801999"/>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4" name="4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746" y="5162039"/>
            <a:ext cx="246979" cy="288276"/>
          </a:xfrm>
          <a:prstGeom prst="rect">
            <a:avLst/>
          </a:prstGeom>
        </p:spPr>
      </p:pic>
      <p:grpSp>
        <p:nvGrpSpPr>
          <p:cNvPr id="45" name="44 Grupo"/>
          <p:cNvGrpSpPr/>
          <p:nvPr/>
        </p:nvGrpSpPr>
        <p:grpSpPr>
          <a:xfrm>
            <a:off x="739948" y="6488625"/>
            <a:ext cx="220689" cy="257590"/>
            <a:chOff x="3827377" y="6599339"/>
            <a:chExt cx="373647" cy="373647"/>
          </a:xfrm>
        </p:grpSpPr>
        <p:sp>
          <p:nvSpPr>
            <p:cNvPr id="46" name="4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7" name="46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6" name="35 CuadroTexto"/>
          <p:cNvSpPr txBox="1"/>
          <p:nvPr/>
        </p:nvSpPr>
        <p:spPr>
          <a:xfrm>
            <a:off x="541834" y="2267744"/>
            <a:ext cx="2873474" cy="2123658"/>
          </a:xfrm>
          <a:prstGeom prst="rect">
            <a:avLst/>
          </a:prstGeom>
          <a:noFill/>
        </p:spPr>
        <p:txBody>
          <a:bodyPr wrap="square" rtlCol="0">
            <a:spAutoFit/>
          </a:bodyPr>
          <a:lstStyle/>
          <a:p>
            <a:pPr algn="just"/>
            <a:r>
              <a:rPr lang="es-ES" sz="1100" b="1" dirty="0" smtClean="0"/>
              <a:t>DETERMINACIÓN DE NITRÓGENO Y FÓSFORO</a:t>
            </a:r>
            <a:endParaRPr lang="es-ES" sz="1100" dirty="0"/>
          </a:p>
          <a:p>
            <a:pPr algn="just"/>
            <a:r>
              <a:rPr lang="es-ES" sz="1100" b="1" dirty="0"/>
              <a:t>Usuarios del Servicio, Producto o </a:t>
            </a:r>
            <a:r>
              <a:rPr lang="es-ES" sz="1100" b="1" dirty="0" smtClean="0"/>
              <a:t>Proceso</a:t>
            </a:r>
            <a:endParaRPr lang="es-ES" sz="1100" dirty="0" smtClean="0"/>
          </a:p>
          <a:p>
            <a:pPr marL="171450" indent="-171450" algn="just">
              <a:buFont typeface="Arial" pitchFamily="34" charset="0"/>
              <a:buChar char="•"/>
            </a:pPr>
            <a:r>
              <a:rPr lang="es-ES" sz="1100" dirty="0" smtClean="0"/>
              <a:t>Usuarios Externos</a:t>
            </a:r>
          </a:p>
          <a:p>
            <a:pPr algn="just"/>
            <a:r>
              <a:rPr lang="es-ES" sz="1100" b="1" dirty="0" smtClean="0"/>
              <a:t>Contenido</a:t>
            </a:r>
            <a:r>
              <a:rPr lang="es-ES" sz="1100" b="1" dirty="0"/>
              <a:t>: </a:t>
            </a:r>
            <a:endParaRPr lang="es-ES" sz="1100" dirty="0"/>
          </a:p>
          <a:p>
            <a:pPr marL="171450" indent="-171450" algn="just">
              <a:buFont typeface="Arial" pitchFamily="34" charset="0"/>
              <a:buChar char="•"/>
            </a:pPr>
            <a:r>
              <a:rPr lang="es-ES" sz="1100" dirty="0" smtClean="0"/>
              <a:t>Muestras </a:t>
            </a:r>
            <a:r>
              <a:rPr lang="es-ES" sz="1100" dirty="0"/>
              <a:t>de fertilizantes	</a:t>
            </a:r>
          </a:p>
          <a:p>
            <a:pPr algn="just"/>
            <a:r>
              <a:rPr lang="es-ES" sz="1100" b="1" dirty="0"/>
              <a:t>Solicitud del servicio</a:t>
            </a:r>
            <a:r>
              <a:rPr lang="es-ES" sz="1100" b="1" dirty="0" smtClean="0"/>
              <a:t>:</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del investigador responsable </a:t>
            </a:r>
            <a:r>
              <a:rPr lang="es-ES" sz="1100" dirty="0" smtClean="0"/>
              <a:t>de </a:t>
            </a:r>
            <a:r>
              <a:rPr lang="es-ES" sz="1100" dirty="0"/>
              <a:t>cada </a:t>
            </a:r>
            <a:r>
              <a:rPr lang="es-ES" sz="1100" dirty="0" smtClean="0"/>
              <a:t>laboratorio.</a:t>
            </a:r>
          </a:p>
          <a:p>
            <a:pPr algn="just"/>
            <a:r>
              <a:rPr lang="es-ES" sz="1100" b="1" dirty="0" smtClean="0"/>
              <a:t>Disponibilidad</a:t>
            </a:r>
            <a:r>
              <a:rPr lang="es-ES" sz="1100" b="1" dirty="0"/>
              <a:t>: </a:t>
            </a:r>
            <a:endParaRPr lang="es-ES" sz="1100" dirty="0"/>
          </a:p>
          <a:p>
            <a:pPr algn="just"/>
            <a:r>
              <a:rPr lang="es-ES" sz="1100" dirty="0"/>
              <a:t>Disponible Todo el </a:t>
            </a:r>
            <a:r>
              <a:rPr lang="es-ES" sz="1100" dirty="0" smtClean="0"/>
              <a:t>año.</a:t>
            </a:r>
            <a:r>
              <a:rPr lang="es-ES" sz="1100" dirty="0"/>
              <a:t>		</a:t>
            </a:r>
          </a:p>
        </p:txBody>
      </p:sp>
      <p:sp>
        <p:nvSpPr>
          <p:cNvPr id="40" name="39 CuadroTexto"/>
          <p:cNvSpPr txBox="1"/>
          <p:nvPr/>
        </p:nvSpPr>
        <p:spPr>
          <a:xfrm>
            <a:off x="3495580" y="2267744"/>
            <a:ext cx="2808312" cy="2292935"/>
          </a:xfrm>
          <a:prstGeom prst="rect">
            <a:avLst/>
          </a:prstGeom>
          <a:noFill/>
        </p:spPr>
        <p:txBody>
          <a:bodyPr wrap="square" rtlCol="0">
            <a:spAutoFit/>
          </a:bodyPr>
          <a:lstStyle/>
          <a:p>
            <a:pPr algn="just"/>
            <a:r>
              <a:rPr lang="es-ES" sz="1100" b="1" dirty="0" smtClean="0"/>
              <a:t>CURSO DE HPLC	</a:t>
            </a:r>
          </a:p>
          <a:p>
            <a:pPr algn="just"/>
            <a:r>
              <a:rPr lang="es-ES" sz="1100" b="1" dirty="0" smtClean="0"/>
              <a:t>Usuarios </a:t>
            </a:r>
            <a:r>
              <a:rPr lang="es-ES" sz="1100" b="1" dirty="0"/>
              <a:t>del Servicio, Producto o </a:t>
            </a:r>
            <a:r>
              <a:rPr lang="es-ES" sz="1100" b="1" dirty="0" smtClean="0"/>
              <a:t>Proceso</a:t>
            </a:r>
            <a:endParaRPr lang="es-ES" sz="1100" dirty="0"/>
          </a:p>
          <a:p>
            <a:pPr marL="171450" indent="-171450" algn="just">
              <a:buFont typeface="Arial" pitchFamily="34" charset="0"/>
              <a:buChar char="•"/>
            </a:pPr>
            <a:r>
              <a:rPr lang="es-ES" sz="1100" dirty="0"/>
              <a:t>Usuarios Externos e internos	</a:t>
            </a:r>
            <a:endParaRPr lang="es-ES" sz="1100" dirty="0" smtClean="0"/>
          </a:p>
          <a:p>
            <a:pPr algn="just"/>
            <a:r>
              <a:rPr lang="es-ES" sz="1100" b="1" dirty="0"/>
              <a:t>Contenido: </a:t>
            </a:r>
            <a:endParaRPr lang="es-ES" sz="1100" dirty="0"/>
          </a:p>
          <a:p>
            <a:pPr marL="171450" indent="-171450" algn="just">
              <a:buFont typeface="Arial" pitchFamily="34" charset="0"/>
              <a:buChar char="•"/>
            </a:pPr>
            <a:r>
              <a:rPr lang="es-ES" sz="1100" dirty="0" smtClean="0"/>
              <a:t>Curso </a:t>
            </a:r>
            <a:r>
              <a:rPr lang="es-ES" sz="1100" dirty="0"/>
              <a:t>de cromatografía HPLC	</a:t>
            </a:r>
          </a:p>
          <a:p>
            <a:pPr algn="just"/>
            <a:r>
              <a:rPr lang="es-ES" sz="1100" b="1" dirty="0"/>
              <a:t>Solicitud del servicio</a:t>
            </a:r>
            <a:r>
              <a:rPr lang="es-ES" sz="1100" b="1" dirty="0" smtClean="0"/>
              <a:t>:</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Centro de Química </a:t>
            </a:r>
            <a:r>
              <a:rPr lang="es-ES" sz="1100" dirty="0" smtClean="0"/>
              <a:t>Analítica.</a:t>
            </a:r>
          </a:p>
          <a:p>
            <a:pPr algn="just"/>
            <a:r>
              <a:rPr lang="es-ES" sz="1100" b="1" dirty="0"/>
              <a:t>Disponibilidad: </a:t>
            </a:r>
            <a:r>
              <a:rPr lang="es-ES" sz="1100" dirty="0"/>
              <a:t>	</a:t>
            </a:r>
          </a:p>
          <a:p>
            <a:pPr marL="171450" indent="-171450" algn="just">
              <a:buFont typeface="Arial" pitchFamily="34" charset="0"/>
              <a:buChar char="•"/>
            </a:pPr>
            <a:r>
              <a:rPr lang="es-ES" sz="1100" dirty="0"/>
              <a:t>Disponible Todo el </a:t>
            </a:r>
            <a:r>
              <a:rPr lang="es-ES" sz="1100" dirty="0" smtClean="0"/>
              <a:t>año.</a:t>
            </a:r>
            <a:r>
              <a:rPr lang="es-ES" sz="1100" dirty="0"/>
              <a:t>		</a:t>
            </a:r>
          </a:p>
          <a:p>
            <a:pPr algn="just"/>
            <a:endParaRPr lang="es-ES" sz="1100" dirty="0"/>
          </a:p>
        </p:txBody>
      </p:sp>
      <p:sp>
        <p:nvSpPr>
          <p:cNvPr id="48" name="47 Rectángulo"/>
          <p:cNvSpPr/>
          <p:nvPr/>
        </p:nvSpPr>
        <p:spPr>
          <a:xfrm>
            <a:off x="3495580" y="4657983"/>
            <a:ext cx="2808312" cy="36041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9" name="48 CuadroTexto"/>
          <p:cNvSpPr txBox="1"/>
          <p:nvPr/>
        </p:nvSpPr>
        <p:spPr>
          <a:xfrm>
            <a:off x="3565704" y="5234047"/>
            <a:ext cx="2738188" cy="2631490"/>
          </a:xfrm>
          <a:prstGeom prst="rect">
            <a:avLst/>
          </a:prstGeom>
          <a:noFill/>
        </p:spPr>
        <p:txBody>
          <a:bodyPr wrap="square" rtlCol="0">
            <a:spAutoFit/>
          </a:bodyPr>
          <a:lstStyle/>
          <a:p>
            <a:pPr algn="just"/>
            <a:endParaRPr lang="es-ES" sz="1100" b="1" dirty="0" smtClean="0"/>
          </a:p>
          <a:p>
            <a:pPr algn="just"/>
            <a:r>
              <a:rPr lang="it-IT" sz="1100" b="1" dirty="0"/>
              <a:t>Contacto</a:t>
            </a:r>
            <a:r>
              <a:rPr lang="it-IT" sz="1100" b="1" dirty="0" smtClean="0"/>
              <a:t>:</a:t>
            </a:r>
          </a:p>
          <a:p>
            <a:pPr algn="just"/>
            <a:r>
              <a:rPr lang="es-ES" sz="1100" dirty="0"/>
              <a:t>Prof. </a:t>
            </a:r>
            <a:r>
              <a:rPr lang="es-ES" sz="1100" dirty="0" err="1"/>
              <a:t>Dr</a:t>
            </a:r>
            <a:r>
              <a:rPr lang="es-ES" sz="1100" dirty="0"/>
              <a:t> Luis Ramón </a:t>
            </a:r>
            <a:r>
              <a:rPr lang="es-ES" sz="1100" dirty="0" smtClean="0"/>
              <a:t>Gómez</a:t>
            </a:r>
          </a:p>
          <a:p>
            <a:pPr algn="just"/>
            <a:r>
              <a:rPr lang="es-ES" sz="1100" dirty="0"/>
              <a:t>Centro de Química Analítica	</a:t>
            </a:r>
          </a:p>
          <a:p>
            <a:pPr algn="just"/>
            <a:endParaRPr lang="es-ES" sz="1100" dirty="0"/>
          </a:p>
          <a:p>
            <a:pPr algn="just"/>
            <a:r>
              <a:rPr lang="es-ES" sz="1100" dirty="0"/>
              <a:t>Centro de Química Analítica	</a:t>
            </a:r>
          </a:p>
          <a:p>
            <a:pPr algn="just"/>
            <a:r>
              <a:rPr lang="es-ES" sz="1100" dirty="0" smtClean="0"/>
              <a:t> </a:t>
            </a:r>
            <a:endParaRPr lang="es-ES" sz="1100" dirty="0"/>
          </a:p>
          <a:p>
            <a:pPr algn="just"/>
            <a:r>
              <a:rPr lang="es-ES" sz="1100" dirty="0"/>
              <a:t>	</a:t>
            </a:r>
          </a:p>
          <a:p>
            <a:pPr algn="just"/>
            <a:endParaRPr lang="es-ES" sz="1100" b="1" dirty="0" smtClean="0"/>
          </a:p>
          <a:p>
            <a:pPr algn="just"/>
            <a:r>
              <a:rPr lang="es-ES" sz="1100" b="1" dirty="0" smtClean="0"/>
              <a:t>Correo: </a:t>
            </a:r>
          </a:p>
          <a:p>
            <a:pPr algn="just"/>
            <a:r>
              <a:rPr lang="es-ES" sz="1100" dirty="0"/>
              <a:t>gperez88@hotmail.com</a:t>
            </a:r>
          </a:p>
          <a:p>
            <a:pPr algn="just"/>
            <a:endParaRPr lang="es-ES" sz="1100" b="1" dirty="0"/>
          </a:p>
          <a:p>
            <a:pPr algn="just"/>
            <a:r>
              <a:rPr lang="es-ES" sz="1100" b="1" dirty="0" smtClean="0"/>
              <a:t>Teléfonos:</a:t>
            </a:r>
          </a:p>
          <a:p>
            <a:pPr algn="just"/>
            <a:r>
              <a:rPr lang="es-ES" sz="1100" dirty="0" err="1" smtClean="0"/>
              <a:t>Ofic</a:t>
            </a:r>
            <a:r>
              <a:rPr lang="es-ES" sz="1100" dirty="0" smtClean="0"/>
              <a:t>: 58(212)6051365</a:t>
            </a:r>
            <a:endParaRPr lang="es-ES" sz="1100" dirty="0"/>
          </a:p>
          <a:p>
            <a:pPr algn="just"/>
            <a:r>
              <a:rPr lang="es-ES" sz="1100" dirty="0" smtClean="0"/>
              <a:t>          58(212)6934977</a:t>
            </a:r>
            <a:endParaRPr lang="es-ES" sz="1100" b="1" dirty="0" smtClean="0"/>
          </a:p>
        </p:txBody>
      </p:sp>
      <p:sp>
        <p:nvSpPr>
          <p:cNvPr id="50" name="49 Rectángulo"/>
          <p:cNvSpPr/>
          <p:nvPr/>
        </p:nvSpPr>
        <p:spPr>
          <a:xfrm>
            <a:off x="3577969" y="4814839"/>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1" name="50 CuadroTexto"/>
          <p:cNvSpPr txBox="1"/>
          <p:nvPr/>
        </p:nvSpPr>
        <p:spPr>
          <a:xfrm>
            <a:off x="3577969" y="4801999"/>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2" name="5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8492" y="5162039"/>
            <a:ext cx="246979" cy="288276"/>
          </a:xfrm>
          <a:prstGeom prst="rect">
            <a:avLst/>
          </a:prstGeom>
        </p:spPr>
      </p:pic>
      <p:grpSp>
        <p:nvGrpSpPr>
          <p:cNvPr id="56" name="55 Grupo"/>
          <p:cNvGrpSpPr/>
          <p:nvPr/>
        </p:nvGrpSpPr>
        <p:grpSpPr>
          <a:xfrm>
            <a:off x="3645024" y="6488625"/>
            <a:ext cx="220689" cy="257590"/>
            <a:chOff x="3827377" y="6599339"/>
            <a:chExt cx="373647" cy="373647"/>
          </a:xfrm>
        </p:grpSpPr>
        <p:sp>
          <p:nvSpPr>
            <p:cNvPr id="57" name="5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8" name="57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Tree>
    <p:extLst>
      <p:ext uri="{BB962C8B-B14F-4D97-AF65-F5344CB8AC3E}">
        <p14:creationId xmlns:p14="http://schemas.microsoft.com/office/powerpoint/2010/main" val="1382667282"/>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8" name="47 Rectángulo"/>
          <p:cNvSpPr/>
          <p:nvPr/>
        </p:nvSpPr>
        <p:spPr>
          <a:xfrm>
            <a:off x="3495580" y="4355976"/>
            <a:ext cx="2808312" cy="38884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9" name="48 CuadroTexto"/>
          <p:cNvSpPr txBox="1"/>
          <p:nvPr/>
        </p:nvSpPr>
        <p:spPr>
          <a:xfrm>
            <a:off x="3565704" y="4932040"/>
            <a:ext cx="2738188" cy="2123658"/>
          </a:xfrm>
          <a:prstGeom prst="rect">
            <a:avLst/>
          </a:prstGeom>
          <a:noFill/>
        </p:spPr>
        <p:txBody>
          <a:bodyPr wrap="square" rtlCol="0">
            <a:spAutoFit/>
          </a:bodyPr>
          <a:lstStyle/>
          <a:p>
            <a:pPr algn="just"/>
            <a:endParaRPr lang="es-ES" sz="1100" b="1" dirty="0" smtClean="0"/>
          </a:p>
          <a:p>
            <a:pPr algn="just"/>
            <a:r>
              <a:rPr lang="it-IT" sz="1100" b="1" dirty="0"/>
              <a:t>Contacto</a:t>
            </a:r>
            <a:r>
              <a:rPr lang="it-IT" sz="1100" b="1" dirty="0" smtClean="0"/>
              <a:t>:</a:t>
            </a:r>
          </a:p>
          <a:p>
            <a:pPr algn="just"/>
            <a:r>
              <a:rPr lang="es-ES" sz="1100" dirty="0"/>
              <a:t>Prof. </a:t>
            </a:r>
            <a:r>
              <a:rPr lang="es-ES" sz="1100" dirty="0" err="1"/>
              <a:t>Dr</a:t>
            </a:r>
            <a:r>
              <a:rPr lang="es-ES" sz="1100" dirty="0"/>
              <a:t> Luis Ramón </a:t>
            </a:r>
            <a:r>
              <a:rPr lang="es-ES" sz="1100" dirty="0" smtClean="0"/>
              <a:t>Gómez</a:t>
            </a:r>
          </a:p>
          <a:p>
            <a:pPr algn="just"/>
            <a:r>
              <a:rPr lang="es-ES" sz="1100" dirty="0"/>
              <a:t>Centro de Química Analítica	</a:t>
            </a:r>
          </a:p>
          <a:p>
            <a:pPr algn="just"/>
            <a:endParaRPr lang="es-ES" sz="1100" dirty="0"/>
          </a:p>
          <a:p>
            <a:pPr algn="just"/>
            <a:r>
              <a:rPr lang="es-ES" sz="1100" dirty="0"/>
              <a:t>	</a:t>
            </a:r>
            <a:endParaRPr lang="es-ES" sz="1100" b="1" dirty="0" smtClean="0"/>
          </a:p>
          <a:p>
            <a:pPr algn="just"/>
            <a:r>
              <a:rPr lang="es-ES" sz="1100" b="1" dirty="0" smtClean="0"/>
              <a:t>Correo: </a:t>
            </a:r>
          </a:p>
          <a:p>
            <a:pPr algn="just"/>
            <a:r>
              <a:rPr lang="es-ES" sz="1100" dirty="0"/>
              <a:t>gperez88@hotmail.com</a:t>
            </a:r>
          </a:p>
          <a:p>
            <a:pPr algn="just"/>
            <a:endParaRPr lang="es-ES" sz="1100" b="1" dirty="0"/>
          </a:p>
          <a:p>
            <a:pPr algn="just"/>
            <a:r>
              <a:rPr lang="es-ES" sz="1100" b="1" dirty="0" smtClean="0"/>
              <a:t>Teléfonos:</a:t>
            </a:r>
          </a:p>
          <a:p>
            <a:pPr algn="just"/>
            <a:r>
              <a:rPr lang="es-ES" sz="1100" dirty="0" err="1" smtClean="0"/>
              <a:t>Ofic</a:t>
            </a:r>
            <a:r>
              <a:rPr lang="es-ES" sz="1100" dirty="0" smtClean="0"/>
              <a:t>: 58(212)6051365</a:t>
            </a:r>
            <a:endParaRPr lang="es-ES" sz="1100" dirty="0"/>
          </a:p>
          <a:p>
            <a:pPr algn="just"/>
            <a:r>
              <a:rPr lang="es-ES" sz="1100" dirty="0" smtClean="0"/>
              <a:t>          58(212)6934977</a:t>
            </a:r>
            <a:endParaRPr lang="es-ES" sz="1100" b="1" dirty="0" smtClean="0"/>
          </a:p>
        </p:txBody>
      </p:sp>
      <p:sp>
        <p:nvSpPr>
          <p:cNvPr id="50" name="49 Rectángulo"/>
          <p:cNvSpPr/>
          <p:nvPr/>
        </p:nvSpPr>
        <p:spPr>
          <a:xfrm>
            <a:off x="3577969" y="4512832"/>
            <a:ext cx="2661294" cy="275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1" name="50 CuadroTexto"/>
          <p:cNvSpPr txBox="1"/>
          <p:nvPr/>
        </p:nvSpPr>
        <p:spPr>
          <a:xfrm>
            <a:off x="3577969" y="4499992"/>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2" name="5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8492" y="4860032"/>
            <a:ext cx="246979" cy="288276"/>
          </a:xfrm>
          <a:prstGeom prst="rect">
            <a:avLst/>
          </a:prstGeom>
        </p:spPr>
      </p:pic>
      <p:grpSp>
        <p:nvGrpSpPr>
          <p:cNvPr id="56" name="55 Grupo"/>
          <p:cNvGrpSpPr/>
          <p:nvPr/>
        </p:nvGrpSpPr>
        <p:grpSpPr>
          <a:xfrm>
            <a:off x="3645024" y="5724128"/>
            <a:ext cx="220689" cy="257590"/>
            <a:chOff x="3827377" y="6599339"/>
            <a:chExt cx="373647" cy="373647"/>
          </a:xfrm>
        </p:grpSpPr>
        <p:sp>
          <p:nvSpPr>
            <p:cNvPr id="57" name="5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8" name="57 Imagen"/>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59" name="58 CuadroTexto"/>
          <p:cNvSpPr txBox="1"/>
          <p:nvPr/>
        </p:nvSpPr>
        <p:spPr>
          <a:xfrm>
            <a:off x="3495580" y="2242453"/>
            <a:ext cx="2790402" cy="2292935"/>
          </a:xfrm>
          <a:prstGeom prst="rect">
            <a:avLst/>
          </a:prstGeom>
          <a:noFill/>
        </p:spPr>
        <p:txBody>
          <a:bodyPr wrap="square" rtlCol="0">
            <a:spAutoFit/>
          </a:bodyPr>
          <a:lstStyle/>
          <a:p>
            <a:pPr algn="just"/>
            <a:r>
              <a:rPr lang="es-ES" sz="1100" b="1" dirty="0" smtClean="0"/>
              <a:t>CURSO GASES	</a:t>
            </a:r>
          </a:p>
          <a:p>
            <a:pPr algn="just"/>
            <a:r>
              <a:rPr lang="es-ES" sz="1100" b="1" dirty="0"/>
              <a:t>Usuarios del Servicio, Producto o </a:t>
            </a:r>
            <a:r>
              <a:rPr lang="es-ES" sz="1100" b="1" dirty="0" smtClean="0"/>
              <a:t>Proceso</a:t>
            </a:r>
          </a:p>
          <a:p>
            <a:pPr marL="171450" indent="-171450" algn="just">
              <a:buFont typeface="Arial" pitchFamily="34" charset="0"/>
              <a:buChar char="•"/>
            </a:pPr>
            <a:r>
              <a:rPr lang="es-ES" sz="1100" dirty="0" smtClean="0"/>
              <a:t>Usuarios </a:t>
            </a:r>
            <a:r>
              <a:rPr lang="es-ES" sz="1100" dirty="0"/>
              <a:t>Externos e internos	</a:t>
            </a:r>
            <a:endParaRPr lang="es-ES" sz="1100" dirty="0" smtClean="0"/>
          </a:p>
          <a:p>
            <a:pPr algn="just"/>
            <a:r>
              <a:rPr lang="es-ES" sz="1100" b="1" dirty="0"/>
              <a:t>Contenido: </a:t>
            </a:r>
            <a:endParaRPr lang="es-ES" sz="1100" dirty="0" smtClean="0"/>
          </a:p>
          <a:p>
            <a:pPr marL="171450" indent="-171450">
              <a:buFont typeface="Arial" pitchFamily="34" charset="0"/>
              <a:buChar char="•"/>
            </a:pPr>
            <a:r>
              <a:rPr lang="es-ES" sz="1100" dirty="0" smtClean="0"/>
              <a:t>Curso </a:t>
            </a:r>
            <a:r>
              <a:rPr lang="es-ES" sz="1100" dirty="0"/>
              <a:t>de cromatografía </a:t>
            </a:r>
            <a:r>
              <a:rPr lang="es-ES" sz="1100" dirty="0" smtClean="0"/>
              <a:t>de Gases</a:t>
            </a:r>
          </a:p>
          <a:p>
            <a:pPr algn="just"/>
            <a:r>
              <a:rPr lang="es-ES" sz="1100" b="1" dirty="0"/>
              <a:t>Solicitud del servicio</a:t>
            </a:r>
            <a:r>
              <a:rPr lang="es-ES" sz="1100" b="1" dirty="0" smtClean="0"/>
              <a:t>:</a:t>
            </a:r>
            <a:endParaRPr lang="es-ES" sz="1100" dirty="0"/>
          </a:p>
          <a:p>
            <a:pPr marL="171450" indent="-171450" algn="just">
              <a:buFont typeface="Arial" pitchFamily="34" charset="0"/>
              <a:buChar char="•"/>
            </a:pPr>
            <a:r>
              <a:rPr lang="es-ES" sz="1100" dirty="0" smtClean="0"/>
              <a:t>Solicitan </a:t>
            </a:r>
            <a:r>
              <a:rPr lang="es-ES" sz="1100" dirty="0"/>
              <a:t>el presupuesto por correo electrónico </a:t>
            </a:r>
            <a:r>
              <a:rPr lang="es-ES" sz="1100" dirty="0" smtClean="0"/>
              <a:t>a </a:t>
            </a:r>
            <a:r>
              <a:rPr lang="es-ES" sz="1100" dirty="0"/>
              <a:t>la cuenta </a:t>
            </a:r>
            <a:r>
              <a:rPr lang="es-ES" sz="1100" dirty="0" smtClean="0"/>
              <a:t>del Centro </a:t>
            </a:r>
            <a:r>
              <a:rPr lang="es-ES" sz="1100" dirty="0"/>
              <a:t>de Química </a:t>
            </a:r>
            <a:r>
              <a:rPr lang="es-ES" sz="1100" dirty="0" smtClean="0"/>
              <a:t>Analítica.</a:t>
            </a:r>
          </a:p>
          <a:p>
            <a:pPr algn="just"/>
            <a:r>
              <a:rPr lang="es-ES" sz="1100" b="1" dirty="0" smtClean="0"/>
              <a:t>Disponibilidad</a:t>
            </a:r>
            <a:r>
              <a:rPr lang="es-ES" sz="1100" b="1" dirty="0"/>
              <a:t>: </a:t>
            </a:r>
            <a:r>
              <a:rPr lang="es-ES" sz="1100" dirty="0"/>
              <a:t>	</a:t>
            </a:r>
          </a:p>
          <a:p>
            <a:pPr marL="171450" indent="-171450" algn="just">
              <a:buFont typeface="Arial" pitchFamily="34" charset="0"/>
              <a:buChar char="•"/>
            </a:pPr>
            <a:r>
              <a:rPr lang="es-ES" sz="1100" dirty="0"/>
              <a:t>Disponible Todo el </a:t>
            </a:r>
            <a:r>
              <a:rPr lang="es-ES" sz="1100" dirty="0" smtClean="0"/>
              <a:t>año.</a:t>
            </a:r>
            <a:r>
              <a:rPr lang="es-ES" sz="1100" dirty="0"/>
              <a:t>		</a:t>
            </a:r>
          </a:p>
          <a:p>
            <a:pPr algn="just"/>
            <a:endParaRPr lang="es-ES" sz="1100" dirty="0"/>
          </a:p>
        </p:txBody>
      </p:sp>
      <p:sp>
        <p:nvSpPr>
          <p:cNvPr id="60" name="59 CuadroTexto"/>
          <p:cNvSpPr txBox="1"/>
          <p:nvPr/>
        </p:nvSpPr>
        <p:spPr>
          <a:xfrm>
            <a:off x="553345" y="2242453"/>
            <a:ext cx="2861963" cy="1954381"/>
          </a:xfrm>
          <a:prstGeom prst="rect">
            <a:avLst/>
          </a:prstGeom>
          <a:noFill/>
        </p:spPr>
        <p:txBody>
          <a:bodyPr wrap="square" rtlCol="0">
            <a:spAutoFit/>
          </a:bodyPr>
          <a:lstStyle/>
          <a:p>
            <a:r>
              <a:rPr lang="es-ES" sz="1100" b="1" dirty="0" smtClean="0"/>
              <a:t>CURSO DE UV-VIS  Y CURSO DE ESPECTROSCOPÍA UV-VIS</a:t>
            </a:r>
          </a:p>
          <a:p>
            <a:r>
              <a:rPr lang="es-ES" sz="1100" b="1" dirty="0"/>
              <a:t>Usuarios del Servicio, Producto o Proceso</a:t>
            </a:r>
            <a:endParaRPr lang="es-ES" sz="1100" b="1" dirty="0" smtClean="0"/>
          </a:p>
          <a:p>
            <a:pPr algn="just"/>
            <a:r>
              <a:rPr lang="es-ES" sz="1100" dirty="0" smtClean="0"/>
              <a:t>Usuarios </a:t>
            </a:r>
            <a:r>
              <a:rPr lang="es-ES" sz="1100" dirty="0"/>
              <a:t>Externos e </a:t>
            </a:r>
            <a:r>
              <a:rPr lang="es-ES" sz="1100" dirty="0" smtClean="0"/>
              <a:t>internos</a:t>
            </a:r>
          </a:p>
          <a:p>
            <a:pPr algn="just"/>
            <a:r>
              <a:rPr lang="es-ES" sz="1100" b="1" dirty="0"/>
              <a:t>Solicitud del servicio</a:t>
            </a:r>
            <a:r>
              <a:rPr lang="es-ES" sz="1100" b="1" dirty="0" smtClean="0"/>
              <a:t>:</a:t>
            </a:r>
            <a:endParaRPr lang="es-ES" sz="1100" dirty="0" smtClean="0"/>
          </a:p>
          <a:p>
            <a:pPr algn="just"/>
            <a:r>
              <a:rPr lang="es-ES" sz="1100" dirty="0" smtClean="0"/>
              <a:t>Solicitan </a:t>
            </a:r>
            <a:r>
              <a:rPr lang="es-ES" sz="1100" dirty="0"/>
              <a:t>el presupuesto </a:t>
            </a:r>
            <a:r>
              <a:rPr lang="es-ES" sz="1100" dirty="0" smtClean="0"/>
              <a:t>por </a:t>
            </a:r>
            <a:r>
              <a:rPr lang="es-ES" sz="1100" dirty="0"/>
              <a:t>correo electrónico a la cuenta </a:t>
            </a:r>
            <a:r>
              <a:rPr lang="es-ES" sz="1100" dirty="0" smtClean="0"/>
              <a:t>del </a:t>
            </a:r>
            <a:r>
              <a:rPr lang="es-ES" sz="1100" dirty="0"/>
              <a:t>Centro de Química </a:t>
            </a:r>
            <a:r>
              <a:rPr lang="es-ES" sz="1100" dirty="0" smtClean="0"/>
              <a:t>Analítica.</a:t>
            </a:r>
          </a:p>
          <a:p>
            <a:pPr algn="just"/>
            <a:r>
              <a:rPr lang="es-ES" sz="1100" b="1" dirty="0" smtClean="0"/>
              <a:t>Disponibilidad</a:t>
            </a:r>
            <a:r>
              <a:rPr lang="es-ES" sz="1100" b="1" dirty="0"/>
              <a:t>: </a:t>
            </a:r>
            <a:r>
              <a:rPr lang="es-ES" sz="1100" dirty="0"/>
              <a:t>	</a:t>
            </a:r>
          </a:p>
          <a:p>
            <a:pPr algn="just"/>
            <a:r>
              <a:rPr lang="es-ES" sz="1100" dirty="0"/>
              <a:t>Disponible Todo el </a:t>
            </a:r>
            <a:r>
              <a:rPr lang="es-ES" sz="1100" dirty="0" smtClean="0"/>
              <a:t>año.</a:t>
            </a:r>
            <a:r>
              <a:rPr lang="es-ES" sz="1100" dirty="0"/>
              <a:t>		</a:t>
            </a:r>
          </a:p>
          <a:p>
            <a:pPr algn="just"/>
            <a:endParaRPr lang="es-ES" sz="1100" dirty="0"/>
          </a:p>
        </p:txBody>
      </p:sp>
      <p:sp>
        <p:nvSpPr>
          <p:cNvPr id="61" name="60 CuadroTexto"/>
          <p:cNvSpPr txBox="1"/>
          <p:nvPr/>
        </p:nvSpPr>
        <p:spPr>
          <a:xfrm>
            <a:off x="548680" y="3851920"/>
            <a:ext cx="2775373" cy="1954381"/>
          </a:xfrm>
          <a:prstGeom prst="rect">
            <a:avLst/>
          </a:prstGeom>
          <a:noFill/>
        </p:spPr>
        <p:txBody>
          <a:bodyPr wrap="square" rtlCol="0">
            <a:spAutoFit/>
          </a:bodyPr>
          <a:lstStyle/>
          <a:p>
            <a:pPr algn="just"/>
            <a:r>
              <a:rPr lang="es-ES" sz="1100" b="1" dirty="0" smtClean="0"/>
              <a:t>CURSO DE LLAMA/</a:t>
            </a:r>
          </a:p>
          <a:p>
            <a:pPr algn="just"/>
            <a:r>
              <a:rPr lang="es-ES" sz="1100" b="1" dirty="0" smtClean="0"/>
              <a:t>ABSORCIÓN ATÓMICA DE LLAMA</a:t>
            </a:r>
          </a:p>
          <a:p>
            <a:pPr algn="just"/>
            <a:r>
              <a:rPr lang="es-ES" sz="1100" b="1" dirty="0"/>
              <a:t>Usuarios del Servicio, Producto o </a:t>
            </a:r>
            <a:r>
              <a:rPr lang="es-ES" sz="1100" b="1" dirty="0" smtClean="0"/>
              <a:t>Proceso</a:t>
            </a:r>
          </a:p>
          <a:p>
            <a:pPr marL="171450" indent="-171450" algn="just">
              <a:buFont typeface="Arial" pitchFamily="34" charset="0"/>
              <a:buChar char="•"/>
            </a:pPr>
            <a:r>
              <a:rPr lang="es-ES" sz="1100" dirty="0" smtClean="0"/>
              <a:t>Usuarios </a:t>
            </a:r>
            <a:r>
              <a:rPr lang="es-ES" sz="1100" dirty="0"/>
              <a:t>Externos e </a:t>
            </a:r>
            <a:r>
              <a:rPr lang="es-ES" sz="1100" dirty="0" smtClean="0"/>
              <a:t>internos</a:t>
            </a:r>
          </a:p>
          <a:p>
            <a:pPr algn="just"/>
            <a:r>
              <a:rPr lang="es-ES" sz="1100" b="1" dirty="0"/>
              <a:t>Solicitud del servicio</a:t>
            </a:r>
            <a:r>
              <a:rPr lang="es-ES" sz="1100" b="1" dirty="0" smtClean="0"/>
              <a:t>:</a:t>
            </a:r>
            <a:endParaRPr lang="es-ES" sz="1100" dirty="0" smtClean="0"/>
          </a:p>
          <a:p>
            <a:pPr marL="171450" indent="-171450" algn="just">
              <a:buFont typeface="Arial" pitchFamily="34" charset="0"/>
              <a:buChar char="•"/>
            </a:pPr>
            <a:r>
              <a:rPr lang="es-ES" sz="1100" dirty="0" smtClean="0"/>
              <a:t>Solicitan </a:t>
            </a:r>
            <a:r>
              <a:rPr lang="es-ES" sz="1100" dirty="0"/>
              <a:t>el presupuesto por correo electrónico </a:t>
            </a:r>
          </a:p>
          <a:p>
            <a:pPr algn="just"/>
            <a:r>
              <a:rPr lang="es-ES" sz="1100" dirty="0"/>
              <a:t>a la cuenta Centro de Química </a:t>
            </a:r>
            <a:r>
              <a:rPr lang="es-ES" sz="1100" dirty="0" smtClean="0"/>
              <a:t>Analítica</a:t>
            </a:r>
          </a:p>
          <a:p>
            <a:pPr algn="just"/>
            <a:r>
              <a:rPr lang="es-ES" sz="1100" b="1" dirty="0" smtClean="0"/>
              <a:t>Disponibilidad</a:t>
            </a:r>
            <a:r>
              <a:rPr lang="es-ES" sz="1100" b="1" dirty="0"/>
              <a:t>: </a:t>
            </a:r>
            <a:r>
              <a:rPr lang="es-ES" sz="1100" dirty="0"/>
              <a:t>	</a:t>
            </a:r>
          </a:p>
          <a:p>
            <a:pPr marL="171450" indent="-171450" algn="just">
              <a:buFont typeface="Arial" pitchFamily="34" charset="0"/>
              <a:buChar char="•"/>
            </a:pPr>
            <a:r>
              <a:rPr lang="es-ES" sz="1100" dirty="0"/>
              <a:t>Disponible Todo el año		</a:t>
            </a:r>
            <a:endParaRPr lang="es-ES" sz="1100" dirty="0" smtClean="0"/>
          </a:p>
        </p:txBody>
      </p:sp>
      <p:pic>
        <p:nvPicPr>
          <p:cNvPr id="5" name="Picture 2"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785" y="5724128"/>
            <a:ext cx="2625081" cy="206725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137825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sp>
        <p:nvSpPr>
          <p:cNvPr id="28" name="27 CuadroTexto"/>
          <p:cNvSpPr txBox="1"/>
          <p:nvPr/>
        </p:nvSpPr>
        <p:spPr>
          <a:xfrm>
            <a:off x="495029" y="2483768"/>
            <a:ext cx="2861963" cy="1615827"/>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a:t>
            </a:r>
          </a:p>
          <a:p>
            <a:r>
              <a:rPr lang="es-ES" sz="1100" b="1" dirty="0"/>
              <a:t>Descripción: </a:t>
            </a:r>
            <a:endParaRPr lang="es-ES" sz="1100" b="1" dirty="0" smtClean="0"/>
          </a:p>
          <a:p>
            <a:pPr marL="171450" indent="-171450">
              <a:buFont typeface="Arial" pitchFamily="34" charset="0"/>
              <a:buChar char="•"/>
            </a:pPr>
            <a:r>
              <a:rPr lang="es-ES" sz="1100" dirty="0" smtClean="0"/>
              <a:t>Asesoría </a:t>
            </a:r>
            <a:r>
              <a:rPr lang="es-ES" sz="1100" dirty="0"/>
              <a:t>en las áreas de </a:t>
            </a:r>
            <a:r>
              <a:rPr lang="es-ES" sz="1100" dirty="0" err="1" smtClean="0"/>
              <a:t>inmunodetección</a:t>
            </a:r>
            <a:endParaRPr lang="es-ES" sz="1100" dirty="0" smtClean="0"/>
          </a:p>
          <a:p>
            <a:pPr marL="171450" indent="-171450">
              <a:buFont typeface="Arial" pitchFamily="34" charset="0"/>
              <a:buChar char="•"/>
            </a:pPr>
            <a:r>
              <a:rPr lang="es-ES" sz="1100" dirty="0" smtClean="0"/>
              <a:t>Técnicas </a:t>
            </a:r>
            <a:r>
              <a:rPr lang="es-ES" sz="1100" dirty="0"/>
              <a:t>electroforéticas y </a:t>
            </a:r>
            <a:r>
              <a:rPr lang="es-ES" sz="1100" dirty="0" err="1" smtClean="0"/>
              <a:t>cromatográficas</a:t>
            </a:r>
            <a:endParaRPr lang="es-ES" sz="1100" dirty="0" smtClean="0"/>
          </a:p>
          <a:p>
            <a:pPr marL="171450" indent="-171450">
              <a:buFont typeface="Arial" pitchFamily="34" charset="0"/>
              <a:buChar char="•"/>
            </a:pPr>
            <a:r>
              <a:rPr lang="es-ES" sz="1100" dirty="0"/>
              <a:t>A</a:t>
            </a:r>
            <a:r>
              <a:rPr lang="es-ES" sz="1100" dirty="0" smtClean="0"/>
              <a:t>bsorción </a:t>
            </a:r>
            <a:r>
              <a:rPr lang="es-ES" sz="1100" dirty="0"/>
              <a:t>atómica de </a:t>
            </a:r>
            <a:r>
              <a:rPr lang="es-ES" sz="1100" dirty="0" smtClean="0"/>
              <a:t>materiales biológicos</a:t>
            </a:r>
            <a:r>
              <a:rPr lang="es-ES" sz="1100" dirty="0"/>
              <a:t>, </a:t>
            </a:r>
            <a:r>
              <a:rPr lang="es-ES" sz="1100" dirty="0" smtClean="0"/>
              <a:t>y </a:t>
            </a:r>
            <a:r>
              <a:rPr lang="es-ES" sz="1100" dirty="0"/>
              <a:t>técnicas asociadas a estudios de permeabilidad </a:t>
            </a:r>
            <a:r>
              <a:rPr lang="es-ES" sz="1100" dirty="0" smtClean="0"/>
              <a:t>celular.</a:t>
            </a:r>
            <a:r>
              <a:rPr lang="es-ES" sz="1100" b="1" dirty="0"/>
              <a:t>	</a:t>
            </a:r>
            <a:endParaRPr lang="es-ES" sz="1100" b="1" dirty="0" smtClean="0"/>
          </a:p>
        </p:txBody>
      </p:sp>
      <p:sp>
        <p:nvSpPr>
          <p:cNvPr id="36" name="35 Rectángulo"/>
          <p:cNvSpPr/>
          <p:nvPr/>
        </p:nvSpPr>
        <p:spPr>
          <a:xfrm>
            <a:off x="548680" y="4139952"/>
            <a:ext cx="2818693" cy="10772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601213" y="4447730"/>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es-ES" sz="1100" dirty="0" smtClean="0"/>
              <a:t>Laboratorio </a:t>
            </a:r>
            <a:r>
              <a:rPr lang="es-ES" sz="1100" dirty="0"/>
              <a:t>de Fisiología de Membranas</a:t>
            </a:r>
            <a:endParaRPr lang="it-IT" sz="1100" dirty="0" smtClean="0"/>
          </a:p>
          <a:p>
            <a:pPr algn="just"/>
            <a:r>
              <a:rPr lang="it-IT" sz="1100" dirty="0" smtClean="0"/>
              <a:t>58(212)7510111</a:t>
            </a:r>
            <a:r>
              <a:rPr lang="it-IT" sz="1100" dirty="0"/>
              <a:t>/ </a:t>
            </a:r>
            <a:r>
              <a:rPr lang="it-IT" sz="1100" dirty="0" smtClean="0"/>
              <a:t>2172</a:t>
            </a:r>
          </a:p>
        </p:txBody>
      </p:sp>
      <p:sp>
        <p:nvSpPr>
          <p:cNvPr id="38" name="37 Rectángulo"/>
          <p:cNvSpPr/>
          <p:nvPr/>
        </p:nvSpPr>
        <p:spPr>
          <a:xfrm>
            <a:off x="631069" y="4184334"/>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631069" y="413995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01236" y="4447730"/>
            <a:ext cx="246979" cy="246979"/>
          </a:xfrm>
          <a:prstGeom prst="rect">
            <a:avLst/>
          </a:prstGeom>
        </p:spPr>
      </p:pic>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489711" y="5364088"/>
            <a:ext cx="2936630" cy="1785104"/>
          </a:xfrm>
          <a:prstGeom prst="rect">
            <a:avLst/>
          </a:prstGeom>
          <a:noFill/>
        </p:spPr>
        <p:txBody>
          <a:bodyPr wrap="square" rtlCol="0">
            <a:spAutoFit/>
          </a:bodyPr>
          <a:lstStyle/>
          <a:p>
            <a:r>
              <a:rPr lang="es-ES" sz="1100" b="1" dirty="0"/>
              <a:t>ASESORÍAS 	</a:t>
            </a:r>
            <a:endParaRPr lang="es-ES" sz="1100" b="1" dirty="0" smtClean="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a:t>
            </a:r>
            <a:endParaRPr lang="es-ES" sz="1100" dirty="0"/>
          </a:p>
          <a:p>
            <a:r>
              <a:rPr lang="es-ES" sz="1100" b="1" dirty="0" smtClean="0"/>
              <a:t>Descripción: </a:t>
            </a:r>
            <a:endParaRPr lang="es-ES" sz="1100" b="1" dirty="0"/>
          </a:p>
          <a:p>
            <a:pPr marL="171450" indent="-171450" algn="just">
              <a:buFont typeface="Arial" pitchFamily="34" charset="0"/>
              <a:buChar char="•"/>
            </a:pPr>
            <a:r>
              <a:rPr lang="es-ES" sz="1100" dirty="0"/>
              <a:t>Asesorías en las áreas de enzimología, bioquímica de parásitos y biología molecular </a:t>
            </a:r>
            <a:r>
              <a:rPr lang="es-ES" sz="1100" dirty="0" smtClean="0"/>
              <a:t>aplicada </a:t>
            </a:r>
            <a:r>
              <a:rPr lang="es-ES" sz="1100" dirty="0"/>
              <a:t>al estudio funcional de proteínas de </a:t>
            </a:r>
            <a:r>
              <a:rPr lang="es-ES" sz="1100" dirty="0" smtClean="0"/>
              <a:t>membranas.</a:t>
            </a:r>
            <a:r>
              <a:rPr lang="es-ES" sz="1100" b="1" dirty="0"/>
              <a:t>	</a:t>
            </a:r>
          </a:p>
          <a:p>
            <a:r>
              <a:rPr lang="es-ES" sz="1100" b="1" dirty="0" smtClean="0"/>
              <a:t>Laboratorio Responsable:</a:t>
            </a:r>
            <a:endParaRPr lang="es-ES" sz="1100" b="1" dirty="0"/>
          </a:p>
          <a:p>
            <a:pPr marL="171450" indent="-171450">
              <a:buFont typeface="Arial" pitchFamily="34" charset="0"/>
              <a:buChar char="•"/>
            </a:pPr>
            <a:r>
              <a:rPr lang="es-ES" sz="1100" dirty="0"/>
              <a:t>Laboratorio de Biofísica</a:t>
            </a:r>
            <a:r>
              <a:rPr lang="es-ES" sz="1100" b="1" dirty="0"/>
              <a:t>	</a:t>
            </a:r>
            <a:endParaRPr lang="es-ES" sz="1100" b="1" dirty="0" smtClean="0"/>
          </a:p>
        </p:txBody>
      </p:sp>
      <p:sp>
        <p:nvSpPr>
          <p:cNvPr id="44" name="43 Rectángulo"/>
          <p:cNvSpPr/>
          <p:nvPr/>
        </p:nvSpPr>
        <p:spPr>
          <a:xfrm>
            <a:off x="488543" y="7192367"/>
            <a:ext cx="2818693" cy="10772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541076" y="7500145"/>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a:t>Laboratorio </a:t>
            </a:r>
            <a:r>
              <a:rPr lang="it-IT" sz="1100" dirty="0" smtClean="0"/>
              <a:t>de Biofísica </a:t>
            </a:r>
            <a:endParaRPr lang="it-IT" sz="1100" dirty="0"/>
          </a:p>
          <a:p>
            <a:pPr algn="just"/>
            <a:r>
              <a:rPr lang="it-IT" sz="1100" dirty="0"/>
              <a:t>58(212) </a:t>
            </a:r>
            <a:r>
              <a:rPr lang="it-IT" sz="1100" dirty="0" smtClean="0"/>
              <a:t>7510111/2206</a:t>
            </a:r>
            <a:endParaRPr lang="it-IT" sz="1100" dirty="0"/>
          </a:p>
        </p:txBody>
      </p:sp>
      <p:sp>
        <p:nvSpPr>
          <p:cNvPr id="46" name="45 Rectángulo"/>
          <p:cNvSpPr/>
          <p:nvPr/>
        </p:nvSpPr>
        <p:spPr>
          <a:xfrm>
            <a:off x="570932" y="7236749"/>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570932" y="719236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1099" y="7500145"/>
            <a:ext cx="246979" cy="246979"/>
          </a:xfrm>
          <a:prstGeom prst="rect">
            <a:avLst/>
          </a:prstGeom>
        </p:spPr>
      </p:pic>
      <p:sp>
        <p:nvSpPr>
          <p:cNvPr id="67" name="66 CuadroTexto"/>
          <p:cNvSpPr txBox="1"/>
          <p:nvPr/>
        </p:nvSpPr>
        <p:spPr>
          <a:xfrm>
            <a:off x="980728" y="2186444"/>
            <a:ext cx="4777386" cy="369332"/>
          </a:xfrm>
          <a:prstGeom prst="rect">
            <a:avLst/>
          </a:prstGeom>
          <a:noFill/>
        </p:spPr>
        <p:txBody>
          <a:bodyPr wrap="square" rtlCol="0">
            <a:spAutoFit/>
          </a:bodyPr>
          <a:lstStyle/>
          <a:p>
            <a:pPr algn="ctr"/>
            <a:r>
              <a:rPr lang="es-ES" b="1" dirty="0" smtClean="0"/>
              <a:t>Centro de Biología Celular  </a:t>
            </a:r>
            <a:endParaRPr lang="es-VE" b="1" dirty="0"/>
          </a:p>
        </p:txBody>
      </p:sp>
      <p:sp>
        <p:nvSpPr>
          <p:cNvPr id="58" name="57 Rectángulo"/>
          <p:cNvSpPr/>
          <p:nvPr/>
        </p:nvSpPr>
        <p:spPr>
          <a:xfrm>
            <a:off x="3523747" y="4060541"/>
            <a:ext cx="2818693" cy="141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9" name="58 CuadroTexto"/>
          <p:cNvSpPr txBox="1"/>
          <p:nvPr/>
        </p:nvSpPr>
        <p:spPr>
          <a:xfrm>
            <a:off x="3576280" y="4368319"/>
            <a:ext cx="2738188" cy="1107996"/>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r>
              <a:rPr lang="es-ES" sz="1100" dirty="0"/>
              <a:t>Laboratorio de Bioquímica Nutricional </a:t>
            </a:r>
          </a:p>
          <a:p>
            <a:r>
              <a:rPr lang="es-ES" sz="1100" dirty="0" smtClean="0"/>
              <a:t>y </a:t>
            </a:r>
            <a:r>
              <a:rPr lang="es-ES" sz="1100" dirty="0"/>
              <a:t>Metabolismo.</a:t>
            </a:r>
          </a:p>
          <a:p>
            <a:r>
              <a:rPr lang="es-ES" sz="1100" dirty="0"/>
              <a:t>Laboratorio de </a:t>
            </a:r>
            <a:r>
              <a:rPr lang="es-ES" sz="1100" dirty="0" err="1"/>
              <a:t>Polisácaridos</a:t>
            </a:r>
            <a:r>
              <a:rPr lang="es-ES" sz="1100" dirty="0"/>
              <a:t> Vegetales</a:t>
            </a:r>
            <a:r>
              <a:rPr lang="es-ES" sz="1100" dirty="0" smtClean="0"/>
              <a:t>.</a:t>
            </a:r>
            <a:endParaRPr lang="it-IT" sz="1100" dirty="0" smtClean="0"/>
          </a:p>
          <a:p>
            <a:pPr algn="just"/>
            <a:r>
              <a:rPr lang="it-IT" sz="1100" dirty="0" smtClean="0"/>
              <a:t>58(212)7510111</a:t>
            </a:r>
            <a:r>
              <a:rPr lang="it-IT" sz="1100" dirty="0"/>
              <a:t>/ </a:t>
            </a:r>
            <a:r>
              <a:rPr lang="it-IT" sz="1100" dirty="0" smtClean="0"/>
              <a:t>2167</a:t>
            </a:r>
            <a:endParaRPr lang="it-IT" sz="1100" dirty="0"/>
          </a:p>
        </p:txBody>
      </p:sp>
      <p:sp>
        <p:nvSpPr>
          <p:cNvPr id="60" name="59 Rectángulo"/>
          <p:cNvSpPr/>
          <p:nvPr/>
        </p:nvSpPr>
        <p:spPr>
          <a:xfrm>
            <a:off x="3606136" y="4104923"/>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1" name="60 CuadroTexto"/>
          <p:cNvSpPr txBox="1"/>
          <p:nvPr/>
        </p:nvSpPr>
        <p:spPr>
          <a:xfrm>
            <a:off x="3606136" y="4060542"/>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2" name="61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76303" y="4368319"/>
            <a:ext cx="246979" cy="246979"/>
          </a:xfrm>
          <a:prstGeom prst="rect">
            <a:avLst/>
          </a:prstGeom>
        </p:spPr>
      </p:pic>
      <p:sp>
        <p:nvSpPr>
          <p:cNvPr id="63" name="62 Rectángulo"/>
          <p:cNvSpPr/>
          <p:nvPr/>
        </p:nvSpPr>
        <p:spPr>
          <a:xfrm>
            <a:off x="3529500" y="6995302"/>
            <a:ext cx="2818693" cy="12742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4" name="63 CuadroTexto"/>
          <p:cNvSpPr txBox="1"/>
          <p:nvPr/>
        </p:nvSpPr>
        <p:spPr>
          <a:xfrm>
            <a:off x="3582033" y="7382336"/>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a:t>
            </a:r>
            <a:r>
              <a:rPr lang="es-ES" sz="1100" dirty="0" err="1"/>
              <a:t>Atrachophyta</a:t>
            </a:r>
            <a:r>
              <a:rPr lang="es-ES" sz="1100" dirty="0"/>
              <a:t> y </a:t>
            </a:r>
            <a:r>
              <a:rPr lang="es-ES" sz="1100" dirty="0" err="1"/>
              <a:t>Tracheophyta</a:t>
            </a:r>
            <a:endParaRPr lang="it-IT" sz="1100" dirty="0"/>
          </a:p>
          <a:p>
            <a:pPr algn="just"/>
            <a:r>
              <a:rPr lang="it-IT" sz="1100" dirty="0" smtClean="0"/>
              <a:t>58(212</a:t>
            </a:r>
            <a:r>
              <a:rPr lang="it-IT" sz="1100" dirty="0"/>
              <a:t>) 7510111/ 2273</a:t>
            </a:r>
          </a:p>
        </p:txBody>
      </p:sp>
      <p:sp>
        <p:nvSpPr>
          <p:cNvPr id="66" name="65 Rectángulo"/>
          <p:cNvSpPr/>
          <p:nvPr/>
        </p:nvSpPr>
        <p:spPr>
          <a:xfrm>
            <a:off x="3611889" y="7064653"/>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8" name="67 CuadroTexto"/>
          <p:cNvSpPr txBox="1"/>
          <p:nvPr/>
        </p:nvSpPr>
        <p:spPr>
          <a:xfrm>
            <a:off x="3611889" y="7020272"/>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9" name="68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82056" y="7353996"/>
            <a:ext cx="246979" cy="246979"/>
          </a:xfrm>
          <a:prstGeom prst="rect">
            <a:avLst/>
          </a:prstGeom>
        </p:spPr>
      </p:pic>
      <p:sp>
        <p:nvSpPr>
          <p:cNvPr id="70" name="69 CuadroTexto"/>
          <p:cNvSpPr txBox="1"/>
          <p:nvPr/>
        </p:nvSpPr>
        <p:spPr>
          <a:xfrm>
            <a:off x="3479202" y="2549386"/>
            <a:ext cx="2861963" cy="1446550"/>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a:t>
            </a:r>
          </a:p>
          <a:p>
            <a:r>
              <a:rPr lang="es-ES" sz="1100" b="1" dirty="0"/>
              <a:t>Descripción: </a:t>
            </a:r>
            <a:endParaRPr lang="es-ES" sz="1100" b="1" dirty="0" smtClean="0"/>
          </a:p>
          <a:p>
            <a:pPr marL="171450" indent="-171450">
              <a:buFont typeface="Arial" pitchFamily="34" charset="0"/>
              <a:buChar char="•"/>
            </a:pPr>
            <a:r>
              <a:rPr lang="es-ES" sz="1100" dirty="0" smtClean="0"/>
              <a:t>En </a:t>
            </a:r>
            <a:r>
              <a:rPr lang="es-ES" sz="1100" dirty="0"/>
              <a:t>el área de la enzimología, así como en la </a:t>
            </a:r>
          </a:p>
          <a:p>
            <a:r>
              <a:rPr lang="es-ES" sz="1100" dirty="0" smtClean="0"/>
              <a:t>      </a:t>
            </a:r>
            <a:r>
              <a:rPr lang="es-ES" sz="1100" dirty="0" err="1" smtClean="0"/>
              <a:t>inmunoquímica</a:t>
            </a:r>
            <a:r>
              <a:rPr lang="es-ES" sz="1100" dirty="0" smtClean="0"/>
              <a:t> </a:t>
            </a:r>
            <a:r>
              <a:rPr lang="es-ES" sz="1100" dirty="0"/>
              <a:t>y factores </a:t>
            </a:r>
            <a:r>
              <a:rPr lang="es-ES" sz="1100" dirty="0" err="1"/>
              <a:t>antinutricionales</a:t>
            </a:r>
            <a:r>
              <a:rPr lang="es-ES" sz="1100" dirty="0"/>
              <a:t>.</a:t>
            </a:r>
          </a:p>
          <a:p>
            <a:pPr marL="171450" indent="-171450">
              <a:buFont typeface="Arial" pitchFamily="34" charset="0"/>
              <a:buChar char="•"/>
            </a:pPr>
            <a:r>
              <a:rPr lang="es-ES" sz="1100" dirty="0" smtClean="0"/>
              <a:t>Evaluación </a:t>
            </a:r>
            <a:r>
              <a:rPr lang="es-ES" sz="1100" dirty="0"/>
              <a:t>nutricional y toxicidad </a:t>
            </a:r>
          </a:p>
          <a:p>
            <a:r>
              <a:rPr lang="es-ES" sz="1100" dirty="0" smtClean="0"/>
              <a:t>     de </a:t>
            </a:r>
            <a:r>
              <a:rPr lang="es-ES" sz="1100" dirty="0"/>
              <a:t>alimentos en diversas presentaciones</a:t>
            </a:r>
            <a:r>
              <a:rPr lang="es-ES" sz="1100" dirty="0" smtClean="0"/>
              <a:t>..</a:t>
            </a:r>
            <a:endParaRPr lang="es-ES" sz="1100" b="1" dirty="0" smtClean="0"/>
          </a:p>
        </p:txBody>
      </p:sp>
      <p:sp>
        <p:nvSpPr>
          <p:cNvPr id="71" name="70 CuadroTexto"/>
          <p:cNvSpPr txBox="1"/>
          <p:nvPr/>
        </p:nvSpPr>
        <p:spPr>
          <a:xfrm>
            <a:off x="3505801" y="5580434"/>
            <a:ext cx="2861963" cy="1446550"/>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a:t>
            </a:r>
          </a:p>
          <a:p>
            <a:r>
              <a:rPr lang="es-ES" sz="1100" b="1" dirty="0"/>
              <a:t>Descripción: </a:t>
            </a:r>
          </a:p>
          <a:p>
            <a:pPr marL="171450" indent="-171450" algn="just">
              <a:buFont typeface="Arial" pitchFamily="34" charset="0"/>
              <a:buChar char="•"/>
            </a:pPr>
            <a:r>
              <a:rPr lang="es-ES" sz="1100" dirty="0"/>
              <a:t>Asesoría en técnicas básicas de cultivo celular, </a:t>
            </a:r>
            <a:r>
              <a:rPr lang="es-ES" sz="1100" dirty="0" smtClean="0"/>
              <a:t>en </a:t>
            </a:r>
            <a:r>
              <a:rPr lang="es-ES" sz="1100" dirty="0"/>
              <a:t>histología y en la obtención de células madres de diferentes fuentes de tejidos.</a:t>
            </a:r>
            <a:r>
              <a:rPr lang="es-ES" sz="1100" b="1" dirty="0"/>
              <a:t>		</a:t>
            </a:r>
          </a:p>
        </p:txBody>
      </p:sp>
    </p:spTree>
    <p:extLst>
      <p:ext uri="{BB962C8B-B14F-4D97-AF65-F5344CB8AC3E}">
        <p14:creationId xmlns:p14="http://schemas.microsoft.com/office/powerpoint/2010/main" val="744234419"/>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sp>
        <p:nvSpPr>
          <p:cNvPr id="36" name="35 Rectángulo"/>
          <p:cNvSpPr/>
          <p:nvPr/>
        </p:nvSpPr>
        <p:spPr>
          <a:xfrm>
            <a:off x="548680" y="3707904"/>
            <a:ext cx="2818693" cy="12708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601213" y="4015682"/>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Fisiología Molecular </a:t>
            </a:r>
            <a:endParaRPr lang="es-ES" sz="1100" dirty="0" smtClean="0"/>
          </a:p>
          <a:p>
            <a:pPr algn="just"/>
            <a:r>
              <a:rPr lang="es-ES" sz="1100" dirty="0" smtClean="0"/>
              <a:t>y Biofísica</a:t>
            </a:r>
            <a:endParaRPr lang="it-IT" sz="1100" dirty="0"/>
          </a:p>
          <a:p>
            <a:pPr algn="just"/>
            <a:r>
              <a:rPr lang="it-IT" sz="1100" dirty="0" smtClean="0"/>
              <a:t>58(212)7510111</a:t>
            </a:r>
            <a:r>
              <a:rPr lang="it-IT" sz="1100" dirty="0"/>
              <a:t>/ 2270</a:t>
            </a:r>
          </a:p>
        </p:txBody>
      </p:sp>
      <p:sp>
        <p:nvSpPr>
          <p:cNvPr id="38" name="37 Rectángulo"/>
          <p:cNvSpPr/>
          <p:nvPr/>
        </p:nvSpPr>
        <p:spPr>
          <a:xfrm>
            <a:off x="631069" y="3752286"/>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631069" y="3707905"/>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01236" y="4015682"/>
            <a:ext cx="246979" cy="246979"/>
          </a:xfrm>
          <a:prstGeom prst="rect">
            <a:avLst/>
          </a:prstGeom>
        </p:spPr>
      </p:pic>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4" name="43 Rectángulo"/>
          <p:cNvSpPr/>
          <p:nvPr/>
        </p:nvSpPr>
        <p:spPr>
          <a:xfrm>
            <a:off x="3501008" y="3707904"/>
            <a:ext cx="2818693" cy="12708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3553541" y="4040068"/>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Biología </a:t>
            </a:r>
          </a:p>
          <a:p>
            <a:pPr algn="just"/>
            <a:r>
              <a:rPr lang="es-ES" sz="1100" dirty="0" smtClean="0"/>
              <a:t>de </a:t>
            </a:r>
            <a:r>
              <a:rPr lang="es-ES" sz="1100" dirty="0"/>
              <a:t>Plásmidos Bacterianos</a:t>
            </a:r>
            <a:r>
              <a:rPr lang="es-ES" sz="1100" dirty="0" smtClean="0"/>
              <a:t>.</a:t>
            </a:r>
            <a:endParaRPr lang="it-IT" sz="1100" dirty="0" smtClean="0"/>
          </a:p>
          <a:p>
            <a:pPr algn="just"/>
            <a:r>
              <a:rPr lang="it-IT" sz="1100" dirty="0" smtClean="0"/>
              <a:t>58(212</a:t>
            </a:r>
            <a:r>
              <a:rPr lang="it-IT" sz="1100" dirty="0"/>
              <a:t>) 7510111/ 2170</a:t>
            </a:r>
          </a:p>
        </p:txBody>
      </p:sp>
      <p:sp>
        <p:nvSpPr>
          <p:cNvPr id="46" name="45 Rectángulo"/>
          <p:cNvSpPr/>
          <p:nvPr/>
        </p:nvSpPr>
        <p:spPr>
          <a:xfrm>
            <a:off x="3583397" y="3752286"/>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3583397" y="3707905"/>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53564" y="4036989"/>
            <a:ext cx="246979" cy="246979"/>
          </a:xfrm>
          <a:prstGeom prst="rect">
            <a:avLst/>
          </a:prstGeom>
        </p:spPr>
      </p:pic>
      <p:sp>
        <p:nvSpPr>
          <p:cNvPr id="30" name="29 CuadroTexto"/>
          <p:cNvSpPr txBox="1"/>
          <p:nvPr/>
        </p:nvSpPr>
        <p:spPr>
          <a:xfrm>
            <a:off x="567037" y="2195736"/>
            <a:ext cx="2861963" cy="1446550"/>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a:t>
            </a:r>
          </a:p>
          <a:p>
            <a:r>
              <a:rPr lang="es-ES" sz="1100" b="1" dirty="0"/>
              <a:t>Descripción: </a:t>
            </a:r>
            <a:endParaRPr lang="es-ES" sz="1100" b="1" dirty="0" smtClean="0"/>
          </a:p>
          <a:p>
            <a:pPr marL="171450" indent="-171450">
              <a:buFont typeface="Arial" pitchFamily="34" charset="0"/>
              <a:buChar char="•"/>
            </a:pPr>
            <a:r>
              <a:rPr lang="es-ES" sz="1100" dirty="0" smtClean="0"/>
              <a:t>Asesoría </a:t>
            </a:r>
            <a:r>
              <a:rPr lang="es-ES" sz="1100" dirty="0"/>
              <a:t>en las áreas de Fisiología General, </a:t>
            </a:r>
          </a:p>
          <a:p>
            <a:r>
              <a:rPr lang="es-ES" sz="1100" dirty="0" smtClean="0"/>
              <a:t>     Electrofisiología</a:t>
            </a:r>
            <a:r>
              <a:rPr lang="es-ES" sz="1100" dirty="0"/>
              <a:t>, Fisiología Molecular, </a:t>
            </a:r>
            <a:r>
              <a:rPr lang="es-ES" sz="1100" dirty="0" smtClean="0"/>
              <a:t>     Biofísica, Parasitología</a:t>
            </a:r>
            <a:r>
              <a:rPr lang="es-ES" sz="1100" dirty="0"/>
              <a:t>, Genética Molecular</a:t>
            </a:r>
          </a:p>
          <a:p>
            <a:r>
              <a:rPr lang="es-ES" sz="1100" dirty="0"/>
              <a:t>Laboratorio de Fisiología Molecular y </a:t>
            </a:r>
            <a:r>
              <a:rPr lang="es-ES" sz="1100" dirty="0" smtClean="0"/>
              <a:t>Biofísica</a:t>
            </a:r>
            <a:r>
              <a:rPr lang="es-ES" sz="1100" b="1" dirty="0" smtClean="0"/>
              <a:t>.</a:t>
            </a:r>
          </a:p>
        </p:txBody>
      </p:sp>
      <p:sp>
        <p:nvSpPr>
          <p:cNvPr id="49" name="48 CuadroTexto"/>
          <p:cNvSpPr txBox="1"/>
          <p:nvPr/>
        </p:nvSpPr>
        <p:spPr>
          <a:xfrm>
            <a:off x="3479202" y="2195736"/>
            <a:ext cx="2861963" cy="1785104"/>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  y Centros de Salud.</a:t>
            </a:r>
          </a:p>
          <a:p>
            <a:r>
              <a:rPr lang="es-ES" sz="1100" b="1" dirty="0"/>
              <a:t>Descripción: </a:t>
            </a:r>
          </a:p>
          <a:p>
            <a:pPr marL="171450" indent="-171450">
              <a:buFont typeface="Arial" pitchFamily="34" charset="0"/>
              <a:buChar char="•"/>
            </a:pPr>
            <a:r>
              <a:rPr lang="es-ES" sz="1100" dirty="0" smtClean="0"/>
              <a:t>Epidemiología </a:t>
            </a:r>
            <a:r>
              <a:rPr lang="es-ES" sz="1100" dirty="0"/>
              <a:t>molecular de bacterias.</a:t>
            </a:r>
          </a:p>
          <a:p>
            <a:pPr marL="171450" indent="-171450">
              <a:buFont typeface="Arial" pitchFamily="34" charset="0"/>
              <a:buChar char="•"/>
            </a:pPr>
            <a:r>
              <a:rPr lang="es-ES" sz="1100" dirty="0" smtClean="0"/>
              <a:t>Detencción </a:t>
            </a:r>
            <a:r>
              <a:rPr lang="es-ES" sz="1100" dirty="0"/>
              <a:t>e identificación de microorganismos</a:t>
            </a:r>
            <a:r>
              <a:rPr lang="es-ES" sz="1100" dirty="0" smtClean="0"/>
              <a:t>.</a:t>
            </a:r>
            <a:r>
              <a:rPr lang="es-ES" sz="1100" b="1" dirty="0"/>
              <a:t>	</a:t>
            </a:r>
          </a:p>
          <a:p>
            <a:endParaRPr lang="it-IT" sz="1100" dirty="0"/>
          </a:p>
          <a:p>
            <a:r>
              <a:rPr lang="es-ES" sz="1100" b="1" dirty="0"/>
              <a:t>	</a:t>
            </a:r>
          </a:p>
        </p:txBody>
      </p:sp>
      <p:sp>
        <p:nvSpPr>
          <p:cNvPr id="29" name="28 Rectángulo"/>
          <p:cNvSpPr/>
          <p:nvPr/>
        </p:nvSpPr>
        <p:spPr>
          <a:xfrm>
            <a:off x="560476" y="6641035"/>
            <a:ext cx="2818693" cy="141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2" name="31 CuadroTexto"/>
          <p:cNvSpPr txBox="1"/>
          <p:nvPr/>
        </p:nvSpPr>
        <p:spPr>
          <a:xfrm>
            <a:off x="613009" y="6948813"/>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a:t>
            </a:r>
            <a:r>
              <a:rPr lang="es-ES" sz="1100" dirty="0" smtClean="0"/>
              <a:t>Genética </a:t>
            </a:r>
            <a:r>
              <a:rPr lang="es-ES" sz="1100" dirty="0"/>
              <a:t>Molecular </a:t>
            </a:r>
            <a:endParaRPr lang="it-IT" sz="1100" dirty="0" smtClean="0"/>
          </a:p>
          <a:p>
            <a:pPr algn="just"/>
            <a:r>
              <a:rPr lang="it-IT" sz="1100" dirty="0"/>
              <a:t>58(212)7510111/ </a:t>
            </a:r>
            <a:r>
              <a:rPr lang="it-IT" sz="1100" dirty="0" smtClean="0"/>
              <a:t>2278</a:t>
            </a:r>
            <a:endParaRPr lang="it-IT" sz="1100" dirty="0"/>
          </a:p>
        </p:txBody>
      </p:sp>
      <p:sp>
        <p:nvSpPr>
          <p:cNvPr id="35" name="34 Rectángulo"/>
          <p:cNvSpPr/>
          <p:nvPr/>
        </p:nvSpPr>
        <p:spPr>
          <a:xfrm>
            <a:off x="642865" y="6685417"/>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3" name="42 CuadroTexto"/>
          <p:cNvSpPr txBox="1"/>
          <p:nvPr/>
        </p:nvSpPr>
        <p:spPr>
          <a:xfrm>
            <a:off x="642865" y="664103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0" name="49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3032" y="6948813"/>
            <a:ext cx="246979" cy="246979"/>
          </a:xfrm>
          <a:prstGeom prst="rect">
            <a:avLst/>
          </a:prstGeom>
        </p:spPr>
      </p:pic>
      <p:sp>
        <p:nvSpPr>
          <p:cNvPr id="51" name="50 Rectángulo"/>
          <p:cNvSpPr/>
          <p:nvPr/>
        </p:nvSpPr>
        <p:spPr>
          <a:xfrm>
            <a:off x="3493134" y="7041902"/>
            <a:ext cx="2818693" cy="12708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2" name="51 CuadroTexto"/>
          <p:cNvSpPr txBox="1"/>
          <p:nvPr/>
        </p:nvSpPr>
        <p:spPr>
          <a:xfrm>
            <a:off x="3545667" y="7374066"/>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Biología </a:t>
            </a:r>
          </a:p>
          <a:p>
            <a:pPr algn="just"/>
            <a:r>
              <a:rPr lang="es-ES" sz="1100" dirty="0" smtClean="0"/>
              <a:t>de </a:t>
            </a:r>
            <a:r>
              <a:rPr lang="es-ES" sz="1100" dirty="0"/>
              <a:t>Plásmidos Bacterianos</a:t>
            </a:r>
            <a:r>
              <a:rPr lang="es-ES" sz="1100" dirty="0" smtClean="0"/>
              <a:t>.</a:t>
            </a:r>
            <a:endParaRPr lang="it-IT" sz="1100" dirty="0" smtClean="0"/>
          </a:p>
          <a:p>
            <a:pPr algn="just"/>
            <a:r>
              <a:rPr lang="it-IT" sz="1100" dirty="0" smtClean="0"/>
              <a:t>58(212</a:t>
            </a:r>
            <a:r>
              <a:rPr lang="it-IT" sz="1100" dirty="0"/>
              <a:t>) 7510111/ 2273</a:t>
            </a:r>
          </a:p>
        </p:txBody>
      </p:sp>
      <p:sp>
        <p:nvSpPr>
          <p:cNvPr id="53" name="52 Rectángulo"/>
          <p:cNvSpPr/>
          <p:nvPr/>
        </p:nvSpPr>
        <p:spPr>
          <a:xfrm>
            <a:off x="3575523" y="7086284"/>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4" name="53 CuadroTexto"/>
          <p:cNvSpPr txBox="1"/>
          <p:nvPr/>
        </p:nvSpPr>
        <p:spPr>
          <a:xfrm>
            <a:off x="3575523" y="704190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5" name="54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45690" y="7370987"/>
            <a:ext cx="246979" cy="246979"/>
          </a:xfrm>
          <a:prstGeom prst="rect">
            <a:avLst/>
          </a:prstGeom>
        </p:spPr>
      </p:pic>
      <p:sp>
        <p:nvSpPr>
          <p:cNvPr id="56" name="55 CuadroTexto"/>
          <p:cNvSpPr txBox="1"/>
          <p:nvPr/>
        </p:nvSpPr>
        <p:spPr>
          <a:xfrm>
            <a:off x="567036" y="5094782"/>
            <a:ext cx="2861963" cy="1446550"/>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a:t>
            </a:r>
          </a:p>
          <a:p>
            <a:r>
              <a:rPr lang="es-ES" sz="1100" b="1" dirty="0"/>
              <a:t>Descripción: 	</a:t>
            </a:r>
          </a:p>
          <a:p>
            <a:pPr marL="171450" indent="-171450" algn="just">
              <a:buFont typeface="Arial" pitchFamily="34" charset="0"/>
              <a:buChar char="•"/>
            </a:pPr>
            <a:r>
              <a:rPr lang="es-ES" sz="1100" dirty="0" smtClean="0"/>
              <a:t>Identificación </a:t>
            </a:r>
            <a:r>
              <a:rPr lang="es-ES" sz="1100" dirty="0"/>
              <a:t>de microorganismos, bajo diversas técnicas.</a:t>
            </a:r>
          </a:p>
          <a:p>
            <a:pPr marL="171450" indent="-171450" algn="just">
              <a:buFont typeface="Arial" pitchFamily="34" charset="0"/>
              <a:buChar char="•"/>
            </a:pPr>
            <a:r>
              <a:rPr lang="es-ES" sz="1100" dirty="0" smtClean="0"/>
              <a:t>Evaluación </a:t>
            </a:r>
            <a:r>
              <a:rPr lang="es-ES" sz="1100" dirty="0"/>
              <a:t>parasitológica de insectos vectores de la enfermedad de </a:t>
            </a:r>
            <a:r>
              <a:rPr lang="es-ES" sz="1100" dirty="0" smtClean="0"/>
              <a:t>Chagas.</a:t>
            </a:r>
          </a:p>
        </p:txBody>
      </p:sp>
      <p:sp>
        <p:nvSpPr>
          <p:cNvPr id="57" name="56 CuadroTexto"/>
          <p:cNvSpPr txBox="1"/>
          <p:nvPr/>
        </p:nvSpPr>
        <p:spPr>
          <a:xfrm>
            <a:off x="3429000" y="5065891"/>
            <a:ext cx="2861963" cy="1954381"/>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a:t>
            </a:r>
            <a:endParaRPr lang="es-ES" sz="1100" b="1" dirty="0" smtClean="0"/>
          </a:p>
          <a:p>
            <a:r>
              <a:rPr lang="es-ES" sz="1100" b="1" dirty="0" smtClean="0"/>
              <a:t>Descripción</a:t>
            </a:r>
            <a:r>
              <a:rPr lang="es-ES" sz="1100" b="1" dirty="0"/>
              <a:t>: </a:t>
            </a:r>
          </a:p>
          <a:p>
            <a:pPr marL="171450" indent="-171450" algn="just">
              <a:buFont typeface="Arial" pitchFamily="34" charset="0"/>
              <a:buChar char="•"/>
            </a:pPr>
            <a:r>
              <a:rPr lang="es-ES" sz="1100" dirty="0" smtClean="0"/>
              <a:t>Evaluación </a:t>
            </a:r>
            <a:r>
              <a:rPr lang="es-ES" sz="1100" dirty="0"/>
              <a:t>de quimioterapia antiparasitaria en modelos animales in vivo.</a:t>
            </a:r>
          </a:p>
          <a:p>
            <a:pPr marL="171450" indent="-171450" algn="just">
              <a:buFont typeface="Arial" pitchFamily="34" charset="0"/>
              <a:buChar char="•"/>
            </a:pPr>
            <a:r>
              <a:rPr lang="es-ES" sz="1100" dirty="0" smtClean="0"/>
              <a:t>Producción </a:t>
            </a:r>
            <a:r>
              <a:rPr lang="es-ES" sz="1100" dirty="0"/>
              <a:t>de sueros </a:t>
            </a:r>
            <a:r>
              <a:rPr lang="es-ES" sz="1100" dirty="0" err="1"/>
              <a:t>anticlonales</a:t>
            </a:r>
            <a:r>
              <a:rPr lang="es-ES" sz="1100" dirty="0"/>
              <a:t> de alta sensibilidad y especificidad.</a:t>
            </a:r>
          </a:p>
          <a:p>
            <a:pPr marL="171450" indent="-171450" algn="just">
              <a:buFont typeface="Arial" pitchFamily="34" charset="0"/>
              <a:buChar char="•"/>
            </a:pPr>
            <a:r>
              <a:rPr lang="es-ES" sz="1100" dirty="0" smtClean="0"/>
              <a:t>Identificación </a:t>
            </a:r>
            <a:r>
              <a:rPr lang="es-ES" sz="1100" dirty="0"/>
              <a:t>y despistaje de insectos hematófagos infectados con </a:t>
            </a:r>
            <a:r>
              <a:rPr lang="es-ES" sz="1100" dirty="0" err="1"/>
              <a:t>Trypanosoma</a:t>
            </a:r>
            <a:r>
              <a:rPr lang="es-ES" sz="1100" dirty="0"/>
              <a:t> </a:t>
            </a:r>
            <a:r>
              <a:rPr lang="es-ES" sz="1100" dirty="0" err="1"/>
              <a:t>cruzi</a:t>
            </a:r>
            <a:r>
              <a:rPr lang="es-ES" sz="1100" dirty="0" smtClean="0"/>
              <a:t>..</a:t>
            </a:r>
            <a:endParaRPr lang="es-ES" sz="1100" dirty="0"/>
          </a:p>
        </p:txBody>
      </p:sp>
    </p:spTree>
    <p:extLst>
      <p:ext uri="{BB962C8B-B14F-4D97-AF65-F5344CB8AC3E}">
        <p14:creationId xmlns:p14="http://schemas.microsoft.com/office/powerpoint/2010/main" val="277943990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sp>
        <p:nvSpPr>
          <p:cNvPr id="36" name="35 Rectángulo"/>
          <p:cNvSpPr/>
          <p:nvPr/>
        </p:nvSpPr>
        <p:spPr>
          <a:xfrm>
            <a:off x="548680" y="3347864"/>
            <a:ext cx="2818693" cy="10772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601213" y="3655642"/>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a:t>
            </a:r>
            <a:r>
              <a:rPr lang="es-ES" sz="1100" dirty="0" err="1" smtClean="0"/>
              <a:t>Limnología</a:t>
            </a:r>
            <a:r>
              <a:rPr lang="es-ES" sz="1100" dirty="0" smtClean="0"/>
              <a:t>.</a:t>
            </a:r>
          </a:p>
          <a:p>
            <a:pPr algn="just"/>
            <a:r>
              <a:rPr lang="it-IT" sz="1100" dirty="0" smtClean="0"/>
              <a:t>58(212)7510111</a:t>
            </a:r>
            <a:r>
              <a:rPr lang="it-IT" sz="1100" dirty="0"/>
              <a:t>/ </a:t>
            </a:r>
            <a:r>
              <a:rPr lang="it-IT" sz="1100" dirty="0" smtClean="0"/>
              <a:t>2271</a:t>
            </a:r>
            <a:endParaRPr lang="it-IT" sz="1100" dirty="0"/>
          </a:p>
        </p:txBody>
      </p:sp>
      <p:sp>
        <p:nvSpPr>
          <p:cNvPr id="38" name="37 Rectángulo"/>
          <p:cNvSpPr/>
          <p:nvPr/>
        </p:nvSpPr>
        <p:spPr>
          <a:xfrm>
            <a:off x="631069" y="3392246"/>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631069" y="3347865"/>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01236" y="3655642"/>
            <a:ext cx="246979" cy="246979"/>
          </a:xfrm>
          <a:prstGeom prst="rect">
            <a:avLst/>
          </a:prstGeom>
        </p:spPr>
      </p:pic>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4" name="43 Rectángulo"/>
          <p:cNvSpPr/>
          <p:nvPr/>
        </p:nvSpPr>
        <p:spPr>
          <a:xfrm>
            <a:off x="3501008" y="3779912"/>
            <a:ext cx="2818693" cy="11016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3553541" y="4112076"/>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a:t>
            </a:r>
            <a:r>
              <a:rPr lang="es-ES" sz="1100" dirty="0" smtClean="0"/>
              <a:t>Comportamiento </a:t>
            </a:r>
            <a:r>
              <a:rPr lang="es-ES" sz="1100" dirty="0"/>
              <a:t>Animal</a:t>
            </a:r>
          </a:p>
          <a:p>
            <a:pPr algn="just"/>
            <a:r>
              <a:rPr lang="it-IT" sz="1100" dirty="0" smtClean="0"/>
              <a:t>58(212</a:t>
            </a:r>
            <a:r>
              <a:rPr lang="it-IT" sz="1100" dirty="0"/>
              <a:t>) 7510111/ </a:t>
            </a:r>
            <a:r>
              <a:rPr lang="it-IT" sz="1100" dirty="0" smtClean="0"/>
              <a:t>2165</a:t>
            </a:r>
            <a:endParaRPr lang="it-IT" sz="1100" dirty="0"/>
          </a:p>
        </p:txBody>
      </p:sp>
      <p:sp>
        <p:nvSpPr>
          <p:cNvPr id="46" name="45 Rectángulo"/>
          <p:cNvSpPr/>
          <p:nvPr/>
        </p:nvSpPr>
        <p:spPr>
          <a:xfrm>
            <a:off x="3583397" y="3824294"/>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3583397" y="377991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53564" y="4108997"/>
            <a:ext cx="246979" cy="246979"/>
          </a:xfrm>
          <a:prstGeom prst="rect">
            <a:avLst/>
          </a:prstGeom>
        </p:spPr>
      </p:pic>
      <p:sp>
        <p:nvSpPr>
          <p:cNvPr id="30" name="29 CuadroTexto"/>
          <p:cNvSpPr txBox="1"/>
          <p:nvPr/>
        </p:nvSpPr>
        <p:spPr>
          <a:xfrm>
            <a:off x="567037" y="2195736"/>
            <a:ext cx="2861963" cy="1107996"/>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a:t>
            </a:r>
          </a:p>
          <a:p>
            <a:r>
              <a:rPr lang="es-ES" sz="1100" b="1" dirty="0"/>
              <a:t>Descripción: </a:t>
            </a:r>
          </a:p>
          <a:p>
            <a:pPr marL="171450" indent="-171450">
              <a:buFont typeface="Arial" pitchFamily="34" charset="0"/>
              <a:buChar char="•"/>
            </a:pPr>
            <a:r>
              <a:rPr lang="es-ES" sz="1100" dirty="0"/>
              <a:t>Asesoría en aspectos relacionados con la calidad de las aguas de lagos y </a:t>
            </a:r>
            <a:r>
              <a:rPr lang="es-ES" sz="1100" dirty="0" smtClean="0"/>
              <a:t>embalses.</a:t>
            </a:r>
          </a:p>
        </p:txBody>
      </p:sp>
      <p:sp>
        <p:nvSpPr>
          <p:cNvPr id="49" name="48 CuadroTexto"/>
          <p:cNvSpPr txBox="1"/>
          <p:nvPr/>
        </p:nvSpPr>
        <p:spPr>
          <a:xfrm>
            <a:off x="3479202" y="2195736"/>
            <a:ext cx="2861963" cy="1615827"/>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Estudiantes de pre y </a:t>
            </a:r>
            <a:r>
              <a:rPr lang="es-ES" sz="1100" dirty="0" smtClean="0"/>
              <a:t>postgrado</a:t>
            </a:r>
            <a:endParaRPr lang="es-ES" sz="1100" b="1" dirty="0" smtClean="0"/>
          </a:p>
          <a:p>
            <a:r>
              <a:rPr lang="es-ES" sz="1100" b="1" dirty="0" smtClean="0"/>
              <a:t>Descripción</a:t>
            </a:r>
            <a:r>
              <a:rPr lang="es-ES" sz="1100" b="1" dirty="0"/>
              <a:t>: </a:t>
            </a:r>
            <a:endParaRPr lang="es-ES" sz="1100" b="1" dirty="0" smtClean="0"/>
          </a:p>
          <a:p>
            <a:pPr marL="171450" indent="-171450" algn="just">
              <a:buFont typeface="Arial" pitchFamily="34" charset="0"/>
              <a:buChar char="•"/>
            </a:pPr>
            <a:r>
              <a:rPr lang="es-ES" sz="1100" dirty="0"/>
              <a:t>Asesorías en las áreas de </a:t>
            </a:r>
            <a:r>
              <a:rPr lang="es-ES" sz="1100" dirty="0" err="1"/>
              <a:t>bioacústica</a:t>
            </a:r>
            <a:r>
              <a:rPr lang="es-ES" sz="1100" dirty="0"/>
              <a:t>, diseño experimental y de </a:t>
            </a:r>
            <a:r>
              <a:rPr lang="es-ES" sz="1100" dirty="0" smtClean="0"/>
              <a:t>observación </a:t>
            </a:r>
            <a:r>
              <a:rPr lang="es-ES" sz="1100" dirty="0"/>
              <a:t>en proyectos de comportamiento animal y bioética en el uso de animales en diversos estudios</a:t>
            </a:r>
            <a:r>
              <a:rPr lang="es-ES" sz="1100" dirty="0" smtClean="0"/>
              <a:t>.</a:t>
            </a:r>
            <a:endParaRPr lang="es-ES" sz="1100" dirty="0"/>
          </a:p>
        </p:txBody>
      </p:sp>
      <p:pic>
        <p:nvPicPr>
          <p:cNvPr id="12290" name="Picture 2" descr="C:\Documents and Settings\Coordinación\Mis documentos\2-2-2018, FOTOS DE LABORATORIOS\P11008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428" y="4788024"/>
            <a:ext cx="2721196" cy="204089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1" name="Picture 3" descr="C:\Documents and Settings\Coordinación\Mis documentos\2-2-2018, FOTOS DE LABORATORIOS\P11009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6677" y="5796136"/>
            <a:ext cx="2767862" cy="20758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00490522"/>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cxnSp>
        <p:nvCxnSpPr>
          <p:cNvPr id="42" name="41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4" name="43 Rectángulo"/>
          <p:cNvSpPr/>
          <p:nvPr/>
        </p:nvSpPr>
        <p:spPr>
          <a:xfrm>
            <a:off x="540661" y="3833049"/>
            <a:ext cx="2818693" cy="15020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593194" y="4227057"/>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Bioquímica Nutricional y </a:t>
            </a:r>
            <a:r>
              <a:rPr lang="es-ES" sz="1100" dirty="0" smtClean="0"/>
              <a:t>Metabolismo</a:t>
            </a:r>
            <a:endParaRPr lang="it-IT" sz="1100" dirty="0" smtClean="0"/>
          </a:p>
          <a:p>
            <a:pPr algn="just"/>
            <a:r>
              <a:rPr lang="it-IT" sz="1100" dirty="0" smtClean="0"/>
              <a:t>58(212</a:t>
            </a:r>
            <a:r>
              <a:rPr lang="it-IT" sz="1100" dirty="0"/>
              <a:t>) 7510111/ </a:t>
            </a:r>
            <a:r>
              <a:rPr lang="it-IT" sz="1100" dirty="0" smtClean="0"/>
              <a:t>2167</a:t>
            </a:r>
            <a:endParaRPr lang="it-IT" sz="1100" dirty="0"/>
          </a:p>
        </p:txBody>
      </p:sp>
      <p:sp>
        <p:nvSpPr>
          <p:cNvPr id="46" name="45 Rectángulo"/>
          <p:cNvSpPr/>
          <p:nvPr/>
        </p:nvSpPr>
        <p:spPr>
          <a:xfrm>
            <a:off x="623050" y="3966276"/>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623050" y="3921895"/>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3217" y="4223978"/>
            <a:ext cx="246979" cy="246979"/>
          </a:xfrm>
          <a:prstGeom prst="rect">
            <a:avLst/>
          </a:prstGeom>
        </p:spPr>
      </p:pic>
      <p:sp>
        <p:nvSpPr>
          <p:cNvPr id="30" name="29 CuadroTexto"/>
          <p:cNvSpPr txBox="1"/>
          <p:nvPr/>
        </p:nvSpPr>
        <p:spPr>
          <a:xfrm>
            <a:off x="588717" y="2555776"/>
            <a:ext cx="2861963" cy="1277273"/>
          </a:xfrm>
          <a:prstGeom prst="rect">
            <a:avLst/>
          </a:prstGeom>
          <a:noFill/>
        </p:spPr>
        <p:txBody>
          <a:bodyPr wrap="square" rtlCol="0">
            <a:spAutoFit/>
          </a:bodyPr>
          <a:lstStyle/>
          <a:p>
            <a:r>
              <a:rPr lang="es-ES" sz="1100" b="1" dirty="0" smtClean="0"/>
              <a:t>CAPACITACIÓN EN EL ÁREA DE INSTRUMENTACIÓN EN BIOQUÍMICA</a:t>
            </a:r>
          </a:p>
          <a:p>
            <a:r>
              <a:rPr lang="es-ES" sz="1100" b="1" dirty="0"/>
              <a:t>Usuarios del Servicio, Producto o </a:t>
            </a:r>
            <a:r>
              <a:rPr lang="es-ES" sz="1100" b="1" dirty="0" smtClean="0"/>
              <a:t>Proceso</a:t>
            </a:r>
            <a:endParaRPr lang="es-ES" sz="1100" dirty="0" smtClean="0"/>
          </a:p>
          <a:p>
            <a:pPr marL="171450" indent="-171450">
              <a:buFont typeface="Arial" pitchFamily="34" charset="0"/>
              <a:buChar char="•"/>
            </a:pPr>
            <a:r>
              <a:rPr lang="es-ES" sz="1100" dirty="0" smtClean="0"/>
              <a:t>Relacionados  con el área  de Bioquímica </a:t>
            </a:r>
          </a:p>
          <a:p>
            <a:r>
              <a:rPr lang="es-ES" sz="1100" b="1" dirty="0"/>
              <a:t>Laboratorio Responsable</a:t>
            </a:r>
            <a:r>
              <a:rPr lang="es-ES" sz="1100" b="1" dirty="0" smtClean="0"/>
              <a:t>:</a:t>
            </a:r>
            <a:endParaRPr lang="es-ES" sz="1100" dirty="0"/>
          </a:p>
          <a:p>
            <a:pPr marL="171450" indent="-171450">
              <a:buFont typeface="Arial" pitchFamily="34" charset="0"/>
              <a:buChar char="•"/>
            </a:pPr>
            <a:r>
              <a:rPr lang="es-ES" sz="1100" dirty="0"/>
              <a:t>Laboratorio de Bioquímica Nutricional y </a:t>
            </a:r>
            <a:r>
              <a:rPr lang="es-ES" sz="1100" dirty="0" smtClean="0"/>
              <a:t>Metabolismo</a:t>
            </a:r>
          </a:p>
        </p:txBody>
      </p:sp>
      <p:sp>
        <p:nvSpPr>
          <p:cNvPr id="29" name="28 CuadroTexto"/>
          <p:cNvSpPr txBox="1"/>
          <p:nvPr/>
        </p:nvSpPr>
        <p:spPr>
          <a:xfrm>
            <a:off x="980728" y="2186444"/>
            <a:ext cx="4777386" cy="369332"/>
          </a:xfrm>
          <a:prstGeom prst="rect">
            <a:avLst/>
          </a:prstGeom>
          <a:noFill/>
        </p:spPr>
        <p:txBody>
          <a:bodyPr wrap="square" rtlCol="0">
            <a:spAutoFit/>
          </a:bodyPr>
          <a:lstStyle/>
          <a:p>
            <a:pPr algn="ctr"/>
            <a:r>
              <a:rPr lang="es-ES" b="1" dirty="0" smtClean="0"/>
              <a:t>Servicios Adicionales: Cursos y Proyectos </a:t>
            </a:r>
            <a:endParaRPr lang="es-VE" b="1" dirty="0"/>
          </a:p>
        </p:txBody>
      </p:sp>
      <p:sp>
        <p:nvSpPr>
          <p:cNvPr id="32" name="31 CuadroTexto"/>
          <p:cNvSpPr txBox="1"/>
          <p:nvPr/>
        </p:nvSpPr>
        <p:spPr>
          <a:xfrm>
            <a:off x="3415308" y="2555776"/>
            <a:ext cx="2861963" cy="1107996"/>
          </a:xfrm>
          <a:prstGeom prst="rect">
            <a:avLst/>
          </a:prstGeom>
          <a:noFill/>
        </p:spPr>
        <p:txBody>
          <a:bodyPr wrap="square" rtlCol="0">
            <a:spAutoFit/>
          </a:bodyPr>
          <a:lstStyle/>
          <a:p>
            <a:r>
              <a:rPr lang="es-ES" sz="1100" b="1" dirty="0" smtClean="0"/>
              <a:t>CAPACITACIÓN CULTIVO CELULAR Y TEJIDOS</a:t>
            </a:r>
          </a:p>
          <a:p>
            <a:r>
              <a:rPr lang="es-ES" sz="1100" b="1" dirty="0" smtClean="0"/>
              <a:t>Usuarios </a:t>
            </a:r>
            <a:r>
              <a:rPr lang="es-ES" sz="1100" b="1" dirty="0"/>
              <a:t>del Servicio, Producto o </a:t>
            </a:r>
            <a:r>
              <a:rPr lang="es-ES" sz="1100" b="1" dirty="0" smtClean="0"/>
              <a:t>Proceso</a:t>
            </a:r>
            <a:endParaRPr lang="es-ES" sz="1100" dirty="0" smtClean="0"/>
          </a:p>
          <a:p>
            <a:pPr marL="171450" indent="-171450">
              <a:buFont typeface="Arial" pitchFamily="34" charset="0"/>
              <a:buChar char="•"/>
            </a:pPr>
            <a:r>
              <a:rPr lang="es-ES" sz="1100" dirty="0"/>
              <a:t>Relacionados  con el área  de </a:t>
            </a:r>
            <a:r>
              <a:rPr lang="es-ES" sz="1100" dirty="0" smtClean="0"/>
              <a:t>Biomedicina</a:t>
            </a:r>
          </a:p>
          <a:p>
            <a:r>
              <a:rPr lang="es-ES" sz="1100" b="1" dirty="0" smtClean="0"/>
              <a:t>Laboratorio </a:t>
            </a:r>
            <a:r>
              <a:rPr lang="es-ES" sz="1100" b="1" dirty="0"/>
              <a:t>Responsable:</a:t>
            </a:r>
            <a:endParaRPr lang="es-ES" sz="1100" dirty="0"/>
          </a:p>
          <a:p>
            <a:pPr marL="171450" indent="-171450">
              <a:buFont typeface="Arial" pitchFamily="34" charset="0"/>
              <a:buChar char="•"/>
            </a:pPr>
            <a:r>
              <a:rPr lang="es-ES" sz="1100" dirty="0" smtClean="0"/>
              <a:t>Laboratorio </a:t>
            </a:r>
            <a:r>
              <a:rPr lang="es-ES" sz="1100" dirty="0"/>
              <a:t>de Cultivo de Tejidos y biología de Tumores</a:t>
            </a:r>
            <a:r>
              <a:rPr lang="es-ES" sz="1100" b="1" dirty="0"/>
              <a:t>	</a:t>
            </a:r>
          </a:p>
        </p:txBody>
      </p:sp>
      <p:sp>
        <p:nvSpPr>
          <p:cNvPr id="35" name="34 Rectángulo"/>
          <p:cNvSpPr/>
          <p:nvPr/>
        </p:nvSpPr>
        <p:spPr>
          <a:xfrm>
            <a:off x="3479202" y="3836807"/>
            <a:ext cx="2818693" cy="15020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3" name="42 CuadroTexto"/>
          <p:cNvSpPr txBox="1"/>
          <p:nvPr/>
        </p:nvSpPr>
        <p:spPr>
          <a:xfrm>
            <a:off x="3531735" y="4230815"/>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Cultivo de Tejidos y biología de Tumores</a:t>
            </a:r>
            <a:r>
              <a:rPr lang="es-ES" sz="1100" b="1" dirty="0"/>
              <a:t>	</a:t>
            </a:r>
            <a:endParaRPr lang="it-IT" sz="1100" b="1" dirty="0" smtClean="0"/>
          </a:p>
          <a:p>
            <a:pPr algn="just"/>
            <a:r>
              <a:rPr lang="it-IT" sz="1100" dirty="0" smtClean="0"/>
              <a:t>58(212</a:t>
            </a:r>
            <a:r>
              <a:rPr lang="it-IT" sz="1100" dirty="0"/>
              <a:t>) 7510111/ </a:t>
            </a:r>
            <a:r>
              <a:rPr lang="it-IT" sz="1100" dirty="0" smtClean="0"/>
              <a:t>2273</a:t>
            </a:r>
            <a:endParaRPr lang="it-IT" sz="1100" dirty="0"/>
          </a:p>
        </p:txBody>
      </p:sp>
      <p:sp>
        <p:nvSpPr>
          <p:cNvPr id="50" name="49 Rectángulo"/>
          <p:cNvSpPr/>
          <p:nvPr/>
        </p:nvSpPr>
        <p:spPr>
          <a:xfrm>
            <a:off x="3561591" y="3970034"/>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1" name="50 CuadroTexto"/>
          <p:cNvSpPr txBox="1"/>
          <p:nvPr/>
        </p:nvSpPr>
        <p:spPr>
          <a:xfrm>
            <a:off x="3561591" y="392565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2" name="51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31758" y="4227736"/>
            <a:ext cx="246979" cy="246979"/>
          </a:xfrm>
          <a:prstGeom prst="rect">
            <a:avLst/>
          </a:prstGeom>
        </p:spPr>
      </p:pic>
      <p:sp>
        <p:nvSpPr>
          <p:cNvPr id="53" name="52 CuadroTexto"/>
          <p:cNvSpPr txBox="1"/>
          <p:nvPr/>
        </p:nvSpPr>
        <p:spPr>
          <a:xfrm>
            <a:off x="531306" y="5436096"/>
            <a:ext cx="2861963" cy="1277273"/>
          </a:xfrm>
          <a:prstGeom prst="rect">
            <a:avLst/>
          </a:prstGeom>
          <a:noFill/>
        </p:spPr>
        <p:txBody>
          <a:bodyPr wrap="square" rtlCol="0">
            <a:spAutoFit/>
          </a:bodyPr>
          <a:lstStyle/>
          <a:p>
            <a:r>
              <a:rPr lang="es-ES" sz="1100" b="1" dirty="0" smtClean="0"/>
              <a:t>TÉCNICAS DE ELECTROFISIOLOGÍA Y BIOFÍSICA</a:t>
            </a:r>
          </a:p>
          <a:p>
            <a:r>
              <a:rPr lang="es-ES" sz="1100" b="1" dirty="0" smtClean="0"/>
              <a:t>Usuarios </a:t>
            </a:r>
            <a:r>
              <a:rPr lang="es-ES" sz="1100" b="1" dirty="0"/>
              <a:t>del Servicio, Producto o </a:t>
            </a:r>
            <a:r>
              <a:rPr lang="es-ES" sz="1100" b="1" dirty="0" smtClean="0"/>
              <a:t>Proceso</a:t>
            </a:r>
            <a:endParaRPr lang="es-ES" sz="1100" b="1" dirty="0"/>
          </a:p>
          <a:p>
            <a:pPr marL="171450" indent="-171450">
              <a:buFont typeface="Arial" pitchFamily="34" charset="0"/>
              <a:buChar char="•"/>
            </a:pPr>
            <a:r>
              <a:rPr lang="es-ES" sz="1100" dirty="0" smtClean="0"/>
              <a:t> </a:t>
            </a:r>
            <a:r>
              <a:rPr lang="es-ES" sz="1100" dirty="0"/>
              <a:t>Relacionados  con el área  de </a:t>
            </a:r>
            <a:r>
              <a:rPr lang="es-ES" sz="1100" dirty="0" smtClean="0"/>
              <a:t>Fisiología animal y Biomedicina.</a:t>
            </a:r>
            <a:r>
              <a:rPr lang="es-ES" sz="1100" b="1" dirty="0"/>
              <a:t>	</a:t>
            </a:r>
          </a:p>
          <a:p>
            <a:r>
              <a:rPr lang="es-ES" sz="1100" b="1" dirty="0" smtClean="0"/>
              <a:t>Laboratorio </a:t>
            </a:r>
            <a:r>
              <a:rPr lang="es-ES" sz="1100" b="1" dirty="0"/>
              <a:t>Responsable</a:t>
            </a:r>
            <a:r>
              <a:rPr lang="es-ES" sz="1100" b="1" dirty="0" smtClean="0"/>
              <a:t>:</a:t>
            </a:r>
            <a:r>
              <a:rPr lang="es-ES" sz="1100" dirty="0"/>
              <a:t>	</a:t>
            </a:r>
          </a:p>
          <a:p>
            <a:pPr marL="171450" indent="-171450">
              <a:buFont typeface="Arial" pitchFamily="34" charset="0"/>
              <a:buChar char="•"/>
            </a:pPr>
            <a:r>
              <a:rPr lang="es-ES" sz="1100" dirty="0"/>
              <a:t>Laboratorio de Fisiología Molecular y Biofísica	</a:t>
            </a:r>
          </a:p>
        </p:txBody>
      </p:sp>
      <p:sp>
        <p:nvSpPr>
          <p:cNvPr id="54" name="53 Rectángulo"/>
          <p:cNvSpPr/>
          <p:nvPr/>
        </p:nvSpPr>
        <p:spPr>
          <a:xfrm>
            <a:off x="538299" y="6696676"/>
            <a:ext cx="2818693" cy="15477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5" name="54 CuadroTexto"/>
          <p:cNvSpPr txBox="1"/>
          <p:nvPr/>
        </p:nvSpPr>
        <p:spPr>
          <a:xfrm>
            <a:off x="590832" y="7064404"/>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a:t>Laboratorio </a:t>
            </a:r>
            <a:r>
              <a:rPr lang="it-IT" sz="1100" dirty="0" smtClean="0"/>
              <a:t>de Fisiología Molecular </a:t>
            </a:r>
          </a:p>
          <a:p>
            <a:pPr algn="just"/>
            <a:r>
              <a:rPr lang="it-IT" sz="1100" dirty="0" smtClean="0"/>
              <a:t>y Biofísica </a:t>
            </a:r>
          </a:p>
          <a:p>
            <a:pPr algn="just"/>
            <a:r>
              <a:rPr lang="it-IT" sz="1100" dirty="0" smtClean="0"/>
              <a:t>58(212</a:t>
            </a:r>
            <a:r>
              <a:rPr lang="it-IT" sz="1100" dirty="0"/>
              <a:t>) </a:t>
            </a:r>
            <a:r>
              <a:rPr lang="it-IT" sz="1100" dirty="0" smtClean="0"/>
              <a:t>7510111/2270</a:t>
            </a:r>
            <a:endParaRPr lang="it-IT" sz="1100" dirty="0"/>
          </a:p>
        </p:txBody>
      </p:sp>
      <p:sp>
        <p:nvSpPr>
          <p:cNvPr id="56" name="55 Rectángulo"/>
          <p:cNvSpPr/>
          <p:nvPr/>
        </p:nvSpPr>
        <p:spPr>
          <a:xfrm>
            <a:off x="620688" y="6801008"/>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7" name="56 CuadroTexto"/>
          <p:cNvSpPr txBox="1"/>
          <p:nvPr/>
        </p:nvSpPr>
        <p:spPr>
          <a:xfrm>
            <a:off x="620688" y="6756627"/>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8" name="5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0855" y="7064404"/>
            <a:ext cx="246979" cy="246979"/>
          </a:xfrm>
          <a:prstGeom prst="rect">
            <a:avLst/>
          </a:prstGeom>
        </p:spPr>
      </p:pic>
      <p:sp>
        <p:nvSpPr>
          <p:cNvPr id="59" name="58 CuadroTexto"/>
          <p:cNvSpPr txBox="1"/>
          <p:nvPr/>
        </p:nvSpPr>
        <p:spPr>
          <a:xfrm>
            <a:off x="3450680" y="5436096"/>
            <a:ext cx="2861963" cy="600164"/>
          </a:xfrm>
          <a:prstGeom prst="rect">
            <a:avLst/>
          </a:prstGeom>
          <a:noFill/>
        </p:spPr>
        <p:txBody>
          <a:bodyPr wrap="square" rtlCol="0">
            <a:spAutoFit/>
          </a:bodyPr>
          <a:lstStyle/>
          <a:p>
            <a:r>
              <a:rPr lang="es-ES" sz="1100" b="1" dirty="0" smtClean="0"/>
              <a:t>EPIDEMIOLOGÍA MOLECULAR</a:t>
            </a:r>
            <a:r>
              <a:rPr lang="es-ES" sz="1100" b="1" dirty="0"/>
              <a:t>	</a:t>
            </a:r>
          </a:p>
          <a:p>
            <a:r>
              <a:rPr lang="es-ES" sz="1100" b="1" dirty="0" smtClean="0"/>
              <a:t>Laboratorio </a:t>
            </a:r>
            <a:r>
              <a:rPr lang="es-ES" sz="1100" b="1" dirty="0"/>
              <a:t>Responsable</a:t>
            </a:r>
            <a:r>
              <a:rPr lang="es-ES" sz="1100" b="1" dirty="0" smtClean="0"/>
              <a:t>:</a:t>
            </a:r>
            <a:r>
              <a:rPr lang="es-ES" sz="1100" dirty="0"/>
              <a:t>	</a:t>
            </a:r>
            <a:endParaRPr lang="es-ES" sz="1100" dirty="0" smtClean="0"/>
          </a:p>
          <a:p>
            <a:pPr marL="171450" indent="-171450">
              <a:buFont typeface="Arial" pitchFamily="34" charset="0"/>
              <a:buChar char="•"/>
            </a:pPr>
            <a:r>
              <a:rPr lang="es-ES" sz="1100" dirty="0" smtClean="0"/>
              <a:t>Laboratorio </a:t>
            </a:r>
            <a:r>
              <a:rPr lang="es-ES" sz="1100" dirty="0"/>
              <a:t>de Genética Molecular</a:t>
            </a:r>
          </a:p>
        </p:txBody>
      </p:sp>
      <p:sp>
        <p:nvSpPr>
          <p:cNvPr id="60" name="59 Rectángulo"/>
          <p:cNvSpPr/>
          <p:nvPr/>
        </p:nvSpPr>
        <p:spPr>
          <a:xfrm>
            <a:off x="3473301" y="6696676"/>
            <a:ext cx="2818693" cy="15477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1" name="60 CuadroTexto"/>
          <p:cNvSpPr txBox="1"/>
          <p:nvPr/>
        </p:nvSpPr>
        <p:spPr>
          <a:xfrm>
            <a:off x="3525834" y="7114927"/>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Genética </a:t>
            </a:r>
            <a:r>
              <a:rPr lang="es-ES" sz="1100" dirty="0" smtClean="0"/>
              <a:t>Molecular</a:t>
            </a:r>
            <a:endParaRPr lang="it-IT" sz="1100" dirty="0"/>
          </a:p>
          <a:p>
            <a:pPr algn="just"/>
            <a:r>
              <a:rPr lang="it-IT" sz="1100" dirty="0" smtClean="0"/>
              <a:t>58(212</a:t>
            </a:r>
            <a:r>
              <a:rPr lang="it-IT" sz="1100" dirty="0"/>
              <a:t>) </a:t>
            </a:r>
            <a:r>
              <a:rPr lang="it-IT" sz="1100" dirty="0" smtClean="0"/>
              <a:t>7510111/2279</a:t>
            </a:r>
            <a:endParaRPr lang="it-IT" sz="1100" dirty="0"/>
          </a:p>
        </p:txBody>
      </p:sp>
      <p:sp>
        <p:nvSpPr>
          <p:cNvPr id="62" name="61 Rectángulo"/>
          <p:cNvSpPr/>
          <p:nvPr/>
        </p:nvSpPr>
        <p:spPr>
          <a:xfrm>
            <a:off x="3555690" y="6801008"/>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3" name="62 CuadroTexto"/>
          <p:cNvSpPr txBox="1"/>
          <p:nvPr/>
        </p:nvSpPr>
        <p:spPr>
          <a:xfrm>
            <a:off x="3555690" y="6756627"/>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4" name="63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25857" y="7114927"/>
            <a:ext cx="246979" cy="246979"/>
          </a:xfrm>
          <a:prstGeom prst="rect">
            <a:avLst/>
          </a:prstGeom>
        </p:spPr>
      </p:pic>
    </p:spTree>
    <p:extLst>
      <p:ext uri="{BB962C8B-B14F-4D97-AF65-F5344CB8AC3E}">
        <p14:creationId xmlns:p14="http://schemas.microsoft.com/office/powerpoint/2010/main" val="354097977"/>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404664" y="1259632"/>
            <a:ext cx="5944926"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cxnSp>
        <p:nvCxnSpPr>
          <p:cNvPr id="42" name="41 Conector recto"/>
          <p:cNvCxnSpPr/>
          <p:nvPr/>
        </p:nvCxnSpPr>
        <p:spPr>
          <a:xfrm>
            <a:off x="442169" y="2123728"/>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4" name="43 Rectángulo"/>
          <p:cNvSpPr/>
          <p:nvPr/>
        </p:nvSpPr>
        <p:spPr>
          <a:xfrm>
            <a:off x="543948" y="4314892"/>
            <a:ext cx="2818693" cy="15020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596481" y="4708900"/>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Genética </a:t>
            </a:r>
            <a:r>
              <a:rPr lang="es-ES" sz="1100" dirty="0" smtClean="0"/>
              <a:t>Molecular</a:t>
            </a:r>
            <a:endParaRPr lang="it-IT" sz="1100" dirty="0" smtClean="0"/>
          </a:p>
          <a:p>
            <a:pPr algn="just"/>
            <a:r>
              <a:rPr lang="it-IT" sz="1100" dirty="0" smtClean="0"/>
              <a:t>Instituto </a:t>
            </a:r>
            <a:r>
              <a:rPr lang="it-IT" sz="1100" dirty="0"/>
              <a:t>de Biología Experimental.</a:t>
            </a:r>
          </a:p>
          <a:p>
            <a:pPr algn="just"/>
            <a:r>
              <a:rPr lang="it-IT" sz="1100" dirty="0"/>
              <a:t>58(212) 7510111/ </a:t>
            </a:r>
            <a:r>
              <a:rPr lang="it-IT" sz="1100" dirty="0" smtClean="0"/>
              <a:t>2279</a:t>
            </a:r>
            <a:endParaRPr lang="it-IT" sz="1100" dirty="0"/>
          </a:p>
        </p:txBody>
      </p:sp>
      <p:sp>
        <p:nvSpPr>
          <p:cNvPr id="46" name="45 Rectángulo"/>
          <p:cNvSpPr/>
          <p:nvPr/>
        </p:nvSpPr>
        <p:spPr>
          <a:xfrm>
            <a:off x="626337" y="4448119"/>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626337" y="440373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6504" y="4705821"/>
            <a:ext cx="246979" cy="246979"/>
          </a:xfrm>
          <a:prstGeom prst="rect">
            <a:avLst/>
          </a:prstGeom>
        </p:spPr>
      </p:pic>
      <p:sp>
        <p:nvSpPr>
          <p:cNvPr id="30" name="29 CuadroTexto"/>
          <p:cNvSpPr txBox="1"/>
          <p:nvPr/>
        </p:nvSpPr>
        <p:spPr>
          <a:xfrm>
            <a:off x="588387" y="3683804"/>
            <a:ext cx="2861963" cy="600164"/>
          </a:xfrm>
          <a:prstGeom prst="rect">
            <a:avLst/>
          </a:prstGeom>
          <a:noFill/>
        </p:spPr>
        <p:txBody>
          <a:bodyPr wrap="square" rtlCol="0">
            <a:spAutoFit/>
          </a:bodyPr>
          <a:lstStyle/>
          <a:p>
            <a:r>
              <a:rPr lang="es-ES" sz="1100" b="1" dirty="0" smtClean="0"/>
              <a:t>CLONAMIENTO DE GENES</a:t>
            </a:r>
          </a:p>
          <a:p>
            <a:r>
              <a:rPr lang="es-ES" sz="1100" b="1" dirty="0" smtClean="0"/>
              <a:t>Laboratorio </a:t>
            </a:r>
            <a:r>
              <a:rPr lang="es-ES" sz="1100" b="1" dirty="0"/>
              <a:t>Responsable</a:t>
            </a:r>
            <a:r>
              <a:rPr lang="es-ES" sz="1100" b="1" dirty="0" smtClean="0"/>
              <a:t>:</a:t>
            </a:r>
          </a:p>
          <a:p>
            <a:pPr marL="171450" indent="-171450">
              <a:buFont typeface="Arial" pitchFamily="34" charset="0"/>
              <a:buChar char="•"/>
            </a:pPr>
            <a:r>
              <a:rPr lang="es-ES" sz="1100" dirty="0" smtClean="0"/>
              <a:t>Laboratorio </a:t>
            </a:r>
            <a:r>
              <a:rPr lang="es-ES" sz="1100" dirty="0"/>
              <a:t>de Genética Molecular</a:t>
            </a:r>
          </a:p>
        </p:txBody>
      </p:sp>
      <p:sp>
        <p:nvSpPr>
          <p:cNvPr id="32" name="31 CuadroTexto"/>
          <p:cNvSpPr txBox="1"/>
          <p:nvPr/>
        </p:nvSpPr>
        <p:spPr>
          <a:xfrm>
            <a:off x="617239" y="2890243"/>
            <a:ext cx="2861963" cy="938719"/>
          </a:xfrm>
          <a:prstGeom prst="rect">
            <a:avLst/>
          </a:prstGeom>
          <a:noFill/>
        </p:spPr>
        <p:txBody>
          <a:bodyPr wrap="square" rtlCol="0">
            <a:spAutoFit/>
          </a:bodyPr>
          <a:lstStyle/>
          <a:p>
            <a:r>
              <a:rPr lang="es-ES" sz="1100" b="1" dirty="0" smtClean="0"/>
              <a:t>CULTIVO DE PARÁSITOS Y MICROORGANISMOS</a:t>
            </a:r>
            <a:r>
              <a:rPr lang="es-ES" sz="1100" b="1" dirty="0"/>
              <a:t>	</a:t>
            </a:r>
          </a:p>
          <a:p>
            <a:r>
              <a:rPr lang="es-ES" sz="1100" b="1" dirty="0" smtClean="0"/>
              <a:t>Laboratorio </a:t>
            </a:r>
            <a:r>
              <a:rPr lang="es-ES" sz="1100" b="1" dirty="0"/>
              <a:t>Responsable:</a:t>
            </a:r>
            <a:endParaRPr lang="es-ES" sz="1100" dirty="0"/>
          </a:p>
          <a:p>
            <a:pPr marL="171450" indent="-171450">
              <a:buFont typeface="Arial" pitchFamily="34" charset="0"/>
              <a:buChar char="•"/>
            </a:pPr>
            <a:r>
              <a:rPr lang="es-ES" sz="1100" dirty="0" smtClean="0"/>
              <a:t>Laboratorio </a:t>
            </a:r>
            <a:r>
              <a:rPr lang="es-ES" sz="1100" dirty="0"/>
              <a:t>de Genética Molecular</a:t>
            </a:r>
            <a:r>
              <a:rPr lang="es-ES" sz="1100" b="1" dirty="0"/>
              <a:t>	</a:t>
            </a:r>
          </a:p>
        </p:txBody>
      </p:sp>
      <p:sp>
        <p:nvSpPr>
          <p:cNvPr id="53" name="52 CuadroTexto"/>
          <p:cNvSpPr txBox="1"/>
          <p:nvPr/>
        </p:nvSpPr>
        <p:spPr>
          <a:xfrm>
            <a:off x="619365" y="2290079"/>
            <a:ext cx="2861963" cy="600164"/>
          </a:xfrm>
          <a:prstGeom prst="rect">
            <a:avLst/>
          </a:prstGeom>
          <a:noFill/>
        </p:spPr>
        <p:txBody>
          <a:bodyPr wrap="square" rtlCol="0">
            <a:spAutoFit/>
          </a:bodyPr>
          <a:lstStyle/>
          <a:p>
            <a:r>
              <a:rPr lang="es-ES" sz="1100" b="1" dirty="0" smtClean="0"/>
              <a:t>TÉCNICAS DE BIOLOGÍA MOLECULAR</a:t>
            </a:r>
          </a:p>
          <a:p>
            <a:r>
              <a:rPr lang="es-ES" sz="1100" b="1" dirty="0" smtClean="0"/>
              <a:t>Laboratorio </a:t>
            </a:r>
            <a:r>
              <a:rPr lang="es-ES" sz="1100" b="1" dirty="0"/>
              <a:t>Responsable</a:t>
            </a:r>
            <a:r>
              <a:rPr lang="es-ES" sz="1100" b="1" dirty="0" smtClean="0"/>
              <a:t>:</a:t>
            </a:r>
            <a:r>
              <a:rPr lang="es-ES" sz="1100" dirty="0"/>
              <a:t>	</a:t>
            </a:r>
            <a:endParaRPr lang="es-ES" sz="1100" dirty="0" smtClean="0"/>
          </a:p>
          <a:p>
            <a:pPr marL="171450" indent="-171450">
              <a:buFont typeface="Arial" pitchFamily="34" charset="0"/>
              <a:buChar char="•"/>
            </a:pPr>
            <a:r>
              <a:rPr lang="es-ES" sz="1100" dirty="0" smtClean="0"/>
              <a:t>Laboratorio </a:t>
            </a:r>
            <a:r>
              <a:rPr lang="es-ES" sz="1100" dirty="0"/>
              <a:t>de Genética Molecular</a:t>
            </a:r>
          </a:p>
        </p:txBody>
      </p:sp>
      <p:sp>
        <p:nvSpPr>
          <p:cNvPr id="49" name="48 CuadroTexto"/>
          <p:cNvSpPr txBox="1"/>
          <p:nvPr/>
        </p:nvSpPr>
        <p:spPr>
          <a:xfrm>
            <a:off x="556902" y="5940152"/>
            <a:ext cx="2861963" cy="600164"/>
          </a:xfrm>
          <a:prstGeom prst="rect">
            <a:avLst/>
          </a:prstGeom>
          <a:noFill/>
        </p:spPr>
        <p:txBody>
          <a:bodyPr wrap="square" rtlCol="0">
            <a:spAutoFit/>
          </a:bodyPr>
          <a:lstStyle/>
          <a:p>
            <a:r>
              <a:rPr lang="es-ES" sz="1100" b="1" dirty="0" smtClean="0"/>
              <a:t>ECOLOGÍA ACUÁTICA</a:t>
            </a:r>
            <a:r>
              <a:rPr lang="es-ES" sz="1100" b="1" dirty="0"/>
              <a:t>	</a:t>
            </a:r>
            <a:endParaRPr lang="es-ES" sz="1100" b="1" dirty="0" smtClean="0"/>
          </a:p>
          <a:p>
            <a:r>
              <a:rPr lang="es-ES" sz="1100" b="1" dirty="0" smtClean="0"/>
              <a:t>Laboratorio </a:t>
            </a:r>
            <a:r>
              <a:rPr lang="es-ES" sz="1100" b="1" dirty="0"/>
              <a:t>Responsable</a:t>
            </a:r>
            <a:r>
              <a:rPr lang="es-ES" sz="1100" b="1" dirty="0" smtClean="0"/>
              <a:t>:</a:t>
            </a:r>
            <a:r>
              <a:rPr lang="es-ES" sz="1100" dirty="0"/>
              <a:t>	</a:t>
            </a:r>
            <a:endParaRPr lang="es-ES" sz="1100" dirty="0" smtClean="0"/>
          </a:p>
          <a:p>
            <a:pPr marL="171450" indent="-171450">
              <a:buFont typeface="Arial" pitchFamily="34" charset="0"/>
              <a:buChar char="•"/>
            </a:pPr>
            <a:r>
              <a:rPr lang="es-ES" sz="1100" dirty="0" smtClean="0"/>
              <a:t>Laboratorio </a:t>
            </a:r>
            <a:r>
              <a:rPr lang="es-ES" sz="1100" dirty="0"/>
              <a:t>de </a:t>
            </a:r>
            <a:r>
              <a:rPr lang="es-ES" sz="1100" dirty="0" err="1"/>
              <a:t>Limnología</a:t>
            </a:r>
            <a:endParaRPr lang="es-ES" sz="1100" dirty="0" smtClean="0"/>
          </a:p>
        </p:txBody>
      </p:sp>
      <p:sp>
        <p:nvSpPr>
          <p:cNvPr id="67" name="66 Rectángulo"/>
          <p:cNvSpPr/>
          <p:nvPr/>
        </p:nvSpPr>
        <p:spPr>
          <a:xfrm>
            <a:off x="566832" y="6660231"/>
            <a:ext cx="2818693" cy="16097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8" name="67 CuadroTexto"/>
          <p:cNvSpPr txBox="1"/>
          <p:nvPr/>
        </p:nvSpPr>
        <p:spPr>
          <a:xfrm>
            <a:off x="619365" y="7089665"/>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a:t>
            </a:r>
            <a:r>
              <a:rPr lang="es-ES" sz="1100" dirty="0" err="1" smtClean="0"/>
              <a:t>Limnología</a:t>
            </a:r>
            <a:r>
              <a:rPr lang="es-ES" sz="1100" dirty="0" smtClean="0"/>
              <a:t>.</a:t>
            </a:r>
          </a:p>
          <a:p>
            <a:r>
              <a:rPr lang="it-IT" sz="1100" dirty="0" smtClean="0"/>
              <a:t>Instituto </a:t>
            </a:r>
            <a:r>
              <a:rPr lang="it-IT" sz="1100" dirty="0"/>
              <a:t>de Biología Experimental</a:t>
            </a:r>
            <a:r>
              <a:rPr lang="it-IT" sz="1100" dirty="0" smtClean="0"/>
              <a:t>.</a:t>
            </a:r>
          </a:p>
          <a:p>
            <a:pPr algn="just"/>
            <a:r>
              <a:rPr lang="it-IT" sz="1100" dirty="0"/>
              <a:t>58(212)7510111/ </a:t>
            </a:r>
            <a:r>
              <a:rPr lang="it-IT" sz="1100" dirty="0" smtClean="0"/>
              <a:t>2271</a:t>
            </a:r>
            <a:endParaRPr lang="it-IT" sz="1100" dirty="0"/>
          </a:p>
        </p:txBody>
      </p:sp>
      <p:sp>
        <p:nvSpPr>
          <p:cNvPr id="69" name="68 Rectángulo"/>
          <p:cNvSpPr/>
          <p:nvPr/>
        </p:nvSpPr>
        <p:spPr>
          <a:xfrm>
            <a:off x="649221" y="6826269"/>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70" name="69 CuadroTexto"/>
          <p:cNvSpPr txBox="1"/>
          <p:nvPr/>
        </p:nvSpPr>
        <p:spPr>
          <a:xfrm>
            <a:off x="649221" y="678188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71" name="70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9388" y="7089665"/>
            <a:ext cx="246979" cy="246979"/>
          </a:xfrm>
          <a:prstGeom prst="rect">
            <a:avLst/>
          </a:prstGeo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31038" y="3963670"/>
            <a:ext cx="5979859" cy="263268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1886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 de Biología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Centro de Microscopía Electrónica  </a:t>
            </a:r>
            <a:endParaRPr lang="es-VE" sz="2000" dirty="0">
              <a:latin typeface="Kozuka Gothic Pro M" pitchFamily="34" charset="-128"/>
              <a:ea typeface="Kozuka Gothic Pro M" pitchFamily="34" charset="-128"/>
            </a:endParaRPr>
          </a:p>
        </p:txBody>
      </p:sp>
      <p:sp>
        <p:nvSpPr>
          <p:cNvPr id="17" name="16 CuadroTexto"/>
          <p:cNvSpPr txBox="1"/>
          <p:nvPr/>
        </p:nvSpPr>
        <p:spPr>
          <a:xfrm>
            <a:off x="498478" y="2185715"/>
            <a:ext cx="2930521" cy="6178614"/>
          </a:xfrm>
          <a:prstGeom prst="rect">
            <a:avLst/>
          </a:prstGeom>
          <a:noFill/>
        </p:spPr>
        <p:txBody>
          <a:bodyPr wrap="square" rtlCol="0">
            <a:spAutoFit/>
          </a:bodyPr>
          <a:lstStyle/>
          <a:p>
            <a:pPr algn="just"/>
            <a:r>
              <a:rPr lang="es-ES" sz="1100" b="1" dirty="0" smtClean="0"/>
              <a:t>OBJETIVOS </a:t>
            </a:r>
          </a:p>
          <a:p>
            <a:pPr algn="just"/>
            <a:r>
              <a:rPr lang="es-ES" sz="1100" dirty="0" smtClean="0"/>
              <a:t>El Centro de Microscopía Electrónica funciona como una unidad dedicada al cumplimiento de los siguientes objetivos:</a:t>
            </a:r>
          </a:p>
          <a:p>
            <a:pPr marL="171450" indent="-171450" algn="just">
              <a:buFont typeface="Arial" pitchFamily="34" charset="0"/>
              <a:buChar char="•"/>
            </a:pPr>
            <a:r>
              <a:rPr lang="es-ES" sz="1100" dirty="0" smtClean="0"/>
              <a:t>Realizar investigación básica y orientada en las aplicaciones de la Microscopía Electrónica.</a:t>
            </a:r>
          </a:p>
          <a:p>
            <a:pPr marL="171450" indent="-171450" algn="just">
              <a:buFont typeface="Arial" pitchFamily="34" charset="0"/>
              <a:buChar char="•"/>
            </a:pPr>
            <a:r>
              <a:rPr lang="es-ES" sz="1100" dirty="0" smtClean="0"/>
              <a:t>Formar recursos humanos capacitados para el uso de las técnicas de microscopía Electrónica.</a:t>
            </a:r>
          </a:p>
          <a:p>
            <a:pPr marL="171450" indent="-171450" algn="just">
              <a:buFont typeface="Arial" pitchFamily="34" charset="0"/>
              <a:buChar char="•"/>
            </a:pPr>
            <a:r>
              <a:rPr lang="es-ES" sz="1100" dirty="0" smtClean="0"/>
              <a:t>Prestar servicios y brindar asesorías en Microscopía Electrónica a la comunidad científica y tecnológica de todo el país.</a:t>
            </a:r>
            <a:endParaRPr lang="es-ES" sz="1100" b="1" dirty="0" smtClean="0"/>
          </a:p>
          <a:p>
            <a:pPr algn="just"/>
            <a:r>
              <a:rPr lang="es-ES" sz="1100" b="1" dirty="0" smtClean="0"/>
              <a:t>VISIÓN</a:t>
            </a:r>
          </a:p>
          <a:p>
            <a:pPr algn="just"/>
            <a:r>
              <a:rPr lang="es-ES" sz="1100" dirty="0" smtClean="0"/>
              <a:t>El </a:t>
            </a:r>
            <a:r>
              <a:rPr lang="es-ES" sz="1100" dirty="0"/>
              <a:t>Centro de Microscopía Electrónica es una unidad de </a:t>
            </a:r>
            <a:r>
              <a:rPr lang="es-ES" sz="1100" dirty="0" smtClean="0"/>
              <a:t>investigación de </a:t>
            </a:r>
            <a:r>
              <a:rPr lang="es-ES" sz="1100" dirty="0"/>
              <a:t>carácter multidisciplinario en el cual se realizan actividades </a:t>
            </a:r>
            <a:r>
              <a:rPr lang="es-ES" sz="1100" dirty="0" smtClean="0"/>
              <a:t>de docencia</a:t>
            </a:r>
            <a:r>
              <a:rPr lang="es-ES" sz="1100" dirty="0"/>
              <a:t>, investigación y extensión, en los campos de la </a:t>
            </a:r>
            <a:r>
              <a:rPr lang="es-ES" sz="1100" dirty="0" smtClean="0"/>
              <a:t>Caracterización Microestructural </a:t>
            </a:r>
            <a:r>
              <a:rPr lang="es-ES" sz="1100" dirty="0"/>
              <a:t>y Elemental de especímenes procedentes del </a:t>
            </a:r>
            <a:r>
              <a:rPr lang="es-ES" sz="1100" dirty="0" smtClean="0"/>
              <a:t>área Biomédica </a:t>
            </a:r>
            <a:r>
              <a:rPr lang="es-ES" sz="1100" dirty="0"/>
              <a:t>y de Materiales, que contemplan el desarrollo y la </a:t>
            </a:r>
            <a:r>
              <a:rPr lang="es-ES" sz="1100" dirty="0" smtClean="0"/>
              <a:t>aplicación de </a:t>
            </a:r>
            <a:r>
              <a:rPr lang="es-ES" sz="1100" dirty="0"/>
              <a:t>la Microscopía y del Microanálisis a problemas de interés nacional. </a:t>
            </a:r>
            <a:endParaRPr lang="es-ES" sz="1100" b="1" dirty="0" smtClean="0"/>
          </a:p>
          <a:p>
            <a:pPr algn="just"/>
            <a:r>
              <a:rPr lang="es-ES" sz="1100" b="1" dirty="0" smtClean="0"/>
              <a:t>CAMPO DE ACCIÓN </a:t>
            </a:r>
            <a:endParaRPr lang="es-ES" sz="1100" b="1" dirty="0"/>
          </a:p>
          <a:p>
            <a:pPr algn="just"/>
            <a:r>
              <a:rPr lang="es-ES" sz="1100" dirty="0" smtClean="0"/>
              <a:t>El </a:t>
            </a:r>
            <a:r>
              <a:rPr lang="es-ES" sz="1100" dirty="0"/>
              <a:t>Centro de Microscopía Electrónica ha organizado </a:t>
            </a:r>
            <a:r>
              <a:rPr lang="es-ES" sz="1100" dirty="0" smtClean="0"/>
              <a:t>una </a:t>
            </a:r>
            <a:r>
              <a:rPr lang="es-ES" sz="1100" dirty="0"/>
              <a:t>estructura de prestación de servicios de microcaracterización y microanálisis para brindar apoyo a los investigadores. Es considerado un “laboratorio abierto”, debido a que los investigadores </a:t>
            </a:r>
            <a:r>
              <a:rPr lang="es-ES" sz="1100" dirty="0" smtClean="0"/>
              <a:t>del Centro acuden </a:t>
            </a:r>
            <a:r>
              <a:rPr lang="es-ES" sz="1100" dirty="0"/>
              <a:t>al laboratorio donde reciben el auxilio de sus investigadores y técnicos para realizar sus observaciones</a:t>
            </a:r>
            <a:r>
              <a:rPr lang="es-ES" sz="1100" dirty="0" smtClean="0"/>
              <a:t>. El campo de acción se remite  a estas </a:t>
            </a:r>
            <a:r>
              <a:rPr lang="es-ES" sz="1100" dirty="0" err="1" smtClean="0"/>
              <a:t>àreas</a:t>
            </a:r>
            <a:r>
              <a:rPr lang="es-ES" sz="1100" dirty="0" smtClean="0"/>
              <a:t>: </a:t>
            </a:r>
          </a:p>
          <a:p>
            <a:pPr algn="just"/>
            <a:r>
              <a:rPr lang="es-ES" sz="1050" b="1" dirty="0" smtClean="0"/>
              <a:t> </a:t>
            </a:r>
            <a:endParaRPr lang="es-VE" sz="1050" b="1" dirty="0" smtClean="0"/>
          </a:p>
        </p:txBody>
      </p:sp>
      <p:sp>
        <p:nvSpPr>
          <p:cNvPr id="19" name="18 CuadroTexto"/>
          <p:cNvSpPr txBox="1"/>
          <p:nvPr/>
        </p:nvSpPr>
        <p:spPr>
          <a:xfrm>
            <a:off x="3479202" y="3634885"/>
            <a:ext cx="2880320" cy="1785104"/>
          </a:xfrm>
          <a:prstGeom prst="rect">
            <a:avLst/>
          </a:prstGeom>
          <a:noFill/>
        </p:spPr>
        <p:txBody>
          <a:bodyPr wrap="square" rtlCol="0">
            <a:spAutoFit/>
          </a:bodyPr>
          <a:lstStyle/>
          <a:p>
            <a:pPr marL="171450" indent="-171450" algn="just">
              <a:buFont typeface="Arial" pitchFamily="34" charset="0"/>
              <a:buChar char="•"/>
            </a:pPr>
            <a:r>
              <a:rPr lang="es-ES" sz="1100" dirty="0" smtClean="0"/>
              <a:t>Caracterización </a:t>
            </a:r>
            <a:r>
              <a:rPr lang="es-ES" sz="1100" dirty="0"/>
              <a:t>morfológica de muestras biológicas mediante Microscopía Electrónica de Barrido, con preparación previa mediante secado en punto crítico y recubrimiento </a:t>
            </a:r>
            <a:r>
              <a:rPr lang="es-ES" sz="1100" dirty="0" smtClean="0"/>
              <a:t>metálico.</a:t>
            </a:r>
          </a:p>
          <a:p>
            <a:pPr marL="171450" indent="-171450" algn="just">
              <a:buFont typeface="Arial" pitchFamily="34" charset="0"/>
              <a:buChar char="•"/>
            </a:pPr>
            <a:r>
              <a:rPr lang="es-ES" sz="1100" dirty="0" smtClean="0"/>
              <a:t>Caracterización </a:t>
            </a:r>
            <a:r>
              <a:rPr lang="es-ES" sz="1100" dirty="0"/>
              <a:t>morfológica de catalizadores y muestras poliméricas mediante Microscopía Electrónica de Barrido, con preparación previa mediante recubrimiento metálico</a:t>
            </a:r>
            <a:r>
              <a:rPr lang="es-ES" sz="1100" dirty="0" smtClean="0"/>
              <a:t>.</a:t>
            </a:r>
            <a:endParaRPr lang="es-ES" sz="1100" b="1" dirty="0" smtClean="0"/>
          </a:p>
        </p:txBody>
      </p:sp>
      <p:sp>
        <p:nvSpPr>
          <p:cNvPr id="25" name="24 Rectángulo"/>
          <p:cNvSpPr/>
          <p:nvPr/>
        </p:nvSpPr>
        <p:spPr>
          <a:xfrm>
            <a:off x="5013176" y="2282574"/>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4 CuadroTexto"/>
          <p:cNvSpPr txBox="1"/>
          <p:nvPr/>
        </p:nvSpPr>
        <p:spPr>
          <a:xfrm>
            <a:off x="5013176" y="2411760"/>
            <a:ext cx="1296144" cy="646331"/>
          </a:xfrm>
          <a:prstGeom prst="rect">
            <a:avLst/>
          </a:prstGeom>
          <a:noFill/>
        </p:spPr>
        <p:txBody>
          <a:bodyPr wrap="square" rtlCol="0">
            <a:spAutoFit/>
          </a:bodyPr>
          <a:lstStyle/>
          <a:p>
            <a:r>
              <a:rPr lang="es-ES" sz="3600" b="1" i="1" dirty="0" smtClean="0">
                <a:solidFill>
                  <a:srgbClr val="EA3504"/>
                </a:solidFill>
                <a:latin typeface="Arial" pitchFamily="34" charset="0"/>
                <a:cs typeface="Arial" pitchFamily="34" charset="0"/>
              </a:rPr>
              <a:t>CME</a:t>
            </a:r>
            <a:endParaRPr lang="es-VE" sz="3600" b="1" i="1" dirty="0">
              <a:solidFill>
                <a:srgbClr val="EA3504"/>
              </a:solidFill>
              <a:latin typeface="Arial" pitchFamily="34" charset="0"/>
              <a:cs typeface="Arial" pitchFamily="34" charset="0"/>
            </a:endParaRPr>
          </a:p>
        </p:txBody>
      </p:sp>
      <p:sp>
        <p:nvSpPr>
          <p:cNvPr id="28" name="27 CuadroTexto"/>
          <p:cNvSpPr txBox="1"/>
          <p:nvPr/>
        </p:nvSpPr>
        <p:spPr>
          <a:xfrm>
            <a:off x="5013176" y="2917516"/>
            <a:ext cx="1224136" cy="553998"/>
          </a:xfrm>
          <a:prstGeom prst="rect">
            <a:avLst/>
          </a:prstGeom>
          <a:noFill/>
        </p:spPr>
        <p:txBody>
          <a:bodyPr wrap="square" rtlCol="0">
            <a:spAutoFit/>
          </a:bodyPr>
          <a:lstStyle/>
          <a:p>
            <a:pPr algn="ctr"/>
            <a:r>
              <a:rPr lang="es-ES" sz="1000" b="1" dirty="0" smtClean="0">
                <a:latin typeface="Arial Black" pitchFamily="34" charset="0"/>
                <a:cs typeface="Arial" pitchFamily="34" charset="0"/>
              </a:rPr>
              <a:t>CENTRO DE </a:t>
            </a:r>
          </a:p>
          <a:p>
            <a:pPr algn="ctr"/>
            <a:r>
              <a:rPr lang="es-ES" sz="1000" b="1" dirty="0" smtClean="0">
                <a:latin typeface="Arial Black" pitchFamily="34" charset="0"/>
                <a:cs typeface="Arial" pitchFamily="34" charset="0"/>
              </a:rPr>
              <a:t>MICROSCOPÍA </a:t>
            </a:r>
          </a:p>
          <a:p>
            <a:pPr algn="ctr"/>
            <a:r>
              <a:rPr lang="es-ES" sz="1000" b="1" dirty="0" smtClean="0">
                <a:latin typeface="Arial Black" pitchFamily="34" charset="0"/>
                <a:cs typeface="Arial" pitchFamily="34" charset="0"/>
              </a:rPr>
              <a:t>ELECTRÓNICA </a:t>
            </a:r>
            <a:endParaRPr lang="es-VE" sz="1000" b="1" dirty="0">
              <a:solidFill>
                <a:srgbClr val="C00000"/>
              </a:solidFill>
              <a:latin typeface="Arial Black" pitchFamily="34" charset="0"/>
              <a:cs typeface="Arial" pitchFamily="34" charset="0"/>
            </a:endParaRPr>
          </a:p>
        </p:txBody>
      </p:sp>
      <p:sp>
        <p:nvSpPr>
          <p:cNvPr id="29" name="28 CuadroTexto"/>
          <p:cNvSpPr txBox="1"/>
          <p:nvPr/>
        </p:nvSpPr>
        <p:spPr>
          <a:xfrm>
            <a:off x="3478056" y="2195736"/>
            <a:ext cx="1751143" cy="1446550"/>
          </a:xfrm>
          <a:prstGeom prst="rect">
            <a:avLst/>
          </a:prstGeom>
          <a:noFill/>
        </p:spPr>
        <p:txBody>
          <a:bodyPr wrap="square" rtlCol="0">
            <a:spAutoFit/>
          </a:bodyPr>
          <a:lstStyle/>
          <a:p>
            <a:pPr marL="171450" indent="-171450" algn="just">
              <a:buFont typeface="Arial" pitchFamily="34" charset="0"/>
              <a:buChar char="•"/>
            </a:pPr>
            <a:r>
              <a:rPr lang="es-ES" sz="1100" dirty="0" smtClean="0"/>
              <a:t>Preparación </a:t>
            </a:r>
          </a:p>
          <a:p>
            <a:pPr algn="just"/>
            <a:r>
              <a:rPr lang="es-ES" sz="1100" dirty="0"/>
              <a:t> </a:t>
            </a:r>
            <a:r>
              <a:rPr lang="es-ES" sz="1100" dirty="0" smtClean="0"/>
              <a:t>     de muestras</a:t>
            </a:r>
            <a:endParaRPr lang="es-ES" sz="1100" dirty="0"/>
          </a:p>
          <a:p>
            <a:pPr marL="171450" indent="-171450" algn="just">
              <a:buFont typeface="Arial" pitchFamily="34" charset="0"/>
              <a:buChar char="•"/>
            </a:pPr>
            <a:r>
              <a:rPr lang="es-ES" sz="1100" dirty="0"/>
              <a:t>Análisis </a:t>
            </a:r>
            <a:endParaRPr lang="es-ES" sz="1100" dirty="0" smtClean="0"/>
          </a:p>
          <a:p>
            <a:pPr algn="just"/>
            <a:r>
              <a:rPr lang="es-ES" sz="1100" dirty="0"/>
              <a:t> </a:t>
            </a:r>
            <a:r>
              <a:rPr lang="es-ES" sz="1100" dirty="0" smtClean="0"/>
              <a:t>     Ultraestructural</a:t>
            </a:r>
            <a:r>
              <a:rPr lang="es-ES" sz="1100" dirty="0"/>
              <a:t>.</a:t>
            </a:r>
          </a:p>
          <a:p>
            <a:pPr marL="171450" indent="-171450" algn="just">
              <a:buFont typeface="Arial" pitchFamily="34" charset="0"/>
              <a:buChar char="•"/>
            </a:pPr>
            <a:r>
              <a:rPr lang="es-ES" sz="1100" dirty="0"/>
              <a:t>Microanálisis.</a:t>
            </a:r>
          </a:p>
          <a:p>
            <a:pPr marL="171450" indent="-171450" algn="just">
              <a:buFont typeface="Arial" pitchFamily="34" charset="0"/>
              <a:buChar char="•"/>
            </a:pPr>
            <a:r>
              <a:rPr lang="es-ES" sz="1100" dirty="0" smtClean="0"/>
              <a:t>Entrenamiento</a:t>
            </a:r>
          </a:p>
          <a:p>
            <a:pPr marL="171450" indent="-171450" algn="just">
              <a:buFont typeface="Arial" pitchFamily="34" charset="0"/>
              <a:buChar char="•"/>
            </a:pPr>
            <a:r>
              <a:rPr lang="es-ES" sz="1100" dirty="0" smtClean="0"/>
              <a:t>de </a:t>
            </a:r>
            <a:r>
              <a:rPr lang="es-ES" sz="1100" dirty="0"/>
              <a:t>Personal.</a:t>
            </a:r>
          </a:p>
          <a:p>
            <a:pPr marL="171450" indent="-171450" algn="just">
              <a:buFont typeface="Arial" pitchFamily="34" charset="0"/>
              <a:buChar char="•"/>
            </a:pPr>
            <a:r>
              <a:rPr lang="es-ES" sz="1100" dirty="0"/>
              <a:t>Asesorías</a:t>
            </a:r>
            <a:r>
              <a:rPr lang="es-ES" sz="1100" dirty="0" smtClean="0"/>
              <a:t>.</a:t>
            </a:r>
          </a:p>
        </p:txBody>
      </p:sp>
      <p:sp>
        <p:nvSpPr>
          <p:cNvPr id="32" name="31 CuadroTexto"/>
          <p:cNvSpPr txBox="1"/>
          <p:nvPr/>
        </p:nvSpPr>
        <p:spPr>
          <a:xfrm>
            <a:off x="4531807" y="8100972"/>
            <a:ext cx="1777513" cy="215444"/>
          </a:xfrm>
          <a:prstGeom prst="rect">
            <a:avLst/>
          </a:prstGeom>
          <a:noFill/>
        </p:spPr>
        <p:txBody>
          <a:bodyPr wrap="square" rtlCol="0">
            <a:spAutoFit/>
          </a:bodyPr>
          <a:lstStyle/>
          <a:p>
            <a:pPr algn="r"/>
            <a:r>
              <a:rPr lang="es-ES" sz="800" i="1" dirty="0" smtClean="0"/>
              <a:t>Microscopio  Electrónico  </a:t>
            </a:r>
            <a:endParaRPr lang="es-VE" sz="800" i="1" dirty="0" smtClean="0"/>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310" y="5459040"/>
            <a:ext cx="1873002" cy="249733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26794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sp>
        <p:nvSpPr>
          <p:cNvPr id="28" name="27 CuadroTexto"/>
          <p:cNvSpPr txBox="1"/>
          <p:nvPr/>
        </p:nvSpPr>
        <p:spPr>
          <a:xfrm>
            <a:off x="495029" y="2483768"/>
            <a:ext cx="2861963" cy="2631490"/>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smtClean="0"/>
              <a:t>Institutos </a:t>
            </a:r>
            <a:r>
              <a:rPr lang="es-ES" sz="1100" dirty="0"/>
              <a:t>de educación media.</a:t>
            </a:r>
          </a:p>
          <a:p>
            <a:pPr marL="171450" indent="-171450">
              <a:buFont typeface="Arial" pitchFamily="34" charset="0"/>
              <a:buChar char="•"/>
            </a:pPr>
            <a:r>
              <a:rPr lang="es-ES" sz="1100" dirty="0" smtClean="0"/>
              <a:t>Universidades </a:t>
            </a:r>
            <a:r>
              <a:rPr lang="es-ES" sz="1100" dirty="0"/>
              <a:t>Nacionales. </a:t>
            </a:r>
          </a:p>
          <a:p>
            <a:pPr marL="171450" indent="-171450">
              <a:buFont typeface="Arial" pitchFamily="34" charset="0"/>
              <a:buChar char="•"/>
            </a:pPr>
            <a:r>
              <a:rPr lang="es-ES" sz="1100" dirty="0" smtClean="0"/>
              <a:t>IVIC</a:t>
            </a:r>
            <a:r>
              <a:rPr lang="es-ES" sz="1100" dirty="0"/>
              <a:t>. </a:t>
            </a:r>
          </a:p>
          <a:p>
            <a:pPr marL="171450" indent="-171450" algn="just">
              <a:buFont typeface="Arial" pitchFamily="34" charset="0"/>
              <a:buChar char="•"/>
            </a:pPr>
            <a:r>
              <a:rPr lang="es-ES" sz="1100" dirty="0" smtClean="0"/>
              <a:t>Ministerios </a:t>
            </a:r>
            <a:r>
              <a:rPr lang="es-ES" sz="1100" dirty="0"/>
              <a:t>del Poder Popular para: La  Educación Universitaria, Ciencia y Tecnología; la Agricultura Productiva y Tierras. </a:t>
            </a:r>
          </a:p>
          <a:p>
            <a:pPr marL="171450" indent="-171450">
              <a:buFont typeface="Arial" pitchFamily="34" charset="0"/>
              <a:buChar char="•"/>
            </a:pPr>
            <a:r>
              <a:rPr lang="es-ES" sz="1100" dirty="0" smtClean="0"/>
              <a:t>Fundaciones </a:t>
            </a:r>
            <a:r>
              <a:rPr lang="es-ES" sz="1100" dirty="0"/>
              <a:t>Privadas</a:t>
            </a:r>
            <a:r>
              <a:rPr lang="es-ES" sz="1100" dirty="0" smtClean="0"/>
              <a:t>.</a:t>
            </a:r>
            <a:r>
              <a:rPr lang="es-ES" sz="1100" b="1" dirty="0"/>
              <a:t>	</a:t>
            </a:r>
            <a:endParaRPr lang="es-ES" sz="1100" b="1" dirty="0" smtClean="0"/>
          </a:p>
          <a:p>
            <a:r>
              <a:rPr lang="es-ES" sz="1100" b="1" dirty="0" smtClean="0"/>
              <a:t>Descripción: </a:t>
            </a:r>
          </a:p>
          <a:p>
            <a:pPr marL="171450" indent="-171450">
              <a:buFont typeface="Arial" pitchFamily="34" charset="0"/>
              <a:buChar char="•"/>
            </a:pPr>
            <a:r>
              <a:rPr lang="es-ES" sz="1100" dirty="0" smtClean="0"/>
              <a:t>Asesorías </a:t>
            </a:r>
            <a:r>
              <a:rPr lang="es-ES" sz="1100" dirty="0"/>
              <a:t>a estudiantes de los últimos años de bachillerato.</a:t>
            </a:r>
          </a:p>
          <a:p>
            <a:pPr marL="171450" indent="-171450">
              <a:buFont typeface="Arial" pitchFamily="34" charset="0"/>
              <a:buChar char="•"/>
            </a:pPr>
            <a:r>
              <a:rPr lang="es-ES" sz="1100" dirty="0" smtClean="0"/>
              <a:t>Asesorías </a:t>
            </a:r>
            <a:r>
              <a:rPr lang="es-ES" sz="1100" dirty="0"/>
              <a:t>puntuales a dueños de </a:t>
            </a:r>
            <a:r>
              <a:rPr lang="es-ES" sz="1100" dirty="0" smtClean="0"/>
              <a:t>viveros.</a:t>
            </a:r>
            <a:endParaRPr lang="es-ES" sz="1100" dirty="0"/>
          </a:p>
          <a:p>
            <a:pPr marL="171450" indent="-171450">
              <a:buFont typeface="Arial" pitchFamily="34" charset="0"/>
              <a:buChar char="•"/>
            </a:pPr>
            <a:r>
              <a:rPr lang="es-ES" sz="1100" dirty="0" smtClean="0"/>
              <a:t>Asesorías </a:t>
            </a:r>
            <a:r>
              <a:rPr lang="es-ES" sz="1100" dirty="0"/>
              <a:t>a </a:t>
            </a:r>
            <a:r>
              <a:rPr lang="es-ES" sz="1100" dirty="0" smtClean="0"/>
              <a:t>productores.</a:t>
            </a:r>
          </a:p>
        </p:txBody>
      </p:sp>
      <p:sp>
        <p:nvSpPr>
          <p:cNvPr id="36" name="35 Rectángulo"/>
          <p:cNvSpPr/>
          <p:nvPr/>
        </p:nvSpPr>
        <p:spPr>
          <a:xfrm>
            <a:off x="548680" y="5150965"/>
            <a:ext cx="2818693" cy="10772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601213" y="5458743"/>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a:t>Laboratorio de Biotecnología </a:t>
            </a:r>
            <a:r>
              <a:rPr lang="it-IT" sz="1100" dirty="0" smtClean="0"/>
              <a:t>Vegetal</a:t>
            </a:r>
          </a:p>
          <a:p>
            <a:pPr algn="just"/>
            <a:r>
              <a:rPr lang="it-IT" sz="1100" dirty="0" smtClean="0"/>
              <a:t>58(212)7510111/2198</a:t>
            </a:r>
            <a:endParaRPr lang="it-IT" sz="1100" dirty="0"/>
          </a:p>
        </p:txBody>
      </p:sp>
      <p:sp>
        <p:nvSpPr>
          <p:cNvPr id="38" name="37 Rectángulo"/>
          <p:cNvSpPr/>
          <p:nvPr/>
        </p:nvSpPr>
        <p:spPr>
          <a:xfrm>
            <a:off x="631069" y="5195347"/>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631069" y="515096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01236" y="5458743"/>
            <a:ext cx="246979" cy="246979"/>
          </a:xfrm>
          <a:prstGeom prst="rect">
            <a:avLst/>
          </a:prstGeom>
        </p:spPr>
      </p:pic>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3429000" y="2523802"/>
            <a:ext cx="2936630" cy="2292935"/>
          </a:xfrm>
          <a:prstGeom prst="rect">
            <a:avLst/>
          </a:prstGeom>
          <a:noFill/>
        </p:spPr>
        <p:txBody>
          <a:bodyPr wrap="square" rtlCol="0">
            <a:spAutoFit/>
          </a:bodyPr>
          <a:lstStyle/>
          <a:p>
            <a:r>
              <a:rPr lang="es-ES" sz="1100" b="1" dirty="0"/>
              <a:t>ASESORÍAS 	</a:t>
            </a:r>
            <a:endParaRPr lang="es-ES" sz="1100" b="1" dirty="0" smtClean="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Institutos de educación media.</a:t>
            </a:r>
          </a:p>
          <a:p>
            <a:pPr marL="171450" indent="-171450">
              <a:buFont typeface="Arial" pitchFamily="34" charset="0"/>
              <a:buChar char="•"/>
            </a:pPr>
            <a:r>
              <a:rPr lang="es-ES" sz="1100" dirty="0"/>
              <a:t>Universidades Nacionales. </a:t>
            </a:r>
          </a:p>
          <a:p>
            <a:pPr marL="171450" indent="-171450">
              <a:buFont typeface="Arial" pitchFamily="34" charset="0"/>
              <a:buChar char="•"/>
            </a:pPr>
            <a:r>
              <a:rPr lang="es-ES" sz="1100" dirty="0"/>
              <a:t>IVIC. </a:t>
            </a:r>
          </a:p>
          <a:p>
            <a:pPr marL="171450" indent="-171450" algn="just">
              <a:buFont typeface="Arial" pitchFamily="34" charset="0"/>
              <a:buChar char="•"/>
            </a:pPr>
            <a:r>
              <a:rPr lang="es-ES" sz="1100" dirty="0"/>
              <a:t>Ministerios del Poder Popular para: La  Educación Universitaria, Ciencia y Tecnología; la Agricultura Productiva y Tierras. </a:t>
            </a:r>
          </a:p>
          <a:p>
            <a:pPr marL="171450" indent="-171450">
              <a:buFont typeface="Arial" pitchFamily="34" charset="0"/>
              <a:buChar char="•"/>
            </a:pPr>
            <a:r>
              <a:rPr lang="es-ES" sz="1100" dirty="0"/>
              <a:t>Fundaciones Privadas.</a:t>
            </a:r>
            <a:endParaRPr lang="es-ES" sz="1100" b="1" dirty="0" smtClean="0"/>
          </a:p>
          <a:p>
            <a:r>
              <a:rPr lang="es-ES" sz="1100" b="1" dirty="0" smtClean="0"/>
              <a:t>Descripción: </a:t>
            </a:r>
            <a:endParaRPr lang="es-ES" sz="1100" b="1" dirty="0"/>
          </a:p>
          <a:p>
            <a:pPr marL="171450" indent="-171450" algn="just">
              <a:buFont typeface="Arial" pitchFamily="34" charset="0"/>
              <a:buChar char="•"/>
            </a:pPr>
            <a:r>
              <a:rPr lang="es-ES" sz="1100" dirty="0"/>
              <a:t>Asesorías en las áreas de cultivo de tejidos vegetales, con el fin de aplicarlo en </a:t>
            </a:r>
            <a:r>
              <a:rPr lang="es-ES" sz="1100" dirty="0" smtClean="0"/>
              <a:t>la propagación </a:t>
            </a:r>
            <a:r>
              <a:rPr lang="es-ES" sz="1100" dirty="0"/>
              <a:t>de germoplasma</a:t>
            </a:r>
            <a:r>
              <a:rPr lang="es-ES" sz="1100" dirty="0" smtClean="0"/>
              <a:t>.</a:t>
            </a:r>
            <a:endParaRPr lang="es-ES" sz="1100" b="1" dirty="0" smtClean="0"/>
          </a:p>
        </p:txBody>
      </p:sp>
      <p:sp>
        <p:nvSpPr>
          <p:cNvPr id="44" name="43 Rectángulo"/>
          <p:cNvSpPr/>
          <p:nvPr/>
        </p:nvSpPr>
        <p:spPr>
          <a:xfrm>
            <a:off x="3501008" y="5148064"/>
            <a:ext cx="2818693" cy="10772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3553541" y="5455842"/>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a:t>Laboratorio </a:t>
            </a:r>
            <a:r>
              <a:rPr lang="it-IT" sz="1100" dirty="0" smtClean="0"/>
              <a:t>de Clonación y Genética Vegetal</a:t>
            </a:r>
          </a:p>
          <a:p>
            <a:pPr algn="just"/>
            <a:r>
              <a:rPr lang="it-IT" sz="1100" dirty="0" smtClean="0"/>
              <a:t>58(212</a:t>
            </a:r>
            <a:r>
              <a:rPr lang="it-IT" sz="1100" dirty="0"/>
              <a:t>) </a:t>
            </a:r>
            <a:r>
              <a:rPr lang="it-IT" sz="1100" dirty="0" smtClean="0"/>
              <a:t>7510111/ </a:t>
            </a:r>
            <a:r>
              <a:rPr lang="it-IT" sz="1100" dirty="0"/>
              <a:t>2161</a:t>
            </a:r>
          </a:p>
        </p:txBody>
      </p:sp>
      <p:sp>
        <p:nvSpPr>
          <p:cNvPr id="46" name="45 Rectángulo"/>
          <p:cNvSpPr/>
          <p:nvPr/>
        </p:nvSpPr>
        <p:spPr>
          <a:xfrm>
            <a:off x="3583397" y="5192446"/>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3583397" y="5148065"/>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53564" y="5455842"/>
            <a:ext cx="246979" cy="246979"/>
          </a:xfrm>
          <a:prstGeom prst="rect">
            <a:avLst/>
          </a:prstGeom>
        </p:spPr>
      </p:pic>
      <p:sp>
        <p:nvSpPr>
          <p:cNvPr id="67" name="66 CuadroTexto"/>
          <p:cNvSpPr txBox="1"/>
          <p:nvPr/>
        </p:nvSpPr>
        <p:spPr>
          <a:xfrm>
            <a:off x="980728" y="2186444"/>
            <a:ext cx="4777386" cy="369332"/>
          </a:xfrm>
          <a:prstGeom prst="rect">
            <a:avLst/>
          </a:prstGeom>
          <a:noFill/>
        </p:spPr>
        <p:txBody>
          <a:bodyPr wrap="square" rtlCol="0">
            <a:spAutoFit/>
          </a:bodyPr>
          <a:lstStyle/>
          <a:p>
            <a:pPr algn="ctr"/>
            <a:r>
              <a:rPr lang="es-ES" b="1" dirty="0" smtClean="0"/>
              <a:t>Centro de Botánica Tropical </a:t>
            </a:r>
            <a:endParaRPr lang="es-VE" b="1" dirty="0"/>
          </a:p>
        </p:txBody>
      </p:sp>
      <p:pic>
        <p:nvPicPr>
          <p:cNvPr id="5" name="Picture 2" descr="C:\Documents and Settings\Coordinación\Mis documentos\2-2-2018, FOTOS DE LABORATORIOS\P11008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672" y="6372200"/>
            <a:ext cx="2496277" cy="187220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C:\Documents and Settings\Coordinación\Mis documentos\2-2-2018, FOTOS DE LABORATORIOS\P11008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2176" y="6463076"/>
            <a:ext cx="2471120" cy="185334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2416252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sp>
        <p:nvSpPr>
          <p:cNvPr id="28" name="27 CuadroTexto"/>
          <p:cNvSpPr txBox="1"/>
          <p:nvPr/>
        </p:nvSpPr>
        <p:spPr>
          <a:xfrm>
            <a:off x="548680" y="2152759"/>
            <a:ext cx="2790721" cy="2800767"/>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smtClean="0"/>
              <a:t>Universidades Nacionales,  IVIC</a:t>
            </a:r>
            <a:r>
              <a:rPr lang="es-ES" sz="1100" dirty="0"/>
              <a:t>. </a:t>
            </a:r>
          </a:p>
          <a:p>
            <a:pPr marL="171450" indent="-171450">
              <a:buFont typeface="Arial" pitchFamily="34" charset="0"/>
              <a:buChar char="•"/>
            </a:pPr>
            <a:r>
              <a:rPr lang="es-ES" sz="1100" dirty="0"/>
              <a:t>Ministerios del Poder Popular para: La  Educación Universitaria, Ciencia y Tecnología; la Agricultura Productiva y Tierras. 	</a:t>
            </a:r>
            <a:endParaRPr lang="es-ES" sz="1100" b="1" dirty="0" smtClean="0"/>
          </a:p>
          <a:p>
            <a:r>
              <a:rPr lang="es-ES" sz="1100" b="1" dirty="0" smtClean="0"/>
              <a:t>Descripción: </a:t>
            </a:r>
          </a:p>
          <a:p>
            <a:pPr marL="171450" indent="-171450">
              <a:buFont typeface="Arial" pitchFamily="34" charset="0"/>
              <a:buChar char="•"/>
            </a:pPr>
            <a:r>
              <a:rPr lang="es-ES" sz="1100" dirty="0"/>
              <a:t>Asesorías en el área de la inoculación de plantas con hongos </a:t>
            </a:r>
            <a:r>
              <a:rPr lang="es-ES" sz="1100" dirty="0" err="1" smtClean="0"/>
              <a:t>micorrízicos</a:t>
            </a:r>
            <a:r>
              <a:rPr lang="es-ES" sz="1100" dirty="0" smtClean="0"/>
              <a:t> </a:t>
            </a:r>
            <a:r>
              <a:rPr lang="es-ES" sz="1100" dirty="0" err="1" smtClean="0"/>
              <a:t>arbusculares</a:t>
            </a:r>
            <a:r>
              <a:rPr lang="es-ES" sz="1100" dirty="0" smtClean="0"/>
              <a:t> (HMA), y otros microorganismos </a:t>
            </a:r>
            <a:r>
              <a:rPr lang="es-ES" sz="1100" dirty="0"/>
              <a:t>del suelo, con diversos fines,  </a:t>
            </a:r>
            <a:r>
              <a:rPr lang="es-ES" sz="1100" dirty="0" smtClean="0"/>
              <a:t>incluyendo: Fabricación </a:t>
            </a:r>
            <a:r>
              <a:rPr lang="es-ES" sz="1100" dirty="0"/>
              <a:t>de inóculos de </a:t>
            </a:r>
            <a:r>
              <a:rPr lang="es-ES" sz="1100" dirty="0" smtClean="0"/>
              <a:t>HMA y Estudios </a:t>
            </a:r>
            <a:r>
              <a:rPr lang="es-ES" sz="1100" dirty="0"/>
              <a:t>previos a la aplicación de los </a:t>
            </a:r>
            <a:r>
              <a:rPr lang="es-ES" sz="1100" dirty="0" smtClean="0"/>
              <a:t>inóculos. </a:t>
            </a:r>
          </a:p>
          <a:p>
            <a:endParaRPr lang="es-ES" sz="1100" b="1" dirty="0" smtClean="0"/>
          </a:p>
        </p:txBody>
      </p:sp>
      <p:sp>
        <p:nvSpPr>
          <p:cNvPr id="36" name="35 Rectángulo"/>
          <p:cNvSpPr/>
          <p:nvPr/>
        </p:nvSpPr>
        <p:spPr>
          <a:xfrm>
            <a:off x="548680" y="4812410"/>
            <a:ext cx="2818693" cy="141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601213" y="5120188"/>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es-ES" sz="1100" dirty="0"/>
              <a:t>Laboratorio de Nutrición Mineral </a:t>
            </a:r>
            <a:endParaRPr lang="es-ES" sz="1100" dirty="0" smtClean="0"/>
          </a:p>
          <a:p>
            <a:pPr algn="just"/>
            <a:r>
              <a:rPr lang="es-ES" sz="1100" dirty="0" smtClean="0"/>
              <a:t>de </a:t>
            </a:r>
            <a:r>
              <a:rPr lang="es-ES" sz="1100" dirty="0"/>
              <a:t>Plantas Silvestres</a:t>
            </a:r>
            <a:r>
              <a:rPr lang="es-ES" sz="1100" dirty="0" smtClean="0"/>
              <a:t>.</a:t>
            </a:r>
            <a:endParaRPr lang="it-IT" sz="1100" dirty="0"/>
          </a:p>
          <a:p>
            <a:pPr algn="just"/>
            <a:r>
              <a:rPr lang="it-IT" sz="1100" dirty="0"/>
              <a:t>58(212)7510111/2198</a:t>
            </a:r>
          </a:p>
        </p:txBody>
      </p:sp>
      <p:sp>
        <p:nvSpPr>
          <p:cNvPr id="38" name="37 Rectángulo"/>
          <p:cNvSpPr/>
          <p:nvPr/>
        </p:nvSpPr>
        <p:spPr>
          <a:xfrm>
            <a:off x="631069" y="4856792"/>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631069" y="4812411"/>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01236" y="5120188"/>
            <a:ext cx="246979" cy="246979"/>
          </a:xfrm>
          <a:prstGeom prst="rect">
            <a:avLst/>
          </a:prstGeom>
        </p:spPr>
      </p:pic>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3429000" y="2152759"/>
            <a:ext cx="2936630" cy="2631490"/>
          </a:xfrm>
          <a:prstGeom prst="rect">
            <a:avLst/>
          </a:prstGeom>
          <a:noFill/>
        </p:spPr>
        <p:txBody>
          <a:bodyPr wrap="square" rtlCol="0">
            <a:spAutoFit/>
          </a:bodyPr>
          <a:lstStyle/>
          <a:p>
            <a:r>
              <a:rPr lang="es-ES" sz="1100" b="1" dirty="0"/>
              <a:t>ASESORÍAS 	</a:t>
            </a:r>
            <a:endParaRPr lang="es-ES" sz="1100" b="1" dirty="0" smtClean="0"/>
          </a:p>
          <a:p>
            <a:r>
              <a:rPr lang="es-ES" sz="1100" b="1" dirty="0" smtClean="0"/>
              <a:t>Usuarios </a:t>
            </a:r>
            <a:r>
              <a:rPr lang="es-ES" sz="1100" b="1" dirty="0"/>
              <a:t>del Servicio, Producto o </a:t>
            </a:r>
            <a:r>
              <a:rPr lang="es-ES" sz="1100" b="1" dirty="0" smtClean="0"/>
              <a:t>Proceso</a:t>
            </a:r>
            <a:endParaRPr lang="es-ES" sz="1100" b="1" dirty="0"/>
          </a:p>
          <a:p>
            <a:pPr marL="171450" indent="-171450">
              <a:buFont typeface="Arial" pitchFamily="34" charset="0"/>
              <a:buChar char="•"/>
            </a:pPr>
            <a:r>
              <a:rPr lang="es-ES" sz="1100" dirty="0" smtClean="0"/>
              <a:t>Universidades </a:t>
            </a:r>
            <a:r>
              <a:rPr lang="es-ES" sz="1100" dirty="0"/>
              <a:t>Nacionales. </a:t>
            </a:r>
          </a:p>
          <a:p>
            <a:pPr marL="171450" indent="-171450">
              <a:buFont typeface="Arial" pitchFamily="34" charset="0"/>
              <a:buChar char="•"/>
            </a:pPr>
            <a:r>
              <a:rPr lang="es-ES" sz="1100" dirty="0" smtClean="0"/>
              <a:t>IVIC</a:t>
            </a:r>
            <a:r>
              <a:rPr lang="es-ES" sz="1100" dirty="0"/>
              <a:t>. </a:t>
            </a:r>
          </a:p>
          <a:p>
            <a:pPr marL="171450" indent="-171450">
              <a:buFont typeface="Arial" pitchFamily="34" charset="0"/>
              <a:buChar char="•"/>
            </a:pPr>
            <a:r>
              <a:rPr lang="es-ES" sz="1100" dirty="0" smtClean="0"/>
              <a:t>Ministerio </a:t>
            </a:r>
            <a:r>
              <a:rPr lang="es-ES" sz="1100" dirty="0"/>
              <a:t>del Poder Popular para la  Educación Universitaria, Ciencia y Tecnología</a:t>
            </a:r>
            <a:r>
              <a:rPr lang="es-ES" sz="1100" dirty="0" smtClean="0"/>
              <a:t>. </a:t>
            </a:r>
            <a:endParaRPr lang="es-ES" sz="1100" dirty="0"/>
          </a:p>
          <a:p>
            <a:pPr marL="171450" indent="-171450">
              <a:buFont typeface="Arial" pitchFamily="34" charset="0"/>
              <a:buChar char="•"/>
            </a:pPr>
            <a:r>
              <a:rPr lang="es-ES" sz="1100" dirty="0" smtClean="0"/>
              <a:t>Fundaciones </a:t>
            </a:r>
            <a:r>
              <a:rPr lang="es-ES" sz="1100" dirty="0"/>
              <a:t>Privadas.</a:t>
            </a:r>
            <a:r>
              <a:rPr lang="es-ES" sz="1100" b="1" dirty="0"/>
              <a:t>	 </a:t>
            </a:r>
            <a:endParaRPr lang="es-ES" sz="1100" b="1" dirty="0" smtClean="0"/>
          </a:p>
          <a:p>
            <a:r>
              <a:rPr lang="es-ES" sz="1100" b="1" dirty="0" smtClean="0"/>
              <a:t>Descripción: </a:t>
            </a:r>
            <a:endParaRPr lang="es-ES" sz="1100" b="1" dirty="0"/>
          </a:p>
          <a:p>
            <a:pPr marL="171450" indent="-171450" algn="just">
              <a:buFont typeface="Arial" pitchFamily="34" charset="0"/>
              <a:buChar char="•"/>
            </a:pPr>
            <a:r>
              <a:rPr lang="es-ES" sz="1100" dirty="0"/>
              <a:t>Este laboratorio está en la capacidad de prestar asesoría en el área de morfología </a:t>
            </a:r>
            <a:r>
              <a:rPr lang="es-ES" sz="1100" dirty="0" smtClean="0"/>
              <a:t>y </a:t>
            </a:r>
            <a:r>
              <a:rPr lang="es-ES" sz="1100" dirty="0"/>
              <a:t>anatomía de plantas silvestres y cultivadas, destacando la aplicación de los estudios </a:t>
            </a:r>
            <a:r>
              <a:rPr lang="es-ES" sz="1100" dirty="0" err="1"/>
              <a:t>morfoanatómicos</a:t>
            </a:r>
            <a:r>
              <a:rPr lang="es-ES" sz="1100" dirty="0"/>
              <a:t> </a:t>
            </a:r>
            <a:r>
              <a:rPr lang="es-ES" sz="1100" dirty="0" smtClean="0"/>
              <a:t>en </a:t>
            </a:r>
            <a:r>
              <a:rPr lang="es-ES" sz="1100" dirty="0"/>
              <a:t>la resolución de problemas taxonómicos, ecológicos, fisiológicos, entre otros.	</a:t>
            </a:r>
            <a:r>
              <a:rPr lang="es-ES" sz="1100" b="1" dirty="0"/>
              <a:t>	</a:t>
            </a:r>
            <a:endParaRPr lang="es-ES" sz="1100" b="1" dirty="0" smtClean="0"/>
          </a:p>
        </p:txBody>
      </p:sp>
      <p:sp>
        <p:nvSpPr>
          <p:cNvPr id="44" name="43 Rectángulo"/>
          <p:cNvSpPr/>
          <p:nvPr/>
        </p:nvSpPr>
        <p:spPr>
          <a:xfrm>
            <a:off x="3501008" y="4812410"/>
            <a:ext cx="2818693" cy="141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3553541" y="5120188"/>
            <a:ext cx="2738188" cy="1107996"/>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a:t>Laboratorio </a:t>
            </a:r>
            <a:r>
              <a:rPr lang="it-IT" sz="1100" dirty="0" smtClean="0"/>
              <a:t>de Morfología y Anatomía Vegetal.</a:t>
            </a:r>
          </a:p>
          <a:p>
            <a:pPr algn="just"/>
            <a:r>
              <a:rPr lang="it-IT" sz="1100" dirty="0" smtClean="0"/>
              <a:t>58(212)7510111/2179</a:t>
            </a:r>
            <a:endParaRPr lang="it-IT" sz="1100" dirty="0"/>
          </a:p>
          <a:p>
            <a:pPr algn="just"/>
            <a:endParaRPr lang="it-IT" sz="1100" dirty="0"/>
          </a:p>
        </p:txBody>
      </p:sp>
      <p:sp>
        <p:nvSpPr>
          <p:cNvPr id="46" name="45 Rectángulo"/>
          <p:cNvSpPr/>
          <p:nvPr/>
        </p:nvSpPr>
        <p:spPr>
          <a:xfrm>
            <a:off x="3583397" y="4856792"/>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3583397" y="4812411"/>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53564" y="5120188"/>
            <a:ext cx="246979" cy="246979"/>
          </a:xfrm>
          <a:prstGeom prst="rect">
            <a:avLst/>
          </a:prstGeom>
        </p:spPr>
      </p:pic>
      <p:pic>
        <p:nvPicPr>
          <p:cNvPr id="3074" name="Picture 2" descr="C:\Documents and Settings\Coordinación\Mis documentos\2-2-2018, FOTOS DE LABORATORIOS\P11008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688" y="6372200"/>
            <a:ext cx="2591127" cy="194334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4 Imagen"/>
          <p:cNvPicPr>
            <a:picLocks noChangeAspect="1"/>
          </p:cNvPicPr>
          <p:nvPr/>
        </p:nvPicPr>
        <p:blipFill rotWithShape="1">
          <a:blip r:embed="rId6" cstate="print">
            <a:extLst>
              <a:ext uri="{28A0092B-C50C-407E-A947-70E740481C1C}">
                <a14:useLocalDpi xmlns:a14="http://schemas.microsoft.com/office/drawing/2010/main" val="0"/>
              </a:ext>
            </a:extLst>
          </a:blip>
          <a:srcRect l="14863"/>
          <a:stretch/>
        </p:blipFill>
        <p:spPr>
          <a:xfrm>
            <a:off x="3519506" y="6372200"/>
            <a:ext cx="2645798" cy="194334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486781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sp>
        <p:nvSpPr>
          <p:cNvPr id="28" name="27 CuadroTexto"/>
          <p:cNvSpPr txBox="1"/>
          <p:nvPr/>
        </p:nvSpPr>
        <p:spPr>
          <a:xfrm>
            <a:off x="495029" y="2152759"/>
            <a:ext cx="2861963" cy="2292935"/>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lgn="just">
              <a:buFont typeface="Arial" pitchFamily="34" charset="0"/>
              <a:buChar char="•"/>
            </a:pPr>
            <a:r>
              <a:rPr lang="es-ES" sz="1100" dirty="0" smtClean="0"/>
              <a:t>Universidades </a:t>
            </a:r>
            <a:r>
              <a:rPr lang="es-ES" sz="1100" dirty="0"/>
              <a:t>Nacionales. </a:t>
            </a:r>
          </a:p>
          <a:p>
            <a:pPr marL="171450" indent="-171450" algn="just">
              <a:buFont typeface="Arial" pitchFamily="34" charset="0"/>
              <a:buChar char="•"/>
            </a:pPr>
            <a:r>
              <a:rPr lang="es-ES" sz="1100" dirty="0" smtClean="0"/>
              <a:t>IVIC</a:t>
            </a:r>
            <a:r>
              <a:rPr lang="es-ES" sz="1100" dirty="0"/>
              <a:t>. </a:t>
            </a:r>
          </a:p>
          <a:p>
            <a:pPr marL="171450" indent="-171450" algn="just">
              <a:buFont typeface="Arial" pitchFamily="34" charset="0"/>
              <a:buChar char="•"/>
            </a:pPr>
            <a:r>
              <a:rPr lang="es-ES" sz="1100" dirty="0" smtClean="0"/>
              <a:t>Ministerios </a:t>
            </a:r>
            <a:r>
              <a:rPr lang="es-ES" sz="1100" dirty="0"/>
              <a:t>del Poder Popular para: </a:t>
            </a:r>
            <a:endParaRPr lang="es-ES" sz="1100" dirty="0" smtClean="0"/>
          </a:p>
          <a:p>
            <a:pPr marL="171450" indent="-171450" algn="just">
              <a:buFont typeface="Arial" pitchFamily="34" charset="0"/>
              <a:buChar char="•"/>
            </a:pPr>
            <a:r>
              <a:rPr lang="es-ES" sz="1100" dirty="0" smtClean="0"/>
              <a:t>Educación Universitaria</a:t>
            </a:r>
            <a:r>
              <a:rPr lang="es-ES" sz="1100" dirty="0"/>
              <a:t>.</a:t>
            </a:r>
            <a:endParaRPr lang="es-ES" sz="1100" dirty="0" smtClean="0"/>
          </a:p>
          <a:p>
            <a:pPr marL="171450" indent="-171450" algn="just">
              <a:buFont typeface="Arial" pitchFamily="34" charset="0"/>
              <a:buChar char="•"/>
            </a:pPr>
            <a:r>
              <a:rPr lang="es-ES" sz="1100" dirty="0" smtClean="0"/>
              <a:t>Ciencia </a:t>
            </a:r>
            <a:r>
              <a:rPr lang="es-ES" sz="1100" dirty="0"/>
              <a:t>y </a:t>
            </a:r>
            <a:r>
              <a:rPr lang="es-ES" sz="1100" dirty="0" smtClean="0"/>
              <a:t>Tecnología.</a:t>
            </a:r>
          </a:p>
          <a:p>
            <a:pPr marL="171450" indent="-171450" algn="just">
              <a:buFont typeface="Arial" pitchFamily="34" charset="0"/>
              <a:buChar char="•"/>
            </a:pPr>
            <a:r>
              <a:rPr lang="es-ES" sz="1100" dirty="0" err="1" smtClean="0"/>
              <a:t>Ecosocialismo</a:t>
            </a:r>
            <a:r>
              <a:rPr lang="es-ES" sz="1100" dirty="0" smtClean="0"/>
              <a:t> </a:t>
            </a:r>
            <a:r>
              <a:rPr lang="es-ES" sz="1100" dirty="0"/>
              <a:t>y Aguas. </a:t>
            </a:r>
          </a:p>
          <a:p>
            <a:pPr marL="171450" indent="-171450" algn="just">
              <a:buFont typeface="Arial" pitchFamily="34" charset="0"/>
              <a:buChar char="•"/>
            </a:pPr>
            <a:r>
              <a:rPr lang="es-ES" sz="1100" dirty="0" smtClean="0"/>
              <a:t>Fundaciones </a:t>
            </a:r>
            <a:r>
              <a:rPr lang="es-ES" sz="1100" dirty="0"/>
              <a:t>Privadas.</a:t>
            </a:r>
            <a:r>
              <a:rPr lang="es-ES" sz="1100" b="1" dirty="0"/>
              <a:t>	</a:t>
            </a:r>
            <a:endParaRPr lang="es-ES" sz="1100" b="1" dirty="0" smtClean="0"/>
          </a:p>
          <a:p>
            <a:r>
              <a:rPr lang="es-ES" sz="1100" b="1" dirty="0" smtClean="0"/>
              <a:t>Descripción: </a:t>
            </a:r>
            <a:endParaRPr lang="es-ES" sz="1100" b="1" dirty="0"/>
          </a:p>
          <a:p>
            <a:pPr marL="171450" indent="-171450" algn="just">
              <a:buFont typeface="Arial" pitchFamily="34" charset="0"/>
              <a:buChar char="•"/>
            </a:pPr>
            <a:r>
              <a:rPr lang="es-ES" sz="1100" dirty="0"/>
              <a:t>Identificación de plantas (</a:t>
            </a:r>
            <a:r>
              <a:rPr lang="es-ES" sz="1100" dirty="0" err="1"/>
              <a:t>Atrachophyta</a:t>
            </a:r>
            <a:r>
              <a:rPr lang="es-ES" sz="1100" dirty="0"/>
              <a:t> y </a:t>
            </a:r>
            <a:r>
              <a:rPr lang="es-ES" sz="1100" dirty="0" err="1"/>
              <a:t>Tracheophyta</a:t>
            </a:r>
            <a:r>
              <a:rPr lang="es-ES" sz="1100" dirty="0" smtClean="0"/>
              <a:t>).</a:t>
            </a:r>
            <a:r>
              <a:rPr lang="es-ES" sz="1100" b="1" dirty="0" smtClean="0"/>
              <a:t>	</a:t>
            </a:r>
          </a:p>
          <a:p>
            <a:r>
              <a:rPr lang="es-ES" sz="1100" b="1" dirty="0" smtClean="0"/>
              <a:t>	</a:t>
            </a:r>
          </a:p>
        </p:txBody>
      </p:sp>
      <p:sp>
        <p:nvSpPr>
          <p:cNvPr id="36" name="35 Rectángulo"/>
          <p:cNvSpPr/>
          <p:nvPr/>
        </p:nvSpPr>
        <p:spPr>
          <a:xfrm>
            <a:off x="548680" y="4308354"/>
            <a:ext cx="2818693" cy="141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601213" y="4616132"/>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a:t>Laboratorio de </a:t>
            </a:r>
            <a:r>
              <a:rPr lang="es-ES" sz="1100" dirty="0" err="1"/>
              <a:t>Atracheophyta</a:t>
            </a:r>
            <a:r>
              <a:rPr lang="es-ES" sz="1100" dirty="0"/>
              <a:t> </a:t>
            </a:r>
            <a:endParaRPr lang="es-ES" sz="1100" dirty="0" smtClean="0"/>
          </a:p>
          <a:p>
            <a:pPr algn="just"/>
            <a:r>
              <a:rPr lang="es-ES" sz="1100" dirty="0" smtClean="0"/>
              <a:t>y </a:t>
            </a:r>
            <a:r>
              <a:rPr lang="es-ES" sz="1100" dirty="0" err="1"/>
              <a:t>Tracheophyta</a:t>
            </a:r>
            <a:r>
              <a:rPr lang="es-ES" sz="1100" dirty="0"/>
              <a:t> </a:t>
            </a:r>
            <a:endParaRPr lang="es-ES" sz="1100" dirty="0" smtClean="0"/>
          </a:p>
          <a:p>
            <a:pPr algn="just"/>
            <a:r>
              <a:rPr lang="it-IT" sz="1100" dirty="0" smtClean="0"/>
              <a:t>58(212)7510111</a:t>
            </a:r>
            <a:r>
              <a:rPr lang="it-IT" sz="1100" dirty="0"/>
              <a:t>/ 2163</a:t>
            </a:r>
          </a:p>
        </p:txBody>
      </p:sp>
      <p:sp>
        <p:nvSpPr>
          <p:cNvPr id="38" name="37 Rectángulo"/>
          <p:cNvSpPr/>
          <p:nvPr/>
        </p:nvSpPr>
        <p:spPr>
          <a:xfrm>
            <a:off x="631069" y="4352736"/>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631069" y="4308355"/>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01236" y="4616132"/>
            <a:ext cx="246979" cy="246979"/>
          </a:xfrm>
          <a:prstGeom prst="rect">
            <a:avLst/>
          </a:prstGeom>
        </p:spPr>
      </p:pic>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3429000" y="2203281"/>
            <a:ext cx="2936630" cy="2800767"/>
          </a:xfrm>
          <a:prstGeom prst="rect">
            <a:avLst/>
          </a:prstGeom>
          <a:noFill/>
        </p:spPr>
        <p:txBody>
          <a:bodyPr wrap="square" rtlCol="0">
            <a:spAutoFit/>
          </a:bodyPr>
          <a:lstStyle/>
          <a:p>
            <a:r>
              <a:rPr lang="es-ES" sz="1100" b="1" dirty="0"/>
              <a:t>ASESORÍAS 	</a:t>
            </a:r>
            <a:endParaRPr lang="es-ES" sz="1100" b="1" dirty="0" smtClean="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smtClean="0"/>
              <a:t>Institutos </a:t>
            </a:r>
            <a:r>
              <a:rPr lang="es-ES" sz="1100" dirty="0"/>
              <a:t>de educación media.</a:t>
            </a:r>
          </a:p>
          <a:p>
            <a:pPr marL="171450" indent="-171450">
              <a:buFont typeface="Arial" pitchFamily="34" charset="0"/>
              <a:buChar char="•"/>
            </a:pPr>
            <a:r>
              <a:rPr lang="es-ES" sz="1100" dirty="0" smtClean="0"/>
              <a:t>Universidades Nacionales, IVIC</a:t>
            </a:r>
            <a:r>
              <a:rPr lang="es-ES" sz="1100" dirty="0"/>
              <a:t>. </a:t>
            </a:r>
          </a:p>
          <a:p>
            <a:pPr marL="171450" indent="-171450">
              <a:buFont typeface="Arial" pitchFamily="34" charset="0"/>
              <a:buChar char="•"/>
            </a:pPr>
            <a:r>
              <a:rPr lang="es-ES" sz="1100" dirty="0" smtClean="0"/>
              <a:t>Ministerios </a:t>
            </a:r>
            <a:r>
              <a:rPr lang="es-ES" sz="1100" dirty="0"/>
              <a:t>del Poder Popular para: La  Educación Universitaria, Ciencia y Tecnología; la Agricultura Productiva y Tierras. </a:t>
            </a:r>
          </a:p>
          <a:p>
            <a:pPr marL="171450" indent="-171450">
              <a:buFont typeface="Arial" pitchFamily="34" charset="0"/>
              <a:buChar char="•"/>
            </a:pPr>
            <a:r>
              <a:rPr lang="es-ES" sz="1100" dirty="0" smtClean="0"/>
              <a:t>Fundaciones </a:t>
            </a:r>
            <a:r>
              <a:rPr lang="es-ES" sz="1100" dirty="0"/>
              <a:t>Privadas.</a:t>
            </a:r>
            <a:r>
              <a:rPr lang="es-ES" sz="1100" b="1" dirty="0"/>
              <a:t>	</a:t>
            </a:r>
            <a:endParaRPr lang="es-ES" sz="1100" b="1" dirty="0" smtClean="0"/>
          </a:p>
          <a:p>
            <a:r>
              <a:rPr lang="es-ES" sz="1100" b="1" dirty="0" smtClean="0"/>
              <a:t>Descripción: </a:t>
            </a:r>
          </a:p>
          <a:p>
            <a:pPr marL="171450" indent="-171450" algn="just">
              <a:buFont typeface="Arial" pitchFamily="34" charset="0"/>
              <a:buChar char="•"/>
            </a:pPr>
            <a:r>
              <a:rPr lang="es-ES" sz="1100" dirty="0"/>
              <a:t>Asesorías a estudiantes de bachillerato para la realización de </a:t>
            </a:r>
            <a:r>
              <a:rPr lang="es-ES" sz="1100" dirty="0" smtClean="0"/>
              <a:t>tesis.</a:t>
            </a:r>
          </a:p>
          <a:p>
            <a:pPr marL="171450" indent="-171450" algn="just">
              <a:buFont typeface="Arial" pitchFamily="34" charset="0"/>
              <a:buChar char="•"/>
            </a:pPr>
            <a:r>
              <a:rPr lang="es-ES" sz="1100" dirty="0" smtClean="0"/>
              <a:t>Capacidad </a:t>
            </a:r>
            <a:r>
              <a:rPr lang="es-ES" sz="1100" dirty="0"/>
              <a:t>de prestar servicio en el asesoramiento para la propagación in vitro de especies </a:t>
            </a:r>
            <a:r>
              <a:rPr lang="es-ES" sz="1100" dirty="0" smtClean="0"/>
              <a:t> de </a:t>
            </a:r>
            <a:r>
              <a:rPr lang="es-ES" sz="1100" dirty="0"/>
              <a:t>interés </a:t>
            </a:r>
            <a:r>
              <a:rPr lang="es-ES" sz="1100" dirty="0" smtClean="0"/>
              <a:t>económico.</a:t>
            </a:r>
          </a:p>
          <a:p>
            <a:pPr marL="171450" indent="-171450" algn="just">
              <a:buFont typeface="Arial" pitchFamily="34" charset="0"/>
              <a:buChar char="•"/>
            </a:pPr>
            <a:r>
              <a:rPr lang="es-ES" sz="1100" dirty="0" smtClean="0"/>
              <a:t>Capacidad </a:t>
            </a:r>
            <a:r>
              <a:rPr lang="es-ES" sz="1100" dirty="0"/>
              <a:t>de escalar a niveles comerciales la propagación in vitro de especies de interés</a:t>
            </a:r>
            <a:r>
              <a:rPr lang="es-ES" sz="1100" dirty="0" smtClean="0"/>
              <a:t>.</a:t>
            </a:r>
          </a:p>
        </p:txBody>
      </p:sp>
      <p:sp>
        <p:nvSpPr>
          <p:cNvPr id="44" name="43 Rectángulo"/>
          <p:cNvSpPr/>
          <p:nvPr/>
        </p:nvSpPr>
        <p:spPr>
          <a:xfrm>
            <a:off x="3501008" y="5004048"/>
            <a:ext cx="2818693" cy="10772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3553541" y="5311826"/>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Laboratorio de Mejoramiento </a:t>
            </a:r>
            <a:r>
              <a:rPr lang="es-ES" sz="1100" dirty="0" smtClean="0"/>
              <a:t>Vegetal</a:t>
            </a:r>
            <a:endParaRPr lang="it-IT" sz="1100" dirty="0"/>
          </a:p>
          <a:p>
            <a:pPr algn="just"/>
            <a:r>
              <a:rPr lang="it-IT" sz="1100" dirty="0" smtClean="0"/>
              <a:t>58(212</a:t>
            </a:r>
            <a:r>
              <a:rPr lang="it-IT" sz="1100" dirty="0"/>
              <a:t>) </a:t>
            </a:r>
            <a:r>
              <a:rPr lang="it-IT" sz="1100" dirty="0" smtClean="0"/>
              <a:t>7510111</a:t>
            </a:r>
            <a:r>
              <a:rPr lang="it-IT" sz="1100" dirty="0"/>
              <a:t>/ 2179</a:t>
            </a:r>
          </a:p>
        </p:txBody>
      </p:sp>
      <p:sp>
        <p:nvSpPr>
          <p:cNvPr id="46" name="45 Rectángulo"/>
          <p:cNvSpPr/>
          <p:nvPr/>
        </p:nvSpPr>
        <p:spPr>
          <a:xfrm>
            <a:off x="3583397" y="5048430"/>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3583397" y="5004049"/>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14069" y="5321689"/>
            <a:ext cx="246979" cy="246979"/>
          </a:xfrm>
          <a:prstGeom prst="rect">
            <a:avLst/>
          </a:prstGeom>
        </p:spPr>
      </p:pic>
      <p:pic>
        <p:nvPicPr>
          <p:cNvPr id="5" name="4 Imagen"/>
          <p:cNvPicPr>
            <a:picLocks noChangeAspect="1"/>
          </p:cNvPicPr>
          <p:nvPr/>
        </p:nvPicPr>
        <p:blipFill rotWithShape="1">
          <a:blip r:embed="rId5">
            <a:extLst>
              <a:ext uri="{28A0092B-C50C-407E-A947-70E740481C1C}">
                <a14:useLocalDpi xmlns:a14="http://schemas.microsoft.com/office/drawing/2010/main" val="0"/>
              </a:ext>
            </a:extLst>
          </a:blip>
          <a:srcRect r="12145"/>
          <a:stretch/>
        </p:blipFill>
        <p:spPr>
          <a:xfrm>
            <a:off x="577974" y="5868144"/>
            <a:ext cx="2714389" cy="206386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C:\Documents and Settings\Coordinación\Mis documentos\2-2-2018, FOTOS DE LABORATORIOS\P11009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9201" y="6228184"/>
            <a:ext cx="2765489" cy="207411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8810937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sp>
        <p:nvSpPr>
          <p:cNvPr id="28" name="27 CuadroTexto"/>
          <p:cNvSpPr txBox="1"/>
          <p:nvPr/>
        </p:nvSpPr>
        <p:spPr>
          <a:xfrm>
            <a:off x="495029" y="2152759"/>
            <a:ext cx="2861963" cy="3139321"/>
          </a:xfrm>
          <a:prstGeom prst="rect">
            <a:avLst/>
          </a:prstGeom>
          <a:noFill/>
        </p:spPr>
        <p:txBody>
          <a:bodyPr wrap="square" rtlCol="0">
            <a:spAutoFit/>
          </a:bodyPr>
          <a:lstStyle/>
          <a:p>
            <a:r>
              <a:rPr lang="es-ES" sz="1100" b="1" dirty="0" smtClean="0"/>
              <a:t>ASESORÍAS 	</a:t>
            </a:r>
            <a:endParaRPr lang="es-ES" sz="1100" b="1" dirty="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smtClean="0"/>
              <a:t>Universidades </a:t>
            </a:r>
            <a:r>
              <a:rPr lang="es-ES" sz="1100" dirty="0"/>
              <a:t>Nacionales. </a:t>
            </a:r>
          </a:p>
          <a:p>
            <a:pPr marL="171450" indent="-171450">
              <a:buFont typeface="Arial" pitchFamily="34" charset="0"/>
              <a:buChar char="•"/>
            </a:pPr>
            <a:r>
              <a:rPr lang="es-ES" sz="1100" dirty="0" smtClean="0"/>
              <a:t>IVIC</a:t>
            </a:r>
            <a:r>
              <a:rPr lang="es-ES" sz="1100" dirty="0"/>
              <a:t>. </a:t>
            </a:r>
          </a:p>
          <a:p>
            <a:pPr marL="171450" indent="-171450" algn="just">
              <a:buFont typeface="Arial" pitchFamily="34" charset="0"/>
              <a:buChar char="•"/>
            </a:pPr>
            <a:r>
              <a:rPr lang="es-ES" sz="1100" dirty="0" smtClean="0"/>
              <a:t>Ministerios </a:t>
            </a:r>
            <a:r>
              <a:rPr lang="es-ES" sz="1100" dirty="0"/>
              <a:t>del Poder Popular para: La  Educación Universitaria, Ciencia y Tecnología; </a:t>
            </a:r>
            <a:r>
              <a:rPr lang="es-ES" sz="1100" dirty="0" err="1"/>
              <a:t>Ecosocialismo</a:t>
            </a:r>
            <a:r>
              <a:rPr lang="es-ES" sz="1100" dirty="0"/>
              <a:t> y Aguas. </a:t>
            </a:r>
          </a:p>
          <a:p>
            <a:pPr marL="171450" indent="-171450" algn="just">
              <a:buFont typeface="Arial" pitchFamily="34" charset="0"/>
              <a:buChar char="•"/>
            </a:pPr>
            <a:r>
              <a:rPr lang="es-ES" sz="1100" dirty="0" smtClean="0"/>
              <a:t>Fundaciones </a:t>
            </a:r>
            <a:r>
              <a:rPr lang="es-ES" sz="1100" dirty="0"/>
              <a:t>Privadas.</a:t>
            </a:r>
            <a:endParaRPr lang="es-ES" sz="1100" dirty="0" smtClean="0"/>
          </a:p>
          <a:p>
            <a:r>
              <a:rPr lang="es-ES" sz="1100" b="1" dirty="0" smtClean="0"/>
              <a:t>Descripción: </a:t>
            </a:r>
            <a:endParaRPr lang="es-ES" sz="1100" b="1" dirty="0"/>
          </a:p>
          <a:p>
            <a:pPr marL="171450" indent="-171450">
              <a:buFont typeface="Arial" pitchFamily="34" charset="0"/>
              <a:buChar char="•"/>
            </a:pPr>
            <a:r>
              <a:rPr lang="es-ES" sz="1100" dirty="0" smtClean="0"/>
              <a:t>Identificación </a:t>
            </a:r>
            <a:r>
              <a:rPr lang="es-ES" sz="1100" dirty="0"/>
              <a:t>taxonómica de </a:t>
            </a:r>
            <a:r>
              <a:rPr lang="es-ES" sz="1100" dirty="0" err="1"/>
              <a:t>macroalgas</a:t>
            </a:r>
            <a:r>
              <a:rPr lang="es-ES" sz="1100" dirty="0"/>
              <a:t> y fanerógamas </a:t>
            </a:r>
            <a:r>
              <a:rPr lang="es-ES" sz="1100" dirty="0" smtClean="0"/>
              <a:t>marinas. </a:t>
            </a:r>
          </a:p>
          <a:p>
            <a:pPr marL="171450" indent="-171450">
              <a:buFont typeface="Arial" pitchFamily="34" charset="0"/>
              <a:buChar char="•"/>
            </a:pPr>
            <a:r>
              <a:rPr lang="es-ES" sz="1100" dirty="0" smtClean="0"/>
              <a:t>Estudios </a:t>
            </a:r>
            <a:r>
              <a:rPr lang="es-ES" sz="1100" dirty="0" err="1" smtClean="0"/>
              <a:t>ficoflorísticos</a:t>
            </a:r>
            <a:r>
              <a:rPr lang="es-ES" sz="1100" dirty="0" smtClean="0"/>
              <a:t> de impacto ambiental y  Algas como indicadores de contaminación.</a:t>
            </a:r>
          </a:p>
          <a:p>
            <a:r>
              <a:rPr lang="es-ES" sz="1100" b="1" dirty="0"/>
              <a:t>Laboratorio Responsable:</a:t>
            </a:r>
          </a:p>
          <a:p>
            <a:pPr marL="171450" indent="-171450" algn="just">
              <a:buFont typeface="Arial" pitchFamily="34" charset="0"/>
              <a:buChar char="•"/>
            </a:pPr>
            <a:r>
              <a:rPr lang="it-IT" sz="1100" dirty="0"/>
              <a:t>Laboratorio de </a:t>
            </a:r>
            <a:r>
              <a:rPr lang="es-ES" sz="1100" dirty="0"/>
              <a:t>Ecología y Taxonomía </a:t>
            </a:r>
          </a:p>
          <a:p>
            <a:pPr algn="just"/>
            <a:r>
              <a:rPr lang="es-ES" sz="1100" dirty="0"/>
              <a:t>de </a:t>
            </a:r>
            <a:r>
              <a:rPr lang="es-ES" sz="1100" dirty="0" err="1"/>
              <a:t>Macrofitas</a:t>
            </a:r>
            <a:r>
              <a:rPr lang="es-ES" sz="1100" dirty="0"/>
              <a:t> Marinas.</a:t>
            </a:r>
            <a:endParaRPr lang="es-ES" sz="1100" dirty="0" smtClean="0"/>
          </a:p>
          <a:p>
            <a:r>
              <a:rPr lang="es-ES" sz="1100" b="1" dirty="0"/>
              <a:t>	</a:t>
            </a:r>
            <a:endParaRPr lang="es-ES" sz="1100" b="1" dirty="0" smtClean="0"/>
          </a:p>
        </p:txBody>
      </p:sp>
      <p:sp>
        <p:nvSpPr>
          <p:cNvPr id="36" name="35 Rectángulo"/>
          <p:cNvSpPr/>
          <p:nvPr/>
        </p:nvSpPr>
        <p:spPr>
          <a:xfrm>
            <a:off x="548680" y="5148064"/>
            <a:ext cx="2818693" cy="124649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7" name="36 CuadroTexto"/>
          <p:cNvSpPr txBox="1"/>
          <p:nvPr/>
        </p:nvSpPr>
        <p:spPr>
          <a:xfrm>
            <a:off x="601213" y="5455842"/>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a:t>Laboratorio de </a:t>
            </a:r>
            <a:r>
              <a:rPr lang="es-ES" sz="1100" dirty="0"/>
              <a:t>Ecología y Taxonomía </a:t>
            </a:r>
            <a:endParaRPr lang="es-ES" sz="1100" dirty="0" smtClean="0"/>
          </a:p>
          <a:p>
            <a:pPr algn="just"/>
            <a:r>
              <a:rPr lang="es-ES" sz="1100" dirty="0" smtClean="0"/>
              <a:t>de </a:t>
            </a:r>
            <a:r>
              <a:rPr lang="es-ES" sz="1100" dirty="0" err="1"/>
              <a:t>Macrofitas</a:t>
            </a:r>
            <a:r>
              <a:rPr lang="es-ES" sz="1100" dirty="0"/>
              <a:t> </a:t>
            </a:r>
            <a:r>
              <a:rPr lang="es-ES" sz="1100" dirty="0" smtClean="0"/>
              <a:t>Marinas.</a:t>
            </a:r>
            <a:r>
              <a:rPr lang="es-ES" sz="1100" b="1" dirty="0"/>
              <a:t>	</a:t>
            </a:r>
            <a:endParaRPr lang="es-ES" sz="1100" b="1" dirty="0" smtClean="0"/>
          </a:p>
          <a:p>
            <a:pPr algn="just"/>
            <a:r>
              <a:rPr lang="it-IT" sz="1100" dirty="0" smtClean="0"/>
              <a:t>58(212)7510111</a:t>
            </a:r>
            <a:r>
              <a:rPr lang="it-IT" sz="1100" dirty="0"/>
              <a:t>/ 2196</a:t>
            </a:r>
          </a:p>
        </p:txBody>
      </p:sp>
      <p:sp>
        <p:nvSpPr>
          <p:cNvPr id="38" name="37 Rectángulo"/>
          <p:cNvSpPr/>
          <p:nvPr/>
        </p:nvSpPr>
        <p:spPr>
          <a:xfrm>
            <a:off x="631069" y="5192446"/>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631069" y="5148065"/>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1" name="40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01236" y="5455842"/>
            <a:ext cx="246979" cy="246979"/>
          </a:xfrm>
          <a:prstGeom prst="rect">
            <a:avLst/>
          </a:prstGeom>
        </p:spPr>
      </p:pic>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3429000" y="2192793"/>
            <a:ext cx="2936630" cy="2800767"/>
          </a:xfrm>
          <a:prstGeom prst="rect">
            <a:avLst/>
          </a:prstGeom>
          <a:noFill/>
        </p:spPr>
        <p:txBody>
          <a:bodyPr wrap="square" rtlCol="0">
            <a:spAutoFit/>
          </a:bodyPr>
          <a:lstStyle/>
          <a:p>
            <a:r>
              <a:rPr lang="es-ES" sz="1100" b="1" dirty="0"/>
              <a:t>ASESORÍAS </a:t>
            </a:r>
            <a:endParaRPr lang="es-ES" sz="1100" b="1" dirty="0" smtClean="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Universidades Nacionales. </a:t>
            </a:r>
          </a:p>
          <a:p>
            <a:pPr marL="171450" indent="-171450">
              <a:buFont typeface="Arial" pitchFamily="34" charset="0"/>
              <a:buChar char="•"/>
            </a:pPr>
            <a:r>
              <a:rPr lang="es-ES" sz="1100" dirty="0"/>
              <a:t>IVIC. </a:t>
            </a:r>
          </a:p>
          <a:p>
            <a:pPr marL="171450" indent="-171450" algn="just">
              <a:buFont typeface="Arial" pitchFamily="34" charset="0"/>
              <a:buChar char="•"/>
            </a:pPr>
            <a:r>
              <a:rPr lang="es-ES" sz="1100" dirty="0"/>
              <a:t>Ministerios del Poder Popular para: La  Educación Universitaria, Ciencia y Tecnología; </a:t>
            </a:r>
            <a:r>
              <a:rPr lang="es-ES" sz="1100" dirty="0" err="1"/>
              <a:t>Ecosocialismo</a:t>
            </a:r>
            <a:r>
              <a:rPr lang="es-ES" sz="1100" dirty="0"/>
              <a:t> y Aguas. </a:t>
            </a:r>
          </a:p>
          <a:p>
            <a:pPr marL="171450" indent="-171450" algn="just">
              <a:buFont typeface="Arial" pitchFamily="34" charset="0"/>
              <a:buChar char="•"/>
            </a:pPr>
            <a:r>
              <a:rPr lang="es-ES" sz="1100" dirty="0"/>
              <a:t>Fundaciones Privadas</a:t>
            </a:r>
            <a:r>
              <a:rPr lang="es-ES" sz="1100" dirty="0" smtClean="0"/>
              <a:t>.</a:t>
            </a:r>
            <a:endParaRPr lang="es-ES" sz="1100" b="1" dirty="0" smtClean="0"/>
          </a:p>
          <a:p>
            <a:r>
              <a:rPr lang="es-ES" sz="1100" b="1" dirty="0" smtClean="0"/>
              <a:t>Descripción: </a:t>
            </a:r>
          </a:p>
          <a:p>
            <a:pPr marL="171450" indent="-171450">
              <a:buFont typeface="Arial" pitchFamily="34" charset="0"/>
              <a:buChar char="•"/>
            </a:pPr>
            <a:r>
              <a:rPr lang="es-ES" sz="1100" dirty="0"/>
              <a:t>Asesoría en el reconocimiento de los elementos florísticos del bosque deciduo que se encuentra rodeando las Colinas de Bello Monte, en </a:t>
            </a:r>
            <a:r>
              <a:rPr lang="es-ES" sz="1100" dirty="0" smtClean="0"/>
              <a:t>la ciudad </a:t>
            </a:r>
            <a:r>
              <a:rPr lang="es-ES" sz="1100" dirty="0"/>
              <a:t>de Caracas.</a:t>
            </a:r>
          </a:p>
          <a:p>
            <a:pPr marL="171450" indent="-171450">
              <a:buFont typeface="Arial" pitchFamily="34" charset="0"/>
              <a:buChar char="•"/>
            </a:pPr>
            <a:r>
              <a:rPr lang="es-ES" sz="1100" dirty="0"/>
              <a:t>Entrenamiento de estudiantes en el Servicio Comunitario.	</a:t>
            </a:r>
            <a:endParaRPr lang="es-ES" sz="1100" b="1" dirty="0" smtClean="0"/>
          </a:p>
          <a:p>
            <a:r>
              <a:rPr lang="es-ES" sz="1100" b="1" dirty="0"/>
              <a:t>	</a:t>
            </a:r>
          </a:p>
        </p:txBody>
      </p:sp>
      <p:sp>
        <p:nvSpPr>
          <p:cNvPr id="44" name="43 Rectángulo"/>
          <p:cNvSpPr/>
          <p:nvPr/>
        </p:nvSpPr>
        <p:spPr>
          <a:xfrm>
            <a:off x="3429000" y="6948264"/>
            <a:ext cx="2818693" cy="141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3481533" y="7330951"/>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Estación Experimental </a:t>
            </a:r>
            <a:r>
              <a:rPr lang="es-ES" sz="1100" dirty="0" err="1"/>
              <a:t>Arboretum</a:t>
            </a:r>
            <a:endParaRPr lang="it-IT" sz="1100" dirty="0"/>
          </a:p>
          <a:p>
            <a:pPr algn="just"/>
            <a:r>
              <a:rPr lang="it-IT" sz="1100" dirty="0" smtClean="0"/>
              <a:t>58(212</a:t>
            </a:r>
            <a:r>
              <a:rPr lang="it-IT" sz="1100" dirty="0"/>
              <a:t>) </a:t>
            </a:r>
            <a:r>
              <a:rPr lang="it-IT" sz="1100" dirty="0" smtClean="0"/>
              <a:t>7510111</a:t>
            </a:r>
            <a:r>
              <a:rPr lang="it-IT" sz="1100" dirty="0"/>
              <a:t>/ 2163</a:t>
            </a:r>
          </a:p>
        </p:txBody>
      </p:sp>
      <p:sp>
        <p:nvSpPr>
          <p:cNvPr id="46" name="45 Rectángulo"/>
          <p:cNvSpPr/>
          <p:nvPr/>
        </p:nvSpPr>
        <p:spPr>
          <a:xfrm>
            <a:off x="3511389" y="6992645"/>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3511389" y="6948264"/>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42061" y="7265904"/>
            <a:ext cx="246979" cy="246979"/>
          </a:xfrm>
          <a:prstGeom prst="rect">
            <a:avLst/>
          </a:prstGeom>
        </p:spPr>
      </p:pic>
      <p:sp>
        <p:nvSpPr>
          <p:cNvPr id="29" name="28 CuadroTexto"/>
          <p:cNvSpPr txBox="1"/>
          <p:nvPr/>
        </p:nvSpPr>
        <p:spPr>
          <a:xfrm>
            <a:off x="3479202" y="4788024"/>
            <a:ext cx="2861963" cy="2123658"/>
          </a:xfrm>
          <a:prstGeom prst="rect">
            <a:avLst/>
          </a:prstGeom>
          <a:noFill/>
        </p:spPr>
        <p:txBody>
          <a:bodyPr wrap="square" rtlCol="0">
            <a:spAutoFit/>
          </a:bodyPr>
          <a:lstStyle/>
          <a:p>
            <a:r>
              <a:rPr lang="es-ES" sz="1100" b="1" dirty="0" smtClean="0"/>
              <a:t>SERVICIO COMUNITARIO JARDÍN ECOLÓGICO </a:t>
            </a:r>
          </a:p>
          <a:p>
            <a:r>
              <a:rPr lang="es-ES" sz="1100" b="1" dirty="0" smtClean="0"/>
              <a:t>CONCHA ACÚSTICA</a:t>
            </a:r>
            <a:r>
              <a:rPr lang="es-ES" sz="1100" b="1" dirty="0"/>
              <a:t>	</a:t>
            </a:r>
            <a:endParaRPr lang="es-ES" sz="1100" b="1" dirty="0" smtClean="0"/>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Comunidad </a:t>
            </a:r>
            <a:r>
              <a:rPr lang="es-ES" sz="1100" dirty="0" smtClean="0"/>
              <a:t>Universitaria </a:t>
            </a:r>
            <a:r>
              <a:rPr lang="es-ES" sz="1100" dirty="0"/>
              <a:t>y de Colinas </a:t>
            </a:r>
            <a:endParaRPr lang="es-ES" sz="1100" dirty="0" smtClean="0"/>
          </a:p>
          <a:p>
            <a:r>
              <a:rPr lang="es-ES" sz="1100" dirty="0"/>
              <a:t> </a:t>
            </a:r>
            <a:r>
              <a:rPr lang="es-ES" sz="1100" dirty="0" smtClean="0"/>
              <a:t>     de </a:t>
            </a:r>
            <a:r>
              <a:rPr lang="es-ES" sz="1100" dirty="0"/>
              <a:t>Bello Monte</a:t>
            </a:r>
            <a:r>
              <a:rPr lang="es-ES" sz="1100" b="1" dirty="0"/>
              <a:t>	</a:t>
            </a:r>
            <a:endParaRPr lang="es-ES" sz="1100" b="1" dirty="0" smtClean="0"/>
          </a:p>
          <a:p>
            <a:r>
              <a:rPr lang="es-ES" sz="1100" b="1" dirty="0" smtClean="0"/>
              <a:t>Descripción: </a:t>
            </a:r>
          </a:p>
          <a:p>
            <a:pPr marL="171450" indent="-171450">
              <a:buFont typeface="Arial" pitchFamily="34" charset="0"/>
              <a:buChar char="•"/>
            </a:pPr>
            <a:r>
              <a:rPr lang="es-ES" sz="1100" dirty="0" smtClean="0"/>
              <a:t>Observación </a:t>
            </a:r>
            <a:r>
              <a:rPr lang="es-ES" sz="1100" dirty="0"/>
              <a:t>de la naturaleza.</a:t>
            </a:r>
          </a:p>
          <a:p>
            <a:pPr marL="171450" indent="-171450">
              <a:buFont typeface="Arial" pitchFamily="34" charset="0"/>
              <a:buChar char="•"/>
            </a:pPr>
            <a:r>
              <a:rPr lang="es-ES" sz="1100" dirty="0" smtClean="0"/>
              <a:t>Senderos </a:t>
            </a:r>
            <a:r>
              <a:rPr lang="es-ES" sz="1100" dirty="0"/>
              <a:t>ecológicos.</a:t>
            </a:r>
          </a:p>
          <a:p>
            <a:pPr marL="171450" indent="-171450" algn="just">
              <a:buFont typeface="Arial" pitchFamily="34" charset="0"/>
              <a:buChar char="•"/>
            </a:pPr>
            <a:r>
              <a:rPr lang="es-ES" sz="1100" dirty="0" smtClean="0"/>
              <a:t>Actividades </a:t>
            </a:r>
            <a:r>
              <a:rPr lang="es-ES" sz="1100" dirty="0"/>
              <a:t>de sensibilización hacia la naturaleza.	</a:t>
            </a:r>
            <a:endParaRPr lang="es-ES" sz="1100" b="1" dirty="0"/>
          </a:p>
          <a:p>
            <a:r>
              <a:rPr lang="es-ES" sz="1100" b="1" dirty="0" smtClean="0"/>
              <a:t>Laboratorio Responsable:</a:t>
            </a:r>
          </a:p>
          <a:p>
            <a:pPr marL="171450" indent="-171450">
              <a:buFont typeface="Arial" pitchFamily="34" charset="0"/>
              <a:buChar char="•"/>
            </a:pPr>
            <a:r>
              <a:rPr lang="es-ES" sz="1100" dirty="0"/>
              <a:t>Estación Experimental </a:t>
            </a:r>
            <a:r>
              <a:rPr lang="es-ES" sz="1100" dirty="0" err="1" smtClean="0"/>
              <a:t>Arboretum</a:t>
            </a:r>
            <a:r>
              <a:rPr lang="es-ES" sz="1100" dirty="0"/>
              <a:t>.</a:t>
            </a:r>
            <a:endParaRPr lang="es-ES" sz="1100" b="1" dirty="0" smtClean="0"/>
          </a:p>
        </p:txBody>
      </p:sp>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02" y="6516216"/>
            <a:ext cx="2385210" cy="178890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867174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CuadroTexto"/>
          <p:cNvSpPr txBox="1"/>
          <p:nvPr/>
        </p:nvSpPr>
        <p:spPr>
          <a:xfrm>
            <a:off x="980728" y="2258452"/>
            <a:ext cx="4777386" cy="369332"/>
          </a:xfrm>
          <a:prstGeom prst="rect">
            <a:avLst/>
          </a:prstGeom>
          <a:noFill/>
        </p:spPr>
        <p:txBody>
          <a:bodyPr wrap="square" rtlCol="0">
            <a:spAutoFit/>
          </a:bodyPr>
          <a:lstStyle/>
          <a:p>
            <a:pPr algn="ctr"/>
            <a:r>
              <a:rPr lang="es-ES" b="1" dirty="0" smtClean="0"/>
              <a:t>Servicios Adicionales: Cursos y Proyectos </a:t>
            </a:r>
            <a:endParaRPr lang="es-VE" b="1" dirty="0"/>
          </a:p>
        </p:txBody>
      </p:sp>
      <p:sp>
        <p:nvSpPr>
          <p:cNvPr id="32" name="31 CuadroTexto"/>
          <p:cNvSpPr txBox="1"/>
          <p:nvPr/>
        </p:nvSpPr>
        <p:spPr>
          <a:xfrm>
            <a:off x="495029" y="2680450"/>
            <a:ext cx="2861963" cy="1107996"/>
          </a:xfrm>
          <a:prstGeom prst="rect">
            <a:avLst/>
          </a:prstGeom>
          <a:noFill/>
        </p:spPr>
        <p:txBody>
          <a:bodyPr wrap="square" rtlCol="0">
            <a:spAutoFit/>
          </a:bodyPr>
          <a:lstStyle/>
          <a:p>
            <a:r>
              <a:rPr lang="es-ES" sz="1100" b="1" dirty="0" smtClean="0"/>
              <a:t>PROPAGACIÓN IN VITRO DE ESPECIES DE INTERÉS ECONÓMICO</a:t>
            </a:r>
          </a:p>
          <a:p>
            <a:r>
              <a:rPr lang="es-ES" sz="1100" b="1" dirty="0" smtClean="0"/>
              <a:t>Descripción: </a:t>
            </a:r>
            <a:endParaRPr lang="es-ES" sz="1100" dirty="0"/>
          </a:p>
          <a:p>
            <a:pPr marL="171450" indent="-171450">
              <a:buFont typeface="Arial" pitchFamily="34" charset="0"/>
              <a:buChar char="•"/>
            </a:pPr>
            <a:r>
              <a:rPr lang="es-ES" sz="1100" dirty="0"/>
              <a:t>Biotecnología vegetal</a:t>
            </a:r>
          </a:p>
          <a:p>
            <a:r>
              <a:rPr lang="es-ES" sz="1100" b="1" dirty="0" smtClean="0"/>
              <a:t>Laboratorio </a:t>
            </a:r>
            <a:r>
              <a:rPr lang="es-ES" sz="1100" b="1" dirty="0"/>
              <a:t>Responsable</a:t>
            </a:r>
            <a:r>
              <a:rPr lang="es-ES" sz="1100" b="1" dirty="0" smtClean="0"/>
              <a:t>:</a:t>
            </a:r>
            <a:r>
              <a:rPr lang="es-ES" sz="1100" dirty="0"/>
              <a:t>	</a:t>
            </a:r>
          </a:p>
          <a:p>
            <a:pPr marL="171450" indent="-171450" algn="just">
              <a:buFont typeface="Arial" pitchFamily="34" charset="0"/>
              <a:buChar char="•"/>
            </a:pPr>
            <a:r>
              <a:rPr lang="es-ES" sz="1100" dirty="0"/>
              <a:t>Laboratorio de Mejoramiento </a:t>
            </a:r>
            <a:r>
              <a:rPr lang="es-ES" sz="1100" dirty="0" smtClean="0"/>
              <a:t>Vegetal</a:t>
            </a:r>
          </a:p>
        </p:txBody>
      </p:sp>
      <p:sp>
        <p:nvSpPr>
          <p:cNvPr id="35" name="34 Rectángulo"/>
          <p:cNvSpPr/>
          <p:nvPr/>
        </p:nvSpPr>
        <p:spPr>
          <a:xfrm>
            <a:off x="538299" y="3946985"/>
            <a:ext cx="2818693" cy="12537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9" name="48 CuadroTexto"/>
          <p:cNvSpPr txBox="1"/>
          <p:nvPr/>
        </p:nvSpPr>
        <p:spPr>
          <a:xfrm>
            <a:off x="590832" y="4254763"/>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smtClean="0"/>
              <a:t>Laboratorio de Mejoramiento VegetaL</a:t>
            </a:r>
          </a:p>
          <a:p>
            <a:pPr algn="just"/>
            <a:r>
              <a:rPr lang="it-IT" sz="1100" dirty="0" smtClean="0"/>
              <a:t>58(212)7510111/2179</a:t>
            </a:r>
            <a:endParaRPr lang="it-IT" sz="1100" dirty="0"/>
          </a:p>
        </p:txBody>
      </p:sp>
      <p:sp>
        <p:nvSpPr>
          <p:cNvPr id="50" name="49 Rectángulo"/>
          <p:cNvSpPr/>
          <p:nvPr/>
        </p:nvSpPr>
        <p:spPr>
          <a:xfrm>
            <a:off x="620688" y="3991367"/>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1" name="50 CuadroTexto"/>
          <p:cNvSpPr txBox="1"/>
          <p:nvPr/>
        </p:nvSpPr>
        <p:spPr>
          <a:xfrm>
            <a:off x="620688" y="394698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2" name="51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0855" y="4254763"/>
            <a:ext cx="246979" cy="246979"/>
          </a:xfrm>
          <a:prstGeom prst="rect">
            <a:avLst/>
          </a:prstGeom>
        </p:spPr>
      </p:pic>
      <p:sp>
        <p:nvSpPr>
          <p:cNvPr id="53" name="52 CuadroTexto"/>
          <p:cNvSpPr txBox="1"/>
          <p:nvPr/>
        </p:nvSpPr>
        <p:spPr>
          <a:xfrm>
            <a:off x="3387239" y="2680450"/>
            <a:ext cx="3028591" cy="1277273"/>
          </a:xfrm>
          <a:prstGeom prst="rect">
            <a:avLst/>
          </a:prstGeom>
          <a:noFill/>
        </p:spPr>
        <p:txBody>
          <a:bodyPr wrap="square" rtlCol="0">
            <a:spAutoFit/>
          </a:bodyPr>
          <a:lstStyle/>
          <a:p>
            <a:pPr algn="just"/>
            <a:r>
              <a:rPr lang="es-ES" sz="1100" b="1" dirty="0" smtClean="0"/>
              <a:t>CULTIVO DE TEJIDOS VEGETALES EN LA PRODUCCIÓN DE PLANTAS </a:t>
            </a:r>
          </a:p>
          <a:p>
            <a:pPr algn="just"/>
            <a:r>
              <a:rPr lang="es-ES" sz="1100" b="1" dirty="0" smtClean="0"/>
              <a:t>DE INTERÉS COMERCIAL</a:t>
            </a:r>
          </a:p>
          <a:p>
            <a:r>
              <a:rPr lang="es-ES" sz="1100" b="1" dirty="0" smtClean="0"/>
              <a:t>Descripción: </a:t>
            </a:r>
            <a:endParaRPr lang="es-ES" sz="1100" dirty="0"/>
          </a:p>
          <a:p>
            <a:pPr marL="171450" indent="-171450">
              <a:buFont typeface="Arial" pitchFamily="34" charset="0"/>
              <a:buChar char="•"/>
            </a:pPr>
            <a:r>
              <a:rPr lang="es-ES" sz="1100" dirty="0"/>
              <a:t>Biotecnología vegetal</a:t>
            </a:r>
            <a:endParaRPr lang="es-ES" sz="1100" dirty="0" smtClean="0"/>
          </a:p>
          <a:p>
            <a:r>
              <a:rPr lang="es-ES" sz="1100" b="1" dirty="0" smtClean="0"/>
              <a:t>Laboratorio Responsable:</a:t>
            </a:r>
            <a:endParaRPr lang="es-ES" sz="1100" dirty="0" smtClean="0"/>
          </a:p>
          <a:p>
            <a:pPr marL="171450" indent="-171450">
              <a:buFont typeface="Arial" pitchFamily="34" charset="0"/>
              <a:buChar char="•"/>
            </a:pPr>
            <a:r>
              <a:rPr lang="es-ES" sz="1100" dirty="0" smtClean="0"/>
              <a:t>Laboratorio </a:t>
            </a:r>
            <a:r>
              <a:rPr lang="es-ES" sz="1100" dirty="0"/>
              <a:t>de Biotecnología </a:t>
            </a:r>
            <a:r>
              <a:rPr lang="es-ES" sz="1100" dirty="0" smtClean="0"/>
              <a:t>Vegetal</a:t>
            </a:r>
            <a:r>
              <a:rPr lang="es-ES" sz="1100" dirty="0"/>
              <a:t>	</a:t>
            </a:r>
          </a:p>
        </p:txBody>
      </p:sp>
      <p:sp>
        <p:nvSpPr>
          <p:cNvPr id="54" name="53 Rectángulo"/>
          <p:cNvSpPr/>
          <p:nvPr/>
        </p:nvSpPr>
        <p:spPr>
          <a:xfrm>
            <a:off x="3485570" y="3966327"/>
            <a:ext cx="2818693" cy="12537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55" name="54 CuadroTexto"/>
          <p:cNvSpPr txBox="1"/>
          <p:nvPr/>
        </p:nvSpPr>
        <p:spPr>
          <a:xfrm>
            <a:off x="3538103" y="4274105"/>
            <a:ext cx="2738188" cy="769441"/>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a:t>Laboratorio de </a:t>
            </a:r>
            <a:r>
              <a:rPr lang="it-IT" sz="1100" dirty="0" smtClean="0"/>
              <a:t>Biotecnología Vegetal</a:t>
            </a:r>
          </a:p>
          <a:p>
            <a:pPr algn="just"/>
            <a:r>
              <a:rPr lang="it-IT" sz="1100" dirty="0" smtClean="0"/>
              <a:t>58(212)7510111</a:t>
            </a:r>
            <a:r>
              <a:rPr lang="it-IT" sz="1100" dirty="0"/>
              <a:t>/ </a:t>
            </a:r>
            <a:r>
              <a:rPr lang="it-IT" sz="1100" dirty="0" smtClean="0"/>
              <a:t>2198</a:t>
            </a:r>
            <a:endParaRPr lang="it-IT" sz="1100" dirty="0"/>
          </a:p>
        </p:txBody>
      </p:sp>
      <p:sp>
        <p:nvSpPr>
          <p:cNvPr id="56" name="55 Rectángulo"/>
          <p:cNvSpPr/>
          <p:nvPr/>
        </p:nvSpPr>
        <p:spPr>
          <a:xfrm>
            <a:off x="3567959" y="4010709"/>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7" name="56 CuadroTexto"/>
          <p:cNvSpPr txBox="1"/>
          <p:nvPr/>
        </p:nvSpPr>
        <p:spPr>
          <a:xfrm>
            <a:off x="3567959" y="396632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8" name="5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38126" y="4274105"/>
            <a:ext cx="246979" cy="246979"/>
          </a:xfrm>
          <a:prstGeom prst="rect">
            <a:avLst/>
          </a:prstGeom>
        </p:spPr>
      </p:pic>
      <p:sp>
        <p:nvSpPr>
          <p:cNvPr id="59" name="58 CuadroTexto"/>
          <p:cNvSpPr txBox="1"/>
          <p:nvPr/>
        </p:nvSpPr>
        <p:spPr>
          <a:xfrm>
            <a:off x="532535" y="5200730"/>
            <a:ext cx="2861963" cy="1446550"/>
          </a:xfrm>
          <a:prstGeom prst="rect">
            <a:avLst/>
          </a:prstGeom>
          <a:noFill/>
        </p:spPr>
        <p:txBody>
          <a:bodyPr wrap="square" rtlCol="0">
            <a:spAutoFit/>
          </a:bodyPr>
          <a:lstStyle/>
          <a:p>
            <a:r>
              <a:rPr lang="es-ES" sz="1100" b="1" dirty="0" smtClean="0"/>
              <a:t>IDENTIFICACIÓN TAXONÓMICA DE MACROALGAS Y FANERÓGAMAS MARINAS.</a:t>
            </a:r>
          </a:p>
          <a:p>
            <a:r>
              <a:rPr lang="es-ES" sz="1100" b="1" dirty="0" smtClean="0"/>
              <a:t>Descripción: </a:t>
            </a:r>
            <a:endParaRPr lang="es-ES" sz="1100" dirty="0"/>
          </a:p>
          <a:p>
            <a:pPr marL="171450" indent="-171450">
              <a:buFont typeface="Arial" pitchFamily="34" charset="0"/>
              <a:buChar char="•"/>
            </a:pPr>
            <a:r>
              <a:rPr lang="es-ES" sz="1100" dirty="0" smtClean="0"/>
              <a:t>Taxonomía</a:t>
            </a:r>
            <a:endParaRPr lang="es-ES" sz="1100" dirty="0"/>
          </a:p>
          <a:p>
            <a:r>
              <a:rPr lang="es-ES" sz="1100" b="1" dirty="0" smtClean="0"/>
              <a:t>Laboratorio </a:t>
            </a:r>
            <a:r>
              <a:rPr lang="es-ES" sz="1100" b="1" dirty="0"/>
              <a:t>Responsable</a:t>
            </a:r>
            <a:r>
              <a:rPr lang="es-ES" sz="1100" b="1" dirty="0" smtClean="0"/>
              <a:t>:</a:t>
            </a:r>
            <a:r>
              <a:rPr lang="es-ES" sz="1100" dirty="0"/>
              <a:t>	</a:t>
            </a:r>
            <a:endParaRPr lang="es-ES" sz="1100" dirty="0" smtClean="0"/>
          </a:p>
          <a:p>
            <a:pPr marL="171450" indent="-171450">
              <a:buFont typeface="Arial" pitchFamily="34" charset="0"/>
              <a:buChar char="•"/>
            </a:pPr>
            <a:r>
              <a:rPr lang="es-ES" sz="1100" dirty="0" smtClean="0"/>
              <a:t>Laboratorio </a:t>
            </a:r>
            <a:r>
              <a:rPr lang="es-ES" sz="1100" dirty="0"/>
              <a:t>de Ecología y Taxonomía de </a:t>
            </a:r>
            <a:r>
              <a:rPr lang="es-ES" sz="1100" dirty="0" err="1"/>
              <a:t>Macrofitas</a:t>
            </a:r>
            <a:r>
              <a:rPr lang="es-ES" sz="1100" dirty="0"/>
              <a:t> Marinas	</a:t>
            </a:r>
          </a:p>
          <a:p>
            <a:endParaRPr lang="es-ES" sz="1100" dirty="0"/>
          </a:p>
        </p:txBody>
      </p:sp>
      <p:sp>
        <p:nvSpPr>
          <p:cNvPr id="60" name="59 Rectángulo"/>
          <p:cNvSpPr/>
          <p:nvPr/>
        </p:nvSpPr>
        <p:spPr>
          <a:xfrm>
            <a:off x="575805" y="6521260"/>
            <a:ext cx="2818693" cy="141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1" name="60 CuadroTexto"/>
          <p:cNvSpPr txBox="1"/>
          <p:nvPr/>
        </p:nvSpPr>
        <p:spPr>
          <a:xfrm>
            <a:off x="628338" y="6829038"/>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it-IT" sz="1100" dirty="0"/>
              <a:t>Laboratorio de </a:t>
            </a:r>
            <a:r>
              <a:rPr lang="es-ES" sz="1100" dirty="0"/>
              <a:t>Ecología y Taxonomía de </a:t>
            </a:r>
            <a:r>
              <a:rPr lang="es-ES" sz="1100" dirty="0" err="1"/>
              <a:t>Macrofitas</a:t>
            </a:r>
            <a:r>
              <a:rPr lang="es-ES" sz="1100" dirty="0"/>
              <a:t> Marinas	</a:t>
            </a:r>
            <a:endParaRPr lang="it-IT" sz="1100" dirty="0"/>
          </a:p>
          <a:p>
            <a:pPr algn="just"/>
            <a:r>
              <a:rPr lang="it-IT" sz="1100" dirty="0" smtClean="0"/>
              <a:t>58(212)7510111</a:t>
            </a:r>
            <a:r>
              <a:rPr lang="it-IT" sz="1100" dirty="0"/>
              <a:t>/ 2196</a:t>
            </a:r>
          </a:p>
        </p:txBody>
      </p:sp>
      <p:sp>
        <p:nvSpPr>
          <p:cNvPr id="62" name="61 Rectángulo"/>
          <p:cNvSpPr/>
          <p:nvPr/>
        </p:nvSpPr>
        <p:spPr>
          <a:xfrm>
            <a:off x="658194" y="6565642"/>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63" name="62 CuadroTexto"/>
          <p:cNvSpPr txBox="1"/>
          <p:nvPr/>
        </p:nvSpPr>
        <p:spPr>
          <a:xfrm>
            <a:off x="658194" y="6521261"/>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64" name="63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28361" y="6829038"/>
            <a:ext cx="246979" cy="246979"/>
          </a:xfrm>
          <a:prstGeom prst="rect">
            <a:avLst/>
          </a:prstGeom>
        </p:spPr>
      </p:pic>
      <p:sp>
        <p:nvSpPr>
          <p:cNvPr id="66" name="65 CuadroTexto"/>
          <p:cNvSpPr txBox="1"/>
          <p:nvPr/>
        </p:nvSpPr>
        <p:spPr>
          <a:xfrm>
            <a:off x="3424745" y="5272738"/>
            <a:ext cx="3028591" cy="1277273"/>
          </a:xfrm>
          <a:prstGeom prst="rect">
            <a:avLst/>
          </a:prstGeom>
          <a:noFill/>
        </p:spPr>
        <p:txBody>
          <a:bodyPr wrap="square" rtlCol="0">
            <a:spAutoFit/>
          </a:bodyPr>
          <a:lstStyle/>
          <a:p>
            <a:r>
              <a:rPr lang="es-ES" sz="1100" b="1" dirty="0" smtClean="0"/>
              <a:t>IMPORTANCIA DEL USO  DE MICORRIZAS ARBUSCULARES EN DIVERSOS ÁMBITOS </a:t>
            </a:r>
            <a:r>
              <a:rPr lang="es-ES" sz="1100" b="1" dirty="0"/>
              <a:t>	</a:t>
            </a:r>
          </a:p>
          <a:p>
            <a:r>
              <a:rPr lang="es-ES" sz="1100" b="1" dirty="0" smtClean="0"/>
              <a:t>Descripción: </a:t>
            </a:r>
          </a:p>
          <a:p>
            <a:pPr marL="171450" indent="-171450">
              <a:buFont typeface="Arial" pitchFamily="34" charset="0"/>
              <a:buChar char="•"/>
            </a:pPr>
            <a:r>
              <a:rPr lang="es-ES" sz="1100" dirty="0" smtClean="0"/>
              <a:t>Fisiología Vegetal , Agroecología</a:t>
            </a:r>
            <a:r>
              <a:rPr lang="es-ES" sz="1100" dirty="0"/>
              <a:t>	</a:t>
            </a:r>
          </a:p>
          <a:p>
            <a:r>
              <a:rPr lang="es-ES" sz="1100" b="1" dirty="0" smtClean="0"/>
              <a:t>Laboratorio Responsable:</a:t>
            </a:r>
            <a:r>
              <a:rPr lang="es-ES" sz="1100" dirty="0"/>
              <a:t>		</a:t>
            </a:r>
          </a:p>
          <a:p>
            <a:pPr marL="171450" indent="-171450">
              <a:buFont typeface="Arial" pitchFamily="34" charset="0"/>
              <a:buChar char="•"/>
            </a:pPr>
            <a:r>
              <a:rPr lang="es-ES" sz="1100" dirty="0"/>
              <a:t>Laboratorio de Nutrición Mineral de Plantas Silvestres		</a:t>
            </a:r>
          </a:p>
        </p:txBody>
      </p:sp>
      <p:sp>
        <p:nvSpPr>
          <p:cNvPr id="67" name="66 Rectángulo"/>
          <p:cNvSpPr/>
          <p:nvPr/>
        </p:nvSpPr>
        <p:spPr>
          <a:xfrm>
            <a:off x="3523076" y="6540602"/>
            <a:ext cx="2818693" cy="13964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68" name="67 CuadroTexto"/>
          <p:cNvSpPr txBox="1"/>
          <p:nvPr/>
        </p:nvSpPr>
        <p:spPr>
          <a:xfrm>
            <a:off x="3575609" y="6848380"/>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it-IT" sz="1100" dirty="0"/>
          </a:p>
          <a:p>
            <a:pPr algn="just"/>
            <a:r>
              <a:rPr lang="es-ES" sz="1100" dirty="0" smtClean="0"/>
              <a:t>Laboratorio </a:t>
            </a:r>
            <a:r>
              <a:rPr lang="es-ES" sz="1100" dirty="0"/>
              <a:t>de Nutrición Mineral de Plantas Silvestres	</a:t>
            </a:r>
            <a:endParaRPr lang="it-IT" sz="1100" dirty="0" smtClean="0"/>
          </a:p>
          <a:p>
            <a:pPr algn="just"/>
            <a:r>
              <a:rPr lang="it-IT" sz="1100" dirty="0" smtClean="0"/>
              <a:t>58(212)7510111</a:t>
            </a:r>
            <a:r>
              <a:rPr lang="it-IT" sz="1100" dirty="0"/>
              <a:t>/  2272</a:t>
            </a:r>
          </a:p>
        </p:txBody>
      </p:sp>
      <p:sp>
        <p:nvSpPr>
          <p:cNvPr id="69" name="68 Rectángulo"/>
          <p:cNvSpPr/>
          <p:nvPr/>
        </p:nvSpPr>
        <p:spPr>
          <a:xfrm>
            <a:off x="3605465" y="6584984"/>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70" name="69 CuadroTexto"/>
          <p:cNvSpPr txBox="1"/>
          <p:nvPr/>
        </p:nvSpPr>
        <p:spPr>
          <a:xfrm>
            <a:off x="3605465" y="654060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71" name="70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75632" y="6848380"/>
            <a:ext cx="246979" cy="246979"/>
          </a:xfrm>
          <a:prstGeom prst="rect">
            <a:avLst/>
          </a:prstGeom>
        </p:spPr>
      </p:pic>
    </p:spTree>
    <p:extLst>
      <p:ext uri="{BB962C8B-B14F-4D97-AF65-F5344CB8AC3E}">
        <p14:creationId xmlns:p14="http://schemas.microsoft.com/office/powerpoint/2010/main" val="284307348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3563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646850" y="2411760"/>
            <a:ext cx="2808312" cy="1277273"/>
          </a:xfrm>
          <a:prstGeom prst="rect">
            <a:avLst/>
          </a:prstGeom>
          <a:noFill/>
        </p:spPr>
        <p:txBody>
          <a:bodyPr wrap="square" rtlCol="0">
            <a:spAutoFit/>
          </a:bodyPr>
          <a:lstStyle/>
          <a:p>
            <a:pPr algn="just"/>
            <a:r>
              <a:rPr lang="es-ES" sz="1100" b="1" dirty="0" smtClean="0"/>
              <a:t>RECONOCIMIENTO DE ELEMENTOS FLORÍSTICOS  EN LA IDENTIFICACIÓN DE ÁRBOLES DE LA CIUDAD DE CARACAS</a:t>
            </a:r>
          </a:p>
          <a:p>
            <a:r>
              <a:rPr lang="es-ES" sz="1100" b="1" dirty="0" smtClean="0"/>
              <a:t>Descripción: </a:t>
            </a:r>
            <a:r>
              <a:rPr lang="es-ES" sz="1100" b="1" dirty="0"/>
              <a:t>	</a:t>
            </a:r>
          </a:p>
          <a:p>
            <a:pPr marL="171450" indent="-171450">
              <a:buFont typeface="Arial" pitchFamily="34" charset="0"/>
              <a:buChar char="•"/>
            </a:pPr>
            <a:r>
              <a:rPr lang="es-ES" sz="1100" b="1" dirty="0"/>
              <a:t>Taxonomía	</a:t>
            </a:r>
          </a:p>
          <a:p>
            <a:r>
              <a:rPr lang="es-ES" sz="1100" b="1" dirty="0" smtClean="0"/>
              <a:t>Laboratorio </a:t>
            </a:r>
            <a:r>
              <a:rPr lang="es-ES" sz="1100" b="1" dirty="0"/>
              <a:t>Responsable</a:t>
            </a:r>
            <a:r>
              <a:rPr lang="es-ES" sz="1100" b="1" dirty="0" smtClean="0"/>
              <a:t>:</a:t>
            </a:r>
            <a:r>
              <a:rPr lang="es-ES" sz="1100" dirty="0"/>
              <a:t>	</a:t>
            </a:r>
            <a:endParaRPr lang="es-ES" sz="1100" dirty="0" smtClean="0"/>
          </a:p>
          <a:p>
            <a:r>
              <a:rPr lang="es-ES" sz="1100" dirty="0"/>
              <a:t>Estación Experimental </a:t>
            </a:r>
            <a:r>
              <a:rPr lang="es-ES" sz="1100" dirty="0" err="1" smtClean="0"/>
              <a:t>Arboretum</a:t>
            </a:r>
            <a:endParaRPr lang="es-ES" sz="1100" dirty="0" smtClean="0"/>
          </a:p>
        </p:txBody>
      </p:sp>
      <p:sp>
        <p:nvSpPr>
          <p:cNvPr id="44" name="43 Rectángulo"/>
          <p:cNvSpPr/>
          <p:nvPr/>
        </p:nvSpPr>
        <p:spPr>
          <a:xfrm>
            <a:off x="576343" y="3730856"/>
            <a:ext cx="2818693" cy="12464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5" name="44 CuadroTexto"/>
          <p:cNvSpPr txBox="1"/>
          <p:nvPr/>
        </p:nvSpPr>
        <p:spPr>
          <a:xfrm>
            <a:off x="628876" y="4038633"/>
            <a:ext cx="2738188" cy="938719"/>
          </a:xfrm>
          <a:prstGeom prst="rect">
            <a:avLst/>
          </a:prstGeom>
          <a:noFill/>
        </p:spPr>
        <p:txBody>
          <a:bodyPr wrap="square" rtlCol="0">
            <a:spAutoFit/>
          </a:bodyPr>
          <a:lstStyle/>
          <a:p>
            <a:pPr algn="just"/>
            <a:endParaRPr lang="es-ES" sz="1100" b="1" dirty="0" smtClean="0"/>
          </a:p>
          <a:p>
            <a:pPr algn="just"/>
            <a:r>
              <a:rPr lang="it-IT" sz="1100" b="1" dirty="0" smtClean="0"/>
              <a:t>Contacto:</a:t>
            </a:r>
          </a:p>
          <a:p>
            <a:pPr algn="just"/>
            <a:r>
              <a:rPr lang="es-ES" sz="1100" dirty="0"/>
              <a:t>Estación Experimental </a:t>
            </a:r>
            <a:r>
              <a:rPr lang="es-ES" sz="1100" dirty="0" err="1"/>
              <a:t>Arboretum</a:t>
            </a:r>
            <a:endParaRPr lang="it-IT" sz="1100" dirty="0"/>
          </a:p>
          <a:p>
            <a:pPr algn="just"/>
            <a:r>
              <a:rPr lang="it-IT" sz="1100" dirty="0" smtClean="0"/>
              <a:t>Instituto </a:t>
            </a:r>
            <a:r>
              <a:rPr lang="it-IT" sz="1100" dirty="0"/>
              <a:t>de Biología Experimental.</a:t>
            </a:r>
          </a:p>
          <a:p>
            <a:pPr algn="just"/>
            <a:r>
              <a:rPr lang="it-IT" sz="1100" dirty="0"/>
              <a:t>58(212) </a:t>
            </a:r>
            <a:r>
              <a:rPr lang="it-IT" sz="1100" dirty="0" smtClean="0"/>
              <a:t>7510111</a:t>
            </a:r>
            <a:r>
              <a:rPr lang="it-IT" sz="1100" dirty="0"/>
              <a:t>/ 2163</a:t>
            </a:r>
          </a:p>
        </p:txBody>
      </p:sp>
      <p:sp>
        <p:nvSpPr>
          <p:cNvPr id="46" name="45 Rectángulo"/>
          <p:cNvSpPr/>
          <p:nvPr/>
        </p:nvSpPr>
        <p:spPr>
          <a:xfrm>
            <a:off x="658732" y="3775237"/>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7" name="46 CuadroTexto"/>
          <p:cNvSpPr txBox="1"/>
          <p:nvPr/>
        </p:nvSpPr>
        <p:spPr>
          <a:xfrm>
            <a:off x="658732" y="373085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8" name="4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9404" y="4048496"/>
            <a:ext cx="246979" cy="246979"/>
          </a:xfrm>
          <a:prstGeom prst="rect">
            <a:avLst/>
          </a:prstGeo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140" y="2460103"/>
            <a:ext cx="2594172" cy="194421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Imagen"/>
          <p:cNvPicPr>
            <a:picLocks noChangeAspect="1"/>
          </p:cNvPicPr>
          <p:nvPr/>
        </p:nvPicPr>
        <p:blipFill rotWithShape="1">
          <a:blip r:embed="rId6">
            <a:extLst>
              <a:ext uri="{28A0092B-C50C-407E-A947-70E740481C1C}">
                <a14:useLocalDpi xmlns:a14="http://schemas.microsoft.com/office/drawing/2010/main" val="0"/>
              </a:ext>
            </a:extLst>
          </a:blip>
          <a:srcRect r="17075"/>
          <a:stretch/>
        </p:blipFill>
        <p:spPr>
          <a:xfrm>
            <a:off x="476672" y="5436096"/>
            <a:ext cx="5953762" cy="295232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254558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Ciencia y Tecnología de Alimentos    </a:t>
            </a:r>
            <a:endParaRPr lang="es-VE" sz="2000" dirty="0">
              <a:latin typeface="Kozuka Gothic Pro M" pitchFamily="34" charset="-128"/>
              <a:ea typeface="Kozuka Gothic Pro M"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548680" y="2195736"/>
            <a:ext cx="2790721" cy="3985706"/>
          </a:xfrm>
          <a:prstGeom prst="rect">
            <a:avLst/>
          </a:prstGeom>
          <a:noFill/>
        </p:spPr>
        <p:txBody>
          <a:bodyPr wrap="square" rtlCol="0">
            <a:spAutoFit/>
          </a:bodyPr>
          <a:lstStyle/>
          <a:p>
            <a:r>
              <a:rPr lang="es-ES" sz="1100" b="1" dirty="0" smtClean="0"/>
              <a:t>SERVICIO </a:t>
            </a:r>
            <a:r>
              <a:rPr lang="es-ES" sz="1100" b="1" dirty="0"/>
              <a:t>A:</a:t>
            </a:r>
          </a:p>
          <a:p>
            <a:pPr marL="171450" indent="-171450">
              <a:buFont typeface="Arial" pitchFamily="34" charset="0"/>
              <a:buChar char="•"/>
            </a:pPr>
            <a:r>
              <a:rPr lang="es-ES" sz="1100" dirty="0"/>
              <a:t>Industria</a:t>
            </a:r>
          </a:p>
          <a:p>
            <a:pPr marL="171450" indent="-171450">
              <a:buFont typeface="Arial" pitchFamily="34" charset="0"/>
              <a:buChar char="•"/>
            </a:pPr>
            <a:r>
              <a:rPr lang="es-ES" sz="1100" dirty="0"/>
              <a:t>Entes Gubernamentales y Particulares</a:t>
            </a:r>
          </a:p>
          <a:p>
            <a:pPr marL="171450" indent="-171450">
              <a:buFont typeface="Arial" pitchFamily="34" charset="0"/>
              <a:buChar char="•"/>
            </a:pPr>
            <a:r>
              <a:rPr lang="es-ES" sz="1100" dirty="0"/>
              <a:t>Instituciones de Educación </a:t>
            </a:r>
            <a:r>
              <a:rPr lang="es-ES" sz="1100" dirty="0" smtClean="0"/>
              <a:t>Superior</a:t>
            </a:r>
          </a:p>
          <a:p>
            <a:r>
              <a:rPr lang="es-ES" sz="1100" b="1" dirty="0"/>
              <a:t>TECNOLOGÍA DE PRODUCTOS VEGETALES</a:t>
            </a:r>
          </a:p>
          <a:p>
            <a:pPr marL="171450" indent="-171450">
              <a:buFont typeface="Arial" pitchFamily="34" charset="0"/>
              <a:buChar char="•"/>
            </a:pPr>
            <a:r>
              <a:rPr lang="es-ES" sz="1100" dirty="0"/>
              <a:t>Procesamiento de frutas</a:t>
            </a:r>
          </a:p>
          <a:p>
            <a:pPr marL="171450" indent="-171450">
              <a:buFont typeface="Arial" pitchFamily="34" charset="0"/>
              <a:buChar char="•"/>
            </a:pPr>
            <a:r>
              <a:rPr lang="es-ES" sz="1100" dirty="0"/>
              <a:t>Elaboración de mermeladas, jugos, productos </a:t>
            </a:r>
            <a:r>
              <a:rPr lang="es-ES" sz="1100" dirty="0" smtClean="0"/>
              <a:t>deshidratados.</a:t>
            </a:r>
            <a:endParaRPr lang="es-ES" sz="1100" dirty="0"/>
          </a:p>
          <a:p>
            <a:pPr marL="171450" indent="-171450">
              <a:buFont typeface="Arial" pitchFamily="34" charset="0"/>
              <a:buChar char="•"/>
            </a:pPr>
            <a:r>
              <a:rPr lang="es-ES" sz="1100" dirty="0"/>
              <a:t>Desarrollo de productos a partir de frutas</a:t>
            </a:r>
          </a:p>
          <a:p>
            <a:pPr marL="171450" indent="-171450">
              <a:buFont typeface="Arial" pitchFamily="34" charset="0"/>
              <a:buChar char="•"/>
            </a:pPr>
            <a:r>
              <a:rPr lang="es-ES" sz="1100" dirty="0"/>
              <a:t>Caracterización y procesamiento de cereales, raíces y </a:t>
            </a:r>
            <a:r>
              <a:rPr lang="es-ES" sz="1100" dirty="0" smtClean="0"/>
              <a:t>tubérculos.</a:t>
            </a:r>
            <a:endParaRPr lang="es-ES" sz="1100" dirty="0"/>
          </a:p>
          <a:p>
            <a:pPr marL="171450" indent="-171450">
              <a:buFont typeface="Arial" pitchFamily="34" charset="0"/>
              <a:buChar char="•"/>
            </a:pPr>
            <a:r>
              <a:rPr lang="es-ES" sz="1100" dirty="0"/>
              <a:t>Deshidratación de productos vegetales</a:t>
            </a:r>
          </a:p>
          <a:p>
            <a:pPr marL="171450" indent="-171450">
              <a:buFont typeface="Arial" pitchFamily="34" charset="0"/>
              <a:buChar char="•"/>
            </a:pPr>
            <a:r>
              <a:rPr lang="es-ES" sz="1100" dirty="0"/>
              <a:t>Panificación y productos de </a:t>
            </a:r>
            <a:r>
              <a:rPr lang="es-ES" sz="1100" dirty="0" smtClean="0"/>
              <a:t>panadería.</a:t>
            </a:r>
            <a:endParaRPr lang="es-ES" sz="1100" dirty="0"/>
          </a:p>
          <a:p>
            <a:pPr marL="171450" indent="-171450">
              <a:buFont typeface="Arial" pitchFamily="34" charset="0"/>
              <a:buChar char="•"/>
            </a:pPr>
            <a:r>
              <a:rPr lang="es-ES" sz="1100" dirty="0"/>
              <a:t>Extracción y caracterización de almidones a partir de cereales, raíces, tubérculos, etc.</a:t>
            </a:r>
          </a:p>
          <a:p>
            <a:pPr marL="171450" indent="-171450">
              <a:buFont typeface="Arial" pitchFamily="34" charset="0"/>
              <a:buChar char="•"/>
            </a:pPr>
            <a:r>
              <a:rPr lang="es-ES" sz="1100" dirty="0"/>
              <a:t>Aditivos en </a:t>
            </a:r>
            <a:r>
              <a:rPr lang="es-ES" sz="1100" dirty="0" smtClean="0"/>
              <a:t>alimentos.</a:t>
            </a:r>
            <a:endParaRPr lang="es-ES" sz="1100" dirty="0"/>
          </a:p>
          <a:p>
            <a:pPr marL="171450" indent="-171450">
              <a:buFont typeface="Arial" pitchFamily="34" charset="0"/>
              <a:buChar char="•"/>
            </a:pPr>
            <a:r>
              <a:rPr lang="es-ES" sz="1100" dirty="0" err="1"/>
              <a:t>Hidrocoloides</a:t>
            </a:r>
            <a:r>
              <a:rPr lang="es-ES" sz="1100" dirty="0"/>
              <a:t> en </a:t>
            </a:r>
            <a:r>
              <a:rPr lang="es-ES" sz="1100" dirty="0" smtClean="0"/>
              <a:t>alimentos.</a:t>
            </a:r>
            <a:endParaRPr lang="es-ES" sz="1100" dirty="0"/>
          </a:p>
          <a:p>
            <a:pPr marL="171450" indent="-171450">
              <a:buFont typeface="Arial" pitchFamily="34" charset="0"/>
              <a:buChar char="•"/>
            </a:pPr>
            <a:r>
              <a:rPr lang="es-ES" sz="1100" dirty="0"/>
              <a:t>Almidones en la industria de alimentos.</a:t>
            </a:r>
          </a:p>
          <a:p>
            <a:pPr marL="171450" indent="-171450">
              <a:buFont typeface="Arial" pitchFamily="34" charset="0"/>
              <a:buChar char="•"/>
            </a:pPr>
            <a:r>
              <a:rPr lang="es-ES" sz="1100" dirty="0"/>
              <a:t>Uso de almidones nativos y </a:t>
            </a:r>
            <a:r>
              <a:rPr lang="es-ES" sz="1100" dirty="0" smtClean="0"/>
              <a:t>modificados. en </a:t>
            </a:r>
            <a:r>
              <a:rPr lang="es-ES" sz="1100" dirty="0"/>
              <a:t>la formulación y desarrollo </a:t>
            </a:r>
            <a:r>
              <a:rPr lang="es-ES" sz="1100" dirty="0" smtClean="0"/>
              <a:t>de productos </a:t>
            </a:r>
            <a:r>
              <a:rPr lang="es-ES" sz="1100" dirty="0"/>
              <a:t>alimenticios.</a:t>
            </a:r>
          </a:p>
          <a:p>
            <a:pPr marL="171450" indent="-171450">
              <a:buFont typeface="Arial" pitchFamily="34" charset="0"/>
              <a:buChar char="•"/>
            </a:pPr>
            <a:r>
              <a:rPr lang="es-ES" sz="1100" dirty="0"/>
              <a:t>Evaluación sensorial de </a:t>
            </a:r>
            <a:r>
              <a:rPr lang="es-ES" sz="1100" dirty="0" smtClean="0"/>
              <a:t>alimentos.</a:t>
            </a:r>
            <a:endParaRPr lang="es-ES" sz="1100" dirty="0"/>
          </a:p>
          <a:p>
            <a:pPr marL="171450" indent="-171450">
              <a:buFont typeface="Arial" pitchFamily="34" charset="0"/>
              <a:buChar char="•"/>
            </a:pPr>
            <a:r>
              <a:rPr lang="es-ES" sz="1100" dirty="0"/>
              <a:t>Manipulación y </a:t>
            </a:r>
            <a:r>
              <a:rPr lang="es-ES" sz="1100" dirty="0" smtClean="0"/>
              <a:t>elaboración.</a:t>
            </a:r>
            <a:endParaRPr lang="es-ES" sz="1100" dirty="0"/>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65" y="6300192"/>
            <a:ext cx="2450595" cy="163373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28 CuadroTexto"/>
          <p:cNvSpPr txBox="1"/>
          <p:nvPr/>
        </p:nvSpPr>
        <p:spPr>
          <a:xfrm>
            <a:off x="3356992" y="4453240"/>
            <a:ext cx="2952328" cy="3647152"/>
          </a:xfrm>
          <a:prstGeom prst="rect">
            <a:avLst/>
          </a:prstGeom>
          <a:noFill/>
        </p:spPr>
        <p:txBody>
          <a:bodyPr wrap="square" rtlCol="0">
            <a:spAutoFit/>
          </a:bodyPr>
          <a:lstStyle/>
          <a:p>
            <a:r>
              <a:rPr lang="es-ES" sz="1100" b="1" dirty="0" smtClean="0"/>
              <a:t>DETERMINACIONES </a:t>
            </a:r>
            <a:r>
              <a:rPr lang="es-ES" sz="1100" b="1" dirty="0"/>
              <a:t>FÍSICAS Y QUÍMICAS</a:t>
            </a:r>
          </a:p>
          <a:p>
            <a:pPr marL="171450" indent="-171450">
              <a:buFont typeface="Arial" pitchFamily="34" charset="0"/>
              <a:buChar char="•"/>
            </a:pPr>
            <a:r>
              <a:rPr lang="es-ES" sz="1100" dirty="0"/>
              <a:t>Análisis Proximal</a:t>
            </a:r>
          </a:p>
          <a:p>
            <a:pPr marL="171450" indent="-171450">
              <a:buFont typeface="Arial" pitchFamily="34" charset="0"/>
              <a:buChar char="•"/>
            </a:pPr>
            <a:r>
              <a:rPr lang="es-ES" sz="1100" dirty="0"/>
              <a:t>Textura, color, pH, acidez total titulada</a:t>
            </a:r>
          </a:p>
          <a:p>
            <a:pPr marL="171450" indent="-171450">
              <a:buFont typeface="Arial" pitchFamily="34" charset="0"/>
              <a:buChar char="•"/>
            </a:pPr>
            <a:r>
              <a:rPr lang="es-ES" sz="1100" dirty="0"/>
              <a:t>Vitamina C, nitratos y nitritos, dióxido de azufre (SO2)</a:t>
            </a:r>
          </a:p>
          <a:p>
            <a:pPr marL="171450" indent="-171450">
              <a:buFont typeface="Arial" pitchFamily="34" charset="0"/>
              <a:buChar char="•"/>
            </a:pPr>
            <a:r>
              <a:rPr lang="es-ES" sz="1100" dirty="0"/>
              <a:t>Grados </a:t>
            </a:r>
            <a:r>
              <a:rPr lang="es-ES" sz="1100" dirty="0" err="1"/>
              <a:t>Bríx</a:t>
            </a:r>
            <a:r>
              <a:rPr lang="es-ES" sz="1100" dirty="0"/>
              <a:t>, viscosidad, consistencia</a:t>
            </a:r>
          </a:p>
          <a:p>
            <a:pPr marL="171450" indent="-171450">
              <a:buFont typeface="Arial" pitchFamily="34" charset="0"/>
              <a:buChar char="•"/>
            </a:pPr>
            <a:r>
              <a:rPr lang="es-ES" sz="1100" dirty="0"/>
              <a:t>Índice de refracción, índice de yodo e índice de </a:t>
            </a:r>
            <a:r>
              <a:rPr lang="es-ES" sz="1100" dirty="0" err="1"/>
              <a:t>peroxido</a:t>
            </a:r>
            <a:r>
              <a:rPr lang="es-ES" sz="1100" dirty="0"/>
              <a:t> en grasas y aceites</a:t>
            </a:r>
          </a:p>
          <a:p>
            <a:pPr marL="171450" indent="-171450">
              <a:buFont typeface="Arial" pitchFamily="34" charset="0"/>
              <a:buChar char="•"/>
            </a:pPr>
            <a:r>
              <a:rPr lang="es-ES" sz="1100" dirty="0"/>
              <a:t>Azúcares totales, reductores y no reductores</a:t>
            </a:r>
          </a:p>
          <a:p>
            <a:pPr marL="171450" indent="-171450">
              <a:buFont typeface="Arial" pitchFamily="34" charset="0"/>
              <a:buChar char="•"/>
            </a:pPr>
            <a:r>
              <a:rPr lang="es-ES" sz="1100" dirty="0"/>
              <a:t>Fibra </a:t>
            </a:r>
            <a:r>
              <a:rPr lang="es-ES" sz="1100" dirty="0" err="1"/>
              <a:t>dietaria</a:t>
            </a:r>
            <a:endParaRPr lang="es-ES" sz="1100" dirty="0"/>
          </a:p>
          <a:p>
            <a:pPr marL="171450" indent="-171450">
              <a:buFont typeface="Arial" pitchFamily="34" charset="0"/>
              <a:buChar char="•"/>
            </a:pPr>
            <a:r>
              <a:rPr lang="es-ES" sz="1100" dirty="0"/>
              <a:t>Caracterización de almidones nativos y modificados</a:t>
            </a:r>
          </a:p>
          <a:p>
            <a:pPr marL="171450" indent="-171450">
              <a:buFont typeface="Arial" pitchFamily="34" charset="0"/>
              <a:buChar char="•"/>
            </a:pPr>
            <a:r>
              <a:rPr lang="es-ES" sz="1100" dirty="0"/>
              <a:t>Cromatografía líquida de alta resolución</a:t>
            </a:r>
          </a:p>
          <a:p>
            <a:pPr marL="171450" indent="-171450">
              <a:buFont typeface="Arial" pitchFamily="34" charset="0"/>
              <a:buChar char="•"/>
            </a:pPr>
            <a:r>
              <a:rPr lang="es-ES" sz="1100" dirty="0"/>
              <a:t>Análisis culinarios en muestras de arroz</a:t>
            </a:r>
          </a:p>
          <a:p>
            <a:pPr marL="171450" indent="-171450">
              <a:buFont typeface="Arial" pitchFamily="34" charset="0"/>
              <a:buChar char="•"/>
            </a:pPr>
            <a:r>
              <a:rPr lang="es-ES" sz="1100" dirty="0"/>
              <a:t>Tipificación de granos</a:t>
            </a:r>
          </a:p>
          <a:p>
            <a:pPr marL="171450" indent="-171450">
              <a:buFont typeface="Arial" pitchFamily="34" charset="0"/>
              <a:buChar char="•"/>
            </a:pPr>
            <a:r>
              <a:rPr lang="es-ES" sz="1100" dirty="0"/>
              <a:t>Análisis sensorial de productos alimenticios</a:t>
            </a:r>
          </a:p>
          <a:p>
            <a:pPr marL="171450" indent="-171450">
              <a:buFont typeface="Arial" pitchFamily="34" charset="0"/>
              <a:buChar char="•"/>
            </a:pPr>
            <a:r>
              <a:rPr lang="es-ES" sz="1100" dirty="0"/>
              <a:t>Estabilidad durante el almacenamiento de productos vegetales</a:t>
            </a:r>
          </a:p>
          <a:p>
            <a:pPr marL="171450" indent="-171450">
              <a:buFont typeface="Arial" pitchFamily="34" charset="0"/>
              <a:buChar char="•"/>
            </a:pPr>
            <a:r>
              <a:rPr lang="es-ES" sz="1100" dirty="0"/>
              <a:t>Formulación y elaboración de productos vegetales</a:t>
            </a:r>
          </a:p>
          <a:p>
            <a:endParaRPr lang="es-ES" sz="1100" b="1" dirty="0"/>
          </a:p>
        </p:txBody>
      </p:sp>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9202" y="2342288"/>
            <a:ext cx="2492896" cy="186967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439699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Ciencia y Tecnología de Alimentos    </a:t>
            </a:r>
            <a:endParaRPr lang="es-VE" sz="2000" dirty="0">
              <a:latin typeface="Kozuka Gothic Pro M" pitchFamily="34" charset="-128"/>
              <a:ea typeface="Kozuka Gothic Pro M"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548680" y="2195736"/>
            <a:ext cx="2790721" cy="3647152"/>
          </a:xfrm>
          <a:prstGeom prst="rect">
            <a:avLst/>
          </a:prstGeom>
          <a:noFill/>
        </p:spPr>
        <p:txBody>
          <a:bodyPr wrap="square" rtlCol="0">
            <a:spAutoFit/>
          </a:bodyPr>
          <a:lstStyle/>
          <a:p>
            <a:r>
              <a:rPr lang="es-ES" sz="1100" b="1" dirty="0" smtClean="0"/>
              <a:t>SERVICIO </a:t>
            </a:r>
            <a:r>
              <a:rPr lang="es-ES" sz="1100" b="1" dirty="0"/>
              <a:t>A:</a:t>
            </a:r>
          </a:p>
          <a:p>
            <a:pPr marL="171450" indent="-171450">
              <a:buFont typeface="Arial" pitchFamily="34" charset="0"/>
              <a:buChar char="•"/>
            </a:pPr>
            <a:r>
              <a:rPr lang="es-ES" sz="1100" dirty="0"/>
              <a:t>Industria</a:t>
            </a:r>
          </a:p>
          <a:p>
            <a:pPr marL="171450" indent="-171450">
              <a:buFont typeface="Arial" pitchFamily="34" charset="0"/>
              <a:buChar char="•"/>
            </a:pPr>
            <a:r>
              <a:rPr lang="es-ES" sz="1100" dirty="0"/>
              <a:t>Entes Gubernamentales y Particulares</a:t>
            </a:r>
          </a:p>
          <a:p>
            <a:pPr marL="171450" indent="-171450">
              <a:buFont typeface="Arial" pitchFamily="34" charset="0"/>
              <a:buChar char="•"/>
            </a:pPr>
            <a:r>
              <a:rPr lang="es-ES" sz="1100" dirty="0"/>
              <a:t>Instituciones de Educación </a:t>
            </a:r>
            <a:r>
              <a:rPr lang="es-ES" sz="1100" dirty="0" smtClean="0"/>
              <a:t>Superior</a:t>
            </a:r>
          </a:p>
          <a:p>
            <a:r>
              <a:rPr lang="es-ES" sz="1100" b="1" dirty="0"/>
              <a:t>TECNOLOGÍA DE PRODUCTOS PESQUEROS</a:t>
            </a:r>
          </a:p>
          <a:p>
            <a:pPr marL="171450" indent="-171450">
              <a:buFont typeface="Arial" pitchFamily="34" charset="0"/>
              <a:buChar char="•"/>
            </a:pPr>
            <a:r>
              <a:rPr lang="es-ES" sz="1100" dirty="0" smtClean="0"/>
              <a:t>Frescura </a:t>
            </a:r>
            <a:r>
              <a:rPr lang="es-ES" sz="1100" dirty="0"/>
              <a:t>del pescado y mecanismos de </a:t>
            </a:r>
            <a:r>
              <a:rPr lang="es-ES" sz="1100" dirty="0" smtClean="0"/>
              <a:t>deterioro.</a:t>
            </a:r>
            <a:endParaRPr lang="es-ES" sz="1100" dirty="0"/>
          </a:p>
          <a:p>
            <a:pPr marL="171450" indent="-171450">
              <a:buFont typeface="Arial" pitchFamily="34" charset="0"/>
              <a:buChar char="•"/>
            </a:pPr>
            <a:r>
              <a:rPr lang="es-ES" sz="1100" dirty="0"/>
              <a:t>Procesamiento de productos pesqueros</a:t>
            </a:r>
          </a:p>
          <a:p>
            <a:pPr marL="171450" indent="-171450">
              <a:buFont typeface="Arial" pitchFamily="34" charset="0"/>
              <a:buChar char="•"/>
            </a:pPr>
            <a:r>
              <a:rPr lang="es-ES" sz="1100" dirty="0"/>
              <a:t>Conservas de productos </a:t>
            </a:r>
            <a:r>
              <a:rPr lang="es-ES" sz="1100" dirty="0" smtClean="0"/>
              <a:t>pesqueros.</a:t>
            </a:r>
            <a:endParaRPr lang="es-ES" sz="1100" dirty="0"/>
          </a:p>
          <a:p>
            <a:pPr marL="171450" indent="-171450">
              <a:buFont typeface="Arial" pitchFamily="34" charset="0"/>
              <a:buChar char="•"/>
            </a:pPr>
            <a:r>
              <a:rPr lang="es-ES" sz="1100" dirty="0"/>
              <a:t>Refrigeración - congelación de productos </a:t>
            </a:r>
            <a:r>
              <a:rPr lang="es-ES" sz="1100" dirty="0" smtClean="0"/>
              <a:t>pesqueros.</a:t>
            </a:r>
            <a:endParaRPr lang="es-ES" sz="1100" dirty="0"/>
          </a:p>
          <a:p>
            <a:pPr marL="171450" indent="-171450">
              <a:buFont typeface="Arial" pitchFamily="34" charset="0"/>
              <a:buChar char="•"/>
            </a:pPr>
            <a:r>
              <a:rPr lang="es-ES" sz="1100" dirty="0"/>
              <a:t>Elaboración de productos a base de pasta de </a:t>
            </a:r>
            <a:r>
              <a:rPr lang="es-ES" sz="1100" dirty="0" smtClean="0"/>
              <a:t>pescado.</a:t>
            </a:r>
            <a:endParaRPr lang="es-ES" sz="1100" dirty="0"/>
          </a:p>
          <a:p>
            <a:pPr marL="171450" indent="-171450">
              <a:buFont typeface="Arial" pitchFamily="34" charset="0"/>
              <a:buChar char="•"/>
            </a:pPr>
            <a:r>
              <a:rPr lang="es-ES" sz="1100" dirty="0"/>
              <a:t>Salado de productos </a:t>
            </a:r>
            <a:r>
              <a:rPr lang="es-ES" sz="1100" dirty="0" smtClean="0"/>
              <a:t>pesqueros.</a:t>
            </a:r>
            <a:endParaRPr lang="es-ES" sz="1100" dirty="0"/>
          </a:p>
          <a:p>
            <a:pPr marL="171450" indent="-171450">
              <a:buFont typeface="Arial" pitchFamily="34" charset="0"/>
              <a:buChar char="•"/>
            </a:pPr>
            <a:r>
              <a:rPr lang="es-ES" sz="1100" dirty="0"/>
              <a:t>Ahumado de productos </a:t>
            </a:r>
            <a:r>
              <a:rPr lang="es-ES" sz="1100" dirty="0" smtClean="0"/>
              <a:t>pesqueros.</a:t>
            </a:r>
            <a:endParaRPr lang="es-ES" sz="1100" dirty="0"/>
          </a:p>
          <a:p>
            <a:pPr marL="171450" indent="-171450">
              <a:buFont typeface="Arial" pitchFamily="34" charset="0"/>
              <a:buChar char="•"/>
            </a:pPr>
            <a:r>
              <a:rPr lang="es-ES" sz="1100" dirty="0"/>
              <a:t>Elaboración de ensilados de pescado</a:t>
            </a:r>
          </a:p>
          <a:p>
            <a:pPr marL="171450" indent="-171450">
              <a:buFont typeface="Arial" pitchFamily="34" charset="0"/>
              <a:buChar char="•"/>
            </a:pPr>
            <a:r>
              <a:rPr lang="es-ES" sz="1100" dirty="0"/>
              <a:t>Envase de productos </a:t>
            </a:r>
            <a:r>
              <a:rPr lang="es-ES" sz="1100" dirty="0" smtClean="0"/>
              <a:t>pesqueros.</a:t>
            </a:r>
            <a:endParaRPr lang="es-ES" sz="1100" dirty="0"/>
          </a:p>
          <a:p>
            <a:pPr marL="171450" indent="-171450">
              <a:buFont typeface="Arial" pitchFamily="34" charset="0"/>
              <a:buChar char="•"/>
            </a:pPr>
            <a:r>
              <a:rPr lang="es-ES" sz="1100" dirty="0"/>
              <a:t>Cromatografía líquida de alta resolución y su </a:t>
            </a:r>
            <a:r>
              <a:rPr lang="es-ES" sz="1100" dirty="0" smtClean="0"/>
              <a:t>aplicación.</a:t>
            </a:r>
            <a:endParaRPr lang="es-ES" sz="1100" dirty="0"/>
          </a:p>
          <a:p>
            <a:pPr marL="171450" indent="-171450">
              <a:buFont typeface="Arial" pitchFamily="34" charset="0"/>
              <a:buChar char="•"/>
            </a:pPr>
            <a:r>
              <a:rPr lang="es-ES" sz="1100" dirty="0"/>
              <a:t>Aplicación de la biotecnología para la preservación del </a:t>
            </a:r>
            <a:r>
              <a:rPr lang="es-ES" sz="1100" dirty="0" smtClean="0"/>
              <a:t>pescado.</a:t>
            </a:r>
            <a:endParaRPr lang="es-ES" sz="1100" dirty="0"/>
          </a:p>
        </p:txBody>
      </p:sp>
      <p:sp>
        <p:nvSpPr>
          <p:cNvPr id="29" name="28 CuadroTexto"/>
          <p:cNvSpPr txBox="1"/>
          <p:nvPr/>
        </p:nvSpPr>
        <p:spPr>
          <a:xfrm>
            <a:off x="3284984" y="2280374"/>
            <a:ext cx="2952328" cy="3477875"/>
          </a:xfrm>
          <a:prstGeom prst="rect">
            <a:avLst/>
          </a:prstGeom>
          <a:noFill/>
        </p:spPr>
        <p:txBody>
          <a:bodyPr wrap="square" rtlCol="0">
            <a:spAutoFit/>
          </a:bodyPr>
          <a:lstStyle/>
          <a:p>
            <a:pPr marL="171450" indent="-171450" algn="just">
              <a:buFont typeface="Arial" pitchFamily="34" charset="0"/>
              <a:buChar char="•"/>
            </a:pPr>
            <a:r>
              <a:rPr lang="es-ES" sz="1100" dirty="0" smtClean="0"/>
              <a:t>Asesoría a la pequeña, mediana industria y a pescadores artesanales en lo referente a problemas relacionados con la frescura del pescado incluyendo la correcta manipulación del pescado fresco, haciendo énfasis en sus mecanismos de deterioro.</a:t>
            </a:r>
          </a:p>
          <a:p>
            <a:pPr marL="171450" indent="-171450" algn="just">
              <a:buFont typeface="Arial" pitchFamily="34" charset="0"/>
              <a:buChar char="•"/>
            </a:pPr>
            <a:r>
              <a:rPr lang="es-ES" sz="1100" dirty="0" smtClean="0"/>
              <a:t>Asesoría a la pequeña industria así como a pescadores artesanales en lo referente a Procesamiento de productos pesqueros para la obtención de Productos de Mayor Valor Agregado. </a:t>
            </a:r>
          </a:p>
          <a:p>
            <a:pPr marL="171450" indent="-171450" algn="just">
              <a:buFont typeface="Arial" pitchFamily="34" charset="0"/>
              <a:buChar char="•"/>
            </a:pPr>
            <a:r>
              <a:rPr lang="es-ES" sz="1100" dirty="0" smtClean="0"/>
              <a:t>Asesorías de HACCP a la Industria Pesquera con fines de exportación.</a:t>
            </a:r>
          </a:p>
          <a:p>
            <a:pPr marL="171450" indent="-171450" algn="just">
              <a:buFont typeface="Arial" pitchFamily="34" charset="0"/>
              <a:buChar char="•"/>
            </a:pPr>
            <a:r>
              <a:rPr lang="es-ES" sz="1100" dirty="0" smtClean="0"/>
              <a:t>Realizar ensayos físicos, químicos y microbiológicos al pescado y sus derivados, solicitados por la pequeña y mediana industria así como por entes gubernamentales.</a:t>
            </a:r>
          </a:p>
          <a:p>
            <a:pPr marL="171450" indent="-171450">
              <a:buFont typeface="Arial" pitchFamily="34" charset="0"/>
              <a:buChar char="•"/>
            </a:pPr>
            <a:endParaRPr lang="es-ES" sz="1100" dirty="0" smtClean="0"/>
          </a:p>
          <a:p>
            <a:pPr marL="171450" indent="-171450" algn="just">
              <a:buFont typeface="Arial" pitchFamily="34" charset="0"/>
              <a:buChar char="•"/>
            </a:pPr>
            <a:endParaRPr lang="es-ES" sz="1100"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93" y="5940152"/>
            <a:ext cx="2579391" cy="172819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24 CuadroTexto"/>
          <p:cNvSpPr txBox="1"/>
          <p:nvPr/>
        </p:nvSpPr>
        <p:spPr>
          <a:xfrm>
            <a:off x="3463504" y="5471730"/>
            <a:ext cx="2952328" cy="2292935"/>
          </a:xfrm>
          <a:prstGeom prst="rect">
            <a:avLst/>
          </a:prstGeom>
          <a:noFill/>
        </p:spPr>
        <p:txBody>
          <a:bodyPr wrap="square" rtlCol="0">
            <a:spAutoFit/>
          </a:bodyPr>
          <a:lstStyle/>
          <a:p>
            <a:r>
              <a:rPr lang="es-ES" sz="1100" b="1" dirty="0" smtClean="0"/>
              <a:t>DETERMINACIONES </a:t>
            </a:r>
            <a:r>
              <a:rPr lang="es-ES" sz="1100" b="1" dirty="0"/>
              <a:t>FÍSICAS Y QUÍMICAS</a:t>
            </a:r>
          </a:p>
          <a:p>
            <a:pPr marL="171450" indent="-171450">
              <a:buFont typeface="Arial" pitchFamily="34" charset="0"/>
              <a:buChar char="•"/>
            </a:pPr>
            <a:r>
              <a:rPr lang="es-ES" sz="1100" dirty="0"/>
              <a:t>Capacitación y actualización del recurso humano de: la industria, incluyendo la pequeña y mediana industria y la artesanal, entes gubernamentales, instituciones de educación superior y diversas comunidades del país, a través de cursos</a:t>
            </a:r>
            <a:r>
              <a:rPr lang="es-ES" sz="1100" dirty="0" smtClean="0"/>
              <a:t>.</a:t>
            </a:r>
          </a:p>
          <a:p>
            <a:pPr marL="171450" indent="-171450">
              <a:buFont typeface="Arial" pitchFamily="34" charset="0"/>
              <a:buChar char="•"/>
            </a:pPr>
            <a:r>
              <a:rPr lang="es-ES" sz="1100" dirty="0" smtClean="0"/>
              <a:t>Análisis </a:t>
            </a:r>
            <a:r>
              <a:rPr lang="es-ES" sz="1100" dirty="0"/>
              <a:t>próximo</a:t>
            </a:r>
          </a:p>
          <a:p>
            <a:pPr marL="171450" indent="-171450">
              <a:buFont typeface="Arial" pitchFamily="34" charset="0"/>
              <a:buChar char="•"/>
            </a:pPr>
            <a:r>
              <a:rPr lang="es-ES" sz="1100" dirty="0"/>
              <a:t>Rancidez oxidativa</a:t>
            </a:r>
          </a:p>
          <a:p>
            <a:pPr marL="171450" indent="-171450">
              <a:buFont typeface="Arial" pitchFamily="34" charset="0"/>
              <a:buChar char="•"/>
            </a:pPr>
            <a:r>
              <a:rPr lang="es-ES" sz="1100" dirty="0"/>
              <a:t>Histamina</a:t>
            </a:r>
          </a:p>
          <a:p>
            <a:pPr marL="171450" indent="-171450">
              <a:buFont typeface="Arial" pitchFamily="34" charset="0"/>
              <a:buChar char="•"/>
            </a:pPr>
            <a:r>
              <a:rPr lang="es-ES" sz="1100" dirty="0"/>
              <a:t>Índice de cloruro</a:t>
            </a:r>
          </a:p>
          <a:p>
            <a:pPr marL="171450" indent="-171450">
              <a:buFont typeface="Arial" pitchFamily="34" charset="0"/>
              <a:buChar char="•"/>
            </a:pPr>
            <a:r>
              <a:rPr lang="es-ES" sz="1100" dirty="0"/>
              <a:t>Evaluación de proteínas por electroforesis</a:t>
            </a:r>
          </a:p>
          <a:p>
            <a:pPr marL="171450" indent="-171450">
              <a:buFont typeface="Arial" pitchFamily="34" charset="0"/>
              <a:buChar char="•"/>
            </a:pPr>
            <a:r>
              <a:rPr lang="es-ES" sz="1100" dirty="0" smtClean="0"/>
              <a:t>Procesamientos de productos pesqueros</a:t>
            </a:r>
          </a:p>
        </p:txBody>
      </p:sp>
    </p:spTree>
    <p:extLst>
      <p:ext uri="{BB962C8B-B14F-4D97-AF65-F5344CB8AC3E}">
        <p14:creationId xmlns:p14="http://schemas.microsoft.com/office/powerpoint/2010/main" val="60324405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Ciencia y Tecnología de Alimentos    </a:t>
            </a:r>
            <a:endParaRPr lang="es-VE" sz="2000" dirty="0">
              <a:latin typeface="Kozuka Gothic Pro M" pitchFamily="34" charset="-128"/>
              <a:ea typeface="Kozuka Gothic Pro M"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548680" y="2195736"/>
            <a:ext cx="2790721" cy="2970044"/>
          </a:xfrm>
          <a:prstGeom prst="rect">
            <a:avLst/>
          </a:prstGeom>
          <a:noFill/>
        </p:spPr>
        <p:txBody>
          <a:bodyPr wrap="square" rtlCol="0">
            <a:spAutoFit/>
          </a:bodyPr>
          <a:lstStyle/>
          <a:p>
            <a:r>
              <a:rPr lang="es-ES" sz="1100" b="1" dirty="0" smtClean="0"/>
              <a:t>SERVICIO </a:t>
            </a:r>
            <a:r>
              <a:rPr lang="es-ES" sz="1100" b="1" dirty="0"/>
              <a:t>A:</a:t>
            </a:r>
          </a:p>
          <a:p>
            <a:pPr marL="171450" indent="-171450">
              <a:buFont typeface="Arial" pitchFamily="34" charset="0"/>
              <a:buChar char="•"/>
            </a:pPr>
            <a:r>
              <a:rPr lang="es-ES" sz="1100" dirty="0"/>
              <a:t>Industria</a:t>
            </a:r>
          </a:p>
          <a:p>
            <a:pPr marL="171450" indent="-171450">
              <a:buFont typeface="Arial" pitchFamily="34" charset="0"/>
              <a:buChar char="•"/>
            </a:pPr>
            <a:r>
              <a:rPr lang="es-ES" sz="1100" dirty="0"/>
              <a:t>Entes Gubernamentales y Particulares</a:t>
            </a:r>
          </a:p>
          <a:p>
            <a:pPr marL="171450" indent="-171450">
              <a:buFont typeface="Arial" pitchFamily="34" charset="0"/>
              <a:buChar char="•"/>
            </a:pPr>
            <a:r>
              <a:rPr lang="es-ES" sz="1100" dirty="0"/>
              <a:t>Instituciones de Educación </a:t>
            </a:r>
            <a:r>
              <a:rPr lang="es-ES" sz="1100" dirty="0" smtClean="0"/>
              <a:t>Superior</a:t>
            </a:r>
            <a:endParaRPr lang="es-ES" sz="1100" dirty="0"/>
          </a:p>
          <a:p>
            <a:r>
              <a:rPr lang="es-ES" sz="1100" b="1" dirty="0" smtClean="0"/>
              <a:t>CONTROL MICROBIANO Y BIOTECNOLOGÍA</a:t>
            </a:r>
          </a:p>
          <a:p>
            <a:pPr marL="171450" indent="-171450">
              <a:buFont typeface="Arial" pitchFamily="34" charset="0"/>
              <a:buChar char="•"/>
            </a:pPr>
            <a:r>
              <a:rPr lang="es-ES" sz="1100" dirty="0" smtClean="0"/>
              <a:t>Tratamiento </a:t>
            </a:r>
            <a:r>
              <a:rPr lang="es-ES" sz="1100" dirty="0"/>
              <a:t>térmico de alimentos: Esterilidad comercial</a:t>
            </a:r>
          </a:p>
          <a:p>
            <a:pPr marL="171450" indent="-171450">
              <a:buFont typeface="Arial" pitchFamily="34" charset="0"/>
              <a:buChar char="•"/>
            </a:pPr>
            <a:r>
              <a:rPr lang="es-ES" sz="1100" dirty="0"/>
              <a:t>Microbiología de enlatados</a:t>
            </a:r>
          </a:p>
          <a:p>
            <a:pPr marL="171450" indent="-171450">
              <a:buFont typeface="Arial" pitchFamily="34" charset="0"/>
              <a:buChar char="•"/>
            </a:pPr>
            <a:r>
              <a:rPr lang="es-ES" sz="1100" dirty="0"/>
              <a:t>Carne y productos cárnicos</a:t>
            </a:r>
          </a:p>
          <a:p>
            <a:pPr marL="171450" indent="-171450">
              <a:buFont typeface="Arial" pitchFamily="34" charset="0"/>
              <a:buChar char="•"/>
            </a:pPr>
            <a:r>
              <a:rPr lang="es-ES" sz="1100" dirty="0"/>
              <a:t>Leche y productos lácteos</a:t>
            </a:r>
          </a:p>
          <a:p>
            <a:pPr marL="171450" indent="-171450">
              <a:buFont typeface="Arial" pitchFamily="34" charset="0"/>
              <a:buChar char="•"/>
            </a:pPr>
            <a:r>
              <a:rPr lang="es-ES" sz="1100" dirty="0"/>
              <a:t>Pescado y productos pesqueros</a:t>
            </a:r>
          </a:p>
          <a:p>
            <a:pPr marL="171450" indent="-171450">
              <a:buFont typeface="Arial" pitchFamily="34" charset="0"/>
              <a:buChar char="•"/>
            </a:pPr>
            <a:r>
              <a:rPr lang="es-ES" sz="1100" dirty="0"/>
              <a:t>Cereales y pan</a:t>
            </a:r>
          </a:p>
          <a:p>
            <a:pPr marL="171450" indent="-171450">
              <a:buFont typeface="Arial" pitchFamily="34" charset="0"/>
              <a:buChar char="•"/>
            </a:pPr>
            <a:r>
              <a:rPr lang="es-ES" sz="1100" dirty="0"/>
              <a:t>Frutas y vegetales</a:t>
            </a:r>
          </a:p>
          <a:p>
            <a:pPr marL="171450" indent="-171450">
              <a:buFont typeface="Arial" pitchFamily="34" charset="0"/>
              <a:buChar char="•"/>
            </a:pPr>
            <a:r>
              <a:rPr lang="es-ES" sz="1100" dirty="0" err="1"/>
              <a:t>Aw</a:t>
            </a:r>
            <a:r>
              <a:rPr lang="es-ES" sz="1100" dirty="0"/>
              <a:t> : Alimentos deshidratados y de humedad intermedia</a:t>
            </a:r>
          </a:p>
          <a:p>
            <a:pPr marL="171450" indent="-171450">
              <a:buFont typeface="Arial" pitchFamily="34" charset="0"/>
              <a:buChar char="•"/>
            </a:pPr>
            <a:r>
              <a:rPr lang="es-ES" sz="1100" dirty="0"/>
              <a:t>Cursos sobre microorganismos varios</a:t>
            </a:r>
          </a:p>
          <a:p>
            <a:pPr marL="171450" indent="-171450">
              <a:buFont typeface="Arial" pitchFamily="34" charset="0"/>
              <a:buChar char="•"/>
            </a:pPr>
            <a:r>
              <a:rPr lang="es-ES" sz="1100" dirty="0"/>
              <a:t>Criterios microbiológicos en los </a:t>
            </a:r>
            <a:r>
              <a:rPr lang="es-ES" sz="1100" dirty="0" smtClean="0"/>
              <a:t>alimentos</a:t>
            </a:r>
            <a:endParaRPr lang="es-ES" sz="1100" dirty="0"/>
          </a:p>
        </p:txBody>
      </p:sp>
      <p:sp>
        <p:nvSpPr>
          <p:cNvPr id="29" name="28 CuadroTexto"/>
          <p:cNvSpPr txBox="1"/>
          <p:nvPr/>
        </p:nvSpPr>
        <p:spPr>
          <a:xfrm>
            <a:off x="3284984" y="2195736"/>
            <a:ext cx="2952328" cy="3308598"/>
          </a:xfrm>
          <a:prstGeom prst="rect">
            <a:avLst/>
          </a:prstGeom>
          <a:noFill/>
        </p:spPr>
        <p:txBody>
          <a:bodyPr wrap="square" rtlCol="0">
            <a:spAutoFit/>
          </a:bodyPr>
          <a:lstStyle/>
          <a:p>
            <a:pPr algn="just"/>
            <a:r>
              <a:rPr lang="es-ES" sz="1100" b="1" dirty="0"/>
              <a:t>FORMAS DE </a:t>
            </a:r>
            <a:r>
              <a:rPr lang="es-ES" sz="1100" b="1" dirty="0" smtClean="0"/>
              <a:t>SERVICIO  DEL ICTA :</a:t>
            </a:r>
            <a:endParaRPr lang="es-ES" sz="1100" b="1" dirty="0"/>
          </a:p>
          <a:p>
            <a:pPr marL="171450" indent="-171450" algn="just">
              <a:buFont typeface="Arial" pitchFamily="34" charset="0"/>
              <a:buChar char="•"/>
            </a:pPr>
            <a:r>
              <a:rPr lang="es-ES" sz="1100" dirty="0"/>
              <a:t>Dictado de cursos a profesionales y artesanos</a:t>
            </a:r>
          </a:p>
          <a:p>
            <a:pPr marL="171450" indent="-171450" algn="just">
              <a:buFont typeface="Arial" pitchFamily="34" charset="0"/>
              <a:buChar char="•"/>
            </a:pPr>
            <a:r>
              <a:rPr lang="es-ES" sz="1100" dirty="0"/>
              <a:t>Solución de problemas en la industria </a:t>
            </a:r>
            <a:r>
              <a:rPr lang="es-ES" sz="1100" dirty="0" smtClean="0"/>
              <a:t>alimentaria.</a:t>
            </a:r>
            <a:endParaRPr lang="es-ES" sz="1100" dirty="0"/>
          </a:p>
          <a:p>
            <a:pPr marL="171450" indent="-171450" algn="just">
              <a:buFont typeface="Arial" pitchFamily="34" charset="0"/>
              <a:buChar char="•"/>
            </a:pPr>
            <a:r>
              <a:rPr lang="es-ES" sz="1100" dirty="0"/>
              <a:t>Desarrollo de </a:t>
            </a:r>
            <a:r>
              <a:rPr lang="es-ES" sz="1100" dirty="0" smtClean="0"/>
              <a:t>productos.</a:t>
            </a:r>
            <a:endParaRPr lang="es-ES" sz="1100" dirty="0"/>
          </a:p>
          <a:p>
            <a:pPr marL="171450" indent="-171450" algn="just">
              <a:buFont typeface="Arial" pitchFamily="34" charset="0"/>
              <a:buChar char="•"/>
            </a:pPr>
            <a:r>
              <a:rPr lang="es-ES" sz="1100" dirty="0"/>
              <a:t>Análisis Físicos, Químicos, Microbiológicos y Sensoriales de muestras de </a:t>
            </a:r>
            <a:r>
              <a:rPr lang="es-ES" sz="1100" dirty="0" smtClean="0"/>
              <a:t>alimentos.</a:t>
            </a:r>
            <a:endParaRPr lang="es-ES" sz="1100" dirty="0"/>
          </a:p>
          <a:p>
            <a:pPr marL="171450" indent="-171450">
              <a:buFont typeface="Arial" pitchFamily="34" charset="0"/>
              <a:buChar char="•"/>
            </a:pPr>
            <a:r>
              <a:rPr lang="es-ES" sz="1100" dirty="0" smtClean="0"/>
              <a:t>Consultoras </a:t>
            </a:r>
            <a:r>
              <a:rPr lang="es-ES" sz="1100" dirty="0"/>
              <a:t>y </a:t>
            </a:r>
            <a:r>
              <a:rPr lang="es-ES" sz="1100" dirty="0" smtClean="0"/>
              <a:t>asesorías  técnicas  particulares </a:t>
            </a:r>
            <a:r>
              <a:rPr lang="es-ES" sz="1100" dirty="0"/>
              <a:t>e instituciones públicas y </a:t>
            </a:r>
            <a:r>
              <a:rPr lang="es-ES" sz="1100" dirty="0" smtClean="0"/>
              <a:t>privadas.</a:t>
            </a:r>
            <a:endParaRPr lang="es-ES" sz="1100" dirty="0"/>
          </a:p>
          <a:p>
            <a:pPr marL="171450" indent="-171450" algn="just">
              <a:buFont typeface="Arial" pitchFamily="34" charset="0"/>
              <a:buChar char="•"/>
            </a:pPr>
            <a:r>
              <a:rPr lang="es-ES" sz="1100" dirty="0"/>
              <a:t>Asesorías en planta industriales para la evaluación y solución de situaciones de procesamiento, control de calidad.</a:t>
            </a:r>
          </a:p>
          <a:p>
            <a:pPr marL="171450" indent="-171450" algn="just">
              <a:buFont typeface="Arial" pitchFamily="34" charset="0"/>
              <a:buChar char="•"/>
            </a:pPr>
            <a:r>
              <a:rPr lang="es-ES" sz="1100" dirty="0"/>
              <a:t>Recomendaciones de procesamiento de productos alimenticios.</a:t>
            </a:r>
          </a:p>
          <a:p>
            <a:pPr marL="171450" indent="-171450" algn="just">
              <a:buFont typeface="Arial" pitchFamily="34" charset="0"/>
              <a:buChar char="•"/>
            </a:pPr>
            <a:r>
              <a:rPr lang="es-ES" sz="1100" dirty="0"/>
              <a:t>Asesorías específicas en el área de procesamiento, evaluación y </a:t>
            </a:r>
            <a:r>
              <a:rPr lang="es-ES" sz="1100" dirty="0" smtClean="0"/>
              <a:t>estabilidad </a:t>
            </a:r>
            <a:r>
              <a:rPr lang="es-ES" sz="1100" dirty="0"/>
              <a:t>de productos alimenticios tradicionales y de nuevos desarrollos.</a:t>
            </a:r>
          </a:p>
          <a:p>
            <a:pPr marL="171450" indent="-171450" algn="just">
              <a:buFont typeface="Arial" pitchFamily="34" charset="0"/>
              <a:buChar char="•"/>
            </a:pPr>
            <a:endParaRPr lang="es-ES" sz="1100" dirty="0"/>
          </a:p>
        </p:txBody>
      </p:sp>
      <p:sp>
        <p:nvSpPr>
          <p:cNvPr id="25" name="24 CuadroTexto"/>
          <p:cNvSpPr txBox="1"/>
          <p:nvPr/>
        </p:nvSpPr>
        <p:spPr>
          <a:xfrm>
            <a:off x="548680" y="5165780"/>
            <a:ext cx="2952328" cy="2462213"/>
          </a:xfrm>
          <a:prstGeom prst="rect">
            <a:avLst/>
          </a:prstGeom>
          <a:noFill/>
        </p:spPr>
        <p:txBody>
          <a:bodyPr wrap="square" rtlCol="0">
            <a:spAutoFit/>
          </a:bodyPr>
          <a:lstStyle/>
          <a:p>
            <a:r>
              <a:rPr lang="es-ES" sz="1100" b="1" dirty="0" smtClean="0"/>
              <a:t>DETERMINACIONES MICROBIOLÓICAS</a:t>
            </a:r>
          </a:p>
          <a:p>
            <a:pPr marL="171450" indent="-171450">
              <a:buFont typeface="Arial" pitchFamily="34" charset="0"/>
              <a:buChar char="•"/>
            </a:pPr>
            <a:r>
              <a:rPr lang="es-ES" sz="1100" dirty="0"/>
              <a:t>Microorganismos </a:t>
            </a:r>
            <a:r>
              <a:rPr lang="es-ES" sz="1100" dirty="0" smtClean="0"/>
              <a:t>indicadores.</a:t>
            </a:r>
            <a:endParaRPr lang="es-ES" sz="1100" dirty="0"/>
          </a:p>
          <a:p>
            <a:pPr marL="171450" indent="-171450">
              <a:buFont typeface="Arial" pitchFamily="34" charset="0"/>
              <a:buChar char="•"/>
            </a:pPr>
            <a:r>
              <a:rPr lang="es-ES" sz="1100" dirty="0"/>
              <a:t>Patógenos </a:t>
            </a:r>
            <a:r>
              <a:rPr lang="es-ES" sz="1100" dirty="0" smtClean="0"/>
              <a:t>clásicos.</a:t>
            </a:r>
            <a:endParaRPr lang="es-ES" sz="1100" dirty="0"/>
          </a:p>
          <a:p>
            <a:pPr marL="171450" indent="-171450">
              <a:buFont typeface="Arial" pitchFamily="34" charset="0"/>
              <a:buChar char="•"/>
            </a:pPr>
            <a:r>
              <a:rPr lang="es-ES" sz="1100" dirty="0"/>
              <a:t>Patógenos </a:t>
            </a:r>
            <a:r>
              <a:rPr lang="es-ES" sz="1100" dirty="0" smtClean="0"/>
              <a:t>emergentes.</a:t>
            </a:r>
            <a:endParaRPr lang="es-ES" sz="1100" dirty="0"/>
          </a:p>
          <a:p>
            <a:pPr marL="171450" indent="-171450">
              <a:buFont typeface="Arial" pitchFamily="34" charset="0"/>
              <a:buChar char="•"/>
            </a:pPr>
            <a:r>
              <a:rPr lang="es-ES" sz="1100" dirty="0"/>
              <a:t>Bacterias lácticas y microorganismos </a:t>
            </a:r>
            <a:r>
              <a:rPr lang="es-ES" sz="1100" dirty="0" smtClean="0"/>
              <a:t>probióticos.</a:t>
            </a:r>
            <a:endParaRPr lang="es-ES" sz="1100" dirty="0"/>
          </a:p>
          <a:p>
            <a:pPr marL="171450" indent="-171450">
              <a:buFont typeface="Arial" pitchFamily="34" charset="0"/>
              <a:buChar char="•"/>
            </a:pPr>
            <a:r>
              <a:rPr lang="es-ES" sz="1100" dirty="0"/>
              <a:t>Bacterias </a:t>
            </a:r>
            <a:r>
              <a:rPr lang="es-ES" sz="1100" dirty="0" smtClean="0"/>
              <a:t>deteriorativas.</a:t>
            </a:r>
            <a:endParaRPr lang="es-ES" sz="1100" dirty="0"/>
          </a:p>
          <a:p>
            <a:pPr marL="171450" indent="-171450">
              <a:buFont typeface="Arial" pitchFamily="34" charset="0"/>
              <a:buChar char="•"/>
            </a:pPr>
            <a:r>
              <a:rPr lang="es-ES" sz="1100" dirty="0"/>
              <a:t>Establecimiento de las causas de alteración microbiológica y pérdida de la vida útil de </a:t>
            </a:r>
            <a:r>
              <a:rPr lang="es-ES" sz="1100" dirty="0" smtClean="0"/>
              <a:t>alimentos varios.</a:t>
            </a:r>
            <a:endParaRPr lang="es-ES" sz="1100" dirty="0"/>
          </a:p>
          <a:p>
            <a:pPr marL="171450" indent="-171450">
              <a:buFont typeface="Arial" pitchFamily="34" charset="0"/>
              <a:buChar char="•"/>
            </a:pPr>
            <a:r>
              <a:rPr lang="es-ES" sz="1100" dirty="0"/>
              <a:t>Estudios de reto microbiano y estabilidad microbiológica durante el almacenamiento de alimentos.</a:t>
            </a:r>
            <a:endParaRPr lang="es-ES" sz="1100" dirty="0" smtClean="0"/>
          </a:p>
          <a:p>
            <a:endParaRPr lang="es-ES" sz="1100" b="1" dirty="0"/>
          </a:p>
        </p:txBody>
      </p:sp>
      <p:sp>
        <p:nvSpPr>
          <p:cNvPr id="21" name="20 Rectángulo"/>
          <p:cNvSpPr/>
          <p:nvPr/>
        </p:nvSpPr>
        <p:spPr>
          <a:xfrm>
            <a:off x="3501008" y="5355859"/>
            <a:ext cx="2736304" cy="2808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2" name="21 Rectángulo"/>
          <p:cNvSpPr/>
          <p:nvPr/>
        </p:nvSpPr>
        <p:spPr>
          <a:xfrm>
            <a:off x="3636557" y="5501278"/>
            <a:ext cx="2456740"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7" name="26 CuadroTexto"/>
          <p:cNvSpPr txBox="1"/>
          <p:nvPr/>
        </p:nvSpPr>
        <p:spPr>
          <a:xfrm>
            <a:off x="3573016" y="548013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28" name="27 Imagen"/>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30579" y="5859915"/>
            <a:ext cx="230469" cy="230469"/>
          </a:xfrm>
          <a:prstGeom prst="rect">
            <a:avLst/>
          </a:prstGeom>
          <a:solidFill>
            <a:schemeClr val="accent6">
              <a:lumMod val="75000"/>
            </a:schemeClr>
          </a:solidFill>
        </p:spPr>
      </p:pic>
      <p:sp>
        <p:nvSpPr>
          <p:cNvPr id="30" name="29 CuadroTexto"/>
          <p:cNvSpPr txBox="1"/>
          <p:nvPr/>
        </p:nvSpPr>
        <p:spPr>
          <a:xfrm>
            <a:off x="3514540" y="6075939"/>
            <a:ext cx="2588643" cy="1785104"/>
          </a:xfrm>
          <a:prstGeom prst="rect">
            <a:avLst/>
          </a:prstGeom>
          <a:noFill/>
        </p:spPr>
        <p:txBody>
          <a:bodyPr wrap="square" rtlCol="0">
            <a:spAutoFit/>
          </a:bodyPr>
          <a:lstStyle/>
          <a:p>
            <a:pPr algn="just"/>
            <a:r>
              <a:rPr lang="es-ES" sz="1100" b="1" dirty="0" smtClean="0"/>
              <a:t>Números Telefónicos</a:t>
            </a:r>
          </a:p>
          <a:p>
            <a:pPr algn="just"/>
            <a:r>
              <a:rPr lang="es-ES" sz="1100" dirty="0" smtClean="0"/>
              <a:t>58(212)7534403/5684/3871</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icta.ucv.ve@gmail.com</a:t>
            </a:r>
          </a:p>
          <a:p>
            <a:pPr algn="just"/>
            <a:r>
              <a:rPr lang="es-VE" sz="1100" dirty="0" smtClean="0"/>
              <a:t>icta1@ciens.ucv.ve</a:t>
            </a:r>
            <a:endParaRPr lang="es-ES" sz="1100" dirty="0" smtClean="0"/>
          </a:p>
          <a:p>
            <a:pPr algn="just"/>
            <a:endParaRPr lang="es-ES" sz="1100" dirty="0"/>
          </a:p>
          <a:p>
            <a:pPr algn="just"/>
            <a:r>
              <a:rPr lang="es-ES" sz="1100" b="1" dirty="0" smtClean="0"/>
              <a:t>Página Web</a:t>
            </a:r>
          </a:p>
          <a:p>
            <a:pPr algn="just"/>
            <a:r>
              <a:rPr lang="es-ES" sz="1100" dirty="0"/>
              <a:t>www.ciens.ucv.ve/ciens/icta/</a:t>
            </a:r>
            <a:endParaRPr lang="es-ES" sz="1100" dirty="0" smtClean="0"/>
          </a:p>
        </p:txBody>
      </p:sp>
      <p:grpSp>
        <p:nvGrpSpPr>
          <p:cNvPr id="32" name="31 Grupo"/>
          <p:cNvGrpSpPr/>
          <p:nvPr/>
        </p:nvGrpSpPr>
        <p:grpSpPr>
          <a:xfrm>
            <a:off x="3640359" y="6507987"/>
            <a:ext cx="220689" cy="220689"/>
            <a:chOff x="3827377" y="6599339"/>
            <a:chExt cx="373647" cy="373647"/>
          </a:xfrm>
        </p:grpSpPr>
        <p:sp>
          <p:nvSpPr>
            <p:cNvPr id="35" name="34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6" name="35 Imagen"/>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Tree>
    <p:extLst>
      <p:ext uri="{BB962C8B-B14F-4D97-AF65-F5344CB8AC3E}">
        <p14:creationId xmlns:p14="http://schemas.microsoft.com/office/powerpoint/2010/main" val="2072963107"/>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Ciencias de la Tierra</a:t>
            </a:r>
            <a:endParaRPr lang="es-VE" sz="2000" dirty="0">
              <a:latin typeface="Kozuka Gothic Pro M" pitchFamily="34" charset="-128"/>
              <a:ea typeface="Kozuka Gothic Pro M"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500854" y="2138824"/>
            <a:ext cx="2640114" cy="1785104"/>
          </a:xfrm>
          <a:prstGeom prst="rect">
            <a:avLst/>
          </a:prstGeom>
          <a:noFill/>
        </p:spPr>
        <p:txBody>
          <a:bodyPr wrap="square" rtlCol="0">
            <a:spAutoFit/>
          </a:bodyPr>
          <a:lstStyle/>
          <a:p>
            <a:r>
              <a:rPr lang="es-ES" sz="1100" b="1" dirty="0" smtClean="0"/>
              <a:t>ANÁLISIS DE AGUA</a:t>
            </a:r>
          </a:p>
          <a:p>
            <a:r>
              <a:rPr lang="es-ES" sz="1100" b="1" dirty="0" smtClean="0"/>
              <a:t>Descripción: </a:t>
            </a:r>
          </a:p>
          <a:p>
            <a:pPr marL="171450" indent="-171450">
              <a:buFont typeface="Arial" pitchFamily="34" charset="0"/>
              <a:buChar char="•"/>
            </a:pPr>
            <a:r>
              <a:rPr lang="es-ES" sz="1100" dirty="0" smtClean="0"/>
              <a:t>Análisis </a:t>
            </a:r>
            <a:r>
              <a:rPr lang="es-ES" sz="1100" dirty="0"/>
              <a:t>de Metales Compuestos </a:t>
            </a:r>
          </a:p>
          <a:p>
            <a:r>
              <a:rPr lang="es-ES" sz="1100" dirty="0" smtClean="0"/>
              <a:t>     </a:t>
            </a:r>
            <a:r>
              <a:rPr lang="es-ES" sz="1100" dirty="0" err="1" smtClean="0"/>
              <a:t>Organoclorados</a:t>
            </a:r>
            <a:r>
              <a:rPr lang="es-ES" sz="1100" dirty="0" smtClean="0"/>
              <a:t> </a:t>
            </a:r>
            <a:r>
              <a:rPr lang="es-ES" sz="1100" dirty="0"/>
              <a:t>y Organofosforados </a:t>
            </a:r>
            <a:endParaRPr lang="es-ES" sz="1100" dirty="0" smtClean="0"/>
          </a:p>
          <a:p>
            <a:r>
              <a:rPr lang="es-ES" sz="1100" b="1" dirty="0" smtClean="0"/>
              <a:t>Instrumentos Requeridos: </a:t>
            </a:r>
            <a:endParaRPr lang="es-ES" sz="1100" b="1" dirty="0"/>
          </a:p>
          <a:p>
            <a:pPr marL="171450" indent="-171450">
              <a:buFont typeface="Arial" pitchFamily="34" charset="0"/>
              <a:buChar char="•"/>
            </a:pPr>
            <a:r>
              <a:rPr lang="es-ES" sz="1100" dirty="0"/>
              <a:t>ICP-OES </a:t>
            </a:r>
            <a:r>
              <a:rPr lang="es-ES" sz="1100" dirty="0" err="1"/>
              <a:t>Horiba</a:t>
            </a:r>
            <a:r>
              <a:rPr lang="es-ES" sz="1100" dirty="0"/>
              <a:t> </a:t>
            </a:r>
            <a:r>
              <a:rPr lang="es-ES" sz="1100" dirty="0" err="1"/>
              <a:t>Jobin</a:t>
            </a:r>
            <a:r>
              <a:rPr lang="es-ES" sz="1100" dirty="0"/>
              <a:t> </a:t>
            </a:r>
            <a:r>
              <a:rPr lang="es-ES" sz="1100" dirty="0" err="1"/>
              <a:t>Yvon</a:t>
            </a:r>
            <a:r>
              <a:rPr lang="es-ES" sz="1100" dirty="0"/>
              <a:t> </a:t>
            </a:r>
          </a:p>
          <a:p>
            <a:pPr marL="171450" indent="-171450">
              <a:buFont typeface="Arial" pitchFamily="34" charset="0"/>
              <a:buChar char="•"/>
            </a:pPr>
            <a:r>
              <a:rPr lang="es-ES" sz="1100" dirty="0" smtClean="0"/>
              <a:t>Absorción </a:t>
            </a:r>
            <a:r>
              <a:rPr lang="es-ES" sz="1100" dirty="0"/>
              <a:t>Atómica </a:t>
            </a:r>
            <a:r>
              <a:rPr lang="es-ES" sz="1100" dirty="0" err="1"/>
              <a:t>Perkin</a:t>
            </a:r>
            <a:r>
              <a:rPr lang="es-ES" sz="1100" dirty="0"/>
              <a:t> Elmer </a:t>
            </a:r>
          </a:p>
          <a:p>
            <a:pPr marL="171450" indent="-171450">
              <a:buFont typeface="Arial" pitchFamily="34" charset="0"/>
              <a:buChar char="•"/>
            </a:pPr>
            <a:r>
              <a:rPr lang="es-ES" sz="1100" dirty="0"/>
              <a:t>Cromatografía de gases acoplado </a:t>
            </a:r>
          </a:p>
          <a:p>
            <a:r>
              <a:rPr lang="es-ES" sz="1100" dirty="0" smtClean="0"/>
              <a:t>     a </a:t>
            </a:r>
            <a:r>
              <a:rPr lang="es-ES" sz="1100" dirty="0"/>
              <a:t>masas </a:t>
            </a:r>
            <a:r>
              <a:rPr lang="es-ES" sz="1100" dirty="0" err="1"/>
              <a:t>Agilent</a:t>
            </a:r>
            <a:r>
              <a:rPr lang="es-ES" sz="1100" dirty="0"/>
              <a:t>, con la previa extracción </a:t>
            </a:r>
          </a:p>
          <a:p>
            <a:r>
              <a:rPr lang="es-ES" sz="1100" dirty="0" smtClean="0"/>
              <a:t>     de </a:t>
            </a:r>
            <a:r>
              <a:rPr lang="es-ES" sz="1100" dirty="0"/>
              <a:t>la fase orgánica con </a:t>
            </a:r>
            <a:r>
              <a:rPr lang="es-ES" sz="1100" dirty="0" err="1"/>
              <a:t>diclorometano</a:t>
            </a:r>
            <a:r>
              <a:rPr lang="es-ES" sz="1100" dirty="0"/>
              <a:t>. </a:t>
            </a:r>
          </a:p>
        </p:txBody>
      </p:sp>
      <p:sp>
        <p:nvSpPr>
          <p:cNvPr id="22" name="21 CuadroTexto"/>
          <p:cNvSpPr txBox="1"/>
          <p:nvPr/>
        </p:nvSpPr>
        <p:spPr>
          <a:xfrm>
            <a:off x="526874" y="3923928"/>
            <a:ext cx="2470078" cy="1277273"/>
          </a:xfrm>
          <a:prstGeom prst="rect">
            <a:avLst/>
          </a:prstGeom>
          <a:noFill/>
        </p:spPr>
        <p:txBody>
          <a:bodyPr wrap="square" rtlCol="0">
            <a:spAutoFit/>
          </a:bodyPr>
          <a:lstStyle/>
          <a:p>
            <a:r>
              <a:rPr lang="es-ES" sz="1100" b="1" dirty="0" smtClean="0"/>
              <a:t>ANÁLISIS DE SEDIMENTOS </a:t>
            </a:r>
          </a:p>
          <a:p>
            <a:r>
              <a:rPr lang="es-ES" sz="1100" b="1" dirty="0" smtClean="0"/>
              <a:t>ALGAS Y MOLUSCOS </a:t>
            </a:r>
          </a:p>
          <a:p>
            <a:r>
              <a:rPr lang="es-ES" sz="1100" b="1" dirty="0" smtClean="0"/>
              <a:t>Descripción</a:t>
            </a:r>
            <a:r>
              <a:rPr lang="es-ES" sz="1100" b="1" dirty="0"/>
              <a:t>: </a:t>
            </a:r>
            <a:endParaRPr lang="es-ES" sz="1100" b="1" dirty="0" smtClean="0"/>
          </a:p>
          <a:p>
            <a:pPr marL="171450" indent="-171450">
              <a:buFont typeface="Arial" pitchFamily="34" charset="0"/>
              <a:buChar char="•"/>
            </a:pPr>
            <a:r>
              <a:rPr lang="es-ES" sz="1100" dirty="0" smtClean="0"/>
              <a:t>Análisis </a:t>
            </a:r>
            <a:r>
              <a:rPr lang="es-ES" sz="1100" dirty="0"/>
              <a:t>de metales </a:t>
            </a:r>
            <a:r>
              <a:rPr lang="es-ES" sz="1100" dirty="0" smtClean="0"/>
              <a:t>pesados.</a:t>
            </a:r>
          </a:p>
          <a:p>
            <a:r>
              <a:rPr lang="es-ES" sz="1100" b="1" dirty="0"/>
              <a:t>Instrumentos Requeridos: </a:t>
            </a:r>
            <a:endParaRPr lang="es-ES" sz="1100" dirty="0"/>
          </a:p>
          <a:p>
            <a:pPr marL="171450" indent="-171450">
              <a:buFont typeface="Arial" pitchFamily="34" charset="0"/>
              <a:buChar char="•"/>
            </a:pPr>
            <a:r>
              <a:rPr lang="es-ES" sz="1100" dirty="0"/>
              <a:t>ICP-OES </a:t>
            </a:r>
            <a:r>
              <a:rPr lang="es-ES" sz="1100" dirty="0" err="1"/>
              <a:t>Horiba</a:t>
            </a:r>
            <a:r>
              <a:rPr lang="es-ES" sz="1100" dirty="0"/>
              <a:t> </a:t>
            </a:r>
            <a:r>
              <a:rPr lang="es-ES" sz="1100" dirty="0" err="1"/>
              <a:t>Yhon</a:t>
            </a:r>
            <a:r>
              <a:rPr lang="es-ES" sz="1100" dirty="0"/>
              <a:t> </a:t>
            </a:r>
          </a:p>
          <a:p>
            <a:r>
              <a:rPr lang="es-ES" sz="1100" dirty="0" smtClean="0"/>
              <a:t>     Absorción </a:t>
            </a:r>
            <a:r>
              <a:rPr lang="es-ES" sz="1100" dirty="0"/>
              <a:t>Atómica </a:t>
            </a:r>
            <a:r>
              <a:rPr lang="es-ES" sz="1100" dirty="0" err="1"/>
              <a:t>Perkin</a:t>
            </a:r>
            <a:r>
              <a:rPr lang="es-ES" sz="1100" dirty="0"/>
              <a:t> </a:t>
            </a:r>
            <a:r>
              <a:rPr lang="es-ES" sz="1100" dirty="0" smtClean="0"/>
              <a:t>Elmer </a:t>
            </a:r>
            <a:endParaRPr lang="es-ES" sz="1100" b="1" dirty="0" smtClean="0"/>
          </a:p>
        </p:txBody>
      </p:sp>
      <p:sp>
        <p:nvSpPr>
          <p:cNvPr id="25" name="24 CuadroTexto"/>
          <p:cNvSpPr txBox="1"/>
          <p:nvPr/>
        </p:nvSpPr>
        <p:spPr>
          <a:xfrm>
            <a:off x="576319" y="6513601"/>
            <a:ext cx="2872155" cy="938719"/>
          </a:xfrm>
          <a:prstGeom prst="rect">
            <a:avLst/>
          </a:prstGeom>
          <a:noFill/>
        </p:spPr>
        <p:txBody>
          <a:bodyPr wrap="square" rtlCol="0">
            <a:spAutoFit/>
          </a:bodyPr>
          <a:lstStyle/>
          <a:p>
            <a:r>
              <a:rPr lang="es-ES" sz="1100" b="1" dirty="0" smtClean="0"/>
              <a:t>ANÁLISIS DE EXTRACTOS DE TELAS </a:t>
            </a:r>
          </a:p>
          <a:p>
            <a:r>
              <a:rPr lang="es-ES" sz="1100" b="1" dirty="0" smtClean="0"/>
              <a:t>Descripción</a:t>
            </a:r>
            <a:r>
              <a:rPr lang="es-ES" sz="1100" b="1" dirty="0"/>
              <a:t>: </a:t>
            </a:r>
            <a:endParaRPr lang="es-ES" sz="1100" b="1" dirty="0" smtClean="0"/>
          </a:p>
          <a:p>
            <a:pPr marL="171450" indent="-171450">
              <a:buFont typeface="Arial" pitchFamily="34" charset="0"/>
              <a:buChar char="•"/>
            </a:pPr>
            <a:r>
              <a:rPr lang="es-ES" sz="1100" dirty="0" smtClean="0"/>
              <a:t>Análisis </a:t>
            </a:r>
            <a:r>
              <a:rPr lang="es-ES" sz="1100" dirty="0"/>
              <a:t>de </a:t>
            </a:r>
            <a:r>
              <a:rPr lang="es-ES" sz="1100" dirty="0" smtClean="0"/>
              <a:t>metales.</a:t>
            </a:r>
          </a:p>
          <a:p>
            <a:r>
              <a:rPr lang="es-ES" sz="1100" b="1" dirty="0"/>
              <a:t>Instrumentos Requeridos: </a:t>
            </a:r>
            <a:endParaRPr lang="es-ES" sz="1100" dirty="0"/>
          </a:p>
          <a:p>
            <a:pPr marL="171450" indent="-171450">
              <a:buFont typeface="Arial" pitchFamily="34" charset="0"/>
              <a:buChar char="•"/>
            </a:pPr>
            <a:r>
              <a:rPr lang="es-ES" sz="1100" dirty="0"/>
              <a:t>ICP-OES </a:t>
            </a:r>
            <a:r>
              <a:rPr lang="es-ES" sz="1100" dirty="0" err="1"/>
              <a:t>Horiba</a:t>
            </a:r>
            <a:r>
              <a:rPr lang="es-ES" sz="1100" dirty="0"/>
              <a:t> </a:t>
            </a:r>
            <a:r>
              <a:rPr lang="es-ES" sz="1100" dirty="0" err="1"/>
              <a:t>Yhon</a:t>
            </a:r>
            <a:r>
              <a:rPr lang="es-ES" sz="1100" dirty="0"/>
              <a:t> </a:t>
            </a:r>
          </a:p>
        </p:txBody>
      </p:sp>
      <p:sp>
        <p:nvSpPr>
          <p:cNvPr id="26" name="25 CuadroTexto"/>
          <p:cNvSpPr txBox="1"/>
          <p:nvPr/>
        </p:nvSpPr>
        <p:spPr>
          <a:xfrm>
            <a:off x="535243" y="5213682"/>
            <a:ext cx="2952328" cy="1446550"/>
          </a:xfrm>
          <a:prstGeom prst="rect">
            <a:avLst/>
          </a:prstGeom>
          <a:noFill/>
        </p:spPr>
        <p:txBody>
          <a:bodyPr wrap="square" rtlCol="0">
            <a:spAutoFit/>
          </a:bodyPr>
          <a:lstStyle/>
          <a:p>
            <a:r>
              <a:rPr lang="es-ES" sz="1100" b="1" dirty="0" smtClean="0"/>
              <a:t>CARACTERIZACIÓN QUÍMICA DE FEDELPASTOS</a:t>
            </a:r>
          </a:p>
          <a:p>
            <a:r>
              <a:rPr lang="es-ES" sz="1100" b="1" dirty="0" smtClean="0"/>
              <a:t>Y ANÁLISIS MINERALÓGICO </a:t>
            </a:r>
          </a:p>
          <a:p>
            <a:r>
              <a:rPr lang="es-ES" sz="1100" b="1" dirty="0" smtClean="0"/>
              <a:t>Descripción</a:t>
            </a:r>
            <a:r>
              <a:rPr lang="es-ES" sz="1100" b="1" dirty="0"/>
              <a:t>: </a:t>
            </a:r>
            <a:endParaRPr lang="es-ES" sz="1100" b="1" dirty="0" smtClean="0"/>
          </a:p>
          <a:p>
            <a:pPr marL="171450" indent="-171450">
              <a:buFont typeface="Arial" pitchFamily="34" charset="0"/>
              <a:buChar char="•"/>
            </a:pPr>
            <a:r>
              <a:rPr lang="es-ES" sz="1100" dirty="0" smtClean="0"/>
              <a:t>Análisis </a:t>
            </a:r>
            <a:r>
              <a:rPr lang="es-ES" sz="1100" dirty="0"/>
              <a:t>de metales y mineralógico </a:t>
            </a:r>
            <a:endParaRPr lang="es-ES" sz="1100" dirty="0" smtClean="0"/>
          </a:p>
          <a:p>
            <a:r>
              <a:rPr lang="es-ES" sz="1100" b="1" dirty="0"/>
              <a:t>Instrumentos Requeridos: </a:t>
            </a:r>
            <a:endParaRPr lang="es-ES" sz="1100" dirty="0"/>
          </a:p>
          <a:p>
            <a:pPr marL="171450" indent="-171450">
              <a:buFont typeface="Arial" pitchFamily="34" charset="0"/>
              <a:buChar char="•"/>
            </a:pPr>
            <a:r>
              <a:rPr lang="es-ES" sz="1100" dirty="0"/>
              <a:t>Difracción de Rayos X </a:t>
            </a:r>
            <a:r>
              <a:rPr lang="es-ES" sz="1100" dirty="0" smtClean="0"/>
              <a:t>, </a:t>
            </a:r>
            <a:r>
              <a:rPr lang="es-ES" sz="1100" dirty="0" err="1" smtClean="0"/>
              <a:t>Bruker</a:t>
            </a:r>
            <a:r>
              <a:rPr lang="es-ES" sz="1100" dirty="0" smtClean="0"/>
              <a:t> </a:t>
            </a:r>
            <a:r>
              <a:rPr lang="es-ES" sz="1100" dirty="0"/>
              <a:t>D8 </a:t>
            </a:r>
            <a:r>
              <a:rPr lang="es-ES" sz="1100" dirty="0" err="1"/>
              <a:t>Advance</a:t>
            </a:r>
            <a:r>
              <a:rPr lang="es-ES" sz="1100" dirty="0"/>
              <a:t> </a:t>
            </a:r>
          </a:p>
          <a:p>
            <a:r>
              <a:rPr lang="es-ES" sz="1100" dirty="0" smtClean="0"/>
              <a:t>      Y  ICP-OES </a:t>
            </a:r>
            <a:r>
              <a:rPr lang="es-ES" sz="1100" dirty="0" err="1"/>
              <a:t>Horiba</a:t>
            </a:r>
            <a:r>
              <a:rPr lang="es-ES" sz="1100" dirty="0"/>
              <a:t> </a:t>
            </a:r>
            <a:r>
              <a:rPr lang="es-ES" sz="1100" dirty="0" err="1"/>
              <a:t>Jobin</a:t>
            </a:r>
            <a:r>
              <a:rPr lang="es-ES" sz="1100" dirty="0"/>
              <a:t> </a:t>
            </a:r>
            <a:r>
              <a:rPr lang="es-ES" sz="1100" dirty="0" err="1"/>
              <a:t>Yvon</a:t>
            </a:r>
            <a:r>
              <a:rPr lang="es-ES" sz="1100" dirty="0"/>
              <a:t> </a:t>
            </a:r>
          </a:p>
          <a:p>
            <a:endParaRPr lang="es-ES" sz="1100" dirty="0"/>
          </a:p>
        </p:txBody>
      </p:sp>
      <p:sp>
        <p:nvSpPr>
          <p:cNvPr id="27" name="26 CuadroTexto"/>
          <p:cNvSpPr txBox="1"/>
          <p:nvPr/>
        </p:nvSpPr>
        <p:spPr>
          <a:xfrm>
            <a:off x="3606136" y="2167860"/>
            <a:ext cx="2640114" cy="1107996"/>
          </a:xfrm>
          <a:prstGeom prst="rect">
            <a:avLst/>
          </a:prstGeom>
          <a:noFill/>
        </p:spPr>
        <p:txBody>
          <a:bodyPr wrap="square" rtlCol="0">
            <a:spAutoFit/>
          </a:bodyPr>
          <a:lstStyle/>
          <a:p>
            <a:r>
              <a:rPr lang="es-ES" sz="1100" b="1" dirty="0" smtClean="0"/>
              <a:t>ANÁLISIS DE MUESTRAS DE ACERO</a:t>
            </a:r>
          </a:p>
          <a:p>
            <a:r>
              <a:rPr lang="es-ES" sz="1100" b="1" dirty="0" smtClean="0"/>
              <a:t>ESCORIAS DE HIERRO Y MATERIA PRIMA </a:t>
            </a:r>
          </a:p>
          <a:p>
            <a:r>
              <a:rPr lang="es-ES" sz="1100" b="1" dirty="0"/>
              <a:t>Descripción: </a:t>
            </a:r>
            <a:endParaRPr lang="es-ES" sz="1100" b="1" dirty="0" smtClean="0"/>
          </a:p>
          <a:p>
            <a:pPr marL="171450" indent="-171450">
              <a:buFont typeface="Arial" pitchFamily="34" charset="0"/>
              <a:buChar char="•"/>
            </a:pPr>
            <a:r>
              <a:rPr lang="es-ES" sz="1100" dirty="0" smtClean="0"/>
              <a:t> Análisis </a:t>
            </a:r>
            <a:r>
              <a:rPr lang="es-ES" sz="1100" dirty="0"/>
              <a:t>de </a:t>
            </a:r>
            <a:r>
              <a:rPr lang="es-ES" sz="1100" dirty="0" smtClean="0"/>
              <a:t>metales</a:t>
            </a:r>
          </a:p>
          <a:p>
            <a:r>
              <a:rPr lang="es-ES" sz="1100" b="1" dirty="0"/>
              <a:t>Instrumentos Requeridos: </a:t>
            </a:r>
            <a:endParaRPr lang="es-ES" sz="1100" dirty="0"/>
          </a:p>
          <a:p>
            <a:pPr marL="171450" indent="-171450">
              <a:buFont typeface="Arial" pitchFamily="34" charset="0"/>
              <a:buChar char="•"/>
            </a:pPr>
            <a:r>
              <a:rPr lang="es-ES" sz="1100" dirty="0"/>
              <a:t>ICP-OES </a:t>
            </a:r>
            <a:r>
              <a:rPr lang="es-ES" sz="1100" dirty="0" err="1"/>
              <a:t>Horiba</a:t>
            </a:r>
            <a:r>
              <a:rPr lang="es-ES" sz="1100" dirty="0"/>
              <a:t> </a:t>
            </a:r>
            <a:r>
              <a:rPr lang="es-ES" sz="1100" dirty="0" err="1"/>
              <a:t>Jobin</a:t>
            </a:r>
            <a:r>
              <a:rPr lang="es-ES" sz="1100" dirty="0"/>
              <a:t> </a:t>
            </a:r>
            <a:r>
              <a:rPr lang="es-ES" sz="1100" dirty="0" err="1"/>
              <a:t>Yvon</a:t>
            </a:r>
            <a:r>
              <a:rPr lang="es-ES" sz="1100" dirty="0"/>
              <a:t> </a:t>
            </a:r>
          </a:p>
        </p:txBody>
      </p:sp>
      <p:sp>
        <p:nvSpPr>
          <p:cNvPr id="28" name="27 CuadroTexto"/>
          <p:cNvSpPr txBox="1"/>
          <p:nvPr/>
        </p:nvSpPr>
        <p:spPr>
          <a:xfrm>
            <a:off x="3597198" y="3203848"/>
            <a:ext cx="2640114" cy="1277273"/>
          </a:xfrm>
          <a:prstGeom prst="rect">
            <a:avLst/>
          </a:prstGeom>
          <a:noFill/>
        </p:spPr>
        <p:txBody>
          <a:bodyPr wrap="square" rtlCol="0">
            <a:spAutoFit/>
          </a:bodyPr>
          <a:lstStyle/>
          <a:p>
            <a:r>
              <a:rPr lang="es-ES" sz="1100" b="1" dirty="0" smtClean="0"/>
              <a:t>DETERMINACIÓN DE MERCURIO EN PESCADO </a:t>
            </a:r>
          </a:p>
          <a:p>
            <a:r>
              <a:rPr lang="es-ES" sz="1100" b="1" dirty="0"/>
              <a:t>Descripción: </a:t>
            </a:r>
            <a:endParaRPr lang="es-ES" sz="1100" b="1" dirty="0" smtClean="0"/>
          </a:p>
          <a:p>
            <a:pPr marL="171450" indent="-171450">
              <a:buFont typeface="Arial" pitchFamily="34" charset="0"/>
              <a:buChar char="•"/>
            </a:pPr>
            <a:r>
              <a:rPr lang="es-ES" sz="1100" dirty="0" smtClean="0"/>
              <a:t>Determinación </a:t>
            </a:r>
            <a:r>
              <a:rPr lang="es-ES" sz="1100" dirty="0"/>
              <a:t>de mercurio en pescado </a:t>
            </a:r>
          </a:p>
          <a:p>
            <a:r>
              <a:rPr lang="es-ES" sz="1100" b="1" dirty="0"/>
              <a:t>Instrumentos Requeridos: </a:t>
            </a:r>
          </a:p>
          <a:p>
            <a:pPr marL="171450" indent="-171450">
              <a:buFont typeface="Arial" pitchFamily="34" charset="0"/>
              <a:buChar char="•"/>
            </a:pPr>
            <a:r>
              <a:rPr lang="es-ES" sz="1100" dirty="0"/>
              <a:t>Analizador de Mercurio </a:t>
            </a:r>
            <a:r>
              <a:rPr lang="es-ES" sz="1100" dirty="0" err="1" smtClean="0"/>
              <a:t>Milestone</a:t>
            </a:r>
            <a:r>
              <a:rPr lang="es-ES" sz="1100" dirty="0" smtClean="0"/>
              <a:t> DMA-80</a:t>
            </a:r>
            <a:endParaRPr lang="es-ES" sz="1100" dirty="0"/>
          </a:p>
        </p:txBody>
      </p:sp>
      <p:sp>
        <p:nvSpPr>
          <p:cNvPr id="30" name="29 Rectángulo"/>
          <p:cNvSpPr/>
          <p:nvPr/>
        </p:nvSpPr>
        <p:spPr>
          <a:xfrm>
            <a:off x="3641375" y="4499992"/>
            <a:ext cx="2613847" cy="38164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2" name="31 Rectángulo"/>
          <p:cNvSpPr/>
          <p:nvPr/>
        </p:nvSpPr>
        <p:spPr>
          <a:xfrm>
            <a:off x="3714802" y="4628357"/>
            <a:ext cx="2456740" cy="235769"/>
          </a:xfrm>
          <a:prstGeom prst="rect">
            <a:avLst/>
          </a:prstGeom>
          <a:solidFill>
            <a:srgbClr val="944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5" name="34 CuadroTexto"/>
          <p:cNvSpPr txBox="1"/>
          <p:nvPr/>
        </p:nvSpPr>
        <p:spPr>
          <a:xfrm>
            <a:off x="3651261" y="4607209"/>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36" name="35 Imagen"/>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23270" y="4914986"/>
            <a:ext cx="230469" cy="230469"/>
          </a:xfrm>
          <a:prstGeom prst="rect">
            <a:avLst/>
          </a:prstGeom>
          <a:noFill/>
          <a:ln>
            <a:noFill/>
          </a:ln>
        </p:spPr>
      </p:pic>
      <p:sp>
        <p:nvSpPr>
          <p:cNvPr id="37" name="36 CuadroTexto"/>
          <p:cNvSpPr txBox="1"/>
          <p:nvPr/>
        </p:nvSpPr>
        <p:spPr>
          <a:xfrm>
            <a:off x="3654907" y="5099359"/>
            <a:ext cx="2588643" cy="1615827"/>
          </a:xfrm>
          <a:prstGeom prst="rect">
            <a:avLst/>
          </a:prstGeom>
          <a:noFill/>
        </p:spPr>
        <p:txBody>
          <a:bodyPr wrap="square" rtlCol="0">
            <a:spAutoFit/>
          </a:bodyPr>
          <a:lstStyle/>
          <a:p>
            <a:pPr algn="just"/>
            <a:r>
              <a:rPr lang="es-ES" sz="1100" b="1" dirty="0" smtClean="0"/>
              <a:t>Números Telefónicos</a:t>
            </a:r>
          </a:p>
          <a:p>
            <a:pPr algn="just"/>
            <a:r>
              <a:rPr lang="es-ES" sz="1100" dirty="0" smtClean="0"/>
              <a:t>58(212)</a:t>
            </a:r>
            <a:r>
              <a:rPr lang="es-VE" sz="1100" dirty="0" smtClean="0"/>
              <a:t>6051201/1152</a:t>
            </a:r>
            <a:endParaRPr lang="es-ES" sz="1100" dirty="0" smtClean="0"/>
          </a:p>
          <a:p>
            <a:pPr algn="just"/>
            <a:endParaRPr lang="es-ES" sz="1100" b="1" dirty="0" smtClean="0"/>
          </a:p>
          <a:p>
            <a:pPr algn="just"/>
            <a:endParaRPr lang="es-ES" sz="1100" b="1" dirty="0" smtClean="0"/>
          </a:p>
          <a:p>
            <a:pPr algn="just"/>
            <a:r>
              <a:rPr lang="es-ES" sz="1100" b="1" dirty="0" smtClean="0"/>
              <a:t>Correo de contacto</a:t>
            </a:r>
          </a:p>
          <a:p>
            <a:pPr algn="just"/>
            <a:r>
              <a:rPr lang="es-VE" sz="1100" dirty="0" smtClean="0"/>
              <a:t>ictdir@ciens.ucv.ve</a:t>
            </a:r>
            <a:endParaRPr lang="es-ES" sz="1100" dirty="0"/>
          </a:p>
          <a:p>
            <a:pPr algn="just"/>
            <a:endParaRPr lang="es-ES" sz="1100" b="1" dirty="0" smtClean="0"/>
          </a:p>
          <a:p>
            <a:pPr algn="just"/>
            <a:r>
              <a:rPr lang="es-ES" sz="1100" b="1" dirty="0" smtClean="0"/>
              <a:t>Página Web</a:t>
            </a:r>
          </a:p>
          <a:p>
            <a:pPr algn="just"/>
            <a:r>
              <a:rPr lang="es-ES" sz="1100" dirty="0"/>
              <a:t>http://gea.ciens.ucv.ve/webict/web/</a:t>
            </a:r>
            <a:endParaRPr lang="es-ES" sz="1100" dirty="0" smtClean="0"/>
          </a:p>
        </p:txBody>
      </p:sp>
      <p:grpSp>
        <p:nvGrpSpPr>
          <p:cNvPr id="38" name="37 Grupo"/>
          <p:cNvGrpSpPr/>
          <p:nvPr/>
        </p:nvGrpSpPr>
        <p:grpSpPr>
          <a:xfrm>
            <a:off x="3756941" y="5558393"/>
            <a:ext cx="220689" cy="220689"/>
            <a:chOff x="3827377" y="6599339"/>
            <a:chExt cx="373647" cy="373647"/>
          </a:xfrm>
        </p:grpSpPr>
        <p:sp>
          <p:nvSpPr>
            <p:cNvPr id="40" name="39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1" name="40 Imagen"/>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3" name="42 CuadroTexto"/>
          <p:cNvSpPr txBox="1"/>
          <p:nvPr/>
        </p:nvSpPr>
        <p:spPr>
          <a:xfrm>
            <a:off x="552220" y="7476447"/>
            <a:ext cx="2640114" cy="938719"/>
          </a:xfrm>
          <a:prstGeom prst="rect">
            <a:avLst/>
          </a:prstGeom>
          <a:noFill/>
        </p:spPr>
        <p:txBody>
          <a:bodyPr wrap="square" rtlCol="0">
            <a:spAutoFit/>
          </a:bodyPr>
          <a:lstStyle/>
          <a:p>
            <a:r>
              <a:rPr lang="es-ES" sz="1100" b="1" dirty="0" smtClean="0"/>
              <a:t>ANÁLISIS DE METALES EN GENERAL </a:t>
            </a:r>
          </a:p>
          <a:p>
            <a:r>
              <a:rPr lang="es-ES" sz="1100" b="1" dirty="0"/>
              <a:t>Descripción: </a:t>
            </a:r>
            <a:endParaRPr lang="es-ES" sz="1100" b="1" dirty="0" smtClean="0"/>
          </a:p>
          <a:p>
            <a:pPr marL="171450" indent="-171450">
              <a:buFont typeface="Arial" pitchFamily="34" charset="0"/>
              <a:buChar char="•"/>
            </a:pPr>
            <a:r>
              <a:rPr lang="es-ES" sz="1100" dirty="0" smtClean="0"/>
              <a:t>Análisis </a:t>
            </a:r>
            <a:r>
              <a:rPr lang="es-ES" sz="1100" dirty="0"/>
              <a:t>de metales </a:t>
            </a:r>
            <a:endParaRPr lang="es-ES" sz="1100" b="1" dirty="0"/>
          </a:p>
          <a:p>
            <a:r>
              <a:rPr lang="es-ES" sz="1100" b="1" dirty="0"/>
              <a:t>Instrumentos Requeridos: </a:t>
            </a:r>
          </a:p>
          <a:p>
            <a:pPr marL="171450" indent="-171450">
              <a:buFont typeface="Arial" pitchFamily="34" charset="0"/>
              <a:buChar char="•"/>
            </a:pPr>
            <a:r>
              <a:rPr lang="es-ES" sz="1100" b="1" dirty="0" smtClean="0"/>
              <a:t>Absorción </a:t>
            </a:r>
            <a:r>
              <a:rPr lang="es-ES" sz="1100" b="1" dirty="0"/>
              <a:t>Atómica </a:t>
            </a:r>
            <a:r>
              <a:rPr lang="es-ES" sz="1100" b="1" dirty="0" err="1"/>
              <a:t>Perkin</a:t>
            </a:r>
            <a:r>
              <a:rPr lang="es-ES" sz="1100" b="1" dirty="0"/>
              <a:t> </a:t>
            </a:r>
            <a:r>
              <a:rPr lang="es-ES" sz="1100" b="1" dirty="0" smtClean="0"/>
              <a:t>Elmer</a:t>
            </a:r>
            <a:endParaRPr lang="es-ES" sz="1100" b="1" dirty="0"/>
          </a:p>
        </p:txBody>
      </p:sp>
    </p:spTree>
    <p:extLst>
      <p:ext uri="{BB962C8B-B14F-4D97-AF65-F5344CB8AC3E}">
        <p14:creationId xmlns:p14="http://schemas.microsoft.com/office/powerpoint/2010/main" val="1947358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Biología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ES" sz="2000" dirty="0">
                <a:latin typeface="Kozuka Gothic Pro M" pitchFamily="34" charset="-128"/>
                <a:ea typeface="Kozuka Gothic Pro M" pitchFamily="34" charset="-128"/>
              </a:rPr>
              <a:t>Centro de Microscopía Electrónica  </a:t>
            </a:r>
            <a:endParaRPr lang="es-VE" sz="2000" dirty="0">
              <a:latin typeface="Kozuka Gothic Pro M" pitchFamily="34" charset="-128"/>
              <a:ea typeface="Kozuka Gothic Pro M" pitchFamily="34" charset="-128"/>
            </a:endParaRPr>
          </a:p>
        </p:txBody>
      </p:sp>
      <p:cxnSp>
        <p:nvCxnSpPr>
          <p:cNvPr id="19" name="18 Conector recto"/>
          <p:cNvCxnSpPr/>
          <p:nvPr/>
        </p:nvCxnSpPr>
        <p:spPr>
          <a:xfrm>
            <a:off x="442169" y="2111909"/>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1" name="20 Rectángulo"/>
          <p:cNvSpPr/>
          <p:nvPr/>
        </p:nvSpPr>
        <p:spPr>
          <a:xfrm>
            <a:off x="538299" y="2219850"/>
            <a:ext cx="2818693" cy="60965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3" name="32 Rectángulo"/>
          <p:cNvSpPr/>
          <p:nvPr/>
        </p:nvSpPr>
        <p:spPr>
          <a:xfrm>
            <a:off x="3501008" y="4459632"/>
            <a:ext cx="2818693" cy="38567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4" name="33 Rectángulo"/>
          <p:cNvSpPr/>
          <p:nvPr/>
        </p:nvSpPr>
        <p:spPr>
          <a:xfrm>
            <a:off x="3576018" y="4641924"/>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5" name="34 CuadroTexto"/>
          <p:cNvSpPr txBox="1"/>
          <p:nvPr/>
        </p:nvSpPr>
        <p:spPr>
          <a:xfrm>
            <a:off x="3576018" y="4597543"/>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36" name="35 CuadroTexto"/>
          <p:cNvSpPr txBox="1"/>
          <p:nvPr/>
        </p:nvSpPr>
        <p:spPr>
          <a:xfrm>
            <a:off x="3645024" y="4954684"/>
            <a:ext cx="2738188" cy="3139321"/>
          </a:xfrm>
          <a:prstGeom prst="rect">
            <a:avLst/>
          </a:prstGeom>
          <a:noFill/>
        </p:spPr>
        <p:txBody>
          <a:bodyPr wrap="square" rtlCol="0">
            <a:spAutoFit/>
          </a:bodyPr>
          <a:lstStyle/>
          <a:p>
            <a:pPr algn="just"/>
            <a:endParaRPr lang="es-ES" sz="1100" b="1" dirty="0" smtClean="0"/>
          </a:p>
          <a:p>
            <a:pPr algn="just"/>
            <a:r>
              <a:rPr lang="es-ES" sz="1100" b="1" dirty="0" smtClean="0"/>
              <a:t>Números </a:t>
            </a:r>
            <a:r>
              <a:rPr lang="es-ES" sz="1100" b="1" dirty="0"/>
              <a:t>Telefónicos	</a:t>
            </a:r>
          </a:p>
          <a:p>
            <a:pPr algn="just"/>
            <a:r>
              <a:rPr lang="es-ES" sz="1100" dirty="0"/>
              <a:t>58 (212) 605 10 44 </a:t>
            </a:r>
          </a:p>
          <a:p>
            <a:pPr algn="just"/>
            <a:r>
              <a:rPr lang="es-ES" sz="1100" dirty="0"/>
              <a:t>605 10 45 </a:t>
            </a:r>
          </a:p>
          <a:p>
            <a:pPr algn="just"/>
            <a:r>
              <a:rPr lang="es-ES" sz="1100" dirty="0"/>
              <a:t>605 16 35 </a:t>
            </a:r>
          </a:p>
          <a:p>
            <a:pPr algn="just"/>
            <a:endParaRPr lang="es-ES" sz="1100" b="1" dirty="0" smtClean="0"/>
          </a:p>
          <a:p>
            <a:pPr algn="just"/>
            <a:endParaRPr lang="es-ES" sz="1100" b="1" dirty="0" smtClean="0"/>
          </a:p>
          <a:p>
            <a:pPr algn="just"/>
            <a:r>
              <a:rPr lang="es-ES" sz="1100" b="1" dirty="0" smtClean="0"/>
              <a:t>Correo </a:t>
            </a:r>
            <a:r>
              <a:rPr lang="es-ES" sz="1100" b="1" dirty="0"/>
              <a:t>Institucional	</a:t>
            </a:r>
          </a:p>
          <a:p>
            <a:pPr algn="just"/>
            <a:endParaRPr lang="es-ES" sz="1100" dirty="0"/>
          </a:p>
          <a:p>
            <a:pPr algn="just"/>
            <a:endParaRPr lang="es-ES" sz="1100" b="1" dirty="0" smtClean="0"/>
          </a:p>
          <a:p>
            <a:pPr algn="just"/>
            <a:r>
              <a:rPr lang="es-ES" sz="1100" b="1" dirty="0"/>
              <a:t>	</a:t>
            </a:r>
          </a:p>
          <a:p>
            <a:pPr algn="just"/>
            <a:r>
              <a:rPr lang="es-ES" sz="1100" b="1" dirty="0"/>
              <a:t>Sitio web Institucional	</a:t>
            </a:r>
          </a:p>
          <a:p>
            <a:pPr algn="just"/>
            <a:endParaRPr lang="es-ES" sz="1100" b="1" dirty="0" smtClean="0"/>
          </a:p>
          <a:p>
            <a:pPr algn="just"/>
            <a:r>
              <a:rPr lang="es-ES" sz="1100" b="1" dirty="0" smtClean="0"/>
              <a:t>Dirección </a:t>
            </a:r>
          </a:p>
          <a:p>
            <a:pPr algn="just"/>
            <a:r>
              <a:rPr lang="es-ES" sz="1100" dirty="0" smtClean="0"/>
              <a:t>Facultad </a:t>
            </a:r>
            <a:r>
              <a:rPr lang="es-ES" sz="1100" dirty="0"/>
              <a:t>de Ciencias. </a:t>
            </a:r>
          </a:p>
          <a:p>
            <a:pPr algn="just"/>
            <a:r>
              <a:rPr lang="es-ES" sz="1100" dirty="0"/>
              <a:t>Avenida Los Ilustres, </a:t>
            </a:r>
          </a:p>
          <a:p>
            <a:pPr algn="just"/>
            <a:r>
              <a:rPr lang="es-ES" sz="1100" dirty="0"/>
              <a:t>Los Chaguaramos, </a:t>
            </a:r>
          </a:p>
          <a:p>
            <a:pPr algn="just"/>
            <a:r>
              <a:rPr lang="es-ES" sz="1100" dirty="0"/>
              <a:t>Caracas – </a:t>
            </a:r>
            <a:r>
              <a:rPr lang="es-ES" sz="1100" dirty="0" smtClean="0"/>
              <a:t>Venezuela.</a:t>
            </a:r>
            <a:endParaRPr lang="es-ES" sz="1100" b="1" dirty="0"/>
          </a:p>
        </p:txBody>
      </p:sp>
      <p:grpSp>
        <p:nvGrpSpPr>
          <p:cNvPr id="37" name="36 Grupo"/>
          <p:cNvGrpSpPr/>
          <p:nvPr/>
        </p:nvGrpSpPr>
        <p:grpSpPr>
          <a:xfrm>
            <a:off x="5733256" y="4499992"/>
            <a:ext cx="456609" cy="457591"/>
            <a:chOff x="5589240" y="4413103"/>
            <a:chExt cx="644601" cy="645988"/>
          </a:xfrm>
        </p:grpSpPr>
        <p:sp>
          <p:nvSpPr>
            <p:cNvPr id="38" name="37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0" name="39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41" name="4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7031" y="4947043"/>
            <a:ext cx="230469" cy="230469"/>
          </a:xfrm>
          <a:prstGeom prst="rect">
            <a:avLst/>
          </a:prstGeom>
        </p:spPr>
      </p:pic>
      <p:grpSp>
        <p:nvGrpSpPr>
          <p:cNvPr id="42" name="41 Grupo"/>
          <p:cNvGrpSpPr/>
          <p:nvPr/>
        </p:nvGrpSpPr>
        <p:grpSpPr>
          <a:xfrm>
            <a:off x="3752650" y="5940152"/>
            <a:ext cx="220689" cy="220689"/>
            <a:chOff x="3827377" y="6599339"/>
            <a:chExt cx="373647" cy="373647"/>
          </a:xfrm>
        </p:grpSpPr>
        <p:sp>
          <p:nvSpPr>
            <p:cNvPr id="43" name="42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4" name="43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45" name="44 Grupo"/>
          <p:cNvGrpSpPr/>
          <p:nvPr/>
        </p:nvGrpSpPr>
        <p:grpSpPr>
          <a:xfrm>
            <a:off x="3717033" y="6588224"/>
            <a:ext cx="310048" cy="300529"/>
            <a:chOff x="4809715" y="7309763"/>
            <a:chExt cx="418299" cy="405457"/>
          </a:xfrm>
        </p:grpSpPr>
        <p:sp>
          <p:nvSpPr>
            <p:cNvPr id="46" name="45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7" name="4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
        <p:nvSpPr>
          <p:cNvPr id="48" name="47 CuadroTexto"/>
          <p:cNvSpPr txBox="1"/>
          <p:nvPr/>
        </p:nvSpPr>
        <p:spPr>
          <a:xfrm>
            <a:off x="548680" y="2267744"/>
            <a:ext cx="2736304" cy="6017032"/>
          </a:xfrm>
          <a:prstGeom prst="rect">
            <a:avLst/>
          </a:prstGeom>
          <a:noFill/>
        </p:spPr>
        <p:txBody>
          <a:bodyPr wrap="square" rtlCol="0">
            <a:spAutoFit/>
          </a:bodyPr>
          <a:lstStyle/>
          <a:p>
            <a:pPr algn="just"/>
            <a:r>
              <a:rPr lang="es-ES" sz="1100" b="1" dirty="0"/>
              <a:t>CAMPO DE ACCIÓN </a:t>
            </a:r>
            <a:r>
              <a:rPr lang="es-ES" sz="1100" b="1" dirty="0" smtClean="0"/>
              <a:t>(CONT.)</a:t>
            </a:r>
            <a:endParaRPr lang="es-ES" sz="1100" dirty="0" smtClean="0"/>
          </a:p>
          <a:p>
            <a:pPr marL="171450" indent="-171450" algn="just">
              <a:buFont typeface="Arial" pitchFamily="34" charset="0"/>
              <a:buChar char="•"/>
            </a:pPr>
            <a:r>
              <a:rPr lang="es-ES" sz="1100" dirty="0" smtClean="0"/>
              <a:t>Microanálisis </a:t>
            </a:r>
            <a:r>
              <a:rPr lang="es-ES" sz="1100" dirty="0"/>
              <a:t>EDX de muestras metalúrgicas en el Microscopio Electrónico de Barrido.</a:t>
            </a:r>
          </a:p>
          <a:p>
            <a:pPr marL="171450" indent="-171450" algn="just">
              <a:buFont typeface="Arial" pitchFamily="34" charset="0"/>
              <a:buChar char="•"/>
            </a:pPr>
            <a:r>
              <a:rPr lang="es-ES" sz="1100" dirty="0" smtClean="0"/>
              <a:t>Microanálisis </a:t>
            </a:r>
            <a:r>
              <a:rPr lang="es-ES" sz="1100" dirty="0"/>
              <a:t>EDX y WDX de muestras metalúrgicas, rocas y catalizadores en la Microsonda Electrónica (EPMA).</a:t>
            </a:r>
          </a:p>
          <a:p>
            <a:pPr marL="171450" indent="-171450" algn="just">
              <a:buFont typeface="Arial" pitchFamily="34" charset="0"/>
              <a:buChar char="•"/>
            </a:pPr>
            <a:r>
              <a:rPr lang="es-ES" sz="1100" dirty="0" smtClean="0"/>
              <a:t>Microanálisis </a:t>
            </a:r>
            <a:r>
              <a:rPr lang="es-ES" sz="1100" dirty="0"/>
              <a:t>superficial de muestras </a:t>
            </a:r>
            <a:r>
              <a:rPr lang="es-ES" sz="1100" dirty="0" smtClean="0"/>
              <a:t>metalúrgicas, recubrimientos </a:t>
            </a:r>
            <a:r>
              <a:rPr lang="es-ES" sz="1100" dirty="0"/>
              <a:t>y catalizadores en la Microsonda de Barrido de Electrones Auger (SAM</a:t>
            </a:r>
            <a:r>
              <a:rPr lang="es-ES" sz="1100" dirty="0" smtClean="0"/>
              <a:t>).</a:t>
            </a:r>
          </a:p>
          <a:p>
            <a:pPr marL="171450" indent="-171450" algn="just">
              <a:buFont typeface="Arial" pitchFamily="34" charset="0"/>
              <a:buChar char="•"/>
            </a:pPr>
            <a:r>
              <a:rPr lang="es-ES" sz="1100" dirty="0" smtClean="0"/>
              <a:t>Caracterización </a:t>
            </a:r>
            <a:r>
              <a:rPr lang="es-ES" sz="1100" dirty="0"/>
              <a:t>estructural de muestras metalúrgicas, catalizadores y partículas mediante Microscopía Electrónica de </a:t>
            </a:r>
            <a:r>
              <a:rPr lang="es-ES" sz="1100" dirty="0" smtClean="0"/>
              <a:t>Trasmisión.</a:t>
            </a:r>
          </a:p>
          <a:p>
            <a:pPr marL="171450" indent="-171450" algn="just">
              <a:buFont typeface="Arial" pitchFamily="34" charset="0"/>
              <a:buChar char="•"/>
            </a:pPr>
            <a:r>
              <a:rPr lang="es-ES" sz="1100" dirty="0" smtClean="0"/>
              <a:t>Microanálisis </a:t>
            </a:r>
            <a:r>
              <a:rPr lang="es-ES" sz="1100" dirty="0"/>
              <a:t>EDX de muestras metalúrgicas, catalizadores y partículas en el Microscopio Electrónico de Trasmisión.</a:t>
            </a:r>
          </a:p>
          <a:p>
            <a:pPr marL="171450" indent="-171450" algn="just">
              <a:buFont typeface="Arial" pitchFamily="34" charset="0"/>
              <a:buChar char="•"/>
            </a:pPr>
            <a:r>
              <a:rPr lang="es-ES" sz="1100" dirty="0" smtClean="0"/>
              <a:t>Caracterización </a:t>
            </a:r>
            <a:r>
              <a:rPr lang="es-ES" sz="1100" dirty="0"/>
              <a:t>morfológica de muestras poliméricas mediante replicado y observación en el Microscopio Electrónico de Trasmisión.</a:t>
            </a:r>
          </a:p>
          <a:p>
            <a:pPr marL="171450" indent="-171450" algn="just">
              <a:buFont typeface="Arial" pitchFamily="34" charset="0"/>
              <a:buChar char="•"/>
            </a:pPr>
            <a:r>
              <a:rPr lang="es-ES" sz="1100" dirty="0"/>
              <a:t>c</a:t>
            </a:r>
            <a:r>
              <a:rPr lang="es-ES" sz="1100" dirty="0" smtClean="0"/>
              <a:t>aracterización </a:t>
            </a:r>
            <a:r>
              <a:rPr lang="es-ES" sz="1100" dirty="0"/>
              <a:t>ultraestructural de muestras biológicas mediante Microscopía Electrónica de Trasmisión y preparación previa por fijación, inclusión, corte y coloración.</a:t>
            </a:r>
          </a:p>
          <a:p>
            <a:pPr marL="171450" indent="-171450" algn="just">
              <a:buFont typeface="Arial" pitchFamily="34" charset="0"/>
              <a:buChar char="•"/>
            </a:pPr>
            <a:r>
              <a:rPr lang="es-ES" sz="1100" dirty="0" smtClean="0"/>
              <a:t>Caracterización </a:t>
            </a:r>
            <a:r>
              <a:rPr lang="es-ES" sz="1100" dirty="0"/>
              <a:t>ultraestructural de muestras biológicas y suspensiones coloidales mediante réplicas de crio-fractura y posterior observación al Microscopio Electrónico de Trasmisión.</a:t>
            </a:r>
          </a:p>
          <a:p>
            <a:pPr marL="171450" indent="-171450" algn="just">
              <a:buFont typeface="Arial" pitchFamily="34" charset="0"/>
              <a:buChar char="•"/>
            </a:pPr>
            <a:r>
              <a:rPr lang="es-ES" sz="1100" dirty="0" smtClean="0"/>
              <a:t>Microanálisis </a:t>
            </a:r>
            <a:r>
              <a:rPr lang="es-ES" sz="1100" dirty="0"/>
              <a:t>de biopsias mediante EDX en el Microscopio Electrónico de Barrido</a:t>
            </a:r>
            <a:r>
              <a:rPr lang="es-ES" sz="1100" dirty="0" smtClean="0"/>
              <a:t>.</a:t>
            </a:r>
            <a:endParaRPr lang="es-ES" sz="1100" b="1" dirty="0" smtClean="0"/>
          </a:p>
        </p:txBody>
      </p:sp>
      <p:pic>
        <p:nvPicPr>
          <p:cNvPr id="6" name="5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0165" y="2287749"/>
            <a:ext cx="2667147" cy="178019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9" name="48 CuadroTexto"/>
          <p:cNvSpPr txBox="1"/>
          <p:nvPr/>
        </p:nvSpPr>
        <p:spPr>
          <a:xfrm>
            <a:off x="4509120" y="4139952"/>
            <a:ext cx="1777513" cy="215444"/>
          </a:xfrm>
          <a:prstGeom prst="rect">
            <a:avLst/>
          </a:prstGeom>
          <a:noFill/>
        </p:spPr>
        <p:txBody>
          <a:bodyPr wrap="square" rtlCol="0">
            <a:spAutoFit/>
          </a:bodyPr>
          <a:lstStyle/>
          <a:p>
            <a:pPr algn="r"/>
            <a:r>
              <a:rPr lang="es-ES" sz="800" i="1" dirty="0" smtClean="0"/>
              <a:t>Microscopio  Electrónico  </a:t>
            </a:r>
            <a:endParaRPr lang="es-VE" sz="800" i="1" dirty="0" smtClean="0"/>
          </a:p>
        </p:txBody>
      </p:sp>
    </p:spTree>
    <p:extLst>
      <p:ext uri="{BB962C8B-B14F-4D97-AF65-F5344CB8AC3E}">
        <p14:creationId xmlns:p14="http://schemas.microsoft.com/office/powerpoint/2010/main" val="156607663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Ciencias de la Tierra</a:t>
            </a:r>
            <a:endParaRPr lang="es-VE" sz="2000" dirty="0">
              <a:latin typeface="Kozuka Gothic Pro M" pitchFamily="34" charset="-128"/>
              <a:ea typeface="Kozuka Gothic Pro M"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535243" y="5523200"/>
            <a:ext cx="2640114" cy="1785104"/>
          </a:xfrm>
          <a:prstGeom prst="rect">
            <a:avLst/>
          </a:prstGeom>
          <a:noFill/>
        </p:spPr>
        <p:txBody>
          <a:bodyPr wrap="square" rtlCol="0">
            <a:spAutoFit/>
          </a:bodyPr>
          <a:lstStyle/>
          <a:p>
            <a:r>
              <a:rPr lang="es-ES" sz="1100" b="1" dirty="0" smtClean="0"/>
              <a:t>CARACTERIZACIÓN FISICOQUÍMICA </a:t>
            </a:r>
          </a:p>
          <a:p>
            <a:r>
              <a:rPr lang="es-ES" sz="1100" b="1" dirty="0" smtClean="0"/>
              <a:t>Y QUÍMICA DE LOS NÚCLEOS DE</a:t>
            </a:r>
          </a:p>
          <a:p>
            <a:r>
              <a:rPr lang="es-ES" sz="1100" b="1" dirty="0" smtClean="0"/>
              <a:t>SEDIMIENTOS MARINOS </a:t>
            </a:r>
          </a:p>
          <a:p>
            <a:r>
              <a:rPr lang="es-ES" sz="1100" b="1" dirty="0"/>
              <a:t>Descripción: </a:t>
            </a:r>
            <a:endParaRPr lang="es-ES" sz="1100" b="1" dirty="0" smtClean="0"/>
          </a:p>
          <a:p>
            <a:pPr marL="171450" indent="-171450">
              <a:buFont typeface="Arial" pitchFamily="34" charset="0"/>
              <a:buChar char="•"/>
            </a:pPr>
            <a:r>
              <a:rPr lang="es-ES" sz="1100" dirty="0" smtClean="0"/>
              <a:t>Caracterización </a:t>
            </a:r>
            <a:r>
              <a:rPr lang="es-ES" sz="1100" dirty="0"/>
              <a:t>fisicoquímica </a:t>
            </a:r>
          </a:p>
          <a:p>
            <a:r>
              <a:rPr lang="es-ES" sz="1100" dirty="0"/>
              <a:t>y química de los núcleos de</a:t>
            </a:r>
          </a:p>
          <a:p>
            <a:r>
              <a:rPr lang="es-ES" sz="1100" dirty="0" err="1"/>
              <a:t>sedimientos</a:t>
            </a:r>
            <a:r>
              <a:rPr lang="es-ES" sz="1100" dirty="0"/>
              <a:t> </a:t>
            </a:r>
            <a:r>
              <a:rPr lang="es-ES" sz="1100" dirty="0" smtClean="0"/>
              <a:t>marinos.</a:t>
            </a:r>
          </a:p>
          <a:p>
            <a:r>
              <a:rPr lang="es-ES" sz="1100" b="1" dirty="0"/>
              <a:t>Instrumentos Requeridos: </a:t>
            </a:r>
            <a:endParaRPr lang="es-ES" sz="1100" dirty="0"/>
          </a:p>
          <a:p>
            <a:pPr marL="171450" indent="-171450">
              <a:buFont typeface="Arial" pitchFamily="34" charset="0"/>
              <a:buChar char="•"/>
            </a:pPr>
            <a:r>
              <a:rPr lang="es-ES" sz="1100" dirty="0"/>
              <a:t>ICP-OES </a:t>
            </a:r>
            <a:r>
              <a:rPr lang="es-ES" sz="1100" dirty="0" err="1"/>
              <a:t>Horiba</a:t>
            </a:r>
            <a:r>
              <a:rPr lang="es-ES" sz="1100" dirty="0"/>
              <a:t> </a:t>
            </a:r>
            <a:r>
              <a:rPr lang="es-ES" sz="1100" dirty="0" err="1"/>
              <a:t>Jobin</a:t>
            </a:r>
            <a:r>
              <a:rPr lang="es-ES" sz="1100" dirty="0"/>
              <a:t> </a:t>
            </a:r>
            <a:r>
              <a:rPr lang="es-ES" sz="1100" dirty="0" err="1"/>
              <a:t>Yvon</a:t>
            </a:r>
            <a:r>
              <a:rPr lang="es-ES" sz="1100" dirty="0"/>
              <a:t> </a:t>
            </a:r>
          </a:p>
          <a:p>
            <a:r>
              <a:rPr lang="es-ES" sz="1100" dirty="0"/>
              <a:t>y Absorción Atómica </a:t>
            </a:r>
            <a:r>
              <a:rPr lang="es-ES" sz="1100" dirty="0" err="1"/>
              <a:t>Perkin</a:t>
            </a:r>
            <a:r>
              <a:rPr lang="es-ES" sz="1100" dirty="0"/>
              <a:t> </a:t>
            </a:r>
            <a:r>
              <a:rPr lang="es-ES" sz="1100" dirty="0" smtClean="0"/>
              <a:t>Elmer.</a:t>
            </a:r>
          </a:p>
        </p:txBody>
      </p:sp>
      <p:sp>
        <p:nvSpPr>
          <p:cNvPr id="25" name="24 CuadroTexto"/>
          <p:cNvSpPr txBox="1"/>
          <p:nvPr/>
        </p:nvSpPr>
        <p:spPr>
          <a:xfrm>
            <a:off x="568102" y="4302839"/>
            <a:ext cx="2348624" cy="1277273"/>
          </a:xfrm>
          <a:prstGeom prst="rect">
            <a:avLst/>
          </a:prstGeom>
          <a:noFill/>
        </p:spPr>
        <p:txBody>
          <a:bodyPr wrap="square" rtlCol="0">
            <a:spAutoFit/>
          </a:bodyPr>
          <a:lstStyle/>
          <a:p>
            <a:r>
              <a:rPr lang="es-ES" sz="1100" b="1" dirty="0" smtClean="0"/>
              <a:t>CARACTERIZACIÓN DE ARCILLAS </a:t>
            </a:r>
          </a:p>
          <a:p>
            <a:r>
              <a:rPr lang="es-ES" sz="1100" b="1" dirty="0" smtClean="0"/>
              <a:t>Descripción: </a:t>
            </a:r>
            <a:endParaRPr lang="es-ES" sz="1100" b="1" dirty="0"/>
          </a:p>
          <a:p>
            <a:pPr marL="171450" indent="-171450">
              <a:buFont typeface="Arial" pitchFamily="34" charset="0"/>
              <a:buChar char="•"/>
            </a:pPr>
            <a:r>
              <a:rPr lang="es-ES" sz="1100" dirty="0"/>
              <a:t>Análisis químico y mineralógico </a:t>
            </a:r>
            <a:endParaRPr lang="es-ES" sz="1100" dirty="0" smtClean="0"/>
          </a:p>
          <a:p>
            <a:r>
              <a:rPr lang="es-ES" sz="1100" b="1" dirty="0" smtClean="0"/>
              <a:t>Instrumentos </a:t>
            </a:r>
            <a:r>
              <a:rPr lang="es-ES" sz="1100" b="1" dirty="0"/>
              <a:t>Requeridos: </a:t>
            </a:r>
            <a:endParaRPr lang="es-ES" sz="1100" dirty="0"/>
          </a:p>
          <a:p>
            <a:pPr marL="171450" indent="-171450">
              <a:buFont typeface="Arial" pitchFamily="34" charset="0"/>
              <a:buChar char="•"/>
            </a:pPr>
            <a:r>
              <a:rPr lang="es-ES" sz="1100" dirty="0"/>
              <a:t>Difracción de Rayos X </a:t>
            </a:r>
          </a:p>
          <a:p>
            <a:pPr marL="171450" indent="-171450">
              <a:buFont typeface="Arial" pitchFamily="34" charset="0"/>
              <a:buChar char="•"/>
            </a:pPr>
            <a:r>
              <a:rPr lang="es-ES" sz="1100" dirty="0" err="1"/>
              <a:t>Bruker</a:t>
            </a:r>
            <a:r>
              <a:rPr lang="es-ES" sz="1100" dirty="0"/>
              <a:t> D8 </a:t>
            </a:r>
            <a:r>
              <a:rPr lang="es-ES" sz="1100" dirty="0" err="1"/>
              <a:t>Advance</a:t>
            </a:r>
            <a:r>
              <a:rPr lang="es-ES" sz="1100" dirty="0"/>
              <a:t> </a:t>
            </a:r>
          </a:p>
          <a:p>
            <a:pPr marL="171450" indent="-171450">
              <a:buFont typeface="Arial" pitchFamily="34" charset="0"/>
              <a:buChar char="•"/>
            </a:pPr>
            <a:r>
              <a:rPr lang="es-ES" sz="1100" dirty="0"/>
              <a:t>ICP-OES </a:t>
            </a:r>
            <a:r>
              <a:rPr lang="es-ES" sz="1100" dirty="0" err="1"/>
              <a:t>Horiba</a:t>
            </a:r>
            <a:r>
              <a:rPr lang="es-ES" sz="1100" dirty="0"/>
              <a:t> </a:t>
            </a:r>
            <a:r>
              <a:rPr lang="es-ES" sz="1100" dirty="0" err="1"/>
              <a:t>Jobin</a:t>
            </a:r>
            <a:r>
              <a:rPr lang="es-ES" sz="1100" dirty="0"/>
              <a:t> </a:t>
            </a:r>
            <a:r>
              <a:rPr lang="es-ES" sz="1100" dirty="0" err="1"/>
              <a:t>Yvon</a:t>
            </a:r>
            <a:r>
              <a:rPr lang="es-ES" sz="1100" dirty="0"/>
              <a:t> </a:t>
            </a:r>
          </a:p>
        </p:txBody>
      </p:sp>
      <p:sp>
        <p:nvSpPr>
          <p:cNvPr id="26" name="25 CuadroTexto"/>
          <p:cNvSpPr txBox="1"/>
          <p:nvPr/>
        </p:nvSpPr>
        <p:spPr>
          <a:xfrm>
            <a:off x="441479" y="3419872"/>
            <a:ext cx="2952328" cy="938719"/>
          </a:xfrm>
          <a:prstGeom prst="rect">
            <a:avLst/>
          </a:prstGeom>
          <a:noFill/>
        </p:spPr>
        <p:txBody>
          <a:bodyPr wrap="square" rtlCol="0">
            <a:spAutoFit/>
          </a:bodyPr>
          <a:lstStyle/>
          <a:p>
            <a:r>
              <a:rPr lang="es-ES" sz="1100" b="1" dirty="0" smtClean="0"/>
              <a:t>ANÁLISIS DE CALCITA, DOLOMITA Y FOSFATOS </a:t>
            </a:r>
          </a:p>
          <a:p>
            <a:r>
              <a:rPr lang="es-ES" sz="1100" b="1" dirty="0"/>
              <a:t>Descripción: </a:t>
            </a:r>
          </a:p>
          <a:p>
            <a:pPr marL="171450" indent="-171450">
              <a:buFont typeface="Arial" pitchFamily="34" charset="0"/>
              <a:buChar char="•"/>
            </a:pPr>
            <a:r>
              <a:rPr lang="es-ES" sz="1100" dirty="0" smtClean="0"/>
              <a:t>Análisis </a:t>
            </a:r>
            <a:r>
              <a:rPr lang="es-ES" sz="1100" dirty="0"/>
              <a:t>Químico </a:t>
            </a:r>
          </a:p>
          <a:p>
            <a:r>
              <a:rPr lang="es-ES" sz="1100" b="1" dirty="0" smtClean="0"/>
              <a:t>Instrumentos </a:t>
            </a:r>
            <a:r>
              <a:rPr lang="es-ES" sz="1100" b="1" dirty="0"/>
              <a:t>Requeridos: </a:t>
            </a:r>
            <a:endParaRPr lang="es-ES" sz="1100" dirty="0"/>
          </a:p>
          <a:p>
            <a:pPr marL="171450" indent="-171450">
              <a:buFont typeface="Arial" pitchFamily="34" charset="0"/>
              <a:buChar char="•"/>
            </a:pPr>
            <a:r>
              <a:rPr lang="es-ES" sz="1100" dirty="0"/>
              <a:t>Absorción Atómica </a:t>
            </a:r>
            <a:r>
              <a:rPr lang="es-ES" sz="1100" dirty="0" err="1"/>
              <a:t>Perkin</a:t>
            </a:r>
            <a:r>
              <a:rPr lang="es-ES" sz="1100" dirty="0"/>
              <a:t> Elmer </a:t>
            </a:r>
          </a:p>
        </p:txBody>
      </p:sp>
      <p:sp>
        <p:nvSpPr>
          <p:cNvPr id="27" name="26 CuadroTexto"/>
          <p:cNvSpPr txBox="1"/>
          <p:nvPr/>
        </p:nvSpPr>
        <p:spPr>
          <a:xfrm>
            <a:off x="3606136" y="2167860"/>
            <a:ext cx="2640114" cy="1107996"/>
          </a:xfrm>
          <a:prstGeom prst="rect">
            <a:avLst/>
          </a:prstGeom>
          <a:noFill/>
        </p:spPr>
        <p:txBody>
          <a:bodyPr wrap="square" rtlCol="0">
            <a:spAutoFit/>
          </a:bodyPr>
          <a:lstStyle/>
          <a:p>
            <a:r>
              <a:rPr lang="es-ES" sz="1100" b="1" dirty="0" smtClean="0"/>
              <a:t>ANÁLISIS DE SEDIMENTOS MARINOS </a:t>
            </a:r>
          </a:p>
          <a:p>
            <a:r>
              <a:rPr lang="es-ES" sz="1100" b="1" dirty="0"/>
              <a:t>Descripción: </a:t>
            </a:r>
            <a:endParaRPr lang="es-ES" sz="1100" b="1" dirty="0" smtClean="0"/>
          </a:p>
          <a:p>
            <a:pPr marL="171450" indent="-171450">
              <a:buFont typeface="Arial" pitchFamily="34" charset="0"/>
              <a:buChar char="•"/>
            </a:pPr>
            <a:r>
              <a:rPr lang="es-ES" sz="1100" dirty="0"/>
              <a:t>Análisis de Carbono Orgánico Total (COT)</a:t>
            </a:r>
          </a:p>
          <a:p>
            <a:r>
              <a:rPr lang="es-ES" sz="1100" b="1" dirty="0" smtClean="0"/>
              <a:t>Instrumentos </a:t>
            </a:r>
            <a:r>
              <a:rPr lang="es-ES" sz="1100" b="1" dirty="0"/>
              <a:t>Requeridos: </a:t>
            </a:r>
            <a:endParaRPr lang="es-ES" sz="1100" b="1" dirty="0" smtClean="0"/>
          </a:p>
          <a:p>
            <a:pPr marL="171450" indent="-171450">
              <a:buFont typeface="Arial" pitchFamily="34" charset="0"/>
              <a:buChar char="•"/>
            </a:pPr>
            <a:r>
              <a:rPr lang="es-ES" sz="1100" dirty="0" smtClean="0"/>
              <a:t>Analizador de Carbono LECO C-144</a:t>
            </a:r>
            <a:endParaRPr lang="es-ES" sz="1100" dirty="0"/>
          </a:p>
        </p:txBody>
      </p:sp>
      <p:sp>
        <p:nvSpPr>
          <p:cNvPr id="28" name="27 CuadroTexto"/>
          <p:cNvSpPr txBox="1"/>
          <p:nvPr/>
        </p:nvSpPr>
        <p:spPr>
          <a:xfrm>
            <a:off x="3597198" y="3203848"/>
            <a:ext cx="2640114" cy="2800767"/>
          </a:xfrm>
          <a:prstGeom prst="rect">
            <a:avLst/>
          </a:prstGeom>
          <a:noFill/>
        </p:spPr>
        <p:txBody>
          <a:bodyPr wrap="square" rtlCol="0">
            <a:spAutoFit/>
          </a:bodyPr>
          <a:lstStyle/>
          <a:p>
            <a:r>
              <a:rPr lang="es-ES" sz="1100" b="1" dirty="0" smtClean="0"/>
              <a:t>ANÁLISIS DE MUESTRAS DE AGUAS, CATIONES, ANIONES Y DE DIFERENTES METALES. </a:t>
            </a:r>
            <a:r>
              <a:rPr lang="es-ES" sz="1100" b="1" dirty="0"/>
              <a:t> </a:t>
            </a:r>
            <a:endParaRPr lang="es-ES" sz="1100" b="1" dirty="0" smtClean="0"/>
          </a:p>
          <a:p>
            <a:r>
              <a:rPr lang="es-ES" sz="1100" b="1" dirty="0" smtClean="0"/>
              <a:t>ASESORIA PARA  TESISTAS DE PRE Y POST GRADO. </a:t>
            </a:r>
          </a:p>
          <a:p>
            <a:r>
              <a:rPr lang="es-ES" sz="1100" b="1" dirty="0"/>
              <a:t>Descripción: </a:t>
            </a:r>
            <a:endParaRPr lang="es-ES" sz="1100" b="1" dirty="0" smtClean="0"/>
          </a:p>
          <a:p>
            <a:pPr marL="171450" indent="-171450">
              <a:buFont typeface="Arial" pitchFamily="34" charset="0"/>
              <a:buChar char="•"/>
            </a:pPr>
            <a:r>
              <a:rPr lang="es-ES" sz="1100" dirty="0" err="1" smtClean="0"/>
              <a:t>Análísis</a:t>
            </a:r>
            <a:r>
              <a:rPr lang="es-ES" sz="1100" dirty="0" smtClean="0"/>
              <a:t> </a:t>
            </a:r>
            <a:r>
              <a:rPr lang="es-ES" sz="1100" dirty="0"/>
              <a:t>de cationes y aniones. Además de diferentes </a:t>
            </a:r>
            <a:r>
              <a:rPr lang="es-ES" sz="1100" dirty="0" smtClean="0"/>
              <a:t>metales</a:t>
            </a:r>
          </a:p>
          <a:p>
            <a:r>
              <a:rPr lang="es-ES" sz="1100" b="1" dirty="0" smtClean="0"/>
              <a:t>Instrumentos </a:t>
            </a:r>
            <a:r>
              <a:rPr lang="es-ES" sz="1100" b="1" dirty="0"/>
              <a:t>Requeridos: </a:t>
            </a:r>
            <a:endParaRPr lang="es-ES" sz="1100" b="1" dirty="0" smtClean="0"/>
          </a:p>
          <a:p>
            <a:pPr marL="171450" indent="-171450">
              <a:buFont typeface="Arial" pitchFamily="34" charset="0"/>
              <a:buChar char="•"/>
            </a:pPr>
            <a:r>
              <a:rPr lang="es-ES" sz="1100" dirty="0"/>
              <a:t>ICP-OES </a:t>
            </a:r>
            <a:r>
              <a:rPr lang="es-ES" sz="1100" dirty="0" err="1"/>
              <a:t>Horiba</a:t>
            </a:r>
            <a:r>
              <a:rPr lang="es-ES" sz="1100" dirty="0"/>
              <a:t> </a:t>
            </a:r>
            <a:r>
              <a:rPr lang="es-ES" sz="1100" dirty="0" err="1"/>
              <a:t>Jobin</a:t>
            </a:r>
            <a:r>
              <a:rPr lang="es-ES" sz="1100" dirty="0"/>
              <a:t> </a:t>
            </a:r>
            <a:r>
              <a:rPr lang="es-ES" sz="1100" dirty="0" err="1"/>
              <a:t>Yvon</a:t>
            </a:r>
            <a:endParaRPr lang="es-ES" sz="1100" dirty="0"/>
          </a:p>
          <a:p>
            <a:r>
              <a:rPr lang="es-ES" sz="1100" dirty="0"/>
              <a:t>   </a:t>
            </a:r>
            <a:r>
              <a:rPr lang="es-ES" sz="1100" dirty="0" smtClean="0"/>
              <a:t>  </a:t>
            </a:r>
            <a:r>
              <a:rPr lang="es-ES" sz="1100" dirty="0"/>
              <a:t>y Absorción Atómica </a:t>
            </a:r>
            <a:r>
              <a:rPr lang="es-ES" sz="1100" dirty="0" err="1"/>
              <a:t>Perkin</a:t>
            </a:r>
            <a:r>
              <a:rPr lang="es-ES" sz="1100" dirty="0"/>
              <a:t> Elmer</a:t>
            </a:r>
            <a:endParaRPr lang="es-ES" sz="1100" b="1" dirty="0" smtClean="0"/>
          </a:p>
          <a:p>
            <a:pPr marL="171450" indent="-171450">
              <a:buFont typeface="Arial" pitchFamily="34" charset="0"/>
              <a:buChar char="•"/>
            </a:pPr>
            <a:r>
              <a:rPr lang="es-ES" sz="1100" dirty="0"/>
              <a:t>Analizador de Carbono LECO C-144</a:t>
            </a:r>
          </a:p>
          <a:p>
            <a:pPr marL="171450" indent="-171450">
              <a:buFont typeface="Arial" pitchFamily="34" charset="0"/>
              <a:buChar char="•"/>
            </a:pPr>
            <a:r>
              <a:rPr lang="es-ES" sz="1100" dirty="0" smtClean="0"/>
              <a:t>Análisis </a:t>
            </a:r>
            <a:r>
              <a:rPr lang="es-ES" sz="1100" dirty="0"/>
              <a:t>de Carbono Orgánico Total (COT)</a:t>
            </a:r>
          </a:p>
          <a:p>
            <a:pPr marL="171450" indent="-171450">
              <a:buFont typeface="Arial" pitchFamily="34" charset="0"/>
              <a:buChar char="•"/>
            </a:pPr>
            <a:r>
              <a:rPr lang="es-ES" sz="1100" dirty="0"/>
              <a:t>Difracción de Rayos X </a:t>
            </a:r>
          </a:p>
          <a:p>
            <a:pPr marL="171450" indent="-171450">
              <a:buFont typeface="Arial" pitchFamily="34" charset="0"/>
              <a:buChar char="•"/>
            </a:pPr>
            <a:r>
              <a:rPr lang="es-ES" sz="1100" dirty="0" err="1" smtClean="0"/>
              <a:t>Cromatógrafo</a:t>
            </a:r>
            <a:r>
              <a:rPr lang="es-ES" sz="1100" dirty="0" smtClean="0"/>
              <a:t> de gases </a:t>
            </a:r>
            <a:endParaRPr lang="es-ES" sz="1100" dirty="0"/>
          </a:p>
        </p:txBody>
      </p:sp>
      <p:sp>
        <p:nvSpPr>
          <p:cNvPr id="30" name="29 Rectángulo"/>
          <p:cNvSpPr/>
          <p:nvPr/>
        </p:nvSpPr>
        <p:spPr>
          <a:xfrm>
            <a:off x="3641375" y="5984683"/>
            <a:ext cx="2613847" cy="23592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2" name="31 Rectángulo"/>
          <p:cNvSpPr/>
          <p:nvPr/>
        </p:nvSpPr>
        <p:spPr>
          <a:xfrm>
            <a:off x="3714802" y="6113048"/>
            <a:ext cx="2456740" cy="235769"/>
          </a:xfrm>
          <a:prstGeom prst="rect">
            <a:avLst/>
          </a:prstGeom>
          <a:solidFill>
            <a:srgbClr val="944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5" name="34 CuadroTexto"/>
          <p:cNvSpPr txBox="1"/>
          <p:nvPr/>
        </p:nvSpPr>
        <p:spPr>
          <a:xfrm>
            <a:off x="3651261" y="609190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36" name="35 Imagen"/>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23270" y="6399677"/>
            <a:ext cx="230469" cy="230469"/>
          </a:xfrm>
          <a:prstGeom prst="rect">
            <a:avLst/>
          </a:prstGeom>
          <a:noFill/>
          <a:ln>
            <a:noFill/>
          </a:ln>
        </p:spPr>
      </p:pic>
      <p:sp>
        <p:nvSpPr>
          <p:cNvPr id="37" name="36 CuadroTexto"/>
          <p:cNvSpPr txBox="1"/>
          <p:nvPr/>
        </p:nvSpPr>
        <p:spPr>
          <a:xfrm>
            <a:off x="3654907" y="6584050"/>
            <a:ext cx="2588643" cy="1615827"/>
          </a:xfrm>
          <a:prstGeom prst="rect">
            <a:avLst/>
          </a:prstGeom>
          <a:noFill/>
        </p:spPr>
        <p:txBody>
          <a:bodyPr wrap="square" rtlCol="0">
            <a:spAutoFit/>
          </a:bodyPr>
          <a:lstStyle/>
          <a:p>
            <a:pPr algn="just"/>
            <a:r>
              <a:rPr lang="es-ES" sz="1100" b="1" dirty="0" smtClean="0"/>
              <a:t>Números Telefónicos</a:t>
            </a:r>
          </a:p>
          <a:p>
            <a:pPr algn="just"/>
            <a:r>
              <a:rPr lang="es-ES" sz="1100" dirty="0" smtClean="0"/>
              <a:t>58(212)</a:t>
            </a:r>
            <a:r>
              <a:rPr lang="es-VE" sz="1100" dirty="0" smtClean="0"/>
              <a:t>6051201/1152</a:t>
            </a:r>
            <a:endParaRPr lang="es-ES" sz="1100" dirty="0" smtClean="0"/>
          </a:p>
          <a:p>
            <a:pPr algn="just"/>
            <a:endParaRPr lang="es-ES" sz="1100" b="1" dirty="0" smtClean="0"/>
          </a:p>
          <a:p>
            <a:pPr algn="just"/>
            <a:endParaRPr lang="es-ES" sz="1100" b="1" dirty="0" smtClean="0"/>
          </a:p>
          <a:p>
            <a:pPr algn="just"/>
            <a:r>
              <a:rPr lang="es-ES" sz="1100" b="1" dirty="0" smtClean="0"/>
              <a:t>Correo de contacto</a:t>
            </a:r>
          </a:p>
          <a:p>
            <a:pPr algn="just"/>
            <a:r>
              <a:rPr lang="es-VE" sz="1100" dirty="0" smtClean="0"/>
              <a:t>ictdir@ciens.ucv.ve</a:t>
            </a:r>
            <a:endParaRPr lang="es-ES" sz="1100" dirty="0"/>
          </a:p>
          <a:p>
            <a:pPr algn="just"/>
            <a:endParaRPr lang="es-ES" sz="1100" b="1" dirty="0" smtClean="0"/>
          </a:p>
          <a:p>
            <a:pPr algn="just"/>
            <a:r>
              <a:rPr lang="es-ES" sz="1100" b="1" dirty="0" smtClean="0"/>
              <a:t>Página Web</a:t>
            </a:r>
          </a:p>
          <a:p>
            <a:pPr algn="just"/>
            <a:r>
              <a:rPr lang="es-ES" sz="1100" dirty="0"/>
              <a:t>http://gea.ciens.ucv.ve/webict/web/</a:t>
            </a:r>
            <a:endParaRPr lang="es-ES" sz="1100" dirty="0" smtClean="0"/>
          </a:p>
        </p:txBody>
      </p:sp>
      <p:grpSp>
        <p:nvGrpSpPr>
          <p:cNvPr id="38" name="37 Grupo"/>
          <p:cNvGrpSpPr/>
          <p:nvPr/>
        </p:nvGrpSpPr>
        <p:grpSpPr>
          <a:xfrm>
            <a:off x="3756941" y="7043084"/>
            <a:ext cx="220689" cy="220689"/>
            <a:chOff x="3827377" y="6599339"/>
            <a:chExt cx="373647" cy="373647"/>
          </a:xfrm>
        </p:grpSpPr>
        <p:sp>
          <p:nvSpPr>
            <p:cNvPr id="40" name="39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1" name="40 Imagen"/>
            <p:cNvPicPr>
              <a:picLocks noChangeAspect="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43" name="42 CuadroTexto"/>
          <p:cNvSpPr txBox="1"/>
          <p:nvPr/>
        </p:nvSpPr>
        <p:spPr>
          <a:xfrm>
            <a:off x="535243" y="2195736"/>
            <a:ext cx="2348624" cy="1277273"/>
          </a:xfrm>
          <a:prstGeom prst="rect">
            <a:avLst/>
          </a:prstGeom>
          <a:noFill/>
        </p:spPr>
        <p:txBody>
          <a:bodyPr wrap="square" rtlCol="0">
            <a:spAutoFit/>
          </a:bodyPr>
          <a:lstStyle/>
          <a:p>
            <a:r>
              <a:rPr lang="es-ES" sz="1100" b="1" dirty="0" smtClean="0"/>
              <a:t>ANÁLISIS DE ROCAS, SEDIMENTOS </a:t>
            </a:r>
          </a:p>
          <a:p>
            <a:r>
              <a:rPr lang="es-ES" sz="1100" b="1" dirty="0" smtClean="0"/>
              <a:t>Y COLADAS DE ALUMINIO METÁLICO</a:t>
            </a:r>
          </a:p>
          <a:p>
            <a:r>
              <a:rPr lang="es-ES" sz="1100" b="1" dirty="0" smtClean="0"/>
              <a:t>Descripción</a:t>
            </a:r>
            <a:r>
              <a:rPr lang="es-ES" sz="1100" b="1" dirty="0"/>
              <a:t>: </a:t>
            </a:r>
            <a:endParaRPr lang="es-ES" sz="1100" b="1" dirty="0" smtClean="0"/>
          </a:p>
          <a:p>
            <a:pPr marL="171450" indent="-171450">
              <a:buFont typeface="Arial" pitchFamily="34" charset="0"/>
              <a:buChar char="•"/>
            </a:pPr>
            <a:r>
              <a:rPr lang="es-ES" sz="1100" dirty="0"/>
              <a:t>Análisis de metales </a:t>
            </a:r>
            <a:endParaRPr lang="es-ES" sz="1100" b="1" dirty="0" smtClean="0"/>
          </a:p>
          <a:p>
            <a:r>
              <a:rPr lang="es-ES" sz="1100" b="1" dirty="0" smtClean="0"/>
              <a:t>Instrumentos </a:t>
            </a:r>
            <a:r>
              <a:rPr lang="es-ES" sz="1100" b="1" dirty="0"/>
              <a:t>Requeridos: </a:t>
            </a:r>
            <a:endParaRPr lang="es-ES" sz="1100" b="1" dirty="0" smtClean="0"/>
          </a:p>
          <a:p>
            <a:pPr marL="171450" indent="-171450">
              <a:buFont typeface="Arial" pitchFamily="34" charset="0"/>
              <a:buChar char="•"/>
            </a:pPr>
            <a:r>
              <a:rPr lang="es-ES" sz="1100" dirty="0"/>
              <a:t>ICP-OES </a:t>
            </a:r>
            <a:r>
              <a:rPr lang="es-ES" sz="1100" dirty="0" err="1"/>
              <a:t>Horiba</a:t>
            </a:r>
            <a:r>
              <a:rPr lang="es-ES" sz="1100" dirty="0"/>
              <a:t> </a:t>
            </a:r>
            <a:r>
              <a:rPr lang="es-ES" sz="1100" dirty="0" err="1"/>
              <a:t>Jobin</a:t>
            </a:r>
            <a:r>
              <a:rPr lang="es-ES" sz="1100" dirty="0"/>
              <a:t> </a:t>
            </a:r>
            <a:r>
              <a:rPr lang="es-ES" sz="1100" dirty="0" err="1" smtClean="0"/>
              <a:t>Yvon</a:t>
            </a:r>
            <a:endParaRPr lang="es-ES" sz="1100" dirty="0" smtClean="0"/>
          </a:p>
          <a:p>
            <a:r>
              <a:rPr lang="es-ES" sz="1100" dirty="0"/>
              <a:t> </a:t>
            </a:r>
            <a:r>
              <a:rPr lang="es-ES" sz="1100" dirty="0" smtClean="0"/>
              <a:t>   y </a:t>
            </a:r>
            <a:r>
              <a:rPr lang="es-ES" sz="1100" dirty="0"/>
              <a:t>Absorción Atómica </a:t>
            </a:r>
            <a:r>
              <a:rPr lang="es-ES" sz="1100" dirty="0" err="1"/>
              <a:t>Perkin</a:t>
            </a:r>
            <a:r>
              <a:rPr lang="es-ES" sz="1100" dirty="0"/>
              <a:t> Elmer</a:t>
            </a:r>
            <a:r>
              <a:rPr lang="es-ES" sz="1100" dirty="0" smtClean="0"/>
              <a:t>.</a:t>
            </a:r>
            <a:endParaRPr lang="es-ES" sz="1100" dirty="0"/>
          </a:p>
        </p:txBody>
      </p:sp>
      <p:sp>
        <p:nvSpPr>
          <p:cNvPr id="44" name="43 CuadroTexto"/>
          <p:cNvSpPr txBox="1"/>
          <p:nvPr/>
        </p:nvSpPr>
        <p:spPr>
          <a:xfrm>
            <a:off x="535243" y="7308304"/>
            <a:ext cx="2952328" cy="1107996"/>
          </a:xfrm>
          <a:prstGeom prst="rect">
            <a:avLst/>
          </a:prstGeom>
          <a:noFill/>
        </p:spPr>
        <p:txBody>
          <a:bodyPr wrap="square" rtlCol="0">
            <a:spAutoFit/>
          </a:bodyPr>
          <a:lstStyle/>
          <a:p>
            <a:r>
              <a:rPr lang="es-ES" sz="1100" b="1" dirty="0" smtClean="0"/>
              <a:t>DETERMINACIÓN QUÍMICA EN LODOS ROJOS </a:t>
            </a:r>
          </a:p>
          <a:p>
            <a:r>
              <a:rPr lang="es-ES" sz="1100" b="1" dirty="0" smtClean="0"/>
              <a:t>Descripción</a:t>
            </a:r>
            <a:r>
              <a:rPr lang="es-ES" sz="1100" b="1" dirty="0"/>
              <a:t>: </a:t>
            </a:r>
          </a:p>
          <a:p>
            <a:pPr marL="171450" indent="-171450">
              <a:buFont typeface="Arial" pitchFamily="34" charset="0"/>
              <a:buChar char="•"/>
            </a:pPr>
            <a:r>
              <a:rPr lang="es-ES" sz="1100" dirty="0" smtClean="0"/>
              <a:t>Análisis de metales </a:t>
            </a:r>
            <a:endParaRPr lang="es-ES" sz="1100" dirty="0"/>
          </a:p>
          <a:p>
            <a:r>
              <a:rPr lang="es-ES" sz="1100" b="1" dirty="0" smtClean="0"/>
              <a:t>Instrumentos </a:t>
            </a:r>
            <a:r>
              <a:rPr lang="es-ES" sz="1100" b="1" dirty="0"/>
              <a:t>Requeridos: </a:t>
            </a:r>
            <a:endParaRPr lang="es-ES" sz="1100" b="1" dirty="0" smtClean="0"/>
          </a:p>
          <a:p>
            <a:pPr marL="171450" indent="-171450">
              <a:buFont typeface="Arial" pitchFamily="34" charset="0"/>
              <a:buChar char="•"/>
            </a:pPr>
            <a:r>
              <a:rPr lang="es-ES" sz="1100" dirty="0"/>
              <a:t>ICP-OES </a:t>
            </a:r>
            <a:r>
              <a:rPr lang="es-ES" sz="1100" dirty="0" err="1"/>
              <a:t>Horiba</a:t>
            </a:r>
            <a:r>
              <a:rPr lang="es-ES" sz="1100" dirty="0"/>
              <a:t> </a:t>
            </a:r>
            <a:r>
              <a:rPr lang="es-ES" sz="1100" dirty="0" err="1"/>
              <a:t>Jobin</a:t>
            </a:r>
            <a:r>
              <a:rPr lang="es-ES" sz="1100" dirty="0"/>
              <a:t> </a:t>
            </a:r>
            <a:r>
              <a:rPr lang="es-ES" sz="1100" dirty="0" err="1"/>
              <a:t>Yvon</a:t>
            </a:r>
            <a:r>
              <a:rPr lang="es-ES" sz="1100" dirty="0"/>
              <a:t> </a:t>
            </a:r>
            <a:r>
              <a:rPr lang="es-ES" sz="1100" dirty="0" smtClean="0"/>
              <a:t> </a:t>
            </a:r>
          </a:p>
          <a:p>
            <a:pPr marL="171450" indent="-171450">
              <a:buFont typeface="Arial" pitchFamily="34" charset="0"/>
              <a:buChar char="•"/>
            </a:pPr>
            <a:r>
              <a:rPr lang="es-ES" sz="1100" dirty="0" smtClean="0"/>
              <a:t>Absorción </a:t>
            </a:r>
            <a:r>
              <a:rPr lang="es-ES" sz="1100" dirty="0"/>
              <a:t>Atómica </a:t>
            </a:r>
            <a:r>
              <a:rPr lang="es-ES" sz="1100" dirty="0" err="1"/>
              <a:t>Perkin</a:t>
            </a:r>
            <a:r>
              <a:rPr lang="es-ES" sz="1100" dirty="0"/>
              <a:t> Elmer </a:t>
            </a:r>
          </a:p>
        </p:txBody>
      </p:sp>
    </p:spTree>
    <p:extLst>
      <p:ext uri="{BB962C8B-B14F-4D97-AF65-F5344CB8AC3E}">
        <p14:creationId xmlns:p14="http://schemas.microsoft.com/office/powerpoint/2010/main" val="320181416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75508" y="2569706"/>
            <a:ext cx="2737468" cy="5170646"/>
          </a:xfrm>
          <a:prstGeom prst="rect">
            <a:avLst/>
          </a:prstGeom>
          <a:noFill/>
        </p:spPr>
        <p:txBody>
          <a:bodyPr wrap="square" rtlCol="0">
            <a:spAutoFit/>
          </a:bodyPr>
          <a:lstStyle/>
          <a:p>
            <a:r>
              <a:rPr lang="es-ES" sz="1100" b="1" dirty="0" smtClean="0"/>
              <a:t>LABORATORIO </a:t>
            </a:r>
            <a:r>
              <a:rPr lang="es-ES" sz="1100" b="1" dirty="0"/>
              <a:t>DE ECOLOGÍA DE SISTEMAS ACUÁTICOS (PLANCTON</a:t>
            </a:r>
            <a:r>
              <a:rPr lang="es-ES" sz="1100" dirty="0" smtClean="0"/>
              <a:t>)</a:t>
            </a:r>
          </a:p>
          <a:p>
            <a:r>
              <a:rPr lang="es-ES" sz="1100" b="1" dirty="0" smtClean="0"/>
              <a:t>Servicios: </a:t>
            </a:r>
          </a:p>
          <a:p>
            <a:pPr marL="171450" indent="-171450" algn="just">
              <a:buFont typeface="Arial" pitchFamily="34" charset="0"/>
              <a:buChar char="•"/>
            </a:pPr>
            <a:r>
              <a:rPr lang="es-ES" sz="1100" dirty="0"/>
              <a:t>Ecología y Taxonomía del zooplancton en ambientes dulceacuícolas, </a:t>
            </a:r>
            <a:r>
              <a:rPr lang="es-ES" sz="1100" dirty="0" err="1"/>
              <a:t>estuarinos</a:t>
            </a:r>
            <a:r>
              <a:rPr lang="es-ES" sz="1100" dirty="0"/>
              <a:t>, marinos y costeros</a:t>
            </a:r>
            <a:r>
              <a:rPr lang="es-ES" sz="1100" b="1" dirty="0" smtClean="0"/>
              <a:t>.</a:t>
            </a:r>
            <a:endParaRPr lang="es-ES" sz="1100" b="1" dirty="0"/>
          </a:p>
          <a:p>
            <a:pPr marL="171450" indent="-171450" algn="just">
              <a:buFont typeface="Arial" pitchFamily="34" charset="0"/>
              <a:buChar char="•"/>
            </a:pPr>
            <a:r>
              <a:rPr lang="es-ES" sz="1100" dirty="0"/>
              <a:t>Estructura de la comunidad planctónica (composición, riqueza, densidad y biomasa) </a:t>
            </a:r>
            <a:r>
              <a:rPr lang="es-ES" sz="1100" dirty="0" smtClean="0"/>
              <a:t>así </a:t>
            </a:r>
            <a:r>
              <a:rPr lang="es-ES" sz="1100" dirty="0"/>
              <a:t>como su relación con los factores ambientales o abióticos de los ecosistemas</a:t>
            </a:r>
            <a:r>
              <a:rPr lang="es-ES" sz="1100" dirty="0" smtClean="0"/>
              <a:t>.</a:t>
            </a:r>
            <a:endParaRPr lang="es-ES" sz="1100" b="1" dirty="0"/>
          </a:p>
          <a:p>
            <a:pPr marL="171450" indent="-171450" algn="just">
              <a:buFont typeface="Arial" pitchFamily="34" charset="0"/>
              <a:buChar char="•"/>
            </a:pPr>
            <a:r>
              <a:rPr lang="es-ES" sz="1100" dirty="0"/>
              <a:t>Identificación de especies de diversos taxones </a:t>
            </a:r>
            <a:r>
              <a:rPr lang="es-ES" sz="1100" dirty="0" err="1"/>
              <a:t>holoplanctónicos</a:t>
            </a:r>
            <a:r>
              <a:rPr lang="es-ES" sz="1100" dirty="0"/>
              <a:t>, </a:t>
            </a:r>
            <a:r>
              <a:rPr lang="es-ES" sz="1100" dirty="0" smtClean="0"/>
              <a:t>en </a:t>
            </a:r>
            <a:r>
              <a:rPr lang="es-ES" sz="1100" dirty="0"/>
              <a:t>especial ecología </a:t>
            </a:r>
            <a:r>
              <a:rPr lang="es-ES" sz="1100" dirty="0" smtClean="0"/>
              <a:t>de poblaciones </a:t>
            </a:r>
            <a:r>
              <a:rPr lang="es-ES" sz="1100" dirty="0"/>
              <a:t>de crustáceos planctónicos </a:t>
            </a:r>
            <a:r>
              <a:rPr lang="es-ES" sz="1100" dirty="0" smtClean="0"/>
              <a:t>y estructura </a:t>
            </a:r>
            <a:r>
              <a:rPr lang="es-ES" sz="1100" dirty="0"/>
              <a:t>etaria de </a:t>
            </a:r>
            <a:r>
              <a:rPr lang="es-ES" sz="1100" dirty="0" err="1"/>
              <a:t>Copepoda</a:t>
            </a:r>
            <a:r>
              <a:rPr lang="es-ES" sz="1100" dirty="0"/>
              <a:t>, </a:t>
            </a:r>
            <a:r>
              <a:rPr lang="es-ES" sz="1100" dirty="0" err="1"/>
              <a:t>Cladocera</a:t>
            </a:r>
            <a:r>
              <a:rPr lang="es-ES" sz="1100" dirty="0"/>
              <a:t> y </a:t>
            </a:r>
            <a:r>
              <a:rPr lang="es-ES" sz="1100" dirty="0" err="1"/>
              <a:t>Ostracoda</a:t>
            </a:r>
            <a:r>
              <a:rPr lang="es-ES" sz="1100" dirty="0" smtClean="0"/>
              <a:t>.</a:t>
            </a:r>
            <a:endParaRPr lang="es-ES" sz="1100" b="1" dirty="0"/>
          </a:p>
          <a:p>
            <a:pPr marL="171450" indent="-171450" algn="just">
              <a:buFont typeface="Arial" pitchFamily="34" charset="0"/>
              <a:buChar char="•"/>
            </a:pPr>
            <a:r>
              <a:rPr lang="es-ES" sz="1100" dirty="0"/>
              <a:t>Estudio de grupos como Rotífera y diversos componentes del meroplancton. </a:t>
            </a:r>
          </a:p>
          <a:p>
            <a:pPr marL="171450" indent="-171450" algn="just">
              <a:buFont typeface="Arial" pitchFamily="34" charset="0"/>
              <a:buChar char="•"/>
            </a:pPr>
            <a:r>
              <a:rPr lang="es-ES" sz="1100" dirty="0"/>
              <a:t>Preparación de la colección de referencia de diferentes taxones (</a:t>
            </a:r>
            <a:r>
              <a:rPr lang="es-ES" sz="1100" dirty="0" err="1"/>
              <a:t>Copepoda</a:t>
            </a:r>
            <a:r>
              <a:rPr lang="es-ES" sz="1100" dirty="0"/>
              <a:t> y </a:t>
            </a:r>
            <a:r>
              <a:rPr lang="es-ES" sz="1100" dirty="0" err="1"/>
              <a:t>Rotifera</a:t>
            </a:r>
            <a:r>
              <a:rPr lang="es-ES" sz="1100" dirty="0"/>
              <a:t>), </a:t>
            </a:r>
            <a:r>
              <a:rPr lang="es-ES" sz="1100" dirty="0" smtClean="0"/>
              <a:t>asociados </a:t>
            </a:r>
            <a:r>
              <a:rPr lang="es-ES" sz="1100" dirty="0"/>
              <a:t>al Museo de Biología. </a:t>
            </a:r>
          </a:p>
          <a:p>
            <a:pPr marL="171450" indent="-171450" algn="just">
              <a:buFont typeface="Arial" pitchFamily="34" charset="0"/>
              <a:buChar char="•"/>
            </a:pPr>
            <a:r>
              <a:rPr lang="es-ES" sz="1100" dirty="0"/>
              <a:t>Estudio de copépodos como posibles controles biológicos de larvas de vectores de malaria o paludismo. </a:t>
            </a:r>
            <a:endParaRPr lang="es-ES" sz="1100" b="1" dirty="0"/>
          </a:p>
          <a:p>
            <a:pPr marL="171450" indent="-171450" algn="just">
              <a:buFont typeface="Arial" pitchFamily="34" charset="0"/>
              <a:buChar char="•"/>
            </a:pPr>
            <a:r>
              <a:rPr lang="es-ES" sz="1100" dirty="0"/>
              <a:t>Estudio de efectos de cambios climáticos en comunidades planctónicas</a:t>
            </a:r>
            <a:r>
              <a:rPr lang="es-ES" sz="1100" dirty="0" smtClean="0"/>
              <a:t>.</a:t>
            </a:r>
            <a:endParaRPr lang="es-ES" sz="1100" dirty="0"/>
          </a:p>
          <a:p>
            <a:pPr marL="171450" indent="-171450" algn="just">
              <a:buFont typeface="Arial" pitchFamily="34" charset="0"/>
              <a:buChar char="•"/>
            </a:pPr>
            <a:r>
              <a:rPr lang="es-ES" sz="1100" dirty="0"/>
              <a:t>Biotecnología y cultivos de </a:t>
            </a:r>
            <a:r>
              <a:rPr lang="es-ES" sz="1100" dirty="0" err="1"/>
              <a:t>microalgas</a:t>
            </a:r>
            <a:r>
              <a:rPr lang="es-ES" sz="1100" dirty="0"/>
              <a:t> nativas con potenciales para alimentación, biocombustibles y </a:t>
            </a:r>
            <a:r>
              <a:rPr lang="es-ES" sz="1100" dirty="0" err="1"/>
              <a:t>biorremediación</a:t>
            </a:r>
            <a:r>
              <a:rPr lang="es-ES" sz="1100" dirty="0" smtClean="0"/>
              <a:t>. </a:t>
            </a:r>
          </a:p>
        </p:txBody>
      </p:sp>
      <p:sp>
        <p:nvSpPr>
          <p:cNvPr id="18" name="17 CuadroTexto"/>
          <p:cNvSpPr txBox="1"/>
          <p:nvPr/>
        </p:nvSpPr>
        <p:spPr>
          <a:xfrm>
            <a:off x="980728" y="2186444"/>
            <a:ext cx="4777386" cy="369332"/>
          </a:xfrm>
          <a:prstGeom prst="rect">
            <a:avLst/>
          </a:prstGeom>
          <a:noFill/>
        </p:spPr>
        <p:txBody>
          <a:bodyPr wrap="square" rtlCol="0">
            <a:spAutoFit/>
          </a:bodyPr>
          <a:lstStyle/>
          <a:p>
            <a:pPr algn="ctr"/>
            <a:r>
              <a:rPr lang="es-ES" b="1" dirty="0" smtClean="0"/>
              <a:t>Centro de Ecología </a:t>
            </a:r>
            <a:r>
              <a:rPr lang="es-ES" b="1" dirty="0"/>
              <a:t>y</a:t>
            </a:r>
            <a:r>
              <a:rPr lang="es-ES" b="1" dirty="0" smtClean="0"/>
              <a:t> Evolución </a:t>
            </a:r>
            <a:endParaRPr lang="es-VE" b="1" dirty="0"/>
          </a:p>
        </p:txBody>
      </p:sp>
      <p:sp>
        <p:nvSpPr>
          <p:cNvPr id="21" name="20 CuadroTexto"/>
          <p:cNvSpPr txBox="1"/>
          <p:nvPr/>
        </p:nvSpPr>
        <p:spPr>
          <a:xfrm>
            <a:off x="3369421" y="2555776"/>
            <a:ext cx="2939899" cy="1615827"/>
          </a:xfrm>
          <a:prstGeom prst="rect">
            <a:avLst/>
          </a:prstGeom>
          <a:noFill/>
        </p:spPr>
        <p:txBody>
          <a:bodyPr wrap="square" rtlCol="0">
            <a:spAutoFit/>
          </a:bodyPr>
          <a:lstStyle/>
          <a:p>
            <a:r>
              <a:rPr lang="es-ES" sz="1100" b="1" dirty="0" smtClean="0"/>
              <a:t>Usuarios del Servicio, Producto o Proceso</a:t>
            </a:r>
          </a:p>
          <a:p>
            <a:pPr marL="171450" indent="-171450">
              <a:buFont typeface="Arial" pitchFamily="34" charset="0"/>
              <a:buChar char="•"/>
            </a:pPr>
            <a:r>
              <a:rPr lang="es-ES" sz="1100" dirty="0" smtClean="0"/>
              <a:t>Consultoras ambientales,</a:t>
            </a:r>
          </a:p>
          <a:p>
            <a:pPr marL="171450" indent="-171450">
              <a:buFont typeface="Arial" pitchFamily="34" charset="0"/>
              <a:buChar char="•"/>
            </a:pPr>
            <a:r>
              <a:rPr lang="es-ES" sz="1100" dirty="0" smtClean="0"/>
              <a:t>Ministerio Poder Popular para el Ambiente, Ministerio para la Salud, </a:t>
            </a:r>
          </a:p>
          <a:p>
            <a:pPr marL="171450" indent="-171450">
              <a:buFont typeface="Arial" pitchFamily="34" charset="0"/>
              <a:buChar char="•"/>
            </a:pPr>
            <a:r>
              <a:rPr lang="es-ES" sz="1100" dirty="0" smtClean="0"/>
              <a:t>Epidemiologia</a:t>
            </a:r>
            <a:r>
              <a:rPr lang="es-ES" sz="1100" dirty="0"/>
              <a:t>, organizaciones comunales, ONG, </a:t>
            </a:r>
            <a:r>
              <a:rPr lang="es-ES" sz="1100" dirty="0" smtClean="0"/>
              <a:t>y </a:t>
            </a:r>
            <a:r>
              <a:rPr lang="es-ES" sz="1100" dirty="0"/>
              <a:t>otras empresa comprometidas con la preservación del </a:t>
            </a:r>
            <a:r>
              <a:rPr lang="es-ES" sz="1100" dirty="0" smtClean="0"/>
              <a:t>ambiente.</a:t>
            </a:r>
          </a:p>
          <a:p>
            <a:r>
              <a:rPr lang="es-ES" sz="1100" b="1" dirty="0" smtClean="0"/>
              <a:t>Disponibilidad: </a:t>
            </a:r>
            <a:endParaRPr lang="es-ES" sz="1100" dirty="0"/>
          </a:p>
          <a:p>
            <a:pPr marL="171450" indent="-171450">
              <a:buFont typeface="Arial" pitchFamily="34" charset="0"/>
              <a:buChar char="•"/>
            </a:pPr>
            <a:r>
              <a:rPr lang="es-ES" sz="1100" dirty="0"/>
              <a:t>Disponibilidad </a:t>
            </a:r>
            <a:r>
              <a:rPr lang="es-ES" sz="1100" dirty="0" smtClean="0"/>
              <a:t>inmediata</a:t>
            </a:r>
          </a:p>
        </p:txBody>
      </p:sp>
      <p:sp>
        <p:nvSpPr>
          <p:cNvPr id="22" name="21 Rectángulo"/>
          <p:cNvSpPr/>
          <p:nvPr/>
        </p:nvSpPr>
        <p:spPr>
          <a:xfrm>
            <a:off x="3606136" y="5534777"/>
            <a:ext cx="2613847" cy="2808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679563" y="5680196"/>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616022" y="5659048"/>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631866" y="6207339"/>
            <a:ext cx="2588643" cy="1615827"/>
          </a:xfrm>
          <a:prstGeom prst="rect">
            <a:avLst/>
          </a:prstGeom>
          <a:noFill/>
        </p:spPr>
        <p:txBody>
          <a:bodyPr wrap="square" rtlCol="0">
            <a:spAutoFit/>
          </a:bodyPr>
          <a:lstStyle/>
          <a:p>
            <a:pPr algn="just"/>
            <a:r>
              <a:rPr lang="es-ES" sz="1100" b="1" dirty="0" smtClean="0"/>
              <a:t>Contacto: </a:t>
            </a:r>
          </a:p>
          <a:p>
            <a:pPr algn="just"/>
            <a:r>
              <a:rPr lang="es-ES" sz="1100" dirty="0" smtClean="0"/>
              <a:t>Dra</a:t>
            </a:r>
            <a:r>
              <a:rPr lang="es-ES" sz="1100" dirty="0"/>
              <a:t>. Evelyn </a:t>
            </a:r>
            <a:r>
              <a:rPr lang="es-ES" sz="1100" dirty="0" err="1"/>
              <a:t>Zoopi</a:t>
            </a:r>
            <a:endParaRPr lang="es-ES" sz="1100" dirty="0"/>
          </a:p>
          <a:p>
            <a:pPr algn="just"/>
            <a:r>
              <a:rPr lang="es-ES" sz="1100" dirty="0"/>
              <a:t>Dr. Rubén Torres </a:t>
            </a:r>
          </a:p>
          <a:p>
            <a:pPr algn="just"/>
            <a:r>
              <a:rPr lang="es-ES" sz="1100" dirty="0" smtClean="0"/>
              <a:t>58(212</a:t>
            </a:r>
            <a:r>
              <a:rPr lang="es-ES" sz="1100" dirty="0"/>
              <a:t>) </a:t>
            </a:r>
            <a:r>
              <a:rPr lang="es-ES" sz="1100" dirty="0" smtClean="0"/>
              <a:t>6051306</a:t>
            </a:r>
          </a:p>
          <a:p>
            <a:pPr algn="just"/>
            <a:endParaRPr lang="es-ES" sz="1100" dirty="0" smtClean="0"/>
          </a:p>
          <a:p>
            <a:pPr algn="just"/>
            <a:endParaRPr lang="es-ES" sz="1100" b="1" dirty="0" smtClean="0"/>
          </a:p>
          <a:p>
            <a:pPr algn="just"/>
            <a:r>
              <a:rPr lang="es-ES" sz="1100" b="1" dirty="0" smtClean="0"/>
              <a:t>Correo : </a:t>
            </a:r>
          </a:p>
          <a:p>
            <a:pPr algn="just"/>
            <a:r>
              <a:rPr lang="es-ES" sz="1100" dirty="0" smtClean="0"/>
              <a:t>evelyn.zoppi@ciens.ucv.ve</a:t>
            </a:r>
            <a:endParaRPr lang="es-ES" sz="1100" dirty="0"/>
          </a:p>
          <a:p>
            <a:pPr algn="just"/>
            <a:r>
              <a:rPr lang="es-ES" sz="1100" dirty="0" smtClean="0"/>
              <a:t>ruben.torres@ciens.ucv.ve</a:t>
            </a:r>
          </a:p>
        </p:txBody>
      </p:sp>
      <p:grpSp>
        <p:nvGrpSpPr>
          <p:cNvPr id="28" name="27 Grupo"/>
          <p:cNvGrpSpPr/>
          <p:nvPr/>
        </p:nvGrpSpPr>
        <p:grpSpPr>
          <a:xfrm>
            <a:off x="3712367" y="7015252"/>
            <a:ext cx="220689" cy="220689"/>
            <a:chOff x="3827377" y="6599339"/>
            <a:chExt cx="373647" cy="373647"/>
          </a:xfrm>
        </p:grpSpPr>
        <p:sp>
          <p:nvSpPr>
            <p:cNvPr id="29" name="2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0" name="29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2" name="3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2587" y="5976870"/>
            <a:ext cx="230469" cy="230469"/>
          </a:xfrm>
          <a:prstGeom prst="rect">
            <a:avLst/>
          </a:prstGeom>
        </p:spPr>
      </p:pic>
    </p:spTree>
    <p:extLst>
      <p:ext uri="{BB962C8B-B14F-4D97-AF65-F5344CB8AC3E}">
        <p14:creationId xmlns:p14="http://schemas.microsoft.com/office/powerpoint/2010/main" val="2331030226"/>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75508" y="2195736"/>
            <a:ext cx="2665460" cy="5847755"/>
          </a:xfrm>
          <a:prstGeom prst="rect">
            <a:avLst/>
          </a:prstGeom>
          <a:noFill/>
        </p:spPr>
        <p:txBody>
          <a:bodyPr wrap="square" rtlCol="0">
            <a:spAutoFit/>
          </a:bodyPr>
          <a:lstStyle/>
          <a:p>
            <a:pPr algn="ctr"/>
            <a:r>
              <a:rPr lang="es-ES" sz="1100" b="1" dirty="0" smtClean="0"/>
              <a:t>LABORATORIO </a:t>
            </a:r>
            <a:r>
              <a:rPr lang="es-ES" sz="1100" b="1" dirty="0"/>
              <a:t>DE BIOLOGÍA </a:t>
            </a:r>
            <a:endParaRPr lang="es-ES" sz="1100" b="1" dirty="0" smtClean="0"/>
          </a:p>
          <a:p>
            <a:pPr algn="ctr"/>
            <a:r>
              <a:rPr lang="es-ES" sz="1100" b="1" dirty="0" smtClean="0"/>
              <a:t>DE </a:t>
            </a:r>
            <a:r>
              <a:rPr lang="es-ES" sz="1100" b="1" dirty="0"/>
              <a:t>VECTORES Y </a:t>
            </a:r>
            <a:r>
              <a:rPr lang="es-ES" sz="1100" b="1" dirty="0" smtClean="0"/>
              <a:t>PARÁSITOS</a:t>
            </a:r>
            <a:endParaRPr lang="es-ES" sz="1100" dirty="0" smtClean="0"/>
          </a:p>
          <a:p>
            <a:r>
              <a:rPr lang="es-ES" sz="1100" b="1" dirty="0" smtClean="0"/>
              <a:t>Servicios: </a:t>
            </a:r>
          </a:p>
          <a:p>
            <a:pPr marL="171450" indent="-171450" algn="just">
              <a:buFont typeface="Arial" pitchFamily="34" charset="0"/>
              <a:buChar char="•"/>
            </a:pPr>
            <a:r>
              <a:rPr lang="es-ES" sz="1100" dirty="0" smtClean="0"/>
              <a:t>Evaluación </a:t>
            </a:r>
            <a:r>
              <a:rPr lang="es-ES" sz="1100" dirty="0"/>
              <a:t>y monitorización de reservorios y vectores de enfermedades </a:t>
            </a:r>
            <a:r>
              <a:rPr lang="es-ES" sz="1100" dirty="0" err="1"/>
              <a:t>metaxenicas</a:t>
            </a:r>
            <a:r>
              <a:rPr lang="es-ES" sz="1100" dirty="0"/>
              <a:t> con tecnología de punta</a:t>
            </a:r>
            <a:r>
              <a:rPr lang="es-ES" sz="1100" dirty="0" smtClean="0"/>
              <a:t>.</a:t>
            </a:r>
            <a:endParaRPr lang="es-ES" sz="1100" dirty="0"/>
          </a:p>
          <a:p>
            <a:pPr marL="171450" indent="-171450" algn="just">
              <a:buFont typeface="Arial" pitchFamily="34" charset="0"/>
              <a:buChar char="•"/>
            </a:pPr>
            <a:r>
              <a:rPr lang="es-ES" sz="1100" dirty="0"/>
              <a:t>Consultoría y preparación para inspectores de salud en aéreas epidemiológicas</a:t>
            </a:r>
            <a:r>
              <a:rPr lang="es-ES" sz="1100" dirty="0" smtClean="0"/>
              <a:t>.</a:t>
            </a:r>
            <a:endParaRPr lang="es-ES" sz="1100" dirty="0"/>
          </a:p>
          <a:p>
            <a:pPr marL="171450" indent="-171450" algn="just">
              <a:buFont typeface="Arial" pitchFamily="34" charset="0"/>
              <a:buChar char="•"/>
            </a:pPr>
            <a:r>
              <a:rPr lang="es-ES" sz="1100" dirty="0"/>
              <a:t>Creación de manuales de control de vectores y reservorios</a:t>
            </a:r>
            <a:r>
              <a:rPr lang="es-ES" sz="1100" dirty="0" smtClean="0"/>
              <a:t>.</a:t>
            </a:r>
            <a:endParaRPr lang="es-ES" sz="1100" dirty="0"/>
          </a:p>
          <a:p>
            <a:pPr marL="171450" indent="-171450" algn="just">
              <a:buFont typeface="Arial" pitchFamily="34" charset="0"/>
              <a:buChar char="•"/>
            </a:pPr>
            <a:r>
              <a:rPr lang="es-ES" sz="1100" dirty="0"/>
              <a:t>Programas de educación para la salud ambiental relacionadas con enfermedades parasitarias.  </a:t>
            </a:r>
          </a:p>
          <a:p>
            <a:pPr marL="171450" indent="-171450" algn="just">
              <a:buFont typeface="Arial" pitchFamily="34" charset="0"/>
              <a:buChar char="•"/>
            </a:pPr>
            <a:r>
              <a:rPr lang="es-ES" sz="1100" dirty="0"/>
              <a:t>Estudios de complejos eco patogénicos de enfermedades parasitarias con énfasis en la tripanosomiasis americana Enfermedad de Chagas. </a:t>
            </a:r>
          </a:p>
          <a:p>
            <a:pPr marL="171450" indent="-171450" algn="just">
              <a:buFont typeface="Arial" pitchFamily="34" charset="0"/>
              <a:buChar char="•"/>
            </a:pPr>
            <a:r>
              <a:rPr lang="es-ES" sz="1100" dirty="0"/>
              <a:t>Estudio de la interacción parasito-vector-hospedadores vertebrados para </a:t>
            </a:r>
            <a:r>
              <a:rPr lang="es-ES" sz="1100" dirty="0" err="1"/>
              <a:t>hemoflagelosis</a:t>
            </a:r>
            <a:r>
              <a:rPr lang="es-ES" sz="1100" dirty="0" smtClean="0"/>
              <a:t>.</a:t>
            </a:r>
            <a:endParaRPr lang="es-ES" sz="1100" dirty="0"/>
          </a:p>
          <a:p>
            <a:pPr marL="171450" indent="-171450" algn="just">
              <a:buFont typeface="Arial" pitchFamily="34" charset="0"/>
              <a:buChar char="•"/>
            </a:pPr>
            <a:r>
              <a:rPr lang="es-ES" sz="1100" dirty="0"/>
              <a:t>Manejo de modelos </a:t>
            </a:r>
            <a:r>
              <a:rPr lang="es-ES" sz="1100" dirty="0" err="1"/>
              <a:t>murinos</a:t>
            </a:r>
            <a:r>
              <a:rPr lang="es-ES" sz="1100" dirty="0"/>
              <a:t> para el estudio de características biológicas de aislados de </a:t>
            </a:r>
            <a:r>
              <a:rPr lang="es-ES" sz="1100" dirty="0" err="1"/>
              <a:t>Trypanosoma</a:t>
            </a:r>
            <a:r>
              <a:rPr lang="es-ES" sz="1100" dirty="0"/>
              <a:t> </a:t>
            </a:r>
            <a:r>
              <a:rPr lang="es-ES" sz="1100" dirty="0" err="1"/>
              <a:t>cruzi</a:t>
            </a:r>
            <a:r>
              <a:rPr lang="es-ES" sz="1100" dirty="0"/>
              <a:t>. </a:t>
            </a:r>
          </a:p>
          <a:p>
            <a:pPr marL="171450" indent="-171450" algn="just">
              <a:buFont typeface="Arial" pitchFamily="34" charset="0"/>
              <a:buChar char="•"/>
            </a:pPr>
            <a:r>
              <a:rPr lang="es-ES" sz="1100" dirty="0"/>
              <a:t>Aportes para el estudio de la </a:t>
            </a:r>
            <a:r>
              <a:rPr lang="es-ES" sz="1100" dirty="0" err="1"/>
              <a:t>ecoepidemiologia</a:t>
            </a:r>
            <a:r>
              <a:rPr lang="es-ES" sz="1100" dirty="0"/>
              <a:t> de la enfermedad de Chagas en Venezuela. </a:t>
            </a:r>
          </a:p>
          <a:p>
            <a:pPr marL="171450" indent="-171450" algn="just">
              <a:buFont typeface="Arial" pitchFamily="34" charset="0"/>
              <a:buChar char="•"/>
            </a:pPr>
            <a:r>
              <a:rPr lang="es-ES" sz="1100" dirty="0"/>
              <a:t>Estudio de estrategias para </a:t>
            </a:r>
            <a:r>
              <a:rPr lang="es-ES" sz="1100" dirty="0" err="1"/>
              <a:t>profilaxia</a:t>
            </a:r>
            <a:r>
              <a:rPr lang="es-ES" sz="1100" dirty="0"/>
              <a:t> y control de las </a:t>
            </a:r>
            <a:r>
              <a:rPr lang="es-ES" sz="1100" dirty="0" err="1"/>
              <a:t>hemoparasitosis</a:t>
            </a:r>
            <a:r>
              <a:rPr lang="es-ES" sz="1100" dirty="0"/>
              <a:t> </a:t>
            </a:r>
            <a:r>
              <a:rPr lang="es-ES" sz="1100" dirty="0" err="1"/>
              <a:t>metaxénicas</a:t>
            </a:r>
            <a:r>
              <a:rPr lang="es-ES" sz="1100" dirty="0"/>
              <a:t> con participación comunitaria</a:t>
            </a:r>
            <a:r>
              <a:rPr lang="es-ES" sz="1100" dirty="0" smtClean="0"/>
              <a:t>.</a:t>
            </a:r>
            <a:endParaRPr lang="es-ES" sz="1100" dirty="0"/>
          </a:p>
          <a:p>
            <a:pPr marL="171450" indent="-171450" algn="just">
              <a:buFont typeface="Arial" pitchFamily="34" charset="0"/>
              <a:buChar char="•"/>
            </a:pPr>
            <a:r>
              <a:rPr lang="es-ES" sz="1100" dirty="0"/>
              <a:t>Estudios de complejos </a:t>
            </a:r>
            <a:r>
              <a:rPr lang="es-ES" sz="1100" dirty="0" err="1"/>
              <a:t>ecopatogénicos</a:t>
            </a:r>
            <a:r>
              <a:rPr lang="es-ES" sz="1100" dirty="0"/>
              <a:t> de T. </a:t>
            </a:r>
            <a:r>
              <a:rPr lang="es-ES" sz="1100" dirty="0" err="1"/>
              <a:t>cruzi</a:t>
            </a:r>
            <a:r>
              <a:rPr lang="es-ES" sz="1100" dirty="0"/>
              <a:t> y </a:t>
            </a:r>
            <a:r>
              <a:rPr lang="es-ES" sz="1100" dirty="0" err="1"/>
              <a:t>Leishmania</a:t>
            </a:r>
            <a:r>
              <a:rPr lang="es-ES" sz="1100" dirty="0"/>
              <a:t> </a:t>
            </a:r>
            <a:r>
              <a:rPr lang="es-ES" sz="1100" dirty="0" err="1"/>
              <a:t>spp</a:t>
            </a:r>
            <a:r>
              <a:rPr lang="es-ES" sz="1100" dirty="0" smtClean="0"/>
              <a:t>.</a:t>
            </a:r>
          </a:p>
        </p:txBody>
      </p:sp>
      <p:sp>
        <p:nvSpPr>
          <p:cNvPr id="21" name="20 CuadroTexto"/>
          <p:cNvSpPr txBox="1"/>
          <p:nvPr/>
        </p:nvSpPr>
        <p:spPr>
          <a:xfrm>
            <a:off x="3369421" y="2195736"/>
            <a:ext cx="2939899" cy="1277273"/>
          </a:xfrm>
          <a:prstGeom prst="rect">
            <a:avLst/>
          </a:prstGeom>
          <a:noFill/>
        </p:spPr>
        <p:txBody>
          <a:bodyPr wrap="square" rtlCol="0">
            <a:spAutoFit/>
          </a:bodyPr>
          <a:lstStyle/>
          <a:p>
            <a:r>
              <a:rPr lang="es-ES" sz="1100" b="1" dirty="0" smtClean="0"/>
              <a:t>Usuarios del Servicio, Producto o Proceso</a:t>
            </a:r>
          </a:p>
          <a:p>
            <a:pPr marL="171450" indent="-171450">
              <a:buFont typeface="Arial" pitchFamily="34" charset="0"/>
              <a:buChar char="•"/>
            </a:pPr>
            <a:r>
              <a:rPr lang="es-ES" sz="1100" dirty="0"/>
              <a:t>Ministerio para la Salud, </a:t>
            </a:r>
          </a:p>
          <a:p>
            <a:pPr marL="171450" indent="-171450">
              <a:buFont typeface="Arial" pitchFamily="34" charset="0"/>
              <a:buChar char="•"/>
            </a:pPr>
            <a:r>
              <a:rPr lang="es-ES" sz="1100" dirty="0"/>
              <a:t>Epidemiologia</a:t>
            </a:r>
            <a:r>
              <a:rPr lang="es-ES" sz="1100" b="1" dirty="0"/>
              <a:t>	</a:t>
            </a:r>
            <a:endParaRPr lang="es-ES" sz="1100" b="1" dirty="0" smtClean="0"/>
          </a:p>
          <a:p>
            <a:r>
              <a:rPr lang="es-ES" sz="1100" b="1" dirty="0" smtClean="0"/>
              <a:t>Descripción: </a:t>
            </a:r>
            <a:endParaRPr lang="es-ES" sz="1100" b="1" dirty="0"/>
          </a:p>
          <a:p>
            <a:pPr marL="171450" indent="-171450">
              <a:buFont typeface="Arial" pitchFamily="34" charset="0"/>
              <a:buChar char="•"/>
            </a:pPr>
            <a:r>
              <a:rPr lang="es-ES" sz="1100" dirty="0" smtClean="0"/>
              <a:t>Biología </a:t>
            </a:r>
            <a:r>
              <a:rPr lang="es-ES" sz="1100" dirty="0"/>
              <a:t>de </a:t>
            </a:r>
            <a:r>
              <a:rPr lang="es-ES" sz="1100" dirty="0" err="1" smtClean="0"/>
              <a:t>Trypanosomatideos</a:t>
            </a:r>
            <a:endParaRPr lang="es-ES" sz="1100" dirty="0" smtClean="0"/>
          </a:p>
          <a:p>
            <a:r>
              <a:rPr lang="es-ES" sz="1100" b="1" dirty="0" smtClean="0"/>
              <a:t>Disponibilidad: </a:t>
            </a:r>
            <a:endParaRPr lang="es-ES" sz="1100" dirty="0"/>
          </a:p>
          <a:p>
            <a:pPr marL="171450" indent="-171450">
              <a:buFont typeface="Arial" pitchFamily="34" charset="0"/>
              <a:buChar char="•"/>
            </a:pPr>
            <a:r>
              <a:rPr lang="es-ES" sz="1100" dirty="0"/>
              <a:t>Disponibilidad </a:t>
            </a:r>
            <a:r>
              <a:rPr lang="es-ES" sz="1100" dirty="0" smtClean="0"/>
              <a:t>inmediata</a:t>
            </a:r>
          </a:p>
        </p:txBody>
      </p:sp>
      <p:sp>
        <p:nvSpPr>
          <p:cNvPr id="22" name="21 Rectángulo"/>
          <p:cNvSpPr/>
          <p:nvPr/>
        </p:nvSpPr>
        <p:spPr>
          <a:xfrm>
            <a:off x="3429000" y="3473009"/>
            <a:ext cx="2613847" cy="15928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502427" y="3618428"/>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438886" y="359728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454730" y="3896052"/>
            <a:ext cx="2588643" cy="1107996"/>
          </a:xfrm>
          <a:prstGeom prst="rect">
            <a:avLst/>
          </a:prstGeom>
          <a:noFill/>
        </p:spPr>
        <p:txBody>
          <a:bodyPr wrap="square" rtlCol="0">
            <a:spAutoFit/>
          </a:bodyPr>
          <a:lstStyle/>
          <a:p>
            <a:pPr algn="just"/>
            <a:r>
              <a:rPr lang="es-ES" sz="1100" b="1" dirty="0" smtClean="0"/>
              <a:t>Contacto: </a:t>
            </a:r>
          </a:p>
          <a:p>
            <a:pPr algn="just"/>
            <a:r>
              <a:rPr lang="es-ES" sz="1100" dirty="0" smtClean="0"/>
              <a:t>Dra</a:t>
            </a:r>
            <a:r>
              <a:rPr lang="es-ES" sz="1100" dirty="0"/>
              <a:t>. </a:t>
            </a:r>
            <a:r>
              <a:rPr lang="es-ES" sz="1100" dirty="0" err="1"/>
              <a:t>Leidi</a:t>
            </a:r>
            <a:r>
              <a:rPr lang="es-ES" sz="1100" dirty="0"/>
              <a:t> Herrera</a:t>
            </a:r>
          </a:p>
          <a:p>
            <a:pPr algn="just"/>
            <a:r>
              <a:rPr lang="es-ES" sz="1100" dirty="0"/>
              <a:t>Dr. </a:t>
            </a:r>
            <a:r>
              <a:rPr lang="es-ES" sz="1100" dirty="0" err="1"/>
              <a:t>Servio</a:t>
            </a:r>
            <a:r>
              <a:rPr lang="es-ES" sz="1100" dirty="0"/>
              <a:t> </a:t>
            </a:r>
            <a:r>
              <a:rPr lang="es-ES" sz="1100" dirty="0" smtClean="0"/>
              <a:t>Urdaneta</a:t>
            </a:r>
            <a:endParaRPr lang="es-ES" sz="1100" b="1" dirty="0" smtClean="0"/>
          </a:p>
          <a:p>
            <a:pPr algn="just"/>
            <a:r>
              <a:rPr lang="es-ES" sz="1100" b="1" dirty="0" smtClean="0"/>
              <a:t>Correo : </a:t>
            </a:r>
          </a:p>
          <a:p>
            <a:pPr algn="just"/>
            <a:r>
              <a:rPr lang="es-ES" sz="1100" dirty="0"/>
              <a:t>leidi.herrera@ciens.ucv.ve</a:t>
            </a:r>
          </a:p>
          <a:p>
            <a:pPr algn="just"/>
            <a:r>
              <a:rPr lang="es-ES" sz="1100" dirty="0"/>
              <a:t>urdaneta.servio@ciens.ucv.ve</a:t>
            </a:r>
            <a:endParaRPr lang="es-ES" sz="1100" dirty="0" smtClean="0"/>
          </a:p>
        </p:txBody>
      </p:sp>
      <p:sp>
        <p:nvSpPr>
          <p:cNvPr id="35" name="34 CuadroTexto"/>
          <p:cNvSpPr txBox="1"/>
          <p:nvPr/>
        </p:nvSpPr>
        <p:spPr>
          <a:xfrm>
            <a:off x="3284984" y="5148064"/>
            <a:ext cx="2939899" cy="1785104"/>
          </a:xfrm>
          <a:prstGeom prst="rect">
            <a:avLst/>
          </a:prstGeom>
          <a:noFill/>
        </p:spPr>
        <p:txBody>
          <a:bodyPr wrap="square" rtlCol="0">
            <a:spAutoFit/>
          </a:bodyPr>
          <a:lstStyle/>
          <a:p>
            <a:r>
              <a:rPr lang="es-ES" sz="1100" b="1" dirty="0" smtClean="0"/>
              <a:t>Otros Servicios</a:t>
            </a:r>
            <a:r>
              <a:rPr lang="es-ES" sz="1100" b="1" dirty="0"/>
              <a:t>: </a:t>
            </a:r>
          </a:p>
          <a:p>
            <a:pPr marL="171450" indent="-171450" algn="just">
              <a:buFont typeface="Arial" pitchFamily="34" charset="0"/>
              <a:buChar char="•"/>
            </a:pPr>
            <a:r>
              <a:rPr lang="es-ES" sz="1100" dirty="0"/>
              <a:t>Ecología y Biodiversidad de Parásitos de la Fauna Silvestre</a:t>
            </a:r>
            <a:r>
              <a:rPr lang="es-ES" sz="1100" dirty="0" smtClean="0"/>
              <a:t>.</a:t>
            </a:r>
            <a:endParaRPr lang="es-ES" sz="1100" dirty="0"/>
          </a:p>
          <a:p>
            <a:pPr marL="171450" indent="-171450" algn="just">
              <a:buFont typeface="Arial" pitchFamily="34" charset="0"/>
              <a:buChar char="•"/>
            </a:pPr>
            <a:r>
              <a:rPr lang="es-ES" sz="1100" dirty="0"/>
              <a:t>Estudio de parásitos como </a:t>
            </a:r>
            <a:r>
              <a:rPr lang="es-ES" sz="1100" dirty="0" err="1"/>
              <a:t>Bioindicadores</a:t>
            </a:r>
            <a:r>
              <a:rPr lang="es-ES" sz="1100" dirty="0"/>
              <a:t> ambientales</a:t>
            </a:r>
            <a:r>
              <a:rPr lang="es-ES" sz="1100" dirty="0" smtClean="0"/>
              <a:t>.</a:t>
            </a:r>
            <a:endParaRPr lang="es-ES" sz="1100" dirty="0"/>
          </a:p>
          <a:p>
            <a:pPr marL="171450" indent="-171450" algn="just">
              <a:buFont typeface="Arial" pitchFamily="34" charset="0"/>
              <a:buChar char="•"/>
            </a:pPr>
            <a:r>
              <a:rPr lang="es-ES" sz="1100" dirty="0"/>
              <a:t>Estudios de Impacto Ambiental, Ministerio para la Salud, Epidemiologia</a:t>
            </a:r>
          </a:p>
          <a:p>
            <a:r>
              <a:rPr lang="es-ES" sz="1100" b="1" dirty="0"/>
              <a:t>Disponibilidad: </a:t>
            </a:r>
            <a:endParaRPr lang="es-ES" sz="1100" dirty="0"/>
          </a:p>
          <a:p>
            <a:pPr marL="171450" indent="-171450">
              <a:buFont typeface="Arial" pitchFamily="34" charset="0"/>
              <a:buChar char="•"/>
            </a:pPr>
            <a:r>
              <a:rPr lang="es-ES" sz="1100" dirty="0"/>
              <a:t>Disponibilidad inmediata</a:t>
            </a:r>
          </a:p>
          <a:p>
            <a:endParaRPr lang="es-ES" sz="1100" b="1" dirty="0" smtClean="0"/>
          </a:p>
        </p:txBody>
      </p:sp>
      <p:sp>
        <p:nvSpPr>
          <p:cNvPr id="36" name="35 Rectángulo"/>
          <p:cNvSpPr/>
          <p:nvPr/>
        </p:nvSpPr>
        <p:spPr>
          <a:xfrm>
            <a:off x="3482128" y="6804248"/>
            <a:ext cx="2613847" cy="15928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7" name="36 Rectángulo"/>
          <p:cNvSpPr/>
          <p:nvPr/>
        </p:nvSpPr>
        <p:spPr>
          <a:xfrm>
            <a:off x="3555555" y="6949667"/>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3492014" y="6928519"/>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40" name="39 CuadroTexto"/>
          <p:cNvSpPr txBox="1"/>
          <p:nvPr/>
        </p:nvSpPr>
        <p:spPr>
          <a:xfrm>
            <a:off x="3507858" y="7236296"/>
            <a:ext cx="2588643" cy="938719"/>
          </a:xfrm>
          <a:prstGeom prst="rect">
            <a:avLst/>
          </a:prstGeom>
          <a:noFill/>
        </p:spPr>
        <p:txBody>
          <a:bodyPr wrap="square" rtlCol="0">
            <a:spAutoFit/>
          </a:bodyPr>
          <a:lstStyle/>
          <a:p>
            <a:pPr algn="just"/>
            <a:r>
              <a:rPr lang="es-ES" sz="1100" b="1" dirty="0" smtClean="0"/>
              <a:t>Contacto: </a:t>
            </a:r>
          </a:p>
          <a:p>
            <a:pPr algn="just"/>
            <a:r>
              <a:rPr lang="es-ES" sz="1100" dirty="0"/>
              <a:t>Dr. Ricardo </a:t>
            </a:r>
            <a:r>
              <a:rPr lang="es-ES" sz="1100" dirty="0" smtClean="0"/>
              <a:t>Guerrero</a:t>
            </a:r>
          </a:p>
          <a:p>
            <a:pPr algn="just"/>
            <a:r>
              <a:rPr lang="es-ES" sz="1100" dirty="0"/>
              <a:t>58(212) 6051248</a:t>
            </a:r>
            <a:endParaRPr lang="es-ES" sz="1100" dirty="0" smtClean="0"/>
          </a:p>
          <a:p>
            <a:pPr algn="just"/>
            <a:r>
              <a:rPr lang="es-ES" sz="1100" b="1" dirty="0" smtClean="0"/>
              <a:t>Correo : </a:t>
            </a:r>
          </a:p>
          <a:p>
            <a:pPr algn="just"/>
            <a:r>
              <a:rPr lang="es-ES" sz="1100" dirty="0"/>
              <a:t>ricardo.guerrero@ciens.ucv.ve</a:t>
            </a:r>
            <a:endParaRPr lang="es-ES" sz="1100" dirty="0" smtClean="0"/>
          </a:p>
        </p:txBody>
      </p:sp>
    </p:spTree>
    <p:extLst>
      <p:ext uri="{BB962C8B-B14F-4D97-AF65-F5344CB8AC3E}">
        <p14:creationId xmlns:p14="http://schemas.microsoft.com/office/powerpoint/2010/main" val="57279687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75508" y="2195736"/>
            <a:ext cx="2665460" cy="6017032"/>
          </a:xfrm>
          <a:prstGeom prst="rect">
            <a:avLst/>
          </a:prstGeom>
          <a:noFill/>
        </p:spPr>
        <p:txBody>
          <a:bodyPr wrap="square" rtlCol="0">
            <a:spAutoFit/>
          </a:bodyPr>
          <a:lstStyle/>
          <a:p>
            <a:pPr algn="ctr"/>
            <a:r>
              <a:rPr lang="es-ES" sz="1100" b="1" dirty="0"/>
              <a:t>LABORATORIO DE  </a:t>
            </a:r>
            <a:r>
              <a:rPr lang="es-ES" sz="1100" b="1" dirty="0" smtClean="0"/>
              <a:t>ECOLOGÍA</a:t>
            </a:r>
          </a:p>
          <a:p>
            <a:pPr algn="ctr"/>
            <a:r>
              <a:rPr lang="es-ES" sz="1100" b="1" dirty="0" smtClean="0"/>
              <a:t> </a:t>
            </a:r>
            <a:r>
              <a:rPr lang="es-ES" sz="1100" b="1" dirty="0"/>
              <a:t>DE LA VEGETACIÓN </a:t>
            </a:r>
          </a:p>
          <a:p>
            <a:r>
              <a:rPr lang="es-ES" sz="1100" b="1" dirty="0" smtClean="0"/>
              <a:t>Servicios: </a:t>
            </a:r>
            <a:endParaRPr lang="es-ES" sz="1100" b="1" dirty="0"/>
          </a:p>
          <a:p>
            <a:pPr marL="171450" indent="-171450" algn="just">
              <a:buFont typeface="Arial" pitchFamily="34" charset="0"/>
              <a:buChar char="•"/>
            </a:pPr>
            <a:r>
              <a:rPr lang="es-ES" sz="1100" dirty="0"/>
              <a:t>Ecología de Comunidades Marino Costeras. </a:t>
            </a:r>
          </a:p>
          <a:p>
            <a:pPr marL="171450" indent="-171450" algn="just">
              <a:buFont typeface="Arial" pitchFamily="34" charset="0"/>
              <a:buChar char="•"/>
            </a:pPr>
            <a:r>
              <a:rPr lang="es-ES" sz="1100" dirty="0"/>
              <a:t>Estructura y dinámica de bosques de manglar. </a:t>
            </a:r>
          </a:p>
          <a:p>
            <a:pPr marL="171450" indent="-171450" algn="just">
              <a:buFont typeface="Arial" pitchFamily="34" charset="0"/>
              <a:buChar char="•"/>
            </a:pPr>
            <a:r>
              <a:rPr lang="es-ES" sz="1100" dirty="0"/>
              <a:t>Composición y Estructura de vegetación de ambientes costeros halófilos y </a:t>
            </a:r>
            <a:r>
              <a:rPr lang="es-ES" sz="1100" dirty="0" err="1"/>
              <a:t>psammofilos</a:t>
            </a:r>
            <a:r>
              <a:rPr lang="es-ES" sz="1100" dirty="0" smtClean="0"/>
              <a:t>.</a:t>
            </a:r>
            <a:endParaRPr lang="es-ES" sz="1100" dirty="0"/>
          </a:p>
          <a:p>
            <a:pPr marL="171450" indent="-171450" algn="just">
              <a:buFont typeface="Arial" pitchFamily="34" charset="0"/>
              <a:buChar char="•"/>
            </a:pPr>
            <a:r>
              <a:rPr lang="es-ES" sz="1100" dirty="0"/>
              <a:t>Relación suelo vegetación de manglares y otras comunidades de plantas marino costeras, </a:t>
            </a:r>
            <a:r>
              <a:rPr lang="es-ES" sz="1100" dirty="0" smtClean="0"/>
              <a:t>como </a:t>
            </a:r>
            <a:r>
              <a:rPr lang="es-ES" sz="1100" dirty="0"/>
              <a:t>herbazales halófilos, vegetación de playas y dunas arenosas</a:t>
            </a:r>
            <a:r>
              <a:rPr lang="es-ES" sz="1100" dirty="0" smtClean="0"/>
              <a:t>.</a:t>
            </a:r>
          </a:p>
          <a:p>
            <a:pPr algn="just"/>
            <a:r>
              <a:rPr lang="es-ES" sz="1100" b="1" dirty="0" smtClean="0"/>
              <a:t>Usuarios: </a:t>
            </a:r>
            <a:endParaRPr lang="es-ES" sz="1100" dirty="0"/>
          </a:p>
          <a:p>
            <a:pPr marL="171450" indent="-171450" algn="just">
              <a:buFont typeface="Arial" pitchFamily="34" charset="0"/>
              <a:buChar char="•"/>
            </a:pPr>
            <a:r>
              <a:rPr lang="es-ES" sz="1100" dirty="0"/>
              <a:t>Consultoras ambientales, Ministerio Poder Popular para el Ambiente,</a:t>
            </a:r>
          </a:p>
          <a:p>
            <a:pPr marL="171450" indent="-171450" algn="just">
              <a:buFont typeface="Arial" pitchFamily="34" charset="0"/>
              <a:buChar char="•"/>
            </a:pPr>
            <a:r>
              <a:rPr lang="es-ES" sz="1100" dirty="0" smtClean="0"/>
              <a:t>Organizaciones </a:t>
            </a:r>
            <a:r>
              <a:rPr lang="es-ES" sz="1100" dirty="0"/>
              <a:t>comunales, ONG, y otras empresa comprometidas con la preservación del </a:t>
            </a:r>
            <a:r>
              <a:rPr lang="es-ES" sz="1100" dirty="0" smtClean="0"/>
              <a:t>ambiente.</a:t>
            </a:r>
          </a:p>
          <a:p>
            <a:pPr algn="just"/>
            <a:r>
              <a:rPr lang="es-ES" sz="1100" b="1" dirty="0" smtClean="0"/>
              <a:t>Descripción: </a:t>
            </a:r>
            <a:endParaRPr lang="es-ES" sz="1100" b="1" dirty="0"/>
          </a:p>
          <a:p>
            <a:pPr marL="171450" indent="-171450" algn="just">
              <a:buFont typeface="Arial" pitchFamily="34" charset="0"/>
              <a:buChar char="•"/>
            </a:pPr>
            <a:r>
              <a:rPr lang="es-ES" sz="1100" dirty="0"/>
              <a:t>Ecología de manglares, vegetación halófila y </a:t>
            </a:r>
            <a:r>
              <a:rPr lang="es-ES" sz="1100" dirty="0" err="1" smtClean="0"/>
              <a:t>psamofila</a:t>
            </a:r>
            <a:endParaRPr lang="es-ES" sz="1100" dirty="0"/>
          </a:p>
          <a:p>
            <a:pPr marL="171450" indent="-171450" algn="just">
              <a:buFont typeface="Arial" pitchFamily="34" charset="0"/>
              <a:buChar char="•"/>
            </a:pPr>
            <a:r>
              <a:rPr lang="es-ES" sz="1100" dirty="0" smtClean="0"/>
              <a:t>Estudios de </a:t>
            </a:r>
            <a:r>
              <a:rPr lang="es-ES" sz="1100" dirty="0"/>
              <a:t>línea base</a:t>
            </a:r>
            <a:r>
              <a:rPr lang="es-ES" sz="1100" dirty="0" smtClean="0"/>
              <a:t>.</a:t>
            </a:r>
            <a:endParaRPr lang="es-ES" sz="1100" dirty="0"/>
          </a:p>
          <a:p>
            <a:pPr marL="171450" indent="-171450" algn="just">
              <a:buFont typeface="Arial" pitchFamily="34" charset="0"/>
              <a:buChar char="•"/>
            </a:pPr>
            <a:r>
              <a:rPr lang="es-ES" sz="1100" dirty="0"/>
              <a:t>Caracterización florística fisionómica y estructural de la vegetación</a:t>
            </a:r>
            <a:r>
              <a:rPr lang="es-ES" sz="1100" dirty="0" smtClean="0"/>
              <a:t>.</a:t>
            </a:r>
            <a:endParaRPr lang="es-ES" sz="1100" dirty="0"/>
          </a:p>
          <a:p>
            <a:pPr marL="171450" indent="-171450" algn="just">
              <a:buFont typeface="Arial" pitchFamily="34" charset="0"/>
              <a:buChar char="•"/>
            </a:pPr>
            <a:r>
              <a:rPr lang="es-ES" sz="1100" dirty="0"/>
              <a:t>Muestreo de variables </a:t>
            </a:r>
            <a:r>
              <a:rPr lang="es-ES" sz="1100" dirty="0" err="1"/>
              <a:t>hidroedaficas</a:t>
            </a:r>
            <a:r>
              <a:rPr lang="es-ES" sz="1100" dirty="0" smtClean="0"/>
              <a:t>.</a:t>
            </a:r>
            <a:endParaRPr lang="es-ES" sz="1100" dirty="0"/>
          </a:p>
          <a:p>
            <a:pPr marL="171450" indent="-171450" algn="just">
              <a:buFont typeface="Arial" pitchFamily="34" charset="0"/>
              <a:buChar char="•"/>
            </a:pPr>
            <a:r>
              <a:rPr lang="es-ES" sz="1100" dirty="0"/>
              <a:t>Análisis de salinidad, conductividad y pH en muestras de suelo y agua</a:t>
            </a:r>
            <a:r>
              <a:rPr lang="es-ES" sz="1100" dirty="0" smtClean="0"/>
              <a:t>.</a:t>
            </a:r>
            <a:endParaRPr lang="es-ES" sz="1100" dirty="0"/>
          </a:p>
          <a:p>
            <a:pPr marL="171450" indent="-171450" algn="just">
              <a:buFont typeface="Arial" pitchFamily="34" charset="0"/>
              <a:buChar char="•"/>
            </a:pPr>
            <a:r>
              <a:rPr lang="es-ES" sz="1100" dirty="0" err="1"/>
              <a:t>Analisis</a:t>
            </a:r>
            <a:r>
              <a:rPr lang="es-ES" sz="1100" dirty="0"/>
              <a:t> de </a:t>
            </a:r>
            <a:r>
              <a:rPr lang="es-ES" sz="1100" dirty="0" err="1"/>
              <a:t>granulometria</a:t>
            </a:r>
            <a:r>
              <a:rPr lang="es-ES" sz="1100" dirty="0"/>
              <a:t>, textura y Materia Orgánica (MO) en muestras de </a:t>
            </a:r>
            <a:r>
              <a:rPr lang="es-ES" sz="1100" dirty="0" smtClean="0"/>
              <a:t>suelo.</a:t>
            </a:r>
          </a:p>
          <a:p>
            <a:r>
              <a:rPr lang="es-ES" sz="1100" b="1" dirty="0"/>
              <a:t>Disponibilidad: </a:t>
            </a:r>
            <a:endParaRPr lang="es-ES" sz="1100" dirty="0"/>
          </a:p>
          <a:p>
            <a:pPr marL="171450" indent="-171450">
              <a:buFont typeface="Arial" pitchFamily="34" charset="0"/>
              <a:buChar char="•"/>
            </a:pPr>
            <a:r>
              <a:rPr lang="es-ES" sz="1100" dirty="0"/>
              <a:t>Disponibilidad </a:t>
            </a:r>
            <a:r>
              <a:rPr lang="es-ES" sz="1100" dirty="0" smtClean="0"/>
              <a:t>inmediata.</a:t>
            </a:r>
          </a:p>
          <a:p>
            <a:pPr algn="just"/>
            <a:endParaRPr lang="es-ES" sz="1100" dirty="0"/>
          </a:p>
        </p:txBody>
      </p:sp>
      <p:sp>
        <p:nvSpPr>
          <p:cNvPr id="35" name="34 Rectángulo"/>
          <p:cNvSpPr/>
          <p:nvPr/>
        </p:nvSpPr>
        <p:spPr>
          <a:xfrm>
            <a:off x="3522456" y="2248874"/>
            <a:ext cx="2613847" cy="14379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36" name="35 Rectángulo"/>
          <p:cNvSpPr/>
          <p:nvPr/>
        </p:nvSpPr>
        <p:spPr>
          <a:xfrm>
            <a:off x="3595883" y="2394292"/>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7" name="36 CuadroTexto"/>
          <p:cNvSpPr txBox="1"/>
          <p:nvPr/>
        </p:nvSpPr>
        <p:spPr>
          <a:xfrm>
            <a:off x="3532342" y="237314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38" name="37 CuadroTexto"/>
          <p:cNvSpPr txBox="1"/>
          <p:nvPr/>
        </p:nvSpPr>
        <p:spPr>
          <a:xfrm>
            <a:off x="3548186" y="2671916"/>
            <a:ext cx="2588643" cy="1107996"/>
          </a:xfrm>
          <a:prstGeom prst="rect">
            <a:avLst/>
          </a:prstGeom>
          <a:noFill/>
        </p:spPr>
        <p:txBody>
          <a:bodyPr wrap="square" rtlCol="0">
            <a:spAutoFit/>
          </a:bodyPr>
          <a:lstStyle/>
          <a:p>
            <a:pPr algn="just"/>
            <a:r>
              <a:rPr lang="es-ES" sz="1100" b="1" dirty="0" smtClean="0"/>
              <a:t>Contacto: </a:t>
            </a:r>
            <a:endParaRPr lang="es-ES" sz="1100" b="1" dirty="0"/>
          </a:p>
          <a:p>
            <a:pPr algn="just"/>
            <a:r>
              <a:rPr lang="es-ES" sz="1100" dirty="0"/>
              <a:t>Dra. </a:t>
            </a:r>
            <a:r>
              <a:rPr lang="es-ES" sz="1100" dirty="0" err="1"/>
              <a:t>Maria</a:t>
            </a:r>
            <a:r>
              <a:rPr lang="es-ES" sz="1100" dirty="0"/>
              <a:t> Beatriz </a:t>
            </a:r>
            <a:r>
              <a:rPr lang="es-ES" sz="1100" dirty="0" smtClean="0"/>
              <a:t>Barreto</a:t>
            </a:r>
          </a:p>
          <a:p>
            <a:pPr algn="just"/>
            <a:r>
              <a:rPr lang="es-ES" sz="1100" dirty="0" smtClean="0"/>
              <a:t>58(212)6051408</a:t>
            </a:r>
          </a:p>
          <a:p>
            <a:pPr algn="just"/>
            <a:r>
              <a:rPr lang="es-ES" sz="1100" b="1" dirty="0" smtClean="0"/>
              <a:t>Correo : </a:t>
            </a:r>
          </a:p>
          <a:p>
            <a:pPr algn="just"/>
            <a:r>
              <a:rPr lang="es-ES" sz="1100" dirty="0"/>
              <a:t>maria.barreto@ciens.ucv.ve</a:t>
            </a:r>
            <a:endParaRPr lang="es-ES" sz="1100" dirty="0" smtClean="0"/>
          </a:p>
          <a:p>
            <a:pPr algn="just"/>
            <a:endParaRPr lang="es-ES" sz="1100" b="1" dirty="0" smtClean="0"/>
          </a:p>
        </p:txBody>
      </p:sp>
      <p:sp>
        <p:nvSpPr>
          <p:cNvPr id="40" name="39 CuadroTexto"/>
          <p:cNvSpPr txBox="1"/>
          <p:nvPr/>
        </p:nvSpPr>
        <p:spPr>
          <a:xfrm>
            <a:off x="3297413" y="3693963"/>
            <a:ext cx="2939899" cy="2462213"/>
          </a:xfrm>
          <a:prstGeom prst="rect">
            <a:avLst/>
          </a:prstGeom>
          <a:noFill/>
        </p:spPr>
        <p:txBody>
          <a:bodyPr wrap="square" rtlCol="0">
            <a:spAutoFit/>
          </a:bodyPr>
          <a:lstStyle/>
          <a:p>
            <a:r>
              <a:rPr lang="es-ES" sz="1100" b="1" dirty="0" smtClean="0"/>
              <a:t>Otros Servicios: </a:t>
            </a:r>
            <a:endParaRPr lang="es-ES" sz="1100" dirty="0"/>
          </a:p>
          <a:p>
            <a:pPr marL="171450" indent="-171450">
              <a:buFont typeface="Arial" pitchFamily="34" charset="0"/>
              <a:buChar char="•"/>
            </a:pPr>
            <a:r>
              <a:rPr lang="es-ES" sz="1100" dirty="0"/>
              <a:t>Dinámica de la vegetación y de nutrientes en humedales herbáceos de agua dulce. </a:t>
            </a:r>
          </a:p>
          <a:p>
            <a:pPr marL="171450" indent="-171450">
              <a:buFont typeface="Arial" pitchFamily="34" charset="0"/>
              <a:buChar char="•"/>
            </a:pPr>
            <a:r>
              <a:rPr lang="es-ES" sz="1100" dirty="0"/>
              <a:t>Riqueza, fisionomía y composición florística de la vegetación en distintos ambientes de la geografía venezolana.</a:t>
            </a:r>
          </a:p>
          <a:p>
            <a:pPr marL="171450" indent="-171450">
              <a:buFont typeface="Arial" pitchFamily="34" charset="0"/>
              <a:buChar char="•"/>
            </a:pPr>
            <a:r>
              <a:rPr lang="es-ES" sz="1100" dirty="0"/>
              <a:t>Captación y caracterización fisicoquímica de agua, sedimentos y desechos peligrosos </a:t>
            </a:r>
            <a:r>
              <a:rPr lang="es-ES" sz="1100" dirty="0" smtClean="0"/>
              <a:t>.</a:t>
            </a:r>
          </a:p>
          <a:p>
            <a:pPr algn="just"/>
            <a:r>
              <a:rPr lang="es-ES" sz="1100" b="1" dirty="0"/>
              <a:t>Usuarios: </a:t>
            </a:r>
            <a:endParaRPr lang="es-ES" sz="1100" dirty="0"/>
          </a:p>
          <a:p>
            <a:pPr marL="171450" indent="-171450" algn="just">
              <a:buFont typeface="Arial" pitchFamily="34" charset="0"/>
              <a:buChar char="•"/>
            </a:pPr>
            <a:r>
              <a:rPr lang="es-ES" sz="1100" dirty="0"/>
              <a:t>Consultoras ambientales, Ministerio Poder Popular para el Ambiente,</a:t>
            </a:r>
          </a:p>
          <a:p>
            <a:pPr marL="171450" indent="-171450" algn="just">
              <a:buFont typeface="Arial" pitchFamily="34" charset="0"/>
              <a:buChar char="•"/>
            </a:pPr>
            <a:r>
              <a:rPr lang="es-ES" sz="1100" dirty="0"/>
              <a:t>Organizaciones comunales, ONG, y otras empresa comprometidas con la preservación del ambiente</a:t>
            </a:r>
            <a:r>
              <a:rPr lang="es-ES" sz="1100" dirty="0" smtClean="0"/>
              <a:t>.</a:t>
            </a:r>
          </a:p>
        </p:txBody>
      </p:sp>
      <p:sp>
        <p:nvSpPr>
          <p:cNvPr id="50" name="49 Rectángulo"/>
          <p:cNvSpPr/>
          <p:nvPr/>
        </p:nvSpPr>
        <p:spPr>
          <a:xfrm>
            <a:off x="3501008" y="6156176"/>
            <a:ext cx="2613847" cy="21980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51" name="50 Rectángulo"/>
          <p:cNvSpPr/>
          <p:nvPr/>
        </p:nvSpPr>
        <p:spPr>
          <a:xfrm>
            <a:off x="3574435" y="6301596"/>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2" name="51 CuadroTexto"/>
          <p:cNvSpPr txBox="1"/>
          <p:nvPr/>
        </p:nvSpPr>
        <p:spPr>
          <a:xfrm>
            <a:off x="3510894" y="6280448"/>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53" name="52 CuadroTexto"/>
          <p:cNvSpPr txBox="1"/>
          <p:nvPr/>
        </p:nvSpPr>
        <p:spPr>
          <a:xfrm>
            <a:off x="3526738" y="6556573"/>
            <a:ext cx="2588643" cy="1954381"/>
          </a:xfrm>
          <a:prstGeom prst="rect">
            <a:avLst/>
          </a:prstGeom>
          <a:noFill/>
        </p:spPr>
        <p:txBody>
          <a:bodyPr wrap="square" rtlCol="0">
            <a:spAutoFit/>
          </a:bodyPr>
          <a:lstStyle/>
          <a:p>
            <a:pPr algn="just"/>
            <a:r>
              <a:rPr lang="es-ES" sz="1100" b="1" dirty="0" smtClean="0"/>
              <a:t>Contacto:</a:t>
            </a:r>
          </a:p>
          <a:p>
            <a:pPr algn="just"/>
            <a:r>
              <a:rPr lang="es-ES" sz="1100" dirty="0"/>
              <a:t>Dra. Elisabeth </a:t>
            </a:r>
            <a:r>
              <a:rPr lang="es-ES" sz="1100" dirty="0" smtClean="0"/>
              <a:t>Gordon</a:t>
            </a:r>
            <a:endParaRPr lang="es-ES" sz="1100" dirty="0"/>
          </a:p>
          <a:p>
            <a:pPr algn="just"/>
            <a:r>
              <a:rPr lang="es-ES" sz="1100" dirty="0"/>
              <a:t>Dra. Lourdes Suarez</a:t>
            </a:r>
          </a:p>
          <a:p>
            <a:pPr algn="just"/>
            <a:r>
              <a:rPr lang="es-ES" sz="1100" dirty="0"/>
              <a:t>Lic. Nancy Hernández </a:t>
            </a:r>
          </a:p>
          <a:p>
            <a:pPr algn="just"/>
            <a:r>
              <a:rPr lang="es-ES" sz="1100" dirty="0" smtClean="0"/>
              <a:t>58(212)6051585</a:t>
            </a:r>
            <a:endParaRPr lang="es-ES" sz="1100" dirty="0"/>
          </a:p>
          <a:p>
            <a:pPr algn="just"/>
            <a:r>
              <a:rPr lang="es-ES" sz="1100" dirty="0" smtClean="0"/>
              <a:t>58(212)6051229</a:t>
            </a:r>
            <a:endParaRPr lang="es-ES" sz="1100" dirty="0"/>
          </a:p>
          <a:p>
            <a:pPr algn="just"/>
            <a:r>
              <a:rPr lang="es-ES" sz="1100" b="1" dirty="0" smtClean="0"/>
              <a:t>Correo : </a:t>
            </a:r>
          </a:p>
          <a:p>
            <a:pPr algn="just"/>
            <a:r>
              <a:rPr lang="es-ES" sz="1100" dirty="0"/>
              <a:t>elizabeth.gordon@ciens.ucv.ve</a:t>
            </a:r>
          </a:p>
          <a:p>
            <a:pPr algn="just"/>
            <a:r>
              <a:rPr lang="es-ES" sz="1100" dirty="0"/>
              <a:t>lourdes.suarez@ciens.ucv.ve</a:t>
            </a:r>
          </a:p>
          <a:p>
            <a:pPr algn="just"/>
            <a:r>
              <a:rPr lang="es-ES" sz="1100" dirty="0"/>
              <a:t>nancy.pacheco@ciens.ucv.ve</a:t>
            </a:r>
            <a:endParaRPr lang="es-ES" sz="1100" dirty="0" smtClean="0"/>
          </a:p>
          <a:p>
            <a:pPr algn="just"/>
            <a:endParaRPr lang="es-ES" sz="1100" b="1" dirty="0" smtClean="0"/>
          </a:p>
        </p:txBody>
      </p:sp>
    </p:spTree>
    <p:extLst>
      <p:ext uri="{BB962C8B-B14F-4D97-AF65-F5344CB8AC3E}">
        <p14:creationId xmlns:p14="http://schemas.microsoft.com/office/powerpoint/2010/main" val="92453522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75508" y="2195736"/>
            <a:ext cx="2665460" cy="6524863"/>
          </a:xfrm>
          <a:prstGeom prst="rect">
            <a:avLst/>
          </a:prstGeom>
          <a:noFill/>
        </p:spPr>
        <p:txBody>
          <a:bodyPr wrap="square" rtlCol="0">
            <a:spAutoFit/>
          </a:bodyPr>
          <a:lstStyle/>
          <a:p>
            <a:pPr algn="ctr"/>
            <a:r>
              <a:rPr lang="es-ES" sz="1100" b="1" dirty="0"/>
              <a:t>LABORATORIO DE  </a:t>
            </a:r>
            <a:r>
              <a:rPr lang="es-ES" sz="1100" b="1" dirty="0" smtClean="0"/>
              <a:t>EVOLUCIÓN</a:t>
            </a:r>
          </a:p>
          <a:p>
            <a:pPr algn="ctr"/>
            <a:r>
              <a:rPr lang="es-ES" sz="1100" b="1" dirty="0" smtClean="0"/>
              <a:t> </a:t>
            </a:r>
            <a:r>
              <a:rPr lang="es-ES" sz="1100" b="1" dirty="0"/>
              <a:t>Y ECOLOGÍA </a:t>
            </a:r>
            <a:r>
              <a:rPr lang="es-ES" sz="1100" b="1" dirty="0" smtClean="0"/>
              <a:t>TEÓRICA</a:t>
            </a:r>
          </a:p>
          <a:p>
            <a:r>
              <a:rPr lang="es-ES" sz="1100" b="1" dirty="0" smtClean="0"/>
              <a:t>Servicios: </a:t>
            </a:r>
            <a:endParaRPr lang="es-ES" sz="1100" b="1" dirty="0"/>
          </a:p>
          <a:p>
            <a:pPr marL="171450" indent="-171450" algn="just">
              <a:buFont typeface="Arial" pitchFamily="34" charset="0"/>
              <a:buChar char="•"/>
            </a:pPr>
            <a:r>
              <a:rPr lang="es-ES" sz="1100" dirty="0"/>
              <a:t>Teoría de </a:t>
            </a:r>
            <a:r>
              <a:rPr lang="es-ES" sz="1100" dirty="0" err="1"/>
              <a:t>Biohistorias</a:t>
            </a:r>
            <a:r>
              <a:rPr lang="es-ES" sz="1100" dirty="0"/>
              <a:t> con </a:t>
            </a:r>
            <a:r>
              <a:rPr lang="es-ES" sz="1100" dirty="0" smtClean="0"/>
              <a:t>selección </a:t>
            </a:r>
            <a:r>
              <a:rPr lang="es-ES" sz="1100" dirty="0" err="1"/>
              <a:t>frec</a:t>
            </a:r>
            <a:r>
              <a:rPr lang="es-ES" sz="1100" dirty="0"/>
              <a:t>-dependiente. </a:t>
            </a:r>
            <a:endParaRPr lang="es-ES" sz="1100" b="1" dirty="0"/>
          </a:p>
          <a:p>
            <a:pPr marL="171450" indent="-171450" algn="just">
              <a:buFont typeface="Arial" pitchFamily="34" charset="0"/>
              <a:buChar char="•"/>
            </a:pPr>
            <a:r>
              <a:rPr lang="es-ES" sz="1100" dirty="0" err="1"/>
              <a:t>Coevolución</a:t>
            </a:r>
            <a:r>
              <a:rPr lang="es-ES" sz="1100" dirty="0"/>
              <a:t> de </a:t>
            </a:r>
            <a:r>
              <a:rPr lang="es-ES" sz="1100" dirty="0" err="1"/>
              <a:t>Biohistorias</a:t>
            </a:r>
            <a:r>
              <a:rPr lang="es-ES" sz="1100" dirty="0"/>
              <a:t>.</a:t>
            </a:r>
          </a:p>
          <a:p>
            <a:pPr marL="171450" indent="-171450" algn="just">
              <a:buFont typeface="Arial" pitchFamily="34" charset="0"/>
              <a:buChar char="•"/>
            </a:pPr>
            <a:r>
              <a:rPr lang="es-ES" sz="1100" dirty="0" smtClean="0"/>
              <a:t>Dinámicas </a:t>
            </a:r>
            <a:r>
              <a:rPr lang="es-ES" sz="1100" dirty="0"/>
              <a:t>espacio-temporales de interacciones poblacionales, con especial énfasis en interacciones variables o condicionadas. </a:t>
            </a:r>
            <a:endParaRPr lang="es-ES" sz="1100" b="1" dirty="0"/>
          </a:p>
          <a:p>
            <a:pPr marL="171450" indent="-171450" algn="just">
              <a:buFont typeface="Arial" pitchFamily="34" charset="0"/>
              <a:buChar char="•"/>
            </a:pPr>
            <a:r>
              <a:rPr lang="es-ES" sz="1100" dirty="0"/>
              <a:t>Modelos de sistemas de ecuaciones diferenciales ordinarias, tipo </a:t>
            </a:r>
            <a:r>
              <a:rPr lang="es-ES" sz="1100" dirty="0" err="1"/>
              <a:t>Lotka-Volterra</a:t>
            </a:r>
            <a:r>
              <a:rPr lang="es-ES" sz="1100" dirty="0"/>
              <a:t>, con coeficientes de interacción denso-dependientes. </a:t>
            </a:r>
            <a:endParaRPr lang="es-ES" sz="1100" b="1" dirty="0"/>
          </a:p>
          <a:p>
            <a:pPr marL="171450" indent="-171450" algn="just">
              <a:buFont typeface="Arial" pitchFamily="34" charset="0"/>
              <a:buChar char="•"/>
            </a:pPr>
            <a:r>
              <a:rPr lang="es-ES" sz="1100" dirty="0"/>
              <a:t>Modelos </a:t>
            </a:r>
            <a:r>
              <a:rPr lang="es-ES" sz="1100" dirty="0" err="1"/>
              <a:t>metapoblacionales</a:t>
            </a:r>
            <a:r>
              <a:rPr lang="es-ES" sz="1100" dirty="0"/>
              <a:t> con dinámicas locales explícitas. </a:t>
            </a:r>
            <a:endParaRPr lang="es-ES" sz="1100" b="1" dirty="0"/>
          </a:p>
          <a:p>
            <a:pPr marL="171450" indent="-171450" algn="just">
              <a:buFont typeface="Arial" pitchFamily="34" charset="0"/>
              <a:buChar char="•"/>
            </a:pPr>
            <a:r>
              <a:rPr lang="es-ES" sz="1100" dirty="0"/>
              <a:t>Modelos de redes de interacciones ecológicas</a:t>
            </a:r>
            <a:r>
              <a:rPr lang="es-ES" sz="1100" dirty="0" smtClean="0"/>
              <a:t>.</a:t>
            </a:r>
            <a:endParaRPr lang="es-ES" sz="1100" b="1" dirty="0"/>
          </a:p>
          <a:p>
            <a:pPr marL="171450" indent="-171450" algn="just">
              <a:buFont typeface="Arial" pitchFamily="34" charset="0"/>
              <a:buChar char="•"/>
            </a:pPr>
            <a:r>
              <a:rPr lang="es-ES" sz="1100" dirty="0"/>
              <a:t>Análisis de modelo dinámicos de poblaciones y comunidades. </a:t>
            </a:r>
            <a:endParaRPr lang="es-ES" sz="1100" dirty="0" smtClean="0"/>
          </a:p>
          <a:p>
            <a:pPr marL="171450" indent="-171450" algn="just">
              <a:buFont typeface="Arial" pitchFamily="34" charset="0"/>
              <a:buChar char="•"/>
            </a:pPr>
            <a:r>
              <a:rPr lang="es-ES" sz="1100" b="1" dirty="0" smtClean="0"/>
              <a:t>´</a:t>
            </a:r>
            <a:r>
              <a:rPr lang="es-ES" sz="1100" dirty="0"/>
              <a:t>Análisis de técnicas de la teoría de estabilidad de sistemas dinámicos, modelos de poblaciones y comunidades ecológicas, con el objeto de entender y predecir el comportamiento dinámico de variables constituidas por el número de individuos en diferentes especies</a:t>
            </a:r>
            <a:r>
              <a:rPr lang="es-ES" sz="1100" dirty="0" smtClean="0"/>
              <a:t>.</a:t>
            </a:r>
            <a:endParaRPr lang="es-ES" sz="1100" dirty="0"/>
          </a:p>
          <a:p>
            <a:pPr marL="171450" indent="-171450" algn="just">
              <a:buFont typeface="Arial" pitchFamily="34" charset="0"/>
              <a:buChar char="•"/>
            </a:pPr>
            <a:r>
              <a:rPr lang="es-ES" sz="1100" dirty="0"/>
              <a:t>Estudio de la dinámica de enfermedades infecciosas, mediante la consideración de la ecología de las interacciones entre individuos susceptibles e individuos contagiados con la enfermedad (Malaria en humanos</a:t>
            </a:r>
            <a:r>
              <a:rPr lang="es-ES" sz="1100" dirty="0" smtClean="0"/>
              <a:t>).</a:t>
            </a:r>
            <a:endParaRPr lang="es-ES" sz="1100" b="1" dirty="0"/>
          </a:p>
          <a:p>
            <a:r>
              <a:rPr lang="es-ES" sz="1100" b="1" dirty="0"/>
              <a:t>Usuarios: </a:t>
            </a:r>
          </a:p>
          <a:p>
            <a:pPr marL="171450" indent="-171450" algn="just">
              <a:buFont typeface="Arial" pitchFamily="34" charset="0"/>
              <a:buChar char="•"/>
            </a:pPr>
            <a:r>
              <a:rPr lang="es-ES" sz="1100" dirty="0"/>
              <a:t>Ministerio de Salud, Epidemiologia, </a:t>
            </a:r>
          </a:p>
          <a:p>
            <a:pPr marL="171450" indent="-171450" algn="just">
              <a:buFont typeface="Arial" pitchFamily="34" charset="0"/>
              <a:buChar char="•"/>
            </a:pPr>
            <a:r>
              <a:rPr lang="es-ES" sz="1100" dirty="0"/>
              <a:t>Ministerio del Poder Popular para el Ambiente</a:t>
            </a:r>
          </a:p>
          <a:p>
            <a:pPr marL="171450" indent="-171450" algn="just">
              <a:buFont typeface="Arial" pitchFamily="34" charset="0"/>
              <a:buChar char="•"/>
            </a:pPr>
            <a:endParaRPr lang="es-ES" sz="1100" b="1" dirty="0"/>
          </a:p>
        </p:txBody>
      </p:sp>
      <p:sp>
        <p:nvSpPr>
          <p:cNvPr id="40" name="39 CuadroTexto"/>
          <p:cNvSpPr txBox="1"/>
          <p:nvPr/>
        </p:nvSpPr>
        <p:spPr>
          <a:xfrm>
            <a:off x="3225405" y="2195736"/>
            <a:ext cx="2939899" cy="938719"/>
          </a:xfrm>
          <a:prstGeom prst="rect">
            <a:avLst/>
          </a:prstGeom>
          <a:noFill/>
        </p:spPr>
        <p:txBody>
          <a:bodyPr wrap="square" rtlCol="0">
            <a:spAutoFit/>
          </a:bodyPr>
          <a:lstStyle/>
          <a:p>
            <a:r>
              <a:rPr lang="es-ES" sz="1100" b="1" dirty="0" smtClean="0"/>
              <a:t>Descripción</a:t>
            </a:r>
            <a:r>
              <a:rPr lang="es-ES" sz="1100" b="1" dirty="0" smtClean="0"/>
              <a:t>:</a:t>
            </a:r>
            <a:endParaRPr lang="es-ES" sz="1100" b="1" dirty="0"/>
          </a:p>
          <a:p>
            <a:pPr marL="171450" indent="-171450">
              <a:buFont typeface="Arial" pitchFamily="34" charset="0"/>
              <a:buChar char="•"/>
            </a:pPr>
            <a:r>
              <a:rPr lang="es-ES" sz="1100" dirty="0"/>
              <a:t>Ecología </a:t>
            </a:r>
            <a:r>
              <a:rPr lang="es-ES" sz="1100" dirty="0" smtClean="0"/>
              <a:t>Evolucionista</a:t>
            </a:r>
            <a:endParaRPr lang="es-ES" sz="1100" dirty="0"/>
          </a:p>
          <a:p>
            <a:pPr marL="171450" indent="-171450">
              <a:buFont typeface="Arial" pitchFamily="34" charset="0"/>
              <a:buChar char="•"/>
            </a:pPr>
            <a:r>
              <a:rPr lang="es-ES" sz="1100" dirty="0"/>
              <a:t>Dinámica de poblaciones y </a:t>
            </a:r>
            <a:r>
              <a:rPr lang="es-ES" sz="1100" dirty="0" smtClean="0"/>
              <a:t>comunidades</a:t>
            </a:r>
            <a:endParaRPr lang="es-ES" sz="1100" b="1" dirty="0"/>
          </a:p>
          <a:p>
            <a:r>
              <a:rPr lang="es-ES" sz="1100" b="1" dirty="0" smtClean="0"/>
              <a:t>Disponibilidad: </a:t>
            </a:r>
          </a:p>
          <a:p>
            <a:pPr marL="171450" indent="-171450">
              <a:buFont typeface="Arial" pitchFamily="34" charset="0"/>
              <a:buChar char="•"/>
            </a:pPr>
            <a:r>
              <a:rPr lang="es-ES" sz="1100" dirty="0"/>
              <a:t>Disponibilidad </a:t>
            </a:r>
            <a:r>
              <a:rPr lang="es-ES" sz="1100" dirty="0" smtClean="0"/>
              <a:t>inmediata</a:t>
            </a:r>
            <a:endParaRPr lang="es-ES" sz="1100" b="1" dirty="0" smtClean="0"/>
          </a:p>
        </p:txBody>
      </p:sp>
      <p:sp>
        <p:nvSpPr>
          <p:cNvPr id="50" name="49 Rectángulo"/>
          <p:cNvSpPr/>
          <p:nvPr/>
        </p:nvSpPr>
        <p:spPr>
          <a:xfrm>
            <a:off x="3501008" y="5796136"/>
            <a:ext cx="2613847" cy="25493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51" name="50 Rectángulo"/>
          <p:cNvSpPr/>
          <p:nvPr/>
        </p:nvSpPr>
        <p:spPr>
          <a:xfrm>
            <a:off x="3574435" y="594155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2" name="51 CuadroTexto"/>
          <p:cNvSpPr txBox="1"/>
          <p:nvPr/>
        </p:nvSpPr>
        <p:spPr>
          <a:xfrm>
            <a:off x="3510894" y="5920407"/>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53" name="52 CuadroTexto"/>
          <p:cNvSpPr txBox="1"/>
          <p:nvPr/>
        </p:nvSpPr>
        <p:spPr>
          <a:xfrm>
            <a:off x="3526738" y="6052516"/>
            <a:ext cx="2588643" cy="2292935"/>
          </a:xfrm>
          <a:prstGeom prst="rect">
            <a:avLst/>
          </a:prstGeom>
          <a:noFill/>
        </p:spPr>
        <p:txBody>
          <a:bodyPr wrap="square" rtlCol="0">
            <a:spAutoFit/>
          </a:bodyPr>
          <a:lstStyle/>
          <a:p>
            <a:pPr algn="just"/>
            <a:endParaRPr lang="es-ES" sz="1100" b="1" dirty="0" smtClean="0"/>
          </a:p>
          <a:p>
            <a:pPr algn="just"/>
            <a:r>
              <a:rPr lang="es-ES" sz="1100" b="1" dirty="0" smtClean="0"/>
              <a:t>Contacto:</a:t>
            </a:r>
            <a:endParaRPr lang="es-ES" sz="1100" dirty="0"/>
          </a:p>
          <a:p>
            <a:pPr algn="just"/>
            <a:r>
              <a:rPr lang="es-ES" sz="1100" dirty="0"/>
              <a:t>Dr. Jesús Alberto León</a:t>
            </a:r>
          </a:p>
          <a:p>
            <a:pPr algn="just"/>
            <a:r>
              <a:rPr lang="es-ES" sz="1100" dirty="0"/>
              <a:t>Dra. María Josefina Hernández</a:t>
            </a:r>
          </a:p>
          <a:p>
            <a:pPr algn="just"/>
            <a:r>
              <a:rPr lang="es-ES" sz="1100" dirty="0"/>
              <a:t>Dr. Diego Rodríguez</a:t>
            </a:r>
          </a:p>
          <a:p>
            <a:pPr algn="just"/>
            <a:r>
              <a:rPr lang="es-ES" sz="1100" dirty="0"/>
              <a:t>Lic. Diego </a:t>
            </a:r>
            <a:r>
              <a:rPr lang="es-ES" sz="1100" dirty="0" smtClean="0"/>
              <a:t>Griffon</a:t>
            </a:r>
          </a:p>
          <a:p>
            <a:pPr algn="just"/>
            <a:r>
              <a:rPr lang="es-ES" sz="1100" dirty="0" smtClean="0"/>
              <a:t>58(212)6051310</a:t>
            </a:r>
            <a:endParaRPr lang="es-ES" sz="1100" dirty="0"/>
          </a:p>
          <a:p>
            <a:pPr algn="just"/>
            <a:r>
              <a:rPr lang="es-ES" sz="1100" dirty="0" smtClean="0"/>
              <a:t>58(212)6051579</a:t>
            </a:r>
          </a:p>
          <a:p>
            <a:pPr algn="just"/>
            <a:endParaRPr lang="es-ES" sz="1100" dirty="0"/>
          </a:p>
          <a:p>
            <a:pPr algn="just"/>
            <a:r>
              <a:rPr lang="es-ES" sz="1100" b="1" dirty="0" smtClean="0"/>
              <a:t>Correo : </a:t>
            </a:r>
            <a:endParaRPr lang="es-ES" sz="1100" b="1" dirty="0"/>
          </a:p>
          <a:p>
            <a:pPr algn="just"/>
            <a:r>
              <a:rPr lang="es-ES" sz="1100" dirty="0"/>
              <a:t>jesus.leon@ciens.ucv.ve</a:t>
            </a:r>
          </a:p>
          <a:p>
            <a:pPr algn="just"/>
            <a:r>
              <a:rPr lang="es-ES" sz="1100" dirty="0"/>
              <a:t>mariaj.hernandez@ciens.ucv.ve</a:t>
            </a:r>
          </a:p>
          <a:p>
            <a:pPr algn="just"/>
            <a:r>
              <a:rPr lang="es-ES" sz="1100" dirty="0" smtClean="0"/>
              <a:t>diego.rodriguez@ciens.ucv.ve</a:t>
            </a:r>
            <a:endParaRPr lang="es-ES" sz="1100" b="1" dirty="0" smtClean="0"/>
          </a:p>
        </p:txBody>
      </p:sp>
      <p:pic>
        <p:nvPicPr>
          <p:cNvPr id="4098" name="Picture 2" descr="https://lh3.googleusercontent.com/psqweVDzAkSzkeir1hSDdzsDIwIvrUVTNTKawKicdxAEFe8RDfELL7FafQWHhqE-AJkAj1yslZRSFD2vK8TffVqZxzExIqZLdD1r1Lc0ORUMgM42RESNYBwSbBUjlYGuwm7wxGjVZiGHu4KU785VXFN8VyjfOr2YzDX9NHRz64BMfNNwjrJNv0m-LebC7ECGu6u8uamGVbGDwj-5hAsZKfbE83w421ygvX7zC_-SQMq0hSrzE1DxPElKsFLfoiQJVohnMfL2_68XreBDpQlegbmyc1_cUvYFuwS7opg5GozcvmVOSWsQ6SUQkMIrEbSqagLngMY4Da3bKFFxM9EOmfIPPOq4b6nuTqzm9jVr_C1VdJ0Scw3MHF5WVshjYEvcc5tQSPDFFgioM4X0naqdFnRgr56MmGZ2sMeLH7kiYgp3XQHZ4Hb6DhurGItO9cdFSRES4sA8waISRTLCyE2wl3FlMeDtOMU1yrJLQP-PrxemR8-5bAy1px1qhLBfhJlB2Q0LQ8Jicpoc9yJiM8yEmkjInj5ZEv7p02DhSa9EoWe3kk_wm4OlHQxyQF-GbmQk_GQHsBh4cqfHxPjR-FCLfWaGAzIbq-PEaaCK8Oxw=w440-h586-no"/>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3717032" y="3131840"/>
            <a:ext cx="2016223" cy="246472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3720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75508" y="2556937"/>
            <a:ext cx="2737468" cy="5847755"/>
          </a:xfrm>
          <a:prstGeom prst="rect">
            <a:avLst/>
          </a:prstGeom>
          <a:noFill/>
        </p:spPr>
        <p:txBody>
          <a:bodyPr wrap="square" rtlCol="0">
            <a:spAutoFit/>
          </a:bodyPr>
          <a:lstStyle/>
          <a:p>
            <a:pPr algn="ctr"/>
            <a:r>
              <a:rPr lang="es-ES" sz="1100" b="1" dirty="0" smtClean="0"/>
              <a:t>LABORATORIO DE BIOLOGÍA </a:t>
            </a:r>
          </a:p>
          <a:p>
            <a:pPr algn="ctr"/>
            <a:r>
              <a:rPr lang="es-ES" sz="1100" b="1" dirty="0" smtClean="0"/>
              <a:t>Y </a:t>
            </a:r>
            <a:r>
              <a:rPr lang="es-ES" sz="1100" b="1" dirty="0"/>
              <a:t>CONSERVACIÓN DE </a:t>
            </a:r>
            <a:r>
              <a:rPr lang="es-ES" sz="1100" b="1" dirty="0" smtClean="0"/>
              <a:t>AVES</a:t>
            </a:r>
          </a:p>
          <a:p>
            <a:r>
              <a:rPr lang="es-ES" sz="1100" b="1" dirty="0" smtClean="0"/>
              <a:t>Servicios: </a:t>
            </a:r>
          </a:p>
          <a:p>
            <a:pPr marL="171450" indent="-171450" algn="just">
              <a:buFont typeface="Arial" pitchFamily="34" charset="0"/>
              <a:buChar char="•"/>
            </a:pPr>
            <a:r>
              <a:rPr lang="es-ES" sz="1100" dirty="0"/>
              <a:t>Formación y capacitación profesional en Biología y Conservación de </a:t>
            </a:r>
            <a:r>
              <a:rPr lang="es-ES" sz="1100" dirty="0" smtClean="0"/>
              <a:t>Aves.</a:t>
            </a:r>
            <a:endParaRPr lang="es-ES" sz="1100" dirty="0"/>
          </a:p>
          <a:p>
            <a:pPr marL="171450" indent="-171450" algn="just">
              <a:buFont typeface="Arial" pitchFamily="34" charset="0"/>
              <a:buChar char="•"/>
            </a:pPr>
            <a:r>
              <a:rPr lang="es-ES" sz="1100" dirty="0"/>
              <a:t>Socialización del conocimiento de las aves </a:t>
            </a:r>
          </a:p>
          <a:p>
            <a:pPr marL="171450" indent="-171450" algn="just">
              <a:buFont typeface="Arial" pitchFamily="34" charset="0"/>
              <a:buChar char="•"/>
            </a:pPr>
            <a:r>
              <a:rPr lang="es-ES" sz="1100" dirty="0"/>
              <a:t>Asesorías para la elaboración de planes y proyectos educativos formales que incluyan contenidos relacionados con las </a:t>
            </a:r>
            <a:r>
              <a:rPr lang="es-ES" sz="1100" dirty="0" smtClean="0"/>
              <a:t>aves.</a:t>
            </a:r>
            <a:endParaRPr lang="es-ES" sz="1100" dirty="0"/>
          </a:p>
          <a:p>
            <a:pPr marL="171450" indent="-171450" algn="just">
              <a:buFont typeface="Arial" pitchFamily="34" charset="0"/>
              <a:buChar char="•"/>
            </a:pPr>
            <a:r>
              <a:rPr lang="es-ES" sz="1100" dirty="0"/>
              <a:t>Asesorías educativas para la elaboración de proyectos de desarrollo, conservación y manejo de recursos naturales con énfasis en la </a:t>
            </a:r>
            <a:r>
              <a:rPr lang="es-ES" sz="1100" dirty="0" smtClean="0"/>
              <a:t>avifauna.</a:t>
            </a:r>
            <a:endParaRPr lang="es-ES" sz="1100" dirty="0"/>
          </a:p>
          <a:p>
            <a:pPr marL="171450" indent="-171450" algn="just">
              <a:buFont typeface="Arial" pitchFamily="34" charset="0"/>
              <a:buChar char="•"/>
            </a:pPr>
            <a:r>
              <a:rPr lang="es-ES" sz="1100" dirty="0"/>
              <a:t>Asesorías a proyectos </a:t>
            </a:r>
            <a:r>
              <a:rPr lang="es-ES" sz="1100" dirty="0" err="1"/>
              <a:t>ecoturísticos</a:t>
            </a:r>
            <a:r>
              <a:rPr lang="es-ES" sz="1100" dirty="0"/>
              <a:t> </a:t>
            </a:r>
            <a:r>
              <a:rPr lang="es-ES" sz="1100" dirty="0" smtClean="0"/>
              <a:t>comunitarios.</a:t>
            </a:r>
            <a:endParaRPr lang="es-ES" sz="1100" dirty="0"/>
          </a:p>
          <a:p>
            <a:pPr marL="171450" indent="-171450" algn="just">
              <a:buFont typeface="Arial" pitchFamily="34" charset="0"/>
              <a:buChar char="•"/>
            </a:pPr>
            <a:r>
              <a:rPr lang="es-ES" sz="1100" dirty="0"/>
              <a:t>Consultorías ambientales relacionadas con proyectos y estudios de línea base de diversidad </a:t>
            </a:r>
            <a:r>
              <a:rPr lang="es-ES" sz="1100" dirty="0" smtClean="0"/>
              <a:t>biológica.</a:t>
            </a:r>
            <a:endParaRPr lang="es-ES" sz="1100" dirty="0"/>
          </a:p>
          <a:p>
            <a:pPr marL="171450" indent="-171450" algn="just">
              <a:buFont typeface="Arial" pitchFamily="34" charset="0"/>
              <a:buChar char="•"/>
            </a:pPr>
            <a:r>
              <a:rPr lang="es-ES" sz="1100" dirty="0"/>
              <a:t>Evaluaciones ecológicas  del impacto de proyectos y obras de desarrollo sobre poblaciones de aves </a:t>
            </a:r>
            <a:r>
              <a:rPr lang="es-ES" sz="1100" dirty="0" smtClean="0"/>
              <a:t>silvestres.</a:t>
            </a:r>
            <a:endParaRPr lang="es-ES" sz="1100" dirty="0"/>
          </a:p>
          <a:p>
            <a:pPr marL="171450" indent="-171450" algn="just">
              <a:buFont typeface="Arial" pitchFamily="34" charset="0"/>
              <a:buChar char="•"/>
            </a:pPr>
            <a:r>
              <a:rPr lang="es-ES" sz="1100" dirty="0"/>
              <a:t>Evaluaciones ecológicas  del impacto de proyectos y obras de desarrollo sobre áreas o ambientes de importancia para la conservación de las </a:t>
            </a:r>
            <a:r>
              <a:rPr lang="es-ES" sz="1100" dirty="0" smtClean="0"/>
              <a:t>aves.</a:t>
            </a:r>
          </a:p>
          <a:p>
            <a:r>
              <a:rPr lang="es-ES" sz="1100" b="1" dirty="0"/>
              <a:t>Usuarios del Servicio, Producto o Proceso</a:t>
            </a:r>
          </a:p>
          <a:p>
            <a:pPr marL="171450" indent="-171450">
              <a:buFont typeface="Arial" pitchFamily="34" charset="0"/>
              <a:buChar char="•"/>
            </a:pPr>
            <a:r>
              <a:rPr lang="es-ES" sz="1100" dirty="0"/>
              <a:t>Profesionales y técnicos en el área ambiental</a:t>
            </a:r>
          </a:p>
          <a:p>
            <a:pPr marL="171450" indent="-171450">
              <a:buFont typeface="Arial" pitchFamily="34" charset="0"/>
              <a:buChar char="•"/>
            </a:pPr>
            <a:r>
              <a:rPr lang="es-ES" sz="1100" dirty="0"/>
              <a:t>Escuelas rurales, </a:t>
            </a:r>
            <a:r>
              <a:rPr lang="es-ES" sz="1100" dirty="0" smtClean="0"/>
              <a:t>comunidades, </a:t>
            </a:r>
          </a:p>
          <a:p>
            <a:pPr marL="171450" indent="-171450">
              <a:buFont typeface="Arial" pitchFamily="34" charset="0"/>
              <a:buChar char="•"/>
            </a:pPr>
            <a:r>
              <a:rPr lang="es-ES" sz="1100" dirty="0"/>
              <a:t>C</a:t>
            </a:r>
            <a:r>
              <a:rPr lang="es-ES" sz="1100" dirty="0" smtClean="0"/>
              <a:t>ooperativas</a:t>
            </a:r>
            <a:r>
              <a:rPr lang="es-ES" sz="1100" dirty="0"/>
              <a:t>, </a:t>
            </a:r>
            <a:endParaRPr lang="es-ES" sz="1100" dirty="0" smtClean="0"/>
          </a:p>
          <a:p>
            <a:pPr marL="171450" indent="-171450">
              <a:buFont typeface="Arial" pitchFamily="34" charset="0"/>
              <a:buChar char="•"/>
            </a:pPr>
            <a:r>
              <a:rPr lang="es-ES" sz="1100" dirty="0" smtClean="0"/>
              <a:t>Asociaciones </a:t>
            </a:r>
            <a:r>
              <a:rPr lang="es-ES" sz="1100" dirty="0"/>
              <a:t>de agricultores, </a:t>
            </a:r>
            <a:endParaRPr lang="es-ES" sz="1100" dirty="0" smtClean="0"/>
          </a:p>
          <a:p>
            <a:pPr marL="171450" indent="-171450">
              <a:buFont typeface="Arial" pitchFamily="34" charset="0"/>
              <a:buChar char="•"/>
            </a:pPr>
            <a:r>
              <a:rPr lang="es-ES" sz="1100" dirty="0"/>
              <a:t>L</a:t>
            </a:r>
            <a:r>
              <a:rPr lang="es-ES" sz="1100" dirty="0" smtClean="0"/>
              <a:t>ancheros </a:t>
            </a:r>
            <a:r>
              <a:rPr lang="es-ES" sz="1100" dirty="0"/>
              <a:t>y pescadores</a:t>
            </a:r>
          </a:p>
          <a:p>
            <a:pPr marL="171450" indent="-171450" algn="just">
              <a:buFont typeface="Arial" pitchFamily="34" charset="0"/>
              <a:buChar char="•"/>
            </a:pPr>
            <a:endParaRPr lang="es-ES" sz="1100" dirty="0"/>
          </a:p>
        </p:txBody>
      </p:sp>
      <p:sp>
        <p:nvSpPr>
          <p:cNvPr id="18" name="17 CuadroTexto"/>
          <p:cNvSpPr txBox="1"/>
          <p:nvPr/>
        </p:nvSpPr>
        <p:spPr>
          <a:xfrm>
            <a:off x="908720" y="2186444"/>
            <a:ext cx="4777386" cy="369332"/>
          </a:xfrm>
          <a:prstGeom prst="rect">
            <a:avLst/>
          </a:prstGeom>
          <a:noFill/>
        </p:spPr>
        <p:txBody>
          <a:bodyPr wrap="square" rtlCol="0">
            <a:spAutoFit/>
          </a:bodyPr>
          <a:lstStyle/>
          <a:p>
            <a:pPr algn="ctr"/>
            <a:r>
              <a:rPr lang="es-ES" b="1" dirty="0" smtClean="0"/>
              <a:t>Centro Museo de Biología (MB-UCV)</a:t>
            </a:r>
            <a:endParaRPr lang="es-VE" b="1" dirty="0"/>
          </a:p>
        </p:txBody>
      </p:sp>
      <p:sp>
        <p:nvSpPr>
          <p:cNvPr id="21" name="20 CuadroTexto"/>
          <p:cNvSpPr txBox="1"/>
          <p:nvPr/>
        </p:nvSpPr>
        <p:spPr>
          <a:xfrm>
            <a:off x="3369421" y="2555776"/>
            <a:ext cx="2939899" cy="2462213"/>
          </a:xfrm>
          <a:prstGeom prst="rect">
            <a:avLst/>
          </a:prstGeom>
          <a:noFill/>
        </p:spPr>
        <p:txBody>
          <a:bodyPr wrap="square" rtlCol="0">
            <a:spAutoFit/>
          </a:bodyPr>
          <a:lstStyle/>
          <a:p>
            <a:pPr marL="171450" indent="-171450" algn="just">
              <a:buFont typeface="Arial" pitchFamily="34" charset="0"/>
              <a:buChar char="•"/>
            </a:pPr>
            <a:r>
              <a:rPr lang="es-ES" sz="1100" dirty="0" smtClean="0"/>
              <a:t>Centros</a:t>
            </a:r>
            <a:r>
              <a:rPr lang="es-ES" sz="1100" dirty="0"/>
              <a:t>, empresas, organizaciones e instituciones relacionadas con la conservación de la diversidad biológica con énfasis en </a:t>
            </a:r>
            <a:r>
              <a:rPr lang="es-ES" sz="1100" dirty="0" smtClean="0"/>
              <a:t>aves.</a:t>
            </a:r>
            <a:endParaRPr lang="es-ES" sz="1100" dirty="0"/>
          </a:p>
          <a:p>
            <a:pPr marL="171450" indent="-171450" algn="just">
              <a:buFont typeface="Arial" pitchFamily="34" charset="0"/>
              <a:buChar char="•"/>
            </a:pPr>
            <a:r>
              <a:rPr lang="es-ES" sz="1100" dirty="0"/>
              <a:t>Consultoras ambientales, instituciones y organizaciones que ejecutan proyectos de desarrollo</a:t>
            </a:r>
          </a:p>
          <a:p>
            <a:pPr marL="171450" indent="-171450">
              <a:buFont typeface="Arial" pitchFamily="34" charset="0"/>
              <a:buChar char="•"/>
            </a:pPr>
            <a:r>
              <a:rPr lang="es-ES" sz="1100" dirty="0" smtClean="0"/>
              <a:t>Comunidades rurales, cooperativas.</a:t>
            </a:r>
          </a:p>
          <a:p>
            <a:pPr marL="171450" indent="-171450">
              <a:buFont typeface="Arial" pitchFamily="34" charset="0"/>
              <a:buChar char="•"/>
            </a:pPr>
            <a:r>
              <a:rPr lang="es-ES" sz="1100" dirty="0" smtClean="0"/>
              <a:t>organizaciones </a:t>
            </a:r>
            <a:r>
              <a:rPr lang="es-ES" sz="1100" dirty="0"/>
              <a:t>de base, </a:t>
            </a:r>
            <a:r>
              <a:rPr lang="es-ES" sz="1100" dirty="0" smtClean="0"/>
              <a:t>alcaldías, gobernaciones.</a:t>
            </a:r>
            <a:endParaRPr lang="es-ES" sz="1100" dirty="0"/>
          </a:p>
          <a:p>
            <a:pPr marL="171450" indent="-171450">
              <a:buFont typeface="Arial" pitchFamily="34" charset="0"/>
              <a:buChar char="•"/>
            </a:pPr>
            <a:r>
              <a:rPr lang="es-ES" sz="1100" dirty="0"/>
              <a:t>Empresas del estado y privadas, consultoras ambientales </a:t>
            </a:r>
            <a:r>
              <a:rPr lang="es-ES" sz="1100" dirty="0" smtClean="0"/>
              <a:t>.</a:t>
            </a:r>
            <a:endParaRPr lang="es-ES" sz="1100" dirty="0"/>
          </a:p>
          <a:p>
            <a:r>
              <a:rPr lang="es-ES" sz="1100" b="1" dirty="0" smtClean="0"/>
              <a:t>Disponibilidad: </a:t>
            </a:r>
            <a:endParaRPr lang="es-ES" sz="1100" dirty="0"/>
          </a:p>
          <a:p>
            <a:pPr marL="171450" indent="-171450">
              <a:buFont typeface="Arial" pitchFamily="34" charset="0"/>
              <a:buChar char="•"/>
            </a:pPr>
            <a:r>
              <a:rPr lang="es-ES" sz="1100" dirty="0"/>
              <a:t>Disponibilidad </a:t>
            </a:r>
            <a:r>
              <a:rPr lang="es-ES" sz="1100" dirty="0" smtClean="0"/>
              <a:t>inmediata</a:t>
            </a:r>
          </a:p>
        </p:txBody>
      </p:sp>
      <p:sp>
        <p:nvSpPr>
          <p:cNvPr id="22" name="21 Rectángulo"/>
          <p:cNvSpPr/>
          <p:nvPr/>
        </p:nvSpPr>
        <p:spPr>
          <a:xfrm>
            <a:off x="3606136" y="5148064"/>
            <a:ext cx="2613847" cy="31683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679563" y="5293483"/>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616022" y="5272335"/>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631866" y="5820626"/>
            <a:ext cx="2588643" cy="2292935"/>
          </a:xfrm>
          <a:prstGeom prst="rect">
            <a:avLst/>
          </a:prstGeom>
          <a:noFill/>
        </p:spPr>
        <p:txBody>
          <a:bodyPr wrap="square" rtlCol="0">
            <a:spAutoFit/>
          </a:bodyPr>
          <a:lstStyle/>
          <a:p>
            <a:pPr algn="just"/>
            <a:r>
              <a:rPr lang="es-ES" sz="1100" b="1" dirty="0" smtClean="0"/>
              <a:t>Contacto: </a:t>
            </a:r>
          </a:p>
          <a:p>
            <a:pPr algn="just"/>
            <a:r>
              <a:rPr lang="es-ES" sz="1100" dirty="0"/>
              <a:t>Dra.. Sandra Giner</a:t>
            </a:r>
          </a:p>
          <a:p>
            <a:pPr algn="just"/>
            <a:r>
              <a:rPr lang="es-ES" sz="1100" dirty="0"/>
              <a:t>Dr. Luis Gonzalo Morales</a:t>
            </a:r>
          </a:p>
          <a:p>
            <a:pPr algn="just"/>
            <a:r>
              <a:rPr lang="es-ES" sz="1100" dirty="0"/>
              <a:t>Dr. Jorge Pérez </a:t>
            </a:r>
            <a:r>
              <a:rPr lang="es-ES" sz="1100" dirty="0" err="1"/>
              <a:t>Emán</a:t>
            </a:r>
            <a:endParaRPr lang="es-ES" sz="1100" dirty="0" smtClean="0"/>
          </a:p>
          <a:p>
            <a:pPr algn="just"/>
            <a:r>
              <a:rPr lang="es-ES" sz="1100" dirty="0" smtClean="0"/>
              <a:t>58(212) 6051411</a:t>
            </a:r>
            <a:endParaRPr lang="es-ES" sz="1100" dirty="0"/>
          </a:p>
          <a:p>
            <a:pPr algn="just"/>
            <a:r>
              <a:rPr lang="es-ES" sz="1100" dirty="0"/>
              <a:t>58(212) </a:t>
            </a:r>
            <a:r>
              <a:rPr lang="es-ES" sz="1100" dirty="0" smtClean="0"/>
              <a:t>6051424</a:t>
            </a:r>
            <a:endParaRPr lang="es-ES" sz="1100" dirty="0"/>
          </a:p>
          <a:p>
            <a:pPr algn="just"/>
            <a:r>
              <a:rPr lang="es-ES" sz="1100" dirty="0"/>
              <a:t>58(212) </a:t>
            </a:r>
            <a:r>
              <a:rPr lang="es-ES" sz="1100" dirty="0" smtClean="0"/>
              <a:t>6051308</a:t>
            </a:r>
          </a:p>
          <a:p>
            <a:pPr algn="just"/>
            <a:endParaRPr lang="es-ES" sz="1100" dirty="0"/>
          </a:p>
          <a:p>
            <a:pPr algn="just"/>
            <a:endParaRPr lang="es-ES" sz="1100" dirty="0" smtClean="0"/>
          </a:p>
          <a:p>
            <a:pPr algn="just"/>
            <a:r>
              <a:rPr lang="es-ES" sz="1100" b="1" dirty="0" smtClean="0"/>
              <a:t>Correo : </a:t>
            </a:r>
          </a:p>
          <a:p>
            <a:pPr algn="just"/>
            <a:r>
              <a:rPr lang="es-ES" sz="1100" dirty="0"/>
              <a:t>sandra.giner@ciens.ucv.ve</a:t>
            </a:r>
          </a:p>
          <a:p>
            <a:pPr algn="just"/>
            <a:r>
              <a:rPr lang="es-ES" sz="1100" dirty="0"/>
              <a:t>luis.morales@ciens.ucv.ve</a:t>
            </a:r>
          </a:p>
          <a:p>
            <a:pPr algn="just"/>
            <a:r>
              <a:rPr lang="es-ES" sz="1100" dirty="0"/>
              <a:t>jorge.perez@ciens.ucv.ve</a:t>
            </a:r>
            <a:endParaRPr lang="es-ES" sz="1100" dirty="0" smtClean="0"/>
          </a:p>
        </p:txBody>
      </p:sp>
      <p:grpSp>
        <p:nvGrpSpPr>
          <p:cNvPr id="28" name="27 Grupo"/>
          <p:cNvGrpSpPr/>
          <p:nvPr/>
        </p:nvGrpSpPr>
        <p:grpSpPr>
          <a:xfrm>
            <a:off x="3742366" y="7092280"/>
            <a:ext cx="220689" cy="220689"/>
            <a:chOff x="3827377" y="6599339"/>
            <a:chExt cx="373647" cy="373647"/>
          </a:xfrm>
        </p:grpSpPr>
        <p:sp>
          <p:nvSpPr>
            <p:cNvPr id="29" name="2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0" name="29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2" name="3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2587" y="5590157"/>
            <a:ext cx="230469" cy="230469"/>
          </a:xfrm>
          <a:prstGeom prst="rect">
            <a:avLst/>
          </a:prstGeom>
        </p:spPr>
      </p:pic>
    </p:spTree>
    <p:extLst>
      <p:ext uri="{BB962C8B-B14F-4D97-AF65-F5344CB8AC3E}">
        <p14:creationId xmlns:p14="http://schemas.microsoft.com/office/powerpoint/2010/main" val="311237528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547516" y="2195736"/>
            <a:ext cx="2737468" cy="5847755"/>
          </a:xfrm>
          <a:prstGeom prst="rect">
            <a:avLst/>
          </a:prstGeom>
          <a:noFill/>
        </p:spPr>
        <p:txBody>
          <a:bodyPr wrap="square" rtlCol="0">
            <a:spAutoFit/>
          </a:bodyPr>
          <a:lstStyle/>
          <a:p>
            <a:pPr algn="ctr"/>
            <a:r>
              <a:rPr lang="es-ES" sz="1100" b="1" dirty="0" smtClean="0"/>
              <a:t>LABORATORIO DE ICTIOLOGIA </a:t>
            </a:r>
          </a:p>
          <a:p>
            <a:r>
              <a:rPr lang="es-ES" sz="1100" b="1" dirty="0" smtClean="0"/>
              <a:t>Servicios: </a:t>
            </a:r>
          </a:p>
          <a:p>
            <a:pPr marL="171450" indent="-171450" algn="just">
              <a:buFont typeface="Arial" pitchFamily="34" charset="0"/>
              <a:buChar char="•"/>
            </a:pPr>
            <a:r>
              <a:rPr lang="es-ES" sz="1100" dirty="0"/>
              <a:t>Estudios genéticos y morfológicos en peces de agua dulce de la Familia </a:t>
            </a:r>
            <a:r>
              <a:rPr lang="es-ES" sz="1100" dirty="0" err="1"/>
              <a:t>Characidae</a:t>
            </a:r>
            <a:r>
              <a:rPr lang="es-ES" sz="1100" dirty="0"/>
              <a:t> con un enfoque biogeográfico y evolutivo.</a:t>
            </a:r>
          </a:p>
          <a:p>
            <a:pPr marL="171450" indent="-171450" algn="just">
              <a:buFont typeface="Arial" pitchFamily="34" charset="0"/>
              <a:buChar char="•"/>
            </a:pPr>
            <a:r>
              <a:rPr lang="es-ES" sz="1100" dirty="0"/>
              <a:t>Morfología Evolutiva de Peces Dulceacuícolas de Venezuela.</a:t>
            </a:r>
          </a:p>
          <a:p>
            <a:pPr marL="171450" indent="-171450" algn="just">
              <a:buFont typeface="Arial" pitchFamily="34" charset="0"/>
              <a:buChar char="•"/>
            </a:pPr>
            <a:r>
              <a:rPr lang="es-ES" sz="1100" dirty="0"/>
              <a:t>Descripción, cuantificación y análisis de la variación morfológica de la forma biológica de peces de agua dulce de Venezuela, en un contexto evolutivo y teniendo como marco de referencia la historia filogenético de los </a:t>
            </a:r>
            <a:r>
              <a:rPr lang="es-ES" sz="1100" dirty="0" smtClean="0"/>
              <a:t>grupos.</a:t>
            </a:r>
            <a:endParaRPr lang="es-ES" sz="1100" dirty="0"/>
          </a:p>
          <a:p>
            <a:pPr marL="171450" indent="-171450">
              <a:buFont typeface="Arial" pitchFamily="34" charset="0"/>
              <a:buChar char="•"/>
            </a:pPr>
            <a:r>
              <a:rPr lang="es-ES" sz="1100" dirty="0"/>
              <a:t>Herramientas de </a:t>
            </a:r>
            <a:r>
              <a:rPr lang="es-ES" sz="1100" dirty="0" err="1" smtClean="0"/>
              <a:t>Morfometría</a:t>
            </a:r>
            <a:r>
              <a:rPr lang="es-ES" sz="1100" dirty="0" smtClean="0"/>
              <a:t> Geométrica</a:t>
            </a:r>
            <a:r>
              <a:rPr lang="es-ES" sz="1100" dirty="0"/>
              <a:t>.</a:t>
            </a:r>
          </a:p>
          <a:p>
            <a:pPr marL="171450" indent="-171450">
              <a:buFont typeface="Arial" pitchFamily="34" charset="0"/>
              <a:buChar char="•"/>
            </a:pPr>
            <a:r>
              <a:rPr lang="es-ES" sz="1100" dirty="0"/>
              <a:t>Aplicación de herramientas genéticas en cultivos de peces.</a:t>
            </a:r>
          </a:p>
          <a:p>
            <a:pPr marL="171450" indent="-171450">
              <a:buFont typeface="Arial" pitchFamily="34" charset="0"/>
              <a:buChar char="•"/>
            </a:pPr>
            <a:r>
              <a:rPr lang="es-ES" sz="1100" dirty="0"/>
              <a:t>Técnicas de determinación del Cariotipo.</a:t>
            </a:r>
            <a:endParaRPr lang="es-ES" sz="1100" dirty="0" smtClean="0"/>
          </a:p>
          <a:p>
            <a:r>
              <a:rPr lang="es-ES" sz="1100" b="1" dirty="0" smtClean="0"/>
              <a:t>Usuarios </a:t>
            </a:r>
            <a:r>
              <a:rPr lang="es-ES" sz="1100" b="1" dirty="0"/>
              <a:t>del Servicio, Producto o </a:t>
            </a:r>
            <a:r>
              <a:rPr lang="es-ES" sz="1100" b="1" dirty="0" smtClean="0"/>
              <a:t>Proceso</a:t>
            </a:r>
            <a:endParaRPr lang="es-ES" sz="1100" dirty="0"/>
          </a:p>
          <a:p>
            <a:pPr marL="171450" indent="-171450" algn="just">
              <a:buFont typeface="Arial" pitchFamily="34" charset="0"/>
              <a:buChar char="•"/>
            </a:pPr>
            <a:r>
              <a:rPr lang="es-ES" sz="1100" dirty="0"/>
              <a:t>Consultoras ambientales, </a:t>
            </a:r>
          </a:p>
          <a:p>
            <a:pPr marL="171450" indent="-171450" algn="just">
              <a:buFont typeface="Arial" pitchFamily="34" charset="0"/>
              <a:buChar char="•"/>
            </a:pPr>
            <a:r>
              <a:rPr lang="es-ES" sz="1100" dirty="0"/>
              <a:t>Ministerio Poder Popular </a:t>
            </a:r>
            <a:r>
              <a:rPr lang="es-ES" sz="1100" dirty="0" smtClean="0"/>
              <a:t>para </a:t>
            </a:r>
            <a:r>
              <a:rPr lang="es-ES" sz="1100" dirty="0"/>
              <a:t>el </a:t>
            </a:r>
            <a:r>
              <a:rPr lang="es-ES" sz="1100" dirty="0" smtClean="0"/>
              <a:t>Ambiente</a:t>
            </a:r>
            <a:r>
              <a:rPr lang="es-ES" sz="1100" dirty="0"/>
              <a:t>.</a:t>
            </a:r>
          </a:p>
          <a:p>
            <a:pPr marL="171450" indent="-171450" algn="just">
              <a:buFont typeface="Arial" pitchFamily="34" charset="0"/>
              <a:buChar char="•"/>
            </a:pPr>
            <a:r>
              <a:rPr lang="es-ES" sz="1100" dirty="0" smtClean="0"/>
              <a:t>Organizaciones </a:t>
            </a:r>
            <a:r>
              <a:rPr lang="es-ES" sz="1100" dirty="0"/>
              <a:t>comunales, ONG, y otras </a:t>
            </a:r>
            <a:r>
              <a:rPr lang="es-ES" sz="1100" dirty="0" smtClean="0"/>
              <a:t>empresas comprometidas </a:t>
            </a:r>
            <a:r>
              <a:rPr lang="es-ES" sz="1100" dirty="0"/>
              <a:t>con la preservación del </a:t>
            </a:r>
            <a:r>
              <a:rPr lang="es-ES" sz="1100" dirty="0" smtClean="0"/>
              <a:t>ambiente.</a:t>
            </a:r>
          </a:p>
          <a:p>
            <a:pPr algn="just"/>
            <a:r>
              <a:rPr lang="es-ES" sz="1100" b="1" dirty="0" smtClean="0"/>
              <a:t>Descripción: </a:t>
            </a:r>
            <a:endParaRPr lang="es-ES" sz="1100" b="1" dirty="0"/>
          </a:p>
          <a:p>
            <a:pPr marL="171450" indent="-171450" algn="just">
              <a:buFont typeface="Arial" pitchFamily="34" charset="0"/>
              <a:buChar char="•"/>
            </a:pPr>
            <a:r>
              <a:rPr lang="es-ES" sz="1100" dirty="0"/>
              <a:t>Genética y morfología evolutiva de </a:t>
            </a:r>
            <a:r>
              <a:rPr lang="es-ES" sz="1100" dirty="0" smtClean="0"/>
              <a:t>peces.</a:t>
            </a:r>
            <a:endParaRPr lang="es-ES" sz="1100" dirty="0"/>
          </a:p>
          <a:p>
            <a:pPr marL="171450" indent="-171450" algn="just">
              <a:buFont typeface="Arial" pitchFamily="34" charset="0"/>
              <a:buChar char="•"/>
            </a:pPr>
            <a:r>
              <a:rPr lang="es-ES" sz="1100" dirty="0" smtClean="0"/>
              <a:t>Determinación </a:t>
            </a:r>
            <a:r>
              <a:rPr lang="es-ES" sz="1100" dirty="0"/>
              <a:t>de la Variabilidad Genética y Morfológica en Peces con fines de Conservación </a:t>
            </a:r>
            <a:r>
              <a:rPr lang="es-ES" sz="1100" dirty="0" smtClean="0"/>
              <a:t>y </a:t>
            </a:r>
            <a:r>
              <a:rPr lang="es-ES" sz="1100" dirty="0"/>
              <a:t>Manejo Poblacional</a:t>
            </a:r>
            <a:r>
              <a:rPr lang="es-ES" sz="1100" dirty="0" smtClean="0"/>
              <a:t>.</a:t>
            </a:r>
          </a:p>
          <a:p>
            <a:pPr algn="just"/>
            <a:r>
              <a:rPr lang="es-ES" sz="1100" b="1" dirty="0" smtClean="0"/>
              <a:t>Disponibilidad: </a:t>
            </a:r>
            <a:endParaRPr lang="es-ES" sz="1100" b="1" dirty="0"/>
          </a:p>
          <a:p>
            <a:pPr marL="171450" indent="-171450" algn="just">
              <a:buFont typeface="Arial" pitchFamily="34" charset="0"/>
              <a:buChar char="•"/>
            </a:pPr>
            <a:r>
              <a:rPr lang="es-ES" sz="1100" dirty="0"/>
              <a:t>Disponibilidad </a:t>
            </a:r>
            <a:r>
              <a:rPr lang="es-ES" sz="1100" dirty="0" smtClean="0"/>
              <a:t>inmediata.</a:t>
            </a:r>
          </a:p>
        </p:txBody>
      </p:sp>
      <p:sp>
        <p:nvSpPr>
          <p:cNvPr id="22" name="21 Rectángulo"/>
          <p:cNvSpPr/>
          <p:nvPr/>
        </p:nvSpPr>
        <p:spPr>
          <a:xfrm>
            <a:off x="3606136" y="5520196"/>
            <a:ext cx="2613847" cy="27962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679563" y="566561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616022" y="5644467"/>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631866" y="6192758"/>
            <a:ext cx="2588643" cy="2123658"/>
          </a:xfrm>
          <a:prstGeom prst="rect">
            <a:avLst/>
          </a:prstGeom>
          <a:noFill/>
        </p:spPr>
        <p:txBody>
          <a:bodyPr wrap="square" rtlCol="0">
            <a:spAutoFit/>
          </a:bodyPr>
          <a:lstStyle/>
          <a:p>
            <a:pPr algn="just"/>
            <a:r>
              <a:rPr lang="es-ES" sz="1100" b="1" dirty="0" smtClean="0"/>
              <a:t>Contacto: </a:t>
            </a:r>
          </a:p>
          <a:p>
            <a:pPr algn="just"/>
            <a:r>
              <a:rPr lang="sv-SE" sz="1100" dirty="0"/>
              <a:t>Dra. Ana Bonilla</a:t>
            </a:r>
          </a:p>
          <a:p>
            <a:pPr algn="just"/>
            <a:r>
              <a:rPr lang="sv-SE" sz="1100" dirty="0"/>
              <a:t>Dr. Héctor López</a:t>
            </a:r>
          </a:p>
          <a:p>
            <a:pPr algn="just"/>
            <a:r>
              <a:rPr lang="sv-SE" sz="1100" dirty="0"/>
              <a:t>58(212)6051535</a:t>
            </a:r>
          </a:p>
          <a:p>
            <a:pPr algn="just"/>
            <a:r>
              <a:rPr lang="sv-SE" sz="1100" dirty="0"/>
              <a:t>58(212)6051406</a:t>
            </a:r>
          </a:p>
          <a:p>
            <a:pPr algn="just"/>
            <a:endParaRPr lang="es-ES" sz="1100" dirty="0" smtClean="0"/>
          </a:p>
          <a:p>
            <a:pPr algn="just"/>
            <a:endParaRPr lang="es-ES" sz="1100" dirty="0" smtClean="0"/>
          </a:p>
          <a:p>
            <a:pPr algn="just"/>
            <a:r>
              <a:rPr lang="es-ES" sz="1100" b="1" dirty="0" smtClean="0"/>
              <a:t>Correo : </a:t>
            </a:r>
          </a:p>
          <a:p>
            <a:pPr algn="just"/>
            <a:r>
              <a:rPr lang="sv-SE" sz="1100" dirty="0"/>
              <a:t>ana.bonilla@ciens.ucv.ve</a:t>
            </a:r>
          </a:p>
          <a:p>
            <a:pPr algn="just"/>
            <a:r>
              <a:rPr lang="sv-SE" sz="1100" dirty="0"/>
              <a:t>hector.lopez@ciens.ucv.ve</a:t>
            </a:r>
            <a:endParaRPr lang="es-ES" sz="1100" dirty="0"/>
          </a:p>
          <a:p>
            <a:pPr algn="just"/>
            <a:endParaRPr lang="es-ES" sz="1100" dirty="0"/>
          </a:p>
          <a:p>
            <a:pPr algn="just"/>
            <a:endParaRPr lang="es-ES" sz="1100" b="1" dirty="0" smtClean="0"/>
          </a:p>
        </p:txBody>
      </p:sp>
      <p:grpSp>
        <p:nvGrpSpPr>
          <p:cNvPr id="28" name="27 Grupo"/>
          <p:cNvGrpSpPr/>
          <p:nvPr/>
        </p:nvGrpSpPr>
        <p:grpSpPr>
          <a:xfrm>
            <a:off x="3742366" y="7176380"/>
            <a:ext cx="220689" cy="220689"/>
            <a:chOff x="3827377" y="6599339"/>
            <a:chExt cx="373647" cy="373647"/>
          </a:xfrm>
        </p:grpSpPr>
        <p:sp>
          <p:nvSpPr>
            <p:cNvPr id="29" name="2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0" name="29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2" name="3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2587" y="5962289"/>
            <a:ext cx="230469" cy="230469"/>
          </a:xfrm>
          <a:prstGeom prst="rect">
            <a:avLst/>
          </a:prstGeom>
        </p:spPr>
      </p:pic>
      <p:pic>
        <p:nvPicPr>
          <p:cNvPr id="5" name="Picture 2" descr="https://lh3.googleusercontent.com/NSPSH78-amm5Urrmt4xjLZa_9UUM8U0k08TmUdZhqsXH-bBOxMAfzmGQojT1DtZ2arRKqlyI8zifAD9MDJ30RAG7kn4S0enhK4081vi0EAv8qSL0WmU7UNPaoOLXkpWqetBI7Dsji3E-oA-p8mFFMAiypBb9CLSm4Ll_jwXMrY9iNXKvVHBl2I9b2Cl0MxhgDNFp1GsoCT_uMwS4ZAMwKNi7tVaex4QgXRNVr7D5nK2h_wEONEwdBIi286efb0Fc6zttOYirvbXHspKXh-qUkSrihhRKUuFTYwMCUoAELd0uixHepYRxv7604O_mKDKZu2Cbr90RYIIbXqDSaoSuyKXCIPC3uC1H8aNZTQSJs8hfSK04b5KDvyDPeQ7JRAM2NBKSutefuYs9k7GQRyLnWNnKY0GqPBMEWnIW-nQ5Ij_kb2vPbUOa_KiKIcRuVinN1Oc4TS5ztxlVlJv94wLj0yCp4lBjATDd4o9_ihEgRMqDN8c6qt2rdG4SbfncUkNA46lGDodZJs7V60v0tmH3_WFyI9zdj-trcC27rUpJBna_Qdbswx79wifni0XYDQJSUpusG1jNT1Owqzf-OLBplWSqkPPFu9mIZuE5FMcp=w440-h586-no"/>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821988" y="2305508"/>
            <a:ext cx="2232248" cy="297294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70243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548680" y="2160310"/>
            <a:ext cx="2737468" cy="2123658"/>
          </a:xfrm>
          <a:prstGeom prst="rect">
            <a:avLst/>
          </a:prstGeom>
          <a:noFill/>
        </p:spPr>
        <p:txBody>
          <a:bodyPr wrap="square" rtlCol="0">
            <a:spAutoFit/>
          </a:bodyPr>
          <a:lstStyle/>
          <a:p>
            <a:pPr algn="ctr"/>
            <a:r>
              <a:rPr lang="es-ES" sz="1100" b="1" dirty="0" smtClean="0"/>
              <a:t>LABORATORIO DE </a:t>
            </a:r>
            <a:r>
              <a:rPr lang="es-ES" sz="1100" b="1" dirty="0"/>
              <a:t>INVERTEBRADOS</a:t>
            </a:r>
            <a:endParaRPr lang="es-ES" sz="1100" b="1" dirty="0" smtClean="0"/>
          </a:p>
          <a:p>
            <a:r>
              <a:rPr lang="es-ES" sz="1100" b="1" dirty="0" smtClean="0"/>
              <a:t>Servicios: </a:t>
            </a:r>
          </a:p>
          <a:p>
            <a:pPr marL="171450" indent="-171450" algn="just">
              <a:buFont typeface="Arial" pitchFamily="34" charset="0"/>
              <a:buChar char="•"/>
            </a:pPr>
            <a:r>
              <a:rPr lang="es-ES" sz="1100" dirty="0"/>
              <a:t>Determinar patrones de estructuración de las comunidades de artrópodos, </a:t>
            </a:r>
            <a:r>
              <a:rPr lang="es-ES" sz="1100" dirty="0" smtClean="0"/>
              <a:t>principalmente </a:t>
            </a:r>
            <a:r>
              <a:rPr lang="es-ES" sz="1100" dirty="0"/>
              <a:t>insectos, asociados a comunidades de vegetación.</a:t>
            </a:r>
          </a:p>
          <a:p>
            <a:pPr marL="171450" indent="-171450" algn="just">
              <a:buFont typeface="Arial" pitchFamily="34" charset="0"/>
              <a:buChar char="•"/>
            </a:pPr>
            <a:r>
              <a:rPr lang="es-ES" sz="1100" dirty="0"/>
              <a:t>Identificación taxonómica de artrópodos </a:t>
            </a:r>
            <a:r>
              <a:rPr lang="es-ES" sz="1100" dirty="0" err="1"/>
              <a:t>terretres</a:t>
            </a:r>
            <a:endParaRPr lang="es-ES" sz="1100" dirty="0" smtClean="0"/>
          </a:p>
          <a:p>
            <a:pPr algn="just"/>
            <a:r>
              <a:rPr lang="es-ES" sz="1100" b="1" dirty="0" smtClean="0"/>
              <a:t>Descripción: </a:t>
            </a:r>
          </a:p>
          <a:p>
            <a:pPr algn="just"/>
            <a:r>
              <a:rPr lang="es-ES" sz="1100" dirty="0"/>
              <a:t>Ecología de </a:t>
            </a:r>
            <a:r>
              <a:rPr lang="es-ES" sz="1100" dirty="0" smtClean="0"/>
              <a:t>Artrópodos</a:t>
            </a:r>
            <a:endParaRPr lang="es-ES" sz="1100" b="1" dirty="0"/>
          </a:p>
          <a:p>
            <a:pPr algn="just"/>
            <a:r>
              <a:rPr lang="es-ES" sz="1100" b="1" dirty="0" smtClean="0"/>
              <a:t>Disponibilidad: </a:t>
            </a:r>
            <a:endParaRPr lang="es-ES" sz="1100" b="1" dirty="0"/>
          </a:p>
          <a:p>
            <a:pPr marL="171450" indent="-171450" algn="just">
              <a:buFont typeface="Arial" pitchFamily="34" charset="0"/>
              <a:buChar char="•"/>
            </a:pPr>
            <a:r>
              <a:rPr lang="es-ES" sz="1100" dirty="0"/>
              <a:t>Disponibilidad inmediata</a:t>
            </a:r>
          </a:p>
        </p:txBody>
      </p:sp>
      <p:sp>
        <p:nvSpPr>
          <p:cNvPr id="22" name="21 Rectángulo"/>
          <p:cNvSpPr/>
          <p:nvPr/>
        </p:nvSpPr>
        <p:spPr>
          <a:xfrm>
            <a:off x="3550931" y="2332667"/>
            <a:ext cx="2613847" cy="15912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624358" y="2432908"/>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560817" y="241176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576661" y="2913201"/>
            <a:ext cx="2588643" cy="938719"/>
          </a:xfrm>
          <a:prstGeom prst="rect">
            <a:avLst/>
          </a:prstGeom>
          <a:noFill/>
        </p:spPr>
        <p:txBody>
          <a:bodyPr wrap="square" rtlCol="0">
            <a:spAutoFit/>
          </a:bodyPr>
          <a:lstStyle/>
          <a:p>
            <a:pPr algn="just"/>
            <a:r>
              <a:rPr lang="es-ES" sz="1100" b="1" dirty="0" smtClean="0"/>
              <a:t>Contacto: </a:t>
            </a:r>
            <a:endParaRPr lang="es-ES" sz="1100" b="1" dirty="0"/>
          </a:p>
          <a:p>
            <a:pPr algn="just"/>
            <a:r>
              <a:rPr lang="es-ES" sz="1100" dirty="0"/>
              <a:t>Dr. Rubén </a:t>
            </a:r>
            <a:r>
              <a:rPr lang="es-ES" sz="1100" dirty="0" err="1"/>
              <a:t>Candia</a:t>
            </a:r>
            <a:endParaRPr lang="es-ES" sz="1100" dirty="0" smtClean="0"/>
          </a:p>
          <a:p>
            <a:pPr algn="just"/>
            <a:r>
              <a:rPr lang="es-ES" sz="1100" dirty="0" smtClean="0"/>
              <a:t>58(212)6051407</a:t>
            </a:r>
            <a:endParaRPr lang="es-ES" sz="1100" dirty="0" smtClean="0"/>
          </a:p>
          <a:p>
            <a:pPr algn="just"/>
            <a:r>
              <a:rPr lang="es-ES" sz="1100" b="1" dirty="0" smtClean="0"/>
              <a:t>Correo : </a:t>
            </a:r>
            <a:endParaRPr lang="es-ES" sz="1100" dirty="0"/>
          </a:p>
          <a:p>
            <a:pPr algn="just"/>
            <a:r>
              <a:rPr lang="es-ES" sz="1100" dirty="0" smtClean="0"/>
              <a:t>ruben.candia@ciens.ucv.ve</a:t>
            </a:r>
            <a:endParaRPr lang="es-ES" sz="1100" dirty="0"/>
          </a:p>
        </p:txBody>
      </p:sp>
      <p:pic>
        <p:nvPicPr>
          <p:cNvPr id="32" name="3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382" y="2731788"/>
            <a:ext cx="230469" cy="230469"/>
          </a:xfrm>
          <a:prstGeom prst="rect">
            <a:avLst/>
          </a:prstGeom>
        </p:spPr>
      </p:pic>
      <p:sp>
        <p:nvSpPr>
          <p:cNvPr id="46" name="45 CuadroTexto"/>
          <p:cNvSpPr txBox="1"/>
          <p:nvPr/>
        </p:nvSpPr>
        <p:spPr>
          <a:xfrm>
            <a:off x="547516" y="4283968"/>
            <a:ext cx="2809476" cy="3985706"/>
          </a:xfrm>
          <a:prstGeom prst="rect">
            <a:avLst/>
          </a:prstGeom>
          <a:noFill/>
        </p:spPr>
        <p:txBody>
          <a:bodyPr wrap="square" rtlCol="0">
            <a:spAutoFit/>
          </a:bodyPr>
          <a:lstStyle/>
          <a:p>
            <a:pPr algn="ctr"/>
            <a:r>
              <a:rPr lang="es-ES" sz="1100" b="1" dirty="0" smtClean="0"/>
              <a:t>LABORATORIO DE MAMIFEROS</a:t>
            </a:r>
          </a:p>
          <a:p>
            <a:r>
              <a:rPr lang="es-ES" sz="1100" b="1" dirty="0" smtClean="0"/>
              <a:t>Servicios: </a:t>
            </a:r>
          </a:p>
          <a:p>
            <a:pPr marL="171450" indent="-171450" algn="just">
              <a:buFont typeface="Arial" pitchFamily="34" charset="0"/>
              <a:buChar char="•"/>
            </a:pPr>
            <a:r>
              <a:rPr lang="es-ES" sz="1100" dirty="0"/>
              <a:t>Estudios de Taxonomía y Sistemática, que contemplan análisis morfológicos </a:t>
            </a:r>
            <a:r>
              <a:rPr lang="es-ES" sz="1100" dirty="0" smtClean="0"/>
              <a:t>y </a:t>
            </a:r>
            <a:r>
              <a:rPr lang="es-ES" sz="1100" dirty="0" err="1"/>
              <a:t>morfométricos</a:t>
            </a:r>
            <a:r>
              <a:rPr lang="es-ES" sz="1100" dirty="0"/>
              <a:t> de especies de mamíferos para definir su nivel taxonómico. </a:t>
            </a:r>
          </a:p>
          <a:p>
            <a:pPr marL="171450" indent="-171450" algn="just">
              <a:buFont typeface="Arial" pitchFamily="34" charset="0"/>
              <a:buChar char="•"/>
            </a:pPr>
            <a:r>
              <a:rPr lang="es-ES" sz="1100" dirty="0"/>
              <a:t>Distribución y conservación de los primates en los ambientes boscosos de </a:t>
            </a:r>
            <a:r>
              <a:rPr lang="es-ES" sz="1100" dirty="0" smtClean="0"/>
              <a:t>Venezuela.</a:t>
            </a:r>
            <a:endParaRPr lang="es-ES" sz="1100" dirty="0"/>
          </a:p>
          <a:p>
            <a:pPr marL="171450" indent="-171450" algn="just">
              <a:buFont typeface="Arial" pitchFamily="34" charset="0"/>
              <a:buChar char="•"/>
            </a:pPr>
            <a:r>
              <a:rPr lang="es-ES" sz="1100" dirty="0"/>
              <a:t>Mantenimiento de la colección de referencia de distintas especies de mamíferos nacionales e internacionales</a:t>
            </a:r>
            <a:r>
              <a:rPr lang="es-ES" sz="1100" b="1" dirty="0"/>
              <a:t>.</a:t>
            </a:r>
          </a:p>
          <a:p>
            <a:pPr marL="171450" indent="-171450" algn="just">
              <a:buFont typeface="Arial" pitchFamily="34" charset="0"/>
              <a:buChar char="•"/>
            </a:pPr>
            <a:r>
              <a:rPr lang="es-ES" sz="1100" dirty="0"/>
              <a:t>Taller de manejo de colecciones </a:t>
            </a:r>
            <a:r>
              <a:rPr lang="es-ES" sz="1100" dirty="0" smtClean="0"/>
              <a:t>biológicas</a:t>
            </a:r>
          </a:p>
          <a:p>
            <a:pPr algn="just"/>
            <a:r>
              <a:rPr lang="es-ES" sz="1100" b="1" dirty="0" smtClean="0"/>
              <a:t>Usuarios del </a:t>
            </a:r>
            <a:r>
              <a:rPr lang="es-ES" sz="1100" b="1" dirty="0"/>
              <a:t>Servicio, Producto o </a:t>
            </a:r>
            <a:r>
              <a:rPr lang="es-ES" sz="1100" b="1" dirty="0" smtClean="0"/>
              <a:t>Proceso</a:t>
            </a:r>
            <a:endParaRPr lang="es-ES" sz="1100" dirty="0"/>
          </a:p>
          <a:p>
            <a:pPr marL="171450" indent="-171450" algn="just">
              <a:buFont typeface="Arial" pitchFamily="34" charset="0"/>
              <a:buChar char="•"/>
            </a:pPr>
            <a:r>
              <a:rPr lang="es-ES" sz="1100" dirty="0"/>
              <a:t>Consultoras ambientales, Ministerio Poder Popular para el Ambiente,</a:t>
            </a:r>
          </a:p>
          <a:p>
            <a:pPr marL="171450" indent="-171450" algn="just">
              <a:buFont typeface="Arial" pitchFamily="34" charset="0"/>
              <a:buChar char="•"/>
            </a:pPr>
            <a:r>
              <a:rPr lang="es-ES" sz="1100" dirty="0" smtClean="0"/>
              <a:t>Organizaciones </a:t>
            </a:r>
            <a:r>
              <a:rPr lang="es-ES" sz="1100" dirty="0"/>
              <a:t>comunales, ONG, y otras </a:t>
            </a:r>
            <a:r>
              <a:rPr lang="es-ES" sz="1100" dirty="0" smtClean="0"/>
              <a:t>Empresas comprometidas </a:t>
            </a:r>
            <a:r>
              <a:rPr lang="es-ES" sz="1100" dirty="0"/>
              <a:t>con la preservación del ambiente</a:t>
            </a:r>
            <a:endParaRPr lang="es-ES" sz="1100" dirty="0" smtClean="0"/>
          </a:p>
          <a:p>
            <a:pPr algn="just"/>
            <a:r>
              <a:rPr lang="es-ES" sz="1100" b="1" dirty="0" smtClean="0"/>
              <a:t>Descripción: </a:t>
            </a:r>
          </a:p>
          <a:p>
            <a:pPr marL="171450" indent="-171450" algn="just">
              <a:buFont typeface="Arial" pitchFamily="34" charset="0"/>
              <a:buChar char="•"/>
            </a:pPr>
            <a:r>
              <a:rPr lang="es-ES" sz="1100" dirty="0" smtClean="0"/>
              <a:t>Taxonomía</a:t>
            </a:r>
            <a:r>
              <a:rPr lang="es-ES" sz="1100" dirty="0"/>
              <a:t>, sistemática y biología de mamíferos</a:t>
            </a:r>
            <a:endParaRPr lang="es-ES" sz="1100" dirty="0" smtClean="0"/>
          </a:p>
          <a:p>
            <a:pPr algn="just"/>
            <a:r>
              <a:rPr lang="es-ES" sz="1100" b="1" dirty="0" smtClean="0"/>
              <a:t>Disponibilidad: </a:t>
            </a:r>
          </a:p>
          <a:p>
            <a:pPr marL="171450" indent="-171450" algn="just">
              <a:buFont typeface="Arial" pitchFamily="34" charset="0"/>
              <a:buChar char="•"/>
            </a:pPr>
            <a:r>
              <a:rPr lang="es-ES" sz="1100" dirty="0"/>
              <a:t>Disponibilidad inmediata</a:t>
            </a:r>
          </a:p>
        </p:txBody>
      </p:sp>
      <p:sp>
        <p:nvSpPr>
          <p:cNvPr id="47" name="46 Rectángulo"/>
          <p:cNvSpPr/>
          <p:nvPr/>
        </p:nvSpPr>
        <p:spPr>
          <a:xfrm>
            <a:off x="3550652" y="4211960"/>
            <a:ext cx="2613847" cy="15841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8" name="47 Rectángulo"/>
          <p:cNvSpPr/>
          <p:nvPr/>
        </p:nvSpPr>
        <p:spPr>
          <a:xfrm>
            <a:off x="3624079" y="4305116"/>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9" name="48 CuadroTexto"/>
          <p:cNvSpPr txBox="1"/>
          <p:nvPr/>
        </p:nvSpPr>
        <p:spPr>
          <a:xfrm>
            <a:off x="3560538" y="4283968"/>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50" name="49 CuadroTexto"/>
          <p:cNvSpPr txBox="1"/>
          <p:nvPr/>
        </p:nvSpPr>
        <p:spPr>
          <a:xfrm>
            <a:off x="3576382" y="4826959"/>
            <a:ext cx="2588643" cy="1107996"/>
          </a:xfrm>
          <a:prstGeom prst="rect">
            <a:avLst/>
          </a:prstGeom>
          <a:noFill/>
        </p:spPr>
        <p:txBody>
          <a:bodyPr wrap="square" rtlCol="0">
            <a:spAutoFit/>
          </a:bodyPr>
          <a:lstStyle/>
          <a:p>
            <a:pPr algn="just"/>
            <a:r>
              <a:rPr lang="es-ES" sz="1100" b="1" dirty="0" smtClean="0"/>
              <a:t>Contacto: </a:t>
            </a:r>
            <a:endParaRPr lang="es-ES" sz="1100" b="1" dirty="0"/>
          </a:p>
          <a:p>
            <a:pPr algn="just"/>
            <a:r>
              <a:rPr lang="en-US" sz="1100" dirty="0"/>
              <a:t>Lic. Carmen Ferreira</a:t>
            </a:r>
          </a:p>
          <a:p>
            <a:pPr algn="just"/>
            <a:r>
              <a:rPr lang="en-US" sz="1100" dirty="0" smtClean="0"/>
              <a:t>58(212)6051409</a:t>
            </a:r>
            <a:endParaRPr lang="es-ES" sz="1100" dirty="0" smtClean="0"/>
          </a:p>
          <a:p>
            <a:pPr algn="just"/>
            <a:r>
              <a:rPr lang="es-ES" sz="1100" b="1" dirty="0" smtClean="0"/>
              <a:t>Correo : </a:t>
            </a:r>
            <a:endParaRPr lang="es-ES" sz="1100" dirty="0"/>
          </a:p>
          <a:p>
            <a:pPr algn="just"/>
            <a:r>
              <a:rPr lang="en-US" sz="1100" dirty="0"/>
              <a:t>carmen.ferreira@ciens.ucv.ve</a:t>
            </a:r>
          </a:p>
          <a:p>
            <a:pPr algn="just"/>
            <a:endParaRPr lang="es-ES" sz="1100" b="1" dirty="0" smtClean="0"/>
          </a:p>
        </p:txBody>
      </p:sp>
      <p:pic>
        <p:nvPicPr>
          <p:cNvPr id="54" name="5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103" y="4572000"/>
            <a:ext cx="230469" cy="230469"/>
          </a:xfrm>
          <a:prstGeom prst="rect">
            <a:avLst/>
          </a:prstGeom>
        </p:spPr>
      </p:pic>
      <p:pic>
        <p:nvPicPr>
          <p:cNvPr id="3076" name="Picture 4" descr="https://lh3.googleusercontent.com/zcbxLPcbEnD_zGFM2oh9QXNH__LOTgidQ7iWd0gtdzp_YTO4wtgYxZ325HRz5ejY5QJUbYWZSub21sR9mQHt1Xdei9-Ge_LDz7zTUY7FgL3ijecBhzJEb8x6CunA18IFTiiDElkubTh8WDGBQ8_eSTQS77moihgnnmoT238egp6YCsO8LJhQGM9uZsVK2mUuXRFQARK-G972LaeVJ3Ib7tRcp-Z2pnZHXwScSrL0WpahwntpSHC8N4LX8QkezHL0yaPkodCeUR3fsnaUx4jYlwmTTq6DIAjPTbaUKcctsJPsUWe3wNaH0ZKljqsvp9lyu31xfWVFf_uXB75n8PvdYy8PsoeuXeVjB--tGk1VpqvTYpncQY1oF9iOwqO19nr9LFOjpuORE6IwDHZNPpu81mCeNIMuYywmoxaYeKAsrdLw63YXSOiVHuYH-lP7NyY7ek6pFaSryDldHW2LEfW19t_D1RyZ_ZdLAVBhBSTl7r3pUr5ODP1B3UCeUN_ikG5WTi9F1MYBvbGm83oNfFssZZDlF-jpPbrRnyEQK3M88y_qwOdFAbgfMQFDnpEpiu2HZE1p5XnbCn59DMS_HyjE5yxaOgWt3A2M2AqFSjUc=w336-h251-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202" y="6158757"/>
            <a:ext cx="2600102" cy="194813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26920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547516" y="2195736"/>
            <a:ext cx="2737468" cy="4324261"/>
          </a:xfrm>
          <a:prstGeom prst="rect">
            <a:avLst/>
          </a:prstGeom>
          <a:noFill/>
        </p:spPr>
        <p:txBody>
          <a:bodyPr wrap="square" rtlCol="0">
            <a:spAutoFit/>
          </a:bodyPr>
          <a:lstStyle/>
          <a:p>
            <a:pPr algn="ctr"/>
            <a:r>
              <a:rPr lang="es-ES" sz="1100" b="1" dirty="0" smtClean="0"/>
              <a:t>LABORATORIO DE MAMIFEROS</a:t>
            </a:r>
          </a:p>
          <a:p>
            <a:r>
              <a:rPr lang="es-ES" sz="1100" b="1" dirty="0" smtClean="0"/>
              <a:t>Servicios: </a:t>
            </a:r>
          </a:p>
          <a:p>
            <a:pPr marL="171450" indent="-171450" algn="just">
              <a:buFont typeface="Arial" pitchFamily="34" charset="0"/>
              <a:buChar char="•"/>
            </a:pPr>
            <a:r>
              <a:rPr lang="es-ES" sz="1100" dirty="0"/>
              <a:t>Estudios de Taxonomía y Sistemática, que contemplan análisis morfológicos </a:t>
            </a:r>
            <a:r>
              <a:rPr lang="es-ES" sz="1100" dirty="0" smtClean="0"/>
              <a:t>y </a:t>
            </a:r>
            <a:r>
              <a:rPr lang="es-ES" sz="1100" dirty="0" err="1"/>
              <a:t>morfométricos</a:t>
            </a:r>
            <a:r>
              <a:rPr lang="es-ES" sz="1100" dirty="0"/>
              <a:t> de especies de mamíferos para definir su nivel taxonómico. </a:t>
            </a:r>
          </a:p>
          <a:p>
            <a:pPr marL="171450" indent="-171450" algn="just">
              <a:buFont typeface="Arial" pitchFamily="34" charset="0"/>
              <a:buChar char="•"/>
            </a:pPr>
            <a:r>
              <a:rPr lang="es-ES" sz="1100" dirty="0"/>
              <a:t>Distribución y conservación de los primates en los ambientes boscosos de </a:t>
            </a:r>
            <a:r>
              <a:rPr lang="es-ES" sz="1100" dirty="0" smtClean="0"/>
              <a:t>Venezuela.</a:t>
            </a:r>
            <a:endParaRPr lang="es-ES" sz="1100" dirty="0"/>
          </a:p>
          <a:p>
            <a:pPr marL="171450" indent="-171450" algn="just">
              <a:buFont typeface="Arial" pitchFamily="34" charset="0"/>
              <a:buChar char="•"/>
            </a:pPr>
            <a:r>
              <a:rPr lang="es-ES" sz="1100" dirty="0"/>
              <a:t>Mantenimiento de la colección de referencia de distintas especies de mamíferos nacionales e internacionales</a:t>
            </a:r>
            <a:r>
              <a:rPr lang="es-ES" sz="1100" b="1" dirty="0"/>
              <a:t>.</a:t>
            </a:r>
          </a:p>
          <a:p>
            <a:pPr marL="171450" indent="-171450" algn="just">
              <a:buFont typeface="Arial" pitchFamily="34" charset="0"/>
              <a:buChar char="•"/>
            </a:pPr>
            <a:r>
              <a:rPr lang="es-ES" sz="1100" dirty="0"/>
              <a:t>Taller de manejo de colecciones </a:t>
            </a:r>
            <a:r>
              <a:rPr lang="es-ES" sz="1100" dirty="0" smtClean="0"/>
              <a:t>biológicas</a:t>
            </a:r>
          </a:p>
          <a:p>
            <a:pPr algn="just"/>
            <a:r>
              <a:rPr lang="es-ES" sz="1100" b="1" dirty="0" smtClean="0"/>
              <a:t>Usuarios del </a:t>
            </a:r>
            <a:r>
              <a:rPr lang="es-ES" sz="1100" b="1" dirty="0"/>
              <a:t>Servicio, Producto o </a:t>
            </a:r>
            <a:r>
              <a:rPr lang="es-ES" sz="1100" b="1" dirty="0" smtClean="0"/>
              <a:t>Proceso</a:t>
            </a:r>
            <a:endParaRPr lang="es-ES" sz="1100" dirty="0"/>
          </a:p>
          <a:p>
            <a:pPr marL="171450" indent="-171450" algn="just">
              <a:buFont typeface="Arial" pitchFamily="34" charset="0"/>
              <a:buChar char="•"/>
            </a:pPr>
            <a:r>
              <a:rPr lang="es-ES" sz="1100" dirty="0"/>
              <a:t>Consultoras ambientales, Ministerio Poder Popular para el </a:t>
            </a:r>
            <a:r>
              <a:rPr lang="es-ES" sz="1100" dirty="0" smtClean="0"/>
              <a:t>Ambiente, Organizaciones </a:t>
            </a:r>
            <a:r>
              <a:rPr lang="es-ES" sz="1100" dirty="0"/>
              <a:t>comunales, ONG, y otras </a:t>
            </a:r>
            <a:r>
              <a:rPr lang="es-ES" sz="1100" dirty="0" smtClean="0"/>
              <a:t>Empresas comprometidas </a:t>
            </a:r>
            <a:r>
              <a:rPr lang="es-ES" sz="1100" dirty="0"/>
              <a:t>con la preservación del </a:t>
            </a:r>
            <a:r>
              <a:rPr lang="es-ES" sz="1100" dirty="0" smtClean="0"/>
              <a:t>ambiente.</a:t>
            </a:r>
            <a:endParaRPr lang="es-ES" sz="1100" dirty="0" smtClean="0"/>
          </a:p>
          <a:p>
            <a:pPr algn="just"/>
            <a:r>
              <a:rPr lang="es-ES" sz="1100" b="1" dirty="0" smtClean="0"/>
              <a:t>Descripción: </a:t>
            </a:r>
          </a:p>
          <a:p>
            <a:pPr marL="171450" indent="-171450" algn="just">
              <a:buFont typeface="Arial" pitchFamily="34" charset="0"/>
              <a:buChar char="•"/>
            </a:pPr>
            <a:r>
              <a:rPr lang="es-ES" sz="1100" dirty="0" smtClean="0"/>
              <a:t>Taxonomía</a:t>
            </a:r>
            <a:r>
              <a:rPr lang="es-ES" sz="1100" dirty="0"/>
              <a:t>, sistemática y biología de mamíferos</a:t>
            </a:r>
            <a:endParaRPr lang="es-ES" sz="1100" dirty="0" smtClean="0"/>
          </a:p>
          <a:p>
            <a:pPr algn="just"/>
            <a:r>
              <a:rPr lang="es-ES" sz="1100" b="1" dirty="0" smtClean="0"/>
              <a:t>Disponibilidad: </a:t>
            </a:r>
          </a:p>
          <a:p>
            <a:pPr marL="171450" indent="-171450" algn="just">
              <a:buFont typeface="Arial" pitchFamily="34" charset="0"/>
              <a:buChar char="•"/>
            </a:pPr>
            <a:r>
              <a:rPr lang="es-ES" sz="1100" dirty="0"/>
              <a:t>Disponibilidad inmediata</a:t>
            </a:r>
          </a:p>
        </p:txBody>
      </p:sp>
      <p:sp>
        <p:nvSpPr>
          <p:cNvPr id="22" name="21 Rectángulo"/>
          <p:cNvSpPr/>
          <p:nvPr/>
        </p:nvSpPr>
        <p:spPr>
          <a:xfrm>
            <a:off x="609326" y="6519996"/>
            <a:ext cx="2613847" cy="17964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682753" y="666541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619212" y="6644267"/>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635056" y="7192558"/>
            <a:ext cx="2588643" cy="938719"/>
          </a:xfrm>
          <a:prstGeom prst="rect">
            <a:avLst/>
          </a:prstGeom>
          <a:noFill/>
        </p:spPr>
        <p:txBody>
          <a:bodyPr wrap="square" rtlCol="0">
            <a:spAutoFit/>
          </a:bodyPr>
          <a:lstStyle/>
          <a:p>
            <a:pPr algn="just"/>
            <a:r>
              <a:rPr lang="es-ES" sz="1100" b="1" dirty="0" smtClean="0"/>
              <a:t>Contacto: </a:t>
            </a:r>
            <a:endParaRPr lang="es-ES" sz="1100" b="1" dirty="0"/>
          </a:p>
          <a:p>
            <a:pPr algn="just"/>
            <a:r>
              <a:rPr lang="en-US" sz="1100" dirty="0"/>
              <a:t>Lic. Carmen Ferreira</a:t>
            </a:r>
          </a:p>
          <a:p>
            <a:pPr algn="just"/>
            <a:r>
              <a:rPr lang="en-US" sz="1100" dirty="0" smtClean="0"/>
              <a:t>58(212)6051409</a:t>
            </a:r>
            <a:endParaRPr lang="es-ES" sz="1100" dirty="0" smtClean="0"/>
          </a:p>
          <a:p>
            <a:pPr algn="just"/>
            <a:r>
              <a:rPr lang="es-ES" sz="1100" b="1" dirty="0" smtClean="0"/>
              <a:t>Correo : </a:t>
            </a:r>
            <a:endParaRPr lang="es-ES" sz="1100" dirty="0"/>
          </a:p>
          <a:p>
            <a:pPr algn="just"/>
            <a:r>
              <a:rPr lang="en-US" sz="1100" dirty="0" smtClean="0"/>
              <a:t>carmen.ferreira@ciens.ucv.ve</a:t>
            </a:r>
            <a:endParaRPr lang="en-US" sz="1100" dirty="0"/>
          </a:p>
        </p:txBody>
      </p:sp>
      <p:pic>
        <p:nvPicPr>
          <p:cNvPr id="32" name="3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777" y="6962089"/>
            <a:ext cx="230469" cy="230469"/>
          </a:xfrm>
          <a:prstGeom prst="rect">
            <a:avLst/>
          </a:prstGeom>
        </p:spPr>
      </p:pic>
      <p:pic>
        <p:nvPicPr>
          <p:cNvPr id="5122" name="Picture 2" descr="https://lh3.googleusercontent.com/EEf690zDWzNY3F3gHbCxPM4SgL0yA_uutBN3pEkCXzx4WhPtmU7D9kUejQIu1sKHBydeP_RXksDOMOoojWQWUjNqxxgujQwWervYtnWbXHmvgciGF7-wENmKeloRRsrKr7Jx5M0JhG6NBo8eWaragvg8LYHYnVSpviKTKYcwP_D68K5Gfaz-tz3FQvGxI5c-Idz43KI8c8iWNUTDOhHJaVSn2jHi0hYNeeMTpi5--W1-9eQXGyY-4nTQ8LrVyefDFmzRw-fuR6RDlRUzuUz5RgGuRsm50kFUBfDkFmUN_zh3F8mrzoSbNuiCgfOoWYsoL65LZylOPi3XTqfXuG915Y4AYuxJyyflejrluqerz-h4WQjIPy5LKmKfZQwdjAMXtO-e30h6XUJbniTl_Nwjr5Xq-voQMu1AbB0GhZymPrGBVnkAbJT87Nsw9GcF25t6SHM1g1yxDULimovqTamJ2MAp4-5sBwnHACTJbSXwgzsv1HCTHDNqPU70cwz9noSbIbCd36vr8KZpSDHhRzMb9mANUtu5FjS_JmhOaDRKqjkEL8s9IWnccN01h-ECQaDMIzNUNqzzNehMNUtPCKtNN_A_ifkTSNRvht_33nGP=w408-h306-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5308" y="2578728"/>
            <a:ext cx="2849718" cy="213728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5128" name="Picture 8" descr="https://lh3.googleusercontent.com/SxF1TLSP20xoBEwKAcdg2ONGZqL_RkleuBya37hRSPhyvn25g6ys_GyMf2dTQI7qPVNbq9l0Q3a8mqisDLGxFDXt3tdawci_sauLaEXiCYpgoNSW_FpzTlW4qYl0k5TABB5485t4OD8jwKqJo7FewSKz5kukeFVzIli8a3oG4DfOA4dGg9wftpUP0B0gHYTf20CDGFY1yTB7_Q6qUb6gk18xA7icVe-lv_b066xf3tvDgFu4v6ikZkRezjpIAwOfRbpqy74VgEmNSbIkgndZKK0DfOS1n302ap2qtXhnZPBwyIT6ZEQpa7B50IYbTzqkmXLQr33ue5FZP9H-CuDPy-EDYGmsjohMUgIa5v38qJ0TeLBEbsLddZe4hoaNYoMH1dRxpgI2JPkr63utZcE6YVPqlhLamt9f57WO1XKGITXr_aL7vPzIkplhv-nTR5S2R4_abEwLVi_T5IYPK2abh0tyhHGexxJpEBWH3SII1eI3ihpOSjBIAOAtEDRpAaEYS95dNT2Q4dWeQQ4XcQbqIV1-qO2xrWA2Lg5ig0_UTNYCOrDyO4rUGNSmZhFB6EeEPeeE7wuTnzh0mIATDO25t97z98rnvKjOGbjT7bIH=w341-h256-no"/>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415308" y="5004048"/>
            <a:ext cx="2849718" cy="217507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227415"/>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75507" y="2538060"/>
            <a:ext cx="2821905" cy="2970044"/>
          </a:xfrm>
          <a:prstGeom prst="rect">
            <a:avLst/>
          </a:prstGeom>
          <a:noFill/>
        </p:spPr>
        <p:txBody>
          <a:bodyPr wrap="square" rtlCol="0">
            <a:spAutoFit/>
          </a:bodyPr>
          <a:lstStyle/>
          <a:p>
            <a:pPr algn="ctr"/>
            <a:r>
              <a:rPr lang="es-ES" sz="1100" b="1" dirty="0" smtClean="0"/>
              <a:t>LABORATORIO DE </a:t>
            </a:r>
            <a:r>
              <a:rPr lang="es-ES" sz="1100" b="1" dirty="0"/>
              <a:t>ECOLOGÍA </a:t>
            </a:r>
            <a:endParaRPr lang="es-ES" sz="1100" b="1" dirty="0" smtClean="0"/>
          </a:p>
          <a:p>
            <a:pPr algn="ctr"/>
            <a:r>
              <a:rPr lang="es-ES" sz="1100" b="1" dirty="0" smtClean="0"/>
              <a:t>DE </a:t>
            </a:r>
            <a:r>
              <a:rPr lang="es-ES" sz="1100" b="1" dirty="0"/>
              <a:t>AGRO ECOSISTEMAS</a:t>
            </a:r>
          </a:p>
          <a:p>
            <a:r>
              <a:rPr lang="es-ES" sz="1100" b="1" dirty="0" smtClean="0"/>
              <a:t>Servicios: </a:t>
            </a:r>
          </a:p>
          <a:p>
            <a:pPr marL="171450" indent="-171450">
              <a:buFont typeface="Arial" pitchFamily="34" charset="0"/>
              <a:buChar char="•"/>
            </a:pPr>
            <a:r>
              <a:rPr lang="es-ES" sz="1100" dirty="0"/>
              <a:t>Restaurar suelos degradados.</a:t>
            </a:r>
          </a:p>
          <a:p>
            <a:pPr marL="171450" indent="-171450">
              <a:buFont typeface="Arial" pitchFamily="34" charset="0"/>
              <a:buChar char="•"/>
            </a:pPr>
            <a:r>
              <a:rPr lang="es-ES" sz="1100" dirty="0"/>
              <a:t>Mejorar productividad de los cultivos.</a:t>
            </a:r>
          </a:p>
          <a:p>
            <a:pPr marL="171450" indent="-171450">
              <a:buFont typeface="Arial" pitchFamily="34" charset="0"/>
              <a:buChar char="•"/>
            </a:pPr>
            <a:r>
              <a:rPr lang="es-ES" sz="1100" dirty="0"/>
              <a:t>Evaluar el Impacto de las actividades antrópicas sobre los ciclos biogeoquímicos </a:t>
            </a:r>
          </a:p>
          <a:p>
            <a:pPr marL="171450" indent="-171450">
              <a:buFont typeface="Arial" pitchFamily="34" charset="0"/>
              <a:buChar char="•"/>
            </a:pPr>
            <a:r>
              <a:rPr lang="es-ES" sz="1100" dirty="0"/>
              <a:t>y la calidad de los suelos.</a:t>
            </a:r>
          </a:p>
          <a:p>
            <a:pPr marL="171450" indent="-171450">
              <a:buFont typeface="Arial" pitchFamily="34" charset="0"/>
              <a:buChar char="•"/>
            </a:pPr>
            <a:r>
              <a:rPr lang="es-ES" sz="1100" dirty="0"/>
              <a:t>Caracterización y aplicación </a:t>
            </a:r>
            <a:r>
              <a:rPr lang="es-ES" sz="1100" dirty="0" smtClean="0"/>
              <a:t>de </a:t>
            </a:r>
            <a:r>
              <a:rPr lang="es-ES" sz="1100" dirty="0" err="1" smtClean="0"/>
              <a:t>microrganismos</a:t>
            </a:r>
            <a:r>
              <a:rPr lang="es-ES" sz="1100" dirty="0" smtClean="0"/>
              <a:t> </a:t>
            </a:r>
            <a:r>
              <a:rPr lang="es-ES" sz="1100" dirty="0"/>
              <a:t>beneficiosos, biofertilizantes.</a:t>
            </a:r>
            <a:endParaRPr lang="es-ES" sz="1100" dirty="0" smtClean="0"/>
          </a:p>
          <a:p>
            <a:r>
              <a:rPr lang="es-ES" sz="1100" b="1" dirty="0" smtClean="0"/>
              <a:t>Usuarios </a:t>
            </a:r>
            <a:r>
              <a:rPr lang="es-ES" sz="1100" b="1" dirty="0"/>
              <a:t>del Servicio, Producto o </a:t>
            </a:r>
            <a:r>
              <a:rPr lang="es-ES" sz="1100" b="1" dirty="0" smtClean="0"/>
              <a:t>Proceso</a:t>
            </a:r>
          </a:p>
          <a:p>
            <a:pPr marL="171450" indent="-171450" algn="just">
              <a:buFont typeface="Arial" pitchFamily="34" charset="0"/>
              <a:buChar char="•"/>
            </a:pPr>
            <a:r>
              <a:rPr lang="es-ES" sz="1100" dirty="0"/>
              <a:t>Consultoras ambientales, Ministerio Poder Popular para el Ambiente,</a:t>
            </a:r>
          </a:p>
          <a:p>
            <a:pPr marL="171450" indent="-171450" algn="just">
              <a:buFont typeface="Arial" pitchFamily="34" charset="0"/>
              <a:buChar char="•"/>
            </a:pPr>
            <a:r>
              <a:rPr lang="es-ES" sz="1100" dirty="0" smtClean="0"/>
              <a:t>Organizaciones </a:t>
            </a:r>
            <a:r>
              <a:rPr lang="es-ES" sz="1100" dirty="0"/>
              <a:t>comunales, </a:t>
            </a:r>
            <a:r>
              <a:rPr lang="es-ES" sz="1100" dirty="0" err="1" smtClean="0"/>
              <a:t>ONGs</a:t>
            </a:r>
            <a:r>
              <a:rPr lang="es-ES" sz="1100" dirty="0" smtClean="0"/>
              <a:t> </a:t>
            </a:r>
          </a:p>
          <a:p>
            <a:pPr marL="171450" indent="-171450" algn="just">
              <a:buFont typeface="Arial" pitchFamily="34" charset="0"/>
              <a:buChar char="•"/>
            </a:pPr>
            <a:r>
              <a:rPr lang="es-ES" sz="1100" dirty="0"/>
              <a:t>E</a:t>
            </a:r>
            <a:r>
              <a:rPr lang="es-ES" sz="1100" dirty="0" smtClean="0"/>
              <a:t>mpresa </a:t>
            </a:r>
            <a:r>
              <a:rPr lang="es-ES" sz="1100" dirty="0"/>
              <a:t>comprometidas </a:t>
            </a:r>
            <a:r>
              <a:rPr lang="es-ES" sz="1100" dirty="0" smtClean="0"/>
              <a:t>con </a:t>
            </a:r>
            <a:r>
              <a:rPr lang="es-ES" sz="1100" dirty="0"/>
              <a:t>la preservación del </a:t>
            </a:r>
            <a:r>
              <a:rPr lang="es-ES" sz="1100" dirty="0" smtClean="0"/>
              <a:t>ambiente</a:t>
            </a:r>
            <a:r>
              <a:rPr lang="es-ES" sz="1100" dirty="0" smtClean="0"/>
              <a:t>.</a:t>
            </a:r>
            <a:endParaRPr lang="es-ES" sz="1100" dirty="0" smtClean="0"/>
          </a:p>
        </p:txBody>
      </p:sp>
      <p:sp>
        <p:nvSpPr>
          <p:cNvPr id="18" name="17 CuadroTexto"/>
          <p:cNvSpPr txBox="1"/>
          <p:nvPr/>
        </p:nvSpPr>
        <p:spPr>
          <a:xfrm>
            <a:off x="908720" y="2186444"/>
            <a:ext cx="4777386" cy="369332"/>
          </a:xfrm>
          <a:prstGeom prst="rect">
            <a:avLst/>
          </a:prstGeom>
          <a:noFill/>
        </p:spPr>
        <p:txBody>
          <a:bodyPr wrap="square" rtlCol="0">
            <a:spAutoFit/>
          </a:bodyPr>
          <a:lstStyle/>
          <a:p>
            <a:pPr algn="ctr"/>
            <a:r>
              <a:rPr lang="es-ES" b="1" dirty="0" smtClean="0"/>
              <a:t>Centro De Ecología Aplicada</a:t>
            </a:r>
            <a:endParaRPr lang="es-VE" b="1" dirty="0"/>
          </a:p>
        </p:txBody>
      </p:sp>
      <p:sp>
        <p:nvSpPr>
          <p:cNvPr id="22" name="21 Rectángulo"/>
          <p:cNvSpPr/>
          <p:nvPr/>
        </p:nvSpPr>
        <p:spPr>
          <a:xfrm>
            <a:off x="3606136" y="5220072"/>
            <a:ext cx="2613847" cy="30635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679563" y="536549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616022" y="5344343"/>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631866" y="5652120"/>
            <a:ext cx="2588643" cy="2631490"/>
          </a:xfrm>
          <a:prstGeom prst="rect">
            <a:avLst/>
          </a:prstGeom>
          <a:noFill/>
        </p:spPr>
        <p:txBody>
          <a:bodyPr wrap="square" rtlCol="0">
            <a:spAutoFit/>
          </a:bodyPr>
          <a:lstStyle/>
          <a:p>
            <a:pPr algn="just"/>
            <a:r>
              <a:rPr lang="es-ES" sz="1100" b="1" dirty="0" smtClean="0"/>
              <a:t>Contacto: </a:t>
            </a:r>
            <a:endParaRPr lang="es-ES" sz="1100" dirty="0"/>
          </a:p>
          <a:p>
            <a:pPr algn="just"/>
            <a:r>
              <a:rPr lang="es-ES" sz="1100" dirty="0"/>
              <a:t>Prof. Alonso </a:t>
            </a:r>
            <a:r>
              <a:rPr lang="es-ES" sz="1100" dirty="0" smtClean="0"/>
              <a:t>Ojeda</a:t>
            </a:r>
          </a:p>
          <a:p>
            <a:pPr algn="just"/>
            <a:r>
              <a:rPr lang="es-ES" sz="1100" dirty="0"/>
              <a:t>Prof. </a:t>
            </a:r>
            <a:r>
              <a:rPr lang="es-ES" sz="1100" dirty="0" err="1"/>
              <a:t>Edie</a:t>
            </a:r>
            <a:r>
              <a:rPr lang="es-ES" sz="1100" dirty="0"/>
              <a:t> Montiel</a:t>
            </a:r>
          </a:p>
          <a:p>
            <a:pPr algn="just"/>
            <a:r>
              <a:rPr lang="es-ES" sz="1100" dirty="0"/>
              <a:t>Prof. Daniel </a:t>
            </a:r>
            <a:r>
              <a:rPr lang="es-ES" sz="1100" dirty="0" smtClean="0"/>
              <a:t>flores</a:t>
            </a:r>
            <a:endParaRPr lang="es-ES" sz="1100" dirty="0"/>
          </a:p>
          <a:p>
            <a:pPr algn="just"/>
            <a:r>
              <a:rPr lang="es-ES" sz="1100" dirty="0"/>
              <a:t>Dra. Marcia Toro</a:t>
            </a:r>
          </a:p>
          <a:p>
            <a:pPr algn="just"/>
            <a:r>
              <a:rPr lang="es-ES" sz="1100" dirty="0"/>
              <a:t>Dr. Danilo López</a:t>
            </a:r>
          </a:p>
          <a:p>
            <a:pPr algn="just"/>
            <a:r>
              <a:rPr lang="es-ES" sz="1100" dirty="0"/>
              <a:t>Dr. Ismael </a:t>
            </a:r>
            <a:r>
              <a:rPr lang="es-ES" sz="1100" dirty="0" smtClean="0"/>
              <a:t>Hernández</a:t>
            </a:r>
            <a:endParaRPr lang="es-ES" sz="1100" dirty="0"/>
          </a:p>
          <a:p>
            <a:pPr algn="just"/>
            <a:r>
              <a:rPr lang="es-ES" sz="1100" dirty="0"/>
              <a:t>58(212)6051090/1399/</a:t>
            </a:r>
          </a:p>
          <a:p>
            <a:pPr algn="just"/>
            <a:r>
              <a:rPr lang="es-ES" sz="1100" dirty="0" smtClean="0"/>
              <a:t>1305/1586/1394</a:t>
            </a:r>
            <a:endParaRPr lang="es-ES" sz="1100" dirty="0" smtClean="0"/>
          </a:p>
          <a:p>
            <a:pPr algn="just"/>
            <a:r>
              <a:rPr lang="es-ES" sz="1100" b="1" dirty="0" smtClean="0"/>
              <a:t>Correo : </a:t>
            </a:r>
          </a:p>
          <a:p>
            <a:pPr algn="just"/>
            <a:r>
              <a:rPr lang="es-ES" sz="1100" dirty="0"/>
              <a:t>alonso.ojeda@ciens.ucv.ve</a:t>
            </a:r>
          </a:p>
          <a:p>
            <a:pPr algn="just"/>
            <a:r>
              <a:rPr lang="es-ES" sz="1100" dirty="0"/>
              <a:t>marcia.toro@ciens.ucv.ve</a:t>
            </a:r>
          </a:p>
          <a:p>
            <a:pPr algn="just"/>
            <a:r>
              <a:rPr lang="es-ES" sz="1100" dirty="0"/>
              <a:t>ismael.hernandez@ciens.ucv.ve</a:t>
            </a:r>
          </a:p>
          <a:p>
            <a:pPr algn="just"/>
            <a:r>
              <a:rPr lang="es-ES" sz="1100" dirty="0"/>
              <a:t>edie.montiel@ciens.ucv.ve</a:t>
            </a:r>
          </a:p>
          <a:p>
            <a:pPr algn="just"/>
            <a:r>
              <a:rPr lang="es-ES" sz="1100" dirty="0"/>
              <a:t>daniel.flores@ciens.ucv.ve</a:t>
            </a:r>
            <a:endParaRPr lang="es-ES" sz="1100" dirty="0" smtClean="0"/>
          </a:p>
        </p:txBody>
      </p:sp>
      <p:sp>
        <p:nvSpPr>
          <p:cNvPr id="28" name="27 CuadroTexto"/>
          <p:cNvSpPr txBox="1"/>
          <p:nvPr/>
        </p:nvSpPr>
        <p:spPr>
          <a:xfrm>
            <a:off x="3356992" y="2613843"/>
            <a:ext cx="2821905" cy="2462213"/>
          </a:xfrm>
          <a:prstGeom prst="rect">
            <a:avLst/>
          </a:prstGeom>
          <a:noFill/>
        </p:spPr>
        <p:txBody>
          <a:bodyPr wrap="square" rtlCol="0">
            <a:spAutoFit/>
          </a:bodyPr>
          <a:lstStyle/>
          <a:p>
            <a:pPr algn="just"/>
            <a:r>
              <a:rPr lang="es-ES" sz="1100" b="1" dirty="0" smtClean="0"/>
              <a:t>Descripción</a:t>
            </a:r>
            <a:r>
              <a:rPr lang="es-ES" sz="1100" b="1" dirty="0" smtClean="0"/>
              <a:t>: </a:t>
            </a:r>
            <a:endParaRPr lang="es-ES" sz="1100" b="1" dirty="0"/>
          </a:p>
          <a:p>
            <a:pPr marL="171450" indent="-171450" algn="just">
              <a:buFont typeface="Arial" pitchFamily="34" charset="0"/>
              <a:buChar char="•"/>
            </a:pPr>
            <a:r>
              <a:rPr lang="es-ES" sz="1100" dirty="0"/>
              <a:t>Ciclos biogeoquímicos, interrelación suelo-microorganismos-planta en sistemas naturales y </a:t>
            </a:r>
            <a:r>
              <a:rPr lang="es-ES" sz="1100" dirty="0" err="1" smtClean="0"/>
              <a:t>agroecosistemas</a:t>
            </a:r>
            <a:r>
              <a:rPr lang="es-ES" sz="1100" dirty="0" smtClean="0"/>
              <a:t>.</a:t>
            </a:r>
            <a:endParaRPr lang="es-ES" sz="1100" dirty="0"/>
          </a:p>
          <a:p>
            <a:pPr marL="171450" indent="-171450" algn="just">
              <a:buFont typeface="Arial" pitchFamily="34" charset="0"/>
              <a:buChar char="•"/>
            </a:pPr>
            <a:r>
              <a:rPr lang="es-ES" sz="1100" dirty="0"/>
              <a:t>Contaminación de </a:t>
            </a:r>
            <a:r>
              <a:rPr lang="es-ES" sz="1100" dirty="0" smtClean="0"/>
              <a:t>suelos.</a:t>
            </a:r>
            <a:endParaRPr lang="es-ES" sz="1100" dirty="0"/>
          </a:p>
          <a:p>
            <a:pPr marL="171450" indent="-171450" algn="just">
              <a:buFont typeface="Arial" pitchFamily="34" charset="0"/>
              <a:buChar char="•"/>
            </a:pPr>
            <a:r>
              <a:rPr lang="es-ES" sz="1100" dirty="0"/>
              <a:t>Caracterización de suelos (Textura, fosforo, nitrógeno, pH, relación de adsorción de sodio, entre otras</a:t>
            </a:r>
            <a:r>
              <a:rPr lang="es-ES" sz="1100" dirty="0" smtClean="0"/>
              <a:t>).</a:t>
            </a:r>
            <a:endParaRPr lang="es-ES" sz="1100" dirty="0"/>
          </a:p>
          <a:p>
            <a:pPr marL="171450" indent="-171450" algn="just">
              <a:buFont typeface="Arial" pitchFamily="34" charset="0"/>
              <a:buChar char="•"/>
            </a:pPr>
            <a:r>
              <a:rPr lang="es-ES" sz="1100" dirty="0"/>
              <a:t>Optimización </a:t>
            </a:r>
            <a:r>
              <a:rPr lang="es-ES" sz="1100" dirty="0" smtClean="0"/>
              <a:t>Agrícola.</a:t>
            </a:r>
            <a:endParaRPr lang="es-ES" sz="1100" dirty="0"/>
          </a:p>
          <a:p>
            <a:pPr marL="171450" indent="-171450" algn="just">
              <a:buFont typeface="Arial" pitchFamily="34" charset="0"/>
              <a:buChar char="•"/>
            </a:pPr>
            <a:r>
              <a:rPr lang="es-ES" sz="1100" dirty="0"/>
              <a:t>Aplicación de microorganismos beneficiosos para la agricultura, suelos agrícolas, perturbados y </a:t>
            </a:r>
            <a:r>
              <a:rPr lang="es-ES" sz="1100" dirty="0" smtClean="0"/>
              <a:t>naturales.</a:t>
            </a:r>
          </a:p>
          <a:p>
            <a:pPr algn="just"/>
            <a:r>
              <a:rPr lang="es-ES" sz="1100" b="1" dirty="0"/>
              <a:t>Disponibilidad: </a:t>
            </a:r>
            <a:endParaRPr lang="es-ES" sz="1100" b="1" dirty="0" smtClean="0"/>
          </a:p>
          <a:p>
            <a:pPr algn="just"/>
            <a:r>
              <a:rPr lang="es-ES" sz="1100" dirty="0" smtClean="0"/>
              <a:t>Disponibilidad </a:t>
            </a:r>
            <a:r>
              <a:rPr lang="es-ES" sz="1100" dirty="0"/>
              <a:t>inmediata</a:t>
            </a:r>
          </a:p>
        </p:txBody>
      </p:sp>
      <p:pic>
        <p:nvPicPr>
          <p:cNvPr id="6146" name="Picture 2" descr="https://lh3.googleusercontent.com/6yZkc2T0tVUk-X-QLk5eynoo_sle2iimygtApOKHUhWV2M_K6cjo6DwJwGcMmnD3TREvQ1SUx6NCmnojDeqUpI91uyJYiGlAjUcfKxgaKVDb-RQnI6lb7gAL-7LBIY44YLxKGQncg6tzxuQrbtCvxP8M7FaRFN9GL1U10lyw38Q6r5EH_7e9SrVZL3VWroZsrpDRpg9QYPhDJIcaxNebmq6TGKNMDRz_iSnYxS2UvY22QtLmPbPwlZXCLNBMABPEBRsDLdfCgUEyDMNiBjYoavM7xS2KUPk2k8OU_Gs6DDuT-ndDcAagml5afTe7yNZux5ya09ug5hjErRqh44_cX1pvhj3n8BkcR1uIzRnFW9HdrasecTw7g-3y7qRdKv6zT5WmswyozvpnC6XPrkgDSLhaKVHI221cVkFkH7MkYWQALFlXRduFvg1T2uNFcnQJaKXEzi1FO_qjiDl2DS1bAjYo4MKc12qw4m2eRYU37wrmVmoFk6q1IlNol7bkreYRkyrl3YA_KaelKuR-_b-_WlNyLt-2j79dyUMf2Y_8NzKoexgk7mJ8GVOKEzHI3K_Bo0-_1vyNTdkZD3laeiqYDq--n6HL_PSnYdvh5GiC=w782-h586-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688" y="5652120"/>
            <a:ext cx="2764731" cy="207178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71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32" name="31 CuadroTexto"/>
          <p:cNvSpPr txBox="1"/>
          <p:nvPr/>
        </p:nvSpPr>
        <p:spPr>
          <a:xfrm>
            <a:off x="476672" y="2193265"/>
            <a:ext cx="3002530" cy="6417141"/>
          </a:xfrm>
          <a:prstGeom prst="rect">
            <a:avLst/>
          </a:prstGeom>
          <a:noFill/>
        </p:spPr>
        <p:txBody>
          <a:bodyPr wrap="square" rtlCol="0">
            <a:spAutoFit/>
          </a:bodyPr>
          <a:lstStyle/>
          <a:p>
            <a:pPr algn="just"/>
            <a:r>
              <a:rPr lang="es-ES" sz="1100" b="1" dirty="0" smtClean="0"/>
              <a:t>MISIÓN </a:t>
            </a:r>
          </a:p>
          <a:p>
            <a:pPr algn="just"/>
            <a:r>
              <a:rPr lang="es-VE" sz="1050" dirty="0"/>
              <a:t>Formar capital humano y contribuir al desarrollo de la computación en el país y en el resto del mundo, a través de la investigación y extensión universitaria.</a:t>
            </a:r>
            <a:endParaRPr lang="es-ES" sz="1050" b="1" u="sng" dirty="0"/>
          </a:p>
          <a:p>
            <a:pPr algn="just"/>
            <a:r>
              <a:rPr lang="es-ES" sz="1050" b="1" dirty="0" smtClean="0"/>
              <a:t>VISIÓN </a:t>
            </a:r>
          </a:p>
          <a:p>
            <a:pPr algn="just"/>
            <a:r>
              <a:rPr lang="es-VE" sz="1050" dirty="0" smtClean="0"/>
              <a:t>Ser </a:t>
            </a:r>
            <a:r>
              <a:rPr lang="es-VE" sz="1050" dirty="0"/>
              <a:t>un ente eficiente y eficaz en la formación de Recursos Humanos altamente calificados e integrados al proceso de desarrollo e innovación en Ciencias de la Computación y aplicaciones afines, a través de la investigación docente, científica y la extensión universitaria.</a:t>
            </a:r>
            <a:endParaRPr lang="es-ES" sz="1050" b="1" u="sng" dirty="0"/>
          </a:p>
          <a:p>
            <a:pPr algn="just"/>
            <a:r>
              <a:rPr lang="es-ES" sz="1100" b="1" dirty="0" smtClean="0"/>
              <a:t>CAMPO DE ACCIÓN </a:t>
            </a:r>
          </a:p>
          <a:p>
            <a:pPr algn="just"/>
            <a:r>
              <a:rPr lang="es-VE" sz="1050" dirty="0" smtClean="0"/>
              <a:t>Sistemas </a:t>
            </a:r>
            <a:r>
              <a:rPr lang="es-VE" sz="1050" dirty="0"/>
              <a:t>de información, Bases de datos, Modelos y programación matemática, Ingeniería de software e interacción humano computador, Sistemas distribuidos y paralelos, Tecnologías educativas, Cálculo científico, Tecnologías en comunicación y redes de computadoras, Computación gráfica, Aplicaciones en Internet, Inteligencia artificial.</a:t>
            </a:r>
            <a:endParaRPr lang="es-ES" sz="1050" b="1" u="sng" dirty="0"/>
          </a:p>
          <a:p>
            <a:pPr algn="just"/>
            <a:r>
              <a:rPr lang="es-ES" sz="1100" b="1" dirty="0" smtClean="0"/>
              <a:t>OBJETIVOS </a:t>
            </a:r>
          </a:p>
          <a:p>
            <a:pPr marL="171450" lvl="0" indent="-171450" algn="just">
              <a:buClr>
                <a:schemeClr val="accent1">
                  <a:lumMod val="75000"/>
                </a:schemeClr>
              </a:buClr>
              <a:buFont typeface="Arial" pitchFamily="34" charset="0"/>
              <a:buChar char="•"/>
            </a:pPr>
            <a:r>
              <a:rPr lang="es-VE" sz="1050" dirty="0" smtClean="0"/>
              <a:t>Formar profesionales con sólido nivel académico en  Computación. </a:t>
            </a:r>
          </a:p>
          <a:p>
            <a:pPr marL="171450" lvl="0" indent="-171450" algn="just">
              <a:buClr>
                <a:schemeClr val="accent1">
                  <a:lumMod val="75000"/>
                </a:schemeClr>
              </a:buClr>
              <a:buFont typeface="Arial" pitchFamily="34" charset="0"/>
              <a:buChar char="•"/>
            </a:pPr>
            <a:r>
              <a:rPr lang="es-VE" sz="1050" dirty="0" smtClean="0"/>
              <a:t> Promover y desarrollar las actividades de investigación.</a:t>
            </a:r>
          </a:p>
          <a:p>
            <a:pPr marL="171450" lvl="0" indent="-171450" algn="just">
              <a:buClr>
                <a:schemeClr val="accent1">
                  <a:lumMod val="75000"/>
                </a:schemeClr>
              </a:buClr>
              <a:buFont typeface="Arial" pitchFamily="34" charset="0"/>
              <a:buChar char="•"/>
            </a:pPr>
            <a:r>
              <a:rPr lang="es-VE" sz="1050" dirty="0" smtClean="0"/>
              <a:t>Mantener intercambios científicos con otros centros nacionales e internacionales.</a:t>
            </a:r>
          </a:p>
          <a:p>
            <a:pPr marL="171450" lvl="0" indent="-171450" algn="just">
              <a:buClr>
                <a:schemeClr val="accent1">
                  <a:lumMod val="75000"/>
                </a:schemeClr>
              </a:buClr>
              <a:buFont typeface="Arial" pitchFamily="34" charset="0"/>
              <a:buChar char="•"/>
            </a:pPr>
            <a:r>
              <a:rPr lang="es-VE" sz="1050" dirty="0" smtClean="0"/>
              <a:t>Desarrollar proyectos de investigación.</a:t>
            </a:r>
          </a:p>
          <a:p>
            <a:pPr lvl="0" algn="just"/>
            <a:r>
              <a:rPr lang="es-ES" sz="1050" dirty="0" smtClean="0"/>
              <a:t>Proporcionar asesoramiento técnico. </a:t>
            </a:r>
          </a:p>
          <a:p>
            <a:pPr algn="just"/>
            <a:r>
              <a:rPr lang="es-ES" sz="1100" b="1" dirty="0"/>
              <a:t>FUNCIONES</a:t>
            </a:r>
            <a:r>
              <a:rPr lang="es-ES" sz="1100" dirty="0"/>
              <a:t> </a:t>
            </a:r>
          </a:p>
          <a:p>
            <a:pPr algn="just"/>
            <a:r>
              <a:rPr lang="es-ES" sz="1050" dirty="0"/>
              <a:t>Nuestra Escuela ha sido pionera en Venezuela en cuanto al desarrollo de estudios universitarios en Computación a nivel de Pregrado y Postgrado, continuamente ha estado avanzando y nunca ha dejado de aportar al país soluciones informáticas a problemas de las más diversas índoles, además de formar semestre a semestre valiosos Recursos Humanos, futuros profesionales en el área.</a:t>
            </a:r>
          </a:p>
          <a:p>
            <a:pPr lvl="0" algn="just"/>
            <a:endParaRPr lang="es-ES" sz="1050" dirty="0" smtClean="0"/>
          </a:p>
          <a:p>
            <a:pPr lvl="0" algn="just"/>
            <a:endParaRPr lang="es-VE" sz="1050" dirty="0" smtClean="0"/>
          </a:p>
        </p:txBody>
      </p:sp>
      <p:grpSp>
        <p:nvGrpSpPr>
          <p:cNvPr id="7" name="6 Grupo"/>
          <p:cNvGrpSpPr/>
          <p:nvPr/>
        </p:nvGrpSpPr>
        <p:grpSpPr>
          <a:xfrm>
            <a:off x="5013175" y="2267744"/>
            <a:ext cx="1296144" cy="1315015"/>
            <a:chOff x="5013175" y="2282574"/>
            <a:chExt cx="1296144" cy="1315015"/>
          </a:xfrm>
        </p:grpSpPr>
        <p:sp>
          <p:nvSpPr>
            <p:cNvPr id="25" name="24 Rectángulo"/>
            <p:cNvSpPr/>
            <p:nvPr/>
          </p:nvSpPr>
          <p:spPr>
            <a:xfrm>
              <a:off x="5013175" y="2282574"/>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 name="5 Imagen"/>
            <p:cNvPicPr>
              <a:picLocks noChangeAspect="1"/>
            </p:cNvPicPr>
            <p:nvPr/>
          </p:nvPicPr>
          <p:blipFill rotWithShape="1">
            <a:blip r:embed="rId4" cstate="print">
              <a:extLst>
                <a:ext uri="{28A0092B-C50C-407E-A947-70E740481C1C}">
                  <a14:useLocalDpi xmlns:a14="http://schemas.microsoft.com/office/drawing/2010/main" val="0"/>
                </a:ext>
              </a:extLst>
            </a:blip>
            <a:srcRect l="25010" t="20311" r="29801" b="26467"/>
            <a:stretch/>
          </p:blipFill>
          <p:spPr>
            <a:xfrm>
              <a:off x="5157192" y="2328441"/>
              <a:ext cx="1050550" cy="1235447"/>
            </a:xfrm>
            <a:prstGeom prst="rect">
              <a:avLst/>
            </a:prstGeom>
          </p:spPr>
        </p:pic>
      </p:grpSp>
      <p:sp>
        <p:nvSpPr>
          <p:cNvPr id="38" name="37 CuadroTexto"/>
          <p:cNvSpPr txBox="1"/>
          <p:nvPr/>
        </p:nvSpPr>
        <p:spPr>
          <a:xfrm>
            <a:off x="3429000" y="3563888"/>
            <a:ext cx="2880320" cy="2516073"/>
          </a:xfrm>
          <a:prstGeom prst="rect">
            <a:avLst/>
          </a:prstGeom>
          <a:noFill/>
        </p:spPr>
        <p:txBody>
          <a:bodyPr wrap="square" rtlCol="0">
            <a:spAutoFit/>
          </a:bodyPr>
          <a:lstStyle/>
          <a:p>
            <a:pPr marL="171450" indent="-171450" algn="just">
              <a:buClr>
                <a:schemeClr val="accent1">
                  <a:lumMod val="75000"/>
                </a:schemeClr>
              </a:buClr>
              <a:buFont typeface="Arial" pitchFamily="34" charset="0"/>
              <a:buChar char="•"/>
            </a:pPr>
            <a:r>
              <a:rPr lang="es-ES" sz="1050" dirty="0" smtClean="0"/>
              <a:t>Coordinar los métodos de evaluación y metodologías de las asignaturas de la carrera</a:t>
            </a:r>
          </a:p>
          <a:p>
            <a:pPr marL="171450" indent="-171450" algn="just">
              <a:buClr>
                <a:schemeClr val="accent1">
                  <a:lumMod val="75000"/>
                </a:schemeClr>
              </a:buClr>
              <a:buFont typeface="Arial" pitchFamily="34" charset="0"/>
              <a:buChar char="•"/>
            </a:pPr>
            <a:r>
              <a:rPr lang="es-ES" sz="1050" dirty="0" smtClean="0"/>
              <a:t>Proponer </a:t>
            </a:r>
            <a:r>
              <a:rPr lang="es-ES" sz="1050" dirty="0"/>
              <a:t>junto con otros entes de la Escuela, la programación docente tentativa de cada semestre, coordinando los recursos humanos necesarios para el dictado de las diferentes materias</a:t>
            </a:r>
          </a:p>
          <a:p>
            <a:pPr marL="171450" indent="-171450" algn="just">
              <a:buClr>
                <a:schemeClr val="accent1">
                  <a:lumMod val="75000"/>
                </a:schemeClr>
              </a:buClr>
              <a:buFont typeface="Arial" pitchFamily="34" charset="0"/>
              <a:buChar char="•"/>
            </a:pPr>
            <a:r>
              <a:rPr lang="es-ES" sz="1050" dirty="0"/>
              <a:t>Proponer mecanismos y comisiones adecuadas para mejorar la docencia</a:t>
            </a:r>
          </a:p>
          <a:p>
            <a:pPr marL="171450" indent="-171450" algn="just">
              <a:buClr>
                <a:schemeClr val="accent1">
                  <a:lumMod val="75000"/>
                </a:schemeClr>
              </a:buClr>
              <a:buFont typeface="Arial" pitchFamily="34" charset="0"/>
              <a:buChar char="•"/>
            </a:pPr>
            <a:r>
              <a:rPr lang="es-ES" sz="1050" dirty="0"/>
              <a:t>Contratar los profesores, auxiliares docentes y preparadores de la Escuela</a:t>
            </a:r>
          </a:p>
          <a:p>
            <a:pPr marL="171450" indent="-171450" algn="just">
              <a:buClr>
                <a:schemeClr val="accent1">
                  <a:lumMod val="75000"/>
                </a:schemeClr>
              </a:buClr>
              <a:buFont typeface="Arial" pitchFamily="34" charset="0"/>
              <a:buChar char="•"/>
            </a:pPr>
            <a:r>
              <a:rPr lang="es-ES" sz="1050" dirty="0"/>
              <a:t>Informa a los estudiantes sobre Normativas y Reglamentos de la Escuela</a:t>
            </a:r>
          </a:p>
          <a:p>
            <a:pPr marL="171450" indent="-171450" algn="just">
              <a:buClr>
                <a:schemeClr val="accent1">
                  <a:lumMod val="75000"/>
                </a:schemeClr>
              </a:buClr>
              <a:buFont typeface="Arial" pitchFamily="34" charset="0"/>
              <a:buChar char="•"/>
            </a:pPr>
            <a:r>
              <a:rPr lang="es-ES" sz="1050" dirty="0"/>
              <a:t>Recepción y tramitación de diversas solicitudes estudiantiles</a:t>
            </a:r>
            <a:endParaRPr lang="es-VE" sz="1050" dirty="0" smtClean="0"/>
          </a:p>
        </p:txBody>
      </p:sp>
      <p:sp>
        <p:nvSpPr>
          <p:cNvPr id="40" name="39 CuadroTexto"/>
          <p:cNvSpPr txBox="1"/>
          <p:nvPr/>
        </p:nvSpPr>
        <p:spPr>
          <a:xfrm>
            <a:off x="3442692" y="2339752"/>
            <a:ext cx="1537775" cy="1223412"/>
          </a:xfrm>
          <a:prstGeom prst="rect">
            <a:avLst/>
          </a:prstGeom>
          <a:noFill/>
        </p:spPr>
        <p:txBody>
          <a:bodyPr wrap="square" rtlCol="0">
            <a:spAutoFit/>
          </a:bodyPr>
          <a:lstStyle/>
          <a:p>
            <a:pPr algn="just"/>
            <a:r>
              <a:rPr lang="es-ES" sz="1050" dirty="0" smtClean="0"/>
              <a:t>Destacan </a:t>
            </a:r>
            <a:r>
              <a:rPr lang="es-ES" sz="1050" dirty="0"/>
              <a:t>entre sus funciones:</a:t>
            </a:r>
          </a:p>
          <a:p>
            <a:pPr marL="171450" indent="-171450" algn="just">
              <a:buClr>
                <a:schemeClr val="accent1">
                  <a:lumMod val="75000"/>
                </a:schemeClr>
              </a:buClr>
              <a:buFont typeface="Arial" pitchFamily="34" charset="0"/>
              <a:buChar char="•"/>
            </a:pPr>
            <a:r>
              <a:rPr lang="es-ES" sz="1050" dirty="0" smtClean="0"/>
              <a:t>Desarrollar las </a:t>
            </a:r>
            <a:r>
              <a:rPr lang="es-ES" sz="1050" dirty="0"/>
              <a:t>políticas de Docencia y las estrategias generales del dictado de </a:t>
            </a:r>
            <a:r>
              <a:rPr lang="es-ES" sz="1050" dirty="0" smtClean="0"/>
              <a:t>materias.</a:t>
            </a:r>
          </a:p>
        </p:txBody>
      </p:sp>
      <p:sp>
        <p:nvSpPr>
          <p:cNvPr id="41" name="40 CuadroTexto"/>
          <p:cNvSpPr txBox="1"/>
          <p:nvPr/>
        </p:nvSpPr>
        <p:spPr>
          <a:xfrm>
            <a:off x="4531807" y="7956376"/>
            <a:ext cx="1777513" cy="215444"/>
          </a:xfrm>
          <a:prstGeom prst="rect">
            <a:avLst/>
          </a:prstGeom>
          <a:noFill/>
        </p:spPr>
        <p:txBody>
          <a:bodyPr wrap="square" rtlCol="0">
            <a:spAutoFit/>
          </a:bodyPr>
          <a:lstStyle/>
          <a:p>
            <a:pPr algn="r"/>
            <a:r>
              <a:rPr lang="es-ES" sz="800" i="1" dirty="0" smtClean="0"/>
              <a:t>Computación </a:t>
            </a:r>
            <a:endParaRPr lang="es-VE" sz="800" i="1" dirty="0" smtClean="0"/>
          </a:p>
        </p:txBody>
      </p:sp>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4695" y="6099966"/>
            <a:ext cx="2674624" cy="178033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827052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75507" y="2242478"/>
            <a:ext cx="2821905" cy="3985706"/>
          </a:xfrm>
          <a:prstGeom prst="rect">
            <a:avLst/>
          </a:prstGeom>
          <a:noFill/>
        </p:spPr>
        <p:txBody>
          <a:bodyPr wrap="square" rtlCol="0">
            <a:spAutoFit/>
          </a:bodyPr>
          <a:lstStyle/>
          <a:p>
            <a:pPr algn="ctr"/>
            <a:r>
              <a:rPr lang="es-ES" sz="1100" b="1" dirty="0" smtClean="0"/>
              <a:t>LABORATORIO DE </a:t>
            </a:r>
            <a:r>
              <a:rPr lang="es-ES" sz="1100" b="1" dirty="0"/>
              <a:t>ECOLOGÍA </a:t>
            </a:r>
            <a:r>
              <a:rPr lang="es-ES" sz="1100" b="1" dirty="0" smtClean="0"/>
              <a:t>HUMANA </a:t>
            </a:r>
          </a:p>
          <a:p>
            <a:r>
              <a:rPr lang="es-ES" sz="1100" b="1" dirty="0" smtClean="0"/>
              <a:t>Servicios: </a:t>
            </a:r>
          </a:p>
          <a:p>
            <a:pPr marL="171450" indent="-171450">
              <a:buFont typeface="Arial" pitchFamily="34" charset="0"/>
              <a:buChar char="•"/>
            </a:pPr>
            <a:r>
              <a:rPr lang="es-ES" sz="1100" dirty="0"/>
              <a:t>Estudios de Impacto Socio-Ambientales de obras y planes de desarrollo (EISA)</a:t>
            </a:r>
          </a:p>
          <a:p>
            <a:pPr marL="171450" indent="-171450">
              <a:buFont typeface="Arial" pitchFamily="34" charset="0"/>
              <a:buChar char="•"/>
            </a:pPr>
            <a:r>
              <a:rPr lang="es-ES" sz="1100" dirty="0"/>
              <a:t>Estudios de Evaluación de Sistemas Socio-Ecológicos (SSE). </a:t>
            </a:r>
          </a:p>
          <a:p>
            <a:pPr marL="171450" indent="-171450">
              <a:buFont typeface="Arial" pitchFamily="34" charset="0"/>
              <a:buChar char="•"/>
            </a:pPr>
            <a:r>
              <a:rPr lang="es-ES" sz="1100" dirty="0"/>
              <a:t>Evaluación de Impactos Ambientales y Sociales (EIAS).</a:t>
            </a:r>
          </a:p>
          <a:p>
            <a:pPr marL="171450" indent="-171450">
              <a:buFont typeface="Arial" pitchFamily="34" charset="0"/>
              <a:buChar char="•"/>
            </a:pPr>
            <a:r>
              <a:rPr lang="es-ES" sz="1100" dirty="0"/>
              <a:t>Diseño de Políticas y Planes Institucionales y Corporativos de Desarrollo.</a:t>
            </a:r>
          </a:p>
          <a:p>
            <a:pPr marL="171450" indent="-171450">
              <a:buFont typeface="Arial" pitchFamily="34" charset="0"/>
              <a:buChar char="•"/>
            </a:pPr>
            <a:r>
              <a:rPr lang="es-ES" sz="1100" dirty="0"/>
              <a:t>Elaboración de Planes de Formación Institucionales y Corporativos en Aspectos Socio-Ambientales.</a:t>
            </a:r>
            <a:endParaRPr lang="es-ES" sz="1100" dirty="0" smtClean="0"/>
          </a:p>
          <a:p>
            <a:r>
              <a:rPr lang="es-ES" sz="1100" b="1" dirty="0" smtClean="0"/>
              <a:t>Usuarios </a:t>
            </a:r>
            <a:r>
              <a:rPr lang="es-ES" sz="1100" b="1" dirty="0"/>
              <a:t>del Servicio, Producto o </a:t>
            </a:r>
            <a:r>
              <a:rPr lang="es-ES" sz="1100" b="1" dirty="0" smtClean="0"/>
              <a:t>Proceso</a:t>
            </a:r>
            <a:endParaRPr lang="es-ES" sz="1100" b="1" dirty="0"/>
          </a:p>
          <a:p>
            <a:pPr marL="171450" indent="-171450">
              <a:buFont typeface="Arial" pitchFamily="34" charset="0"/>
              <a:buChar char="•"/>
            </a:pPr>
            <a:r>
              <a:rPr lang="es-ES" sz="1100" dirty="0"/>
              <a:t>Consultoras ambientales, Ministerio Poder Popular para el Ambiente, </a:t>
            </a:r>
          </a:p>
          <a:p>
            <a:pPr marL="171450" indent="-171450">
              <a:buFont typeface="Arial" pitchFamily="34" charset="0"/>
              <a:buChar char="•"/>
            </a:pPr>
            <a:r>
              <a:rPr lang="es-ES" sz="1100" dirty="0" smtClean="0"/>
              <a:t>Organizaciones </a:t>
            </a:r>
            <a:r>
              <a:rPr lang="es-ES" sz="1100" dirty="0"/>
              <a:t>comunales, ONG, </a:t>
            </a:r>
          </a:p>
          <a:p>
            <a:pPr marL="171450" indent="-171450">
              <a:buFont typeface="Arial" pitchFamily="34" charset="0"/>
              <a:buChar char="•"/>
            </a:pPr>
            <a:r>
              <a:rPr lang="es-ES" sz="1100" dirty="0" smtClean="0"/>
              <a:t>Empresas comprometidas </a:t>
            </a:r>
            <a:r>
              <a:rPr lang="es-ES" sz="1100" dirty="0"/>
              <a:t>con la preservación del </a:t>
            </a:r>
            <a:r>
              <a:rPr lang="es-ES" sz="1100" dirty="0" smtClean="0"/>
              <a:t>ambiente</a:t>
            </a:r>
          </a:p>
          <a:p>
            <a:pPr algn="just"/>
            <a:r>
              <a:rPr lang="es-ES" sz="1100" b="1" dirty="0" smtClean="0"/>
              <a:t>Descripción: </a:t>
            </a:r>
          </a:p>
          <a:p>
            <a:pPr marL="171450" indent="-171450" algn="just">
              <a:buFont typeface="Arial" pitchFamily="34" charset="0"/>
              <a:buChar char="•"/>
            </a:pPr>
            <a:r>
              <a:rPr lang="es-ES" sz="1100" dirty="0" err="1" smtClean="0"/>
              <a:t>Socioecología</a:t>
            </a:r>
            <a:endParaRPr lang="es-ES" sz="1100" dirty="0" smtClean="0"/>
          </a:p>
          <a:p>
            <a:pPr algn="just"/>
            <a:r>
              <a:rPr lang="es-ES" sz="1100" b="1" dirty="0" smtClean="0"/>
              <a:t>Disponibilidad: </a:t>
            </a:r>
          </a:p>
          <a:p>
            <a:pPr marL="171450" indent="-171450" algn="just">
              <a:buFont typeface="Arial" pitchFamily="34" charset="0"/>
              <a:buChar char="•"/>
            </a:pPr>
            <a:r>
              <a:rPr lang="es-ES" sz="1100" dirty="0" smtClean="0"/>
              <a:t>Disponibilidad inmediata</a:t>
            </a:r>
            <a:endParaRPr lang="es-ES" sz="1100" dirty="0"/>
          </a:p>
        </p:txBody>
      </p:sp>
      <p:sp>
        <p:nvSpPr>
          <p:cNvPr id="22" name="21 Rectángulo"/>
          <p:cNvSpPr/>
          <p:nvPr/>
        </p:nvSpPr>
        <p:spPr>
          <a:xfrm>
            <a:off x="3501008" y="5148064"/>
            <a:ext cx="2613847" cy="29523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574435" y="5293483"/>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510894" y="5272335"/>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526738" y="5955248"/>
            <a:ext cx="2588643" cy="1785104"/>
          </a:xfrm>
          <a:prstGeom prst="rect">
            <a:avLst/>
          </a:prstGeom>
          <a:noFill/>
        </p:spPr>
        <p:txBody>
          <a:bodyPr wrap="square" rtlCol="0">
            <a:spAutoFit/>
          </a:bodyPr>
          <a:lstStyle/>
          <a:p>
            <a:pPr algn="just"/>
            <a:r>
              <a:rPr lang="es-ES" sz="1100" b="1" dirty="0" smtClean="0"/>
              <a:t>Contacto: </a:t>
            </a:r>
            <a:endParaRPr lang="es-ES" sz="1100" dirty="0"/>
          </a:p>
          <a:p>
            <a:pPr algn="just"/>
            <a:r>
              <a:rPr lang="pt-BR" sz="1100" dirty="0"/>
              <a:t>Dr. Renato De Nóbrega</a:t>
            </a:r>
          </a:p>
          <a:p>
            <a:pPr algn="just"/>
            <a:r>
              <a:rPr lang="pt-BR" sz="1100" dirty="0"/>
              <a:t>Lic. Alex </a:t>
            </a:r>
            <a:r>
              <a:rPr lang="pt-BR" sz="1100" dirty="0" err="1" smtClean="0"/>
              <a:t>Fergusson</a:t>
            </a:r>
            <a:endParaRPr lang="es-ES" sz="1100" dirty="0"/>
          </a:p>
          <a:p>
            <a:pPr algn="just"/>
            <a:r>
              <a:rPr lang="es-ES" sz="1100" dirty="0" smtClean="0"/>
              <a:t>58(212)6051415</a:t>
            </a:r>
            <a:endParaRPr lang="es-ES" sz="1100" dirty="0"/>
          </a:p>
          <a:p>
            <a:pPr algn="just"/>
            <a:r>
              <a:rPr lang="es-ES" sz="1100" dirty="0" smtClean="0"/>
              <a:t>58(212)6051243</a:t>
            </a:r>
          </a:p>
          <a:p>
            <a:pPr algn="just"/>
            <a:endParaRPr lang="es-ES" sz="1100" dirty="0"/>
          </a:p>
          <a:p>
            <a:pPr algn="just"/>
            <a:endParaRPr lang="es-ES" sz="1100" dirty="0" smtClean="0"/>
          </a:p>
          <a:p>
            <a:pPr algn="just"/>
            <a:r>
              <a:rPr lang="es-ES" sz="1100" b="1" dirty="0" smtClean="0"/>
              <a:t>Correo : </a:t>
            </a:r>
            <a:endParaRPr lang="es-ES" sz="1100" b="1" dirty="0"/>
          </a:p>
          <a:p>
            <a:pPr algn="just"/>
            <a:r>
              <a:rPr lang="es-ES" sz="1100" dirty="0"/>
              <a:t>alex.fergusson@ciens.ucv.ve</a:t>
            </a:r>
          </a:p>
          <a:p>
            <a:pPr algn="just"/>
            <a:r>
              <a:rPr lang="es-ES" sz="1100" dirty="0"/>
              <a:t>renato.nobrega@ciens.ucv.ve</a:t>
            </a:r>
            <a:endParaRPr lang="es-ES" sz="1100" dirty="0" smtClean="0"/>
          </a:p>
        </p:txBody>
      </p:sp>
      <p:grpSp>
        <p:nvGrpSpPr>
          <p:cNvPr id="28" name="27 Grupo"/>
          <p:cNvGrpSpPr/>
          <p:nvPr/>
        </p:nvGrpSpPr>
        <p:grpSpPr>
          <a:xfrm>
            <a:off x="3637238" y="6943599"/>
            <a:ext cx="220689" cy="220689"/>
            <a:chOff x="3827377" y="6599339"/>
            <a:chExt cx="373647" cy="373647"/>
          </a:xfrm>
        </p:grpSpPr>
        <p:sp>
          <p:nvSpPr>
            <p:cNvPr id="29" name="2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0" name="29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2" name="3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7459" y="5734173"/>
            <a:ext cx="230469" cy="230469"/>
          </a:xfrm>
          <a:prstGeom prst="rect">
            <a:avLst/>
          </a:prstGeom>
        </p:spPr>
      </p:pic>
      <p:pic>
        <p:nvPicPr>
          <p:cNvPr id="5" name="4 Imagen"/>
          <p:cNvPicPr>
            <a:picLocks noChangeAspect="1"/>
          </p:cNvPicPr>
          <p:nvPr/>
        </p:nvPicPr>
        <p:blipFill rotWithShape="1">
          <a:blip r:embed="rId7">
            <a:extLst>
              <a:ext uri="{28A0092B-C50C-407E-A947-70E740481C1C}">
                <a14:useLocalDpi xmlns:a14="http://schemas.microsoft.com/office/drawing/2010/main" val="0"/>
              </a:ext>
            </a:extLst>
          </a:blip>
          <a:srcRect l="62639"/>
          <a:stretch/>
        </p:blipFill>
        <p:spPr>
          <a:xfrm>
            <a:off x="614041" y="6228184"/>
            <a:ext cx="2668661" cy="201622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35 Imagen"/>
          <p:cNvPicPr>
            <a:picLocks noChangeAspect="1"/>
          </p:cNvPicPr>
          <p:nvPr/>
        </p:nvPicPr>
        <p:blipFill rotWithShape="1">
          <a:blip r:embed="rId7">
            <a:extLst>
              <a:ext uri="{28A0092B-C50C-407E-A947-70E740481C1C}">
                <a14:useLocalDpi xmlns:a14="http://schemas.microsoft.com/office/drawing/2010/main" val="0"/>
              </a:ext>
            </a:extLst>
          </a:blip>
          <a:srcRect l="30255" r="40543"/>
          <a:stretch/>
        </p:blipFill>
        <p:spPr>
          <a:xfrm>
            <a:off x="3546598" y="2396252"/>
            <a:ext cx="2548922" cy="246378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0615786"/>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75507" y="2191955"/>
            <a:ext cx="2821905" cy="6017032"/>
          </a:xfrm>
          <a:prstGeom prst="rect">
            <a:avLst/>
          </a:prstGeom>
          <a:noFill/>
        </p:spPr>
        <p:txBody>
          <a:bodyPr wrap="square" rtlCol="0">
            <a:spAutoFit/>
          </a:bodyPr>
          <a:lstStyle/>
          <a:p>
            <a:pPr algn="ctr"/>
            <a:r>
              <a:rPr lang="es-ES" sz="1100" b="1" dirty="0" smtClean="0"/>
              <a:t>LABORATORIO DE </a:t>
            </a:r>
            <a:r>
              <a:rPr lang="es-ES" sz="1100" b="1" dirty="0"/>
              <a:t>ECOLOGÍA DE </a:t>
            </a:r>
            <a:r>
              <a:rPr lang="es-ES" sz="1100" b="1" dirty="0" smtClean="0"/>
              <a:t>MICROORGANISMOS</a:t>
            </a:r>
          </a:p>
          <a:p>
            <a:r>
              <a:rPr lang="es-ES" sz="1100" b="1" dirty="0" smtClean="0"/>
              <a:t>Servicios: </a:t>
            </a:r>
          </a:p>
          <a:p>
            <a:pPr marL="171450" indent="-171450" algn="just">
              <a:buFont typeface="Arial" pitchFamily="34" charset="0"/>
              <a:buChar char="•"/>
            </a:pPr>
            <a:r>
              <a:rPr lang="es-ES" sz="1100" dirty="0"/>
              <a:t>Ecología Microbiana, con énfasis en el estudio de las comunidades microbianas y el rol que estas juegan en la dinámica y equilibrio de los ecosistemas.</a:t>
            </a:r>
          </a:p>
          <a:p>
            <a:pPr marL="171450" indent="-171450" algn="just">
              <a:buFont typeface="Arial" pitchFamily="34" charset="0"/>
              <a:buChar char="•"/>
            </a:pPr>
            <a:r>
              <a:rPr lang="es-ES" sz="1100" dirty="0"/>
              <a:t>Estudio de las comunidades microbianas en ambientes </a:t>
            </a:r>
            <a:r>
              <a:rPr lang="es-ES" sz="1100" dirty="0" err="1"/>
              <a:t>naturales,hasta</a:t>
            </a:r>
            <a:r>
              <a:rPr lang="es-ES" sz="1100" dirty="0"/>
              <a:t> el diagnóstico de la calidad ambiental.</a:t>
            </a:r>
          </a:p>
          <a:p>
            <a:pPr marL="171450" indent="-171450" algn="just">
              <a:buFont typeface="Arial" pitchFamily="34" charset="0"/>
              <a:buChar char="•"/>
            </a:pPr>
            <a:r>
              <a:rPr lang="es-ES" sz="1100" dirty="0"/>
              <a:t>Uso de microorganismos (hongos y/o bacterias) con proyección ambiental, orientados hacia su utilización en </a:t>
            </a:r>
            <a:r>
              <a:rPr lang="es-ES" sz="1100" dirty="0" err="1"/>
              <a:t>Biorremediación</a:t>
            </a:r>
            <a:r>
              <a:rPr lang="es-ES" sz="1100" dirty="0"/>
              <a:t>, Saneamiento Ambiental.</a:t>
            </a:r>
          </a:p>
          <a:p>
            <a:pPr marL="171450" indent="-171450" algn="just">
              <a:buFont typeface="Arial" pitchFamily="34" charset="0"/>
              <a:buChar char="•"/>
            </a:pPr>
            <a:r>
              <a:rPr lang="es-ES" sz="1100" dirty="0"/>
              <a:t>Estructura Funcional de las comunidades microbianas (hongos y bacterias) en diferentes ambientes naturales y sistemas artificiales como herramienta indicadora de cambios de procesos en dichos sistemas con fines de diagnóstico y planificación de estrategias sustentables. </a:t>
            </a:r>
          </a:p>
          <a:p>
            <a:pPr marL="171450" indent="-171450" algn="just">
              <a:buFont typeface="Arial" pitchFamily="34" charset="0"/>
              <a:buChar char="•"/>
            </a:pPr>
            <a:r>
              <a:rPr lang="es-ES" sz="1100" dirty="0"/>
              <a:t>Aplicación de biotecnologías microbianas para la remediación de ambientes contaminados con hidrocarburos y derivados de actividades petroleras</a:t>
            </a:r>
            <a:r>
              <a:rPr lang="es-ES" sz="1100" dirty="0" smtClean="0"/>
              <a:t>.</a:t>
            </a:r>
            <a:endParaRPr lang="es-ES" sz="1100" b="1" dirty="0" smtClean="0"/>
          </a:p>
          <a:p>
            <a:r>
              <a:rPr lang="es-ES" sz="1100" b="1" dirty="0" smtClean="0"/>
              <a:t>Usuarios </a:t>
            </a:r>
            <a:r>
              <a:rPr lang="es-ES" sz="1100" b="1" dirty="0"/>
              <a:t>del Servicio, Producto o </a:t>
            </a:r>
            <a:r>
              <a:rPr lang="es-ES" sz="1100" b="1" dirty="0" smtClean="0"/>
              <a:t>Proceso</a:t>
            </a:r>
          </a:p>
          <a:p>
            <a:pPr marL="171450" indent="-171450" algn="just">
              <a:buFont typeface="Arial" pitchFamily="34" charset="0"/>
              <a:buChar char="•"/>
            </a:pPr>
            <a:r>
              <a:rPr lang="es-ES" sz="1100" dirty="0" smtClean="0"/>
              <a:t>Consultoras </a:t>
            </a:r>
            <a:r>
              <a:rPr lang="es-ES" sz="1100" dirty="0"/>
              <a:t>ambientales, Ministerio del Ambiente, </a:t>
            </a:r>
            <a:r>
              <a:rPr lang="es-ES" sz="1100" dirty="0" smtClean="0"/>
              <a:t>PDVSA-</a:t>
            </a:r>
            <a:r>
              <a:rPr lang="es-ES" sz="1100" dirty="0" err="1" smtClean="0"/>
              <a:t>Intevep</a:t>
            </a:r>
            <a:r>
              <a:rPr lang="es-ES" sz="1100" dirty="0"/>
              <a:t>, organizaciones comunales, ONG, </a:t>
            </a:r>
            <a:r>
              <a:rPr lang="es-ES" sz="1100" dirty="0" smtClean="0"/>
              <a:t>y </a:t>
            </a:r>
            <a:r>
              <a:rPr lang="es-ES" sz="1100" dirty="0"/>
              <a:t>otras </a:t>
            </a:r>
            <a:r>
              <a:rPr lang="es-ES" sz="1100" dirty="0" smtClean="0"/>
              <a:t>empresas </a:t>
            </a:r>
            <a:r>
              <a:rPr lang="es-ES" sz="1100" dirty="0"/>
              <a:t>comprometidas con la preservación del ambiente.</a:t>
            </a:r>
          </a:p>
          <a:p>
            <a:pPr algn="just"/>
            <a:r>
              <a:rPr lang="es-ES" sz="1100" b="1" dirty="0" smtClean="0"/>
              <a:t>Disponibilidad</a:t>
            </a:r>
            <a:r>
              <a:rPr lang="es-ES" sz="1100" b="1" dirty="0"/>
              <a:t>: </a:t>
            </a:r>
          </a:p>
          <a:p>
            <a:pPr marL="171450" indent="-171450" algn="just">
              <a:buFont typeface="Arial" pitchFamily="34" charset="0"/>
              <a:buChar char="•"/>
            </a:pPr>
            <a:r>
              <a:rPr lang="es-ES" sz="1100" dirty="0"/>
              <a:t>Disponibilidad </a:t>
            </a:r>
            <a:r>
              <a:rPr lang="es-ES" sz="1100" dirty="0" smtClean="0"/>
              <a:t>inmediata</a:t>
            </a:r>
          </a:p>
          <a:p>
            <a:pPr algn="just"/>
            <a:r>
              <a:rPr lang="es-ES" sz="1100" dirty="0"/>
              <a:t> </a:t>
            </a:r>
            <a:r>
              <a:rPr lang="es-ES" sz="1100" dirty="0" smtClean="0"/>
              <a:t>    </a:t>
            </a:r>
            <a:r>
              <a:rPr lang="es-ES" sz="1100" dirty="0"/>
              <a:t>(Depende de los reactivos en existencia)</a:t>
            </a:r>
            <a:endParaRPr lang="es-ES" sz="1100" dirty="0" smtClean="0"/>
          </a:p>
        </p:txBody>
      </p:sp>
      <p:sp>
        <p:nvSpPr>
          <p:cNvPr id="22" name="21 Rectángulo"/>
          <p:cNvSpPr/>
          <p:nvPr/>
        </p:nvSpPr>
        <p:spPr>
          <a:xfrm>
            <a:off x="3606136" y="5724128"/>
            <a:ext cx="2613847" cy="25922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636557" y="5869547"/>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622547" y="5848399"/>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588860" y="6459304"/>
            <a:ext cx="2588643" cy="1785104"/>
          </a:xfrm>
          <a:prstGeom prst="rect">
            <a:avLst/>
          </a:prstGeom>
          <a:noFill/>
        </p:spPr>
        <p:txBody>
          <a:bodyPr wrap="square" rtlCol="0">
            <a:spAutoFit/>
          </a:bodyPr>
          <a:lstStyle/>
          <a:p>
            <a:pPr algn="just"/>
            <a:r>
              <a:rPr lang="es-ES" sz="1100" b="1" dirty="0" smtClean="0"/>
              <a:t>Contacto: </a:t>
            </a:r>
            <a:endParaRPr lang="es-ES" sz="1100" dirty="0"/>
          </a:p>
          <a:p>
            <a:pPr algn="just"/>
            <a:r>
              <a:rPr lang="pt-BR" sz="1100" dirty="0"/>
              <a:t>Dr. Renato De Nóbrega</a:t>
            </a:r>
          </a:p>
          <a:p>
            <a:pPr algn="just"/>
            <a:r>
              <a:rPr lang="pt-BR" sz="1100" dirty="0"/>
              <a:t>Lic. Alex </a:t>
            </a:r>
            <a:r>
              <a:rPr lang="pt-BR" sz="1100" dirty="0" err="1" smtClean="0"/>
              <a:t>Fergusson</a:t>
            </a:r>
            <a:endParaRPr lang="es-ES" sz="1100" dirty="0"/>
          </a:p>
          <a:p>
            <a:pPr algn="just"/>
            <a:r>
              <a:rPr lang="es-ES" sz="1100" dirty="0" smtClean="0"/>
              <a:t>58(212)6051415</a:t>
            </a:r>
            <a:endParaRPr lang="es-ES" sz="1100" dirty="0"/>
          </a:p>
          <a:p>
            <a:pPr algn="just"/>
            <a:r>
              <a:rPr lang="es-ES" sz="1100" dirty="0" smtClean="0"/>
              <a:t>58(212)6051243</a:t>
            </a:r>
          </a:p>
          <a:p>
            <a:pPr algn="just"/>
            <a:endParaRPr lang="es-ES" sz="1100" dirty="0"/>
          </a:p>
          <a:p>
            <a:pPr algn="just"/>
            <a:endParaRPr lang="es-ES" sz="1100" dirty="0" smtClean="0"/>
          </a:p>
          <a:p>
            <a:pPr algn="just"/>
            <a:r>
              <a:rPr lang="es-ES" sz="1100" b="1" dirty="0" smtClean="0"/>
              <a:t>Correo : </a:t>
            </a:r>
            <a:endParaRPr lang="es-ES" sz="1100" b="1" dirty="0"/>
          </a:p>
          <a:p>
            <a:pPr algn="just"/>
            <a:r>
              <a:rPr lang="es-ES" sz="1100" dirty="0"/>
              <a:t>alex.fergusson@ciens.ucv.ve</a:t>
            </a:r>
          </a:p>
          <a:p>
            <a:pPr algn="just"/>
            <a:r>
              <a:rPr lang="es-ES" sz="1100" dirty="0"/>
              <a:t>renato.nobrega@ciens.ucv.ve</a:t>
            </a:r>
            <a:endParaRPr lang="es-ES" sz="1100" dirty="0" smtClean="0"/>
          </a:p>
        </p:txBody>
      </p:sp>
      <p:grpSp>
        <p:nvGrpSpPr>
          <p:cNvPr id="28" name="27 Grupo"/>
          <p:cNvGrpSpPr/>
          <p:nvPr/>
        </p:nvGrpSpPr>
        <p:grpSpPr>
          <a:xfrm>
            <a:off x="3699360" y="7447655"/>
            <a:ext cx="220689" cy="220689"/>
            <a:chOff x="3827377" y="6599339"/>
            <a:chExt cx="373647" cy="373647"/>
          </a:xfrm>
        </p:grpSpPr>
        <p:sp>
          <p:nvSpPr>
            <p:cNvPr id="29" name="2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0" name="29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2" name="3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9581" y="6238229"/>
            <a:ext cx="230469" cy="230469"/>
          </a:xfrm>
          <a:prstGeom prst="rect">
            <a:avLst/>
          </a:prstGeom>
        </p:spPr>
      </p:pic>
      <p:pic>
        <p:nvPicPr>
          <p:cNvPr id="8196" name="Picture 4" descr="https://lh3.googleusercontent.com/wjQyNvPNvkp7SAxvwYR8KN5EugMFDAxmWu_nMgkKDMA4BrPSNV8rZVNqiyCKDYoE-bGOpY2Dpm3Q3TEWS9ElHlDslHlW_z23rAWJkIlpplmwza-uCa2QQTBdQDnoe4Th3UFSid2RO-b1r7A_u6qN66Ihm7TnLvMCG5mxXnDaL-sVx64vG5_TRYQjlPLNxPlyQro1HBP2gvibVFI-ehZ-d5ne9cgBY-rNdYNt6AWNaVSSF1jK6Ho0GbzY9veW-tsChqbKo1-0pf7PwTzzBd5hcU0BW6jG29crYkyslqsi3UoB1oTcLP_TrV6EKWEL6Ci7YjRjEtx-zWms-L6jlJaSbXxOGwtrCBG89HIB5QXS-yuULexhX495lZ_n4Z_yJV3AdUWKvwXilV509VvBA3bud2R8e16lDSbRHBpfiw3g0-RyFe-5D9Zj7n8IMpU8xrr1eTgsheErBJBa1YALLD5P08_EdCwjoB_Cj4kuF5kuc3CGevxAIrIbd1pW0aNQnHiC8ptBEWHeWb-9XBD6dVaE5GCSdT9769G029-Anws6Bk7pP_62iJkRCiJ0bhMT-OCugh3jgjQp615R46YVAzSMovebU-vtzK5lH6N5iEAi=w440-h586-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5599" y="2339752"/>
            <a:ext cx="2376836" cy="316551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09003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475507" y="2191955"/>
            <a:ext cx="2821905" cy="6017032"/>
          </a:xfrm>
          <a:prstGeom prst="rect">
            <a:avLst/>
          </a:prstGeom>
          <a:noFill/>
        </p:spPr>
        <p:txBody>
          <a:bodyPr wrap="square" rtlCol="0">
            <a:spAutoFit/>
          </a:bodyPr>
          <a:lstStyle/>
          <a:p>
            <a:pPr algn="ctr"/>
            <a:r>
              <a:rPr lang="es-ES" sz="1100" b="1" dirty="0" smtClean="0"/>
              <a:t>LABORATORIO DE </a:t>
            </a:r>
            <a:r>
              <a:rPr lang="es-ES" sz="1100" b="1" dirty="0"/>
              <a:t>ECOLOGÍA DE </a:t>
            </a:r>
            <a:r>
              <a:rPr lang="es-ES" sz="1100" b="1" dirty="0" smtClean="0"/>
              <a:t>MICROORGANISMOS</a:t>
            </a:r>
          </a:p>
          <a:p>
            <a:r>
              <a:rPr lang="es-ES" sz="1100" b="1" dirty="0" smtClean="0"/>
              <a:t>Servicios: </a:t>
            </a:r>
          </a:p>
          <a:p>
            <a:pPr marL="171450" indent="-171450" algn="just">
              <a:buFont typeface="Arial" pitchFamily="34" charset="0"/>
              <a:buChar char="•"/>
            </a:pPr>
            <a:r>
              <a:rPr lang="es-ES" sz="1100" dirty="0"/>
              <a:t>Ecología Microbiana, con énfasis en el estudio de las comunidades microbianas y el rol que estas juegan en la dinámica y equilibrio de los ecosistemas.</a:t>
            </a:r>
          </a:p>
          <a:p>
            <a:pPr marL="171450" indent="-171450" algn="just">
              <a:buFont typeface="Arial" pitchFamily="34" charset="0"/>
              <a:buChar char="•"/>
            </a:pPr>
            <a:r>
              <a:rPr lang="es-ES" sz="1100" dirty="0"/>
              <a:t>Estudio de las comunidades microbianas en ambientes </a:t>
            </a:r>
            <a:r>
              <a:rPr lang="es-ES" sz="1100" dirty="0" err="1"/>
              <a:t>naturales,hasta</a:t>
            </a:r>
            <a:r>
              <a:rPr lang="es-ES" sz="1100" dirty="0"/>
              <a:t> el diagnóstico de la calidad ambiental.</a:t>
            </a:r>
          </a:p>
          <a:p>
            <a:pPr marL="171450" indent="-171450" algn="just">
              <a:buFont typeface="Arial" pitchFamily="34" charset="0"/>
              <a:buChar char="•"/>
            </a:pPr>
            <a:r>
              <a:rPr lang="es-ES" sz="1100" dirty="0"/>
              <a:t>Uso de microorganismos (hongos y/o bacterias) con proyección ambiental, orientados hacia su utilización en </a:t>
            </a:r>
            <a:r>
              <a:rPr lang="es-ES" sz="1100" dirty="0" err="1"/>
              <a:t>Biorremediación</a:t>
            </a:r>
            <a:r>
              <a:rPr lang="es-ES" sz="1100" dirty="0"/>
              <a:t>, Saneamiento Ambiental.</a:t>
            </a:r>
          </a:p>
          <a:p>
            <a:pPr marL="171450" indent="-171450" algn="just">
              <a:buFont typeface="Arial" pitchFamily="34" charset="0"/>
              <a:buChar char="•"/>
            </a:pPr>
            <a:r>
              <a:rPr lang="es-ES" sz="1100" dirty="0"/>
              <a:t>Estructura Funcional de las comunidades microbianas (hongos y bacterias) en diferentes ambientes naturales y sistemas artificiales como herramienta indicadora de cambios de procesos en dichos sistemas con fines de diagnóstico y planificación de estrategias sustentables. </a:t>
            </a:r>
          </a:p>
          <a:p>
            <a:pPr marL="171450" indent="-171450" algn="just">
              <a:buFont typeface="Arial" pitchFamily="34" charset="0"/>
              <a:buChar char="•"/>
            </a:pPr>
            <a:r>
              <a:rPr lang="es-ES" sz="1100" dirty="0"/>
              <a:t>Aplicación de biotecnologías microbianas para la remediación de ambientes contaminados con hidrocarburos y derivados de actividades petroleras</a:t>
            </a:r>
            <a:r>
              <a:rPr lang="es-ES" sz="1100" dirty="0" smtClean="0"/>
              <a:t>.</a:t>
            </a:r>
            <a:endParaRPr lang="es-ES" sz="1100" b="1" dirty="0" smtClean="0"/>
          </a:p>
          <a:p>
            <a:r>
              <a:rPr lang="es-ES" sz="1100" b="1" dirty="0" smtClean="0"/>
              <a:t>Usuarios </a:t>
            </a:r>
            <a:r>
              <a:rPr lang="es-ES" sz="1100" b="1" dirty="0"/>
              <a:t>del Servicio, Producto o </a:t>
            </a:r>
            <a:r>
              <a:rPr lang="es-ES" sz="1100" b="1" dirty="0" smtClean="0"/>
              <a:t>Proceso</a:t>
            </a:r>
          </a:p>
          <a:p>
            <a:pPr marL="171450" indent="-171450" algn="just">
              <a:buFont typeface="Arial" pitchFamily="34" charset="0"/>
              <a:buChar char="•"/>
            </a:pPr>
            <a:r>
              <a:rPr lang="es-ES" sz="1100" dirty="0" smtClean="0"/>
              <a:t>Consultoras </a:t>
            </a:r>
            <a:r>
              <a:rPr lang="es-ES" sz="1100" dirty="0"/>
              <a:t>ambientales, Ministerio del Ambiente, </a:t>
            </a:r>
            <a:r>
              <a:rPr lang="es-ES" sz="1100" dirty="0" smtClean="0"/>
              <a:t>PDVSA-</a:t>
            </a:r>
            <a:r>
              <a:rPr lang="es-ES" sz="1100" dirty="0" err="1" smtClean="0"/>
              <a:t>Intevep</a:t>
            </a:r>
            <a:r>
              <a:rPr lang="es-ES" sz="1100" dirty="0"/>
              <a:t>, organizaciones comunales, ONG, </a:t>
            </a:r>
            <a:r>
              <a:rPr lang="es-ES" sz="1100" dirty="0" smtClean="0"/>
              <a:t>y </a:t>
            </a:r>
            <a:r>
              <a:rPr lang="es-ES" sz="1100" dirty="0"/>
              <a:t>otras </a:t>
            </a:r>
            <a:r>
              <a:rPr lang="es-ES" sz="1100" dirty="0" smtClean="0"/>
              <a:t>empresas </a:t>
            </a:r>
            <a:r>
              <a:rPr lang="es-ES" sz="1100" dirty="0"/>
              <a:t>comprometidas con la preservación del ambiente.</a:t>
            </a:r>
          </a:p>
          <a:p>
            <a:pPr algn="just"/>
            <a:r>
              <a:rPr lang="es-ES" sz="1100" b="1" dirty="0" smtClean="0"/>
              <a:t>Disponibilidad</a:t>
            </a:r>
            <a:r>
              <a:rPr lang="es-ES" sz="1100" b="1" dirty="0"/>
              <a:t>: </a:t>
            </a:r>
          </a:p>
          <a:p>
            <a:pPr marL="171450" indent="-171450" algn="just">
              <a:buFont typeface="Arial" pitchFamily="34" charset="0"/>
              <a:buChar char="•"/>
            </a:pPr>
            <a:r>
              <a:rPr lang="es-ES" sz="1100" dirty="0"/>
              <a:t>Disponibilidad </a:t>
            </a:r>
            <a:r>
              <a:rPr lang="es-ES" sz="1100" dirty="0" smtClean="0"/>
              <a:t>inmediata</a:t>
            </a:r>
          </a:p>
          <a:p>
            <a:pPr algn="just"/>
            <a:r>
              <a:rPr lang="es-ES" sz="1100" dirty="0"/>
              <a:t> </a:t>
            </a:r>
            <a:r>
              <a:rPr lang="es-ES" sz="1100" dirty="0" smtClean="0"/>
              <a:t>    </a:t>
            </a:r>
            <a:r>
              <a:rPr lang="es-ES" sz="1100" dirty="0"/>
              <a:t>(Depende de los reactivos en existencia)</a:t>
            </a:r>
            <a:endParaRPr lang="es-ES" sz="1100" dirty="0" smtClean="0"/>
          </a:p>
        </p:txBody>
      </p:sp>
      <p:sp>
        <p:nvSpPr>
          <p:cNvPr id="22" name="21 Rectángulo"/>
          <p:cNvSpPr/>
          <p:nvPr/>
        </p:nvSpPr>
        <p:spPr>
          <a:xfrm>
            <a:off x="3573016" y="5724128"/>
            <a:ext cx="2613847" cy="25922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646443" y="5817284"/>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582902" y="5796136"/>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598746" y="6377251"/>
            <a:ext cx="2588643" cy="1785104"/>
          </a:xfrm>
          <a:prstGeom prst="rect">
            <a:avLst/>
          </a:prstGeom>
          <a:noFill/>
        </p:spPr>
        <p:txBody>
          <a:bodyPr wrap="square" rtlCol="0">
            <a:spAutoFit/>
          </a:bodyPr>
          <a:lstStyle/>
          <a:p>
            <a:pPr algn="just"/>
            <a:r>
              <a:rPr lang="es-ES" sz="1100" b="1" dirty="0" smtClean="0"/>
              <a:t>Contacto: </a:t>
            </a:r>
            <a:endParaRPr lang="es-ES" sz="1100" dirty="0"/>
          </a:p>
          <a:p>
            <a:pPr algn="just"/>
            <a:r>
              <a:rPr lang="es-ES" sz="1100" dirty="0"/>
              <a:t>Dra. Nora </a:t>
            </a:r>
            <a:r>
              <a:rPr lang="es-ES" sz="1100" dirty="0" err="1"/>
              <a:t>Malaver</a:t>
            </a:r>
            <a:endParaRPr lang="es-ES" sz="1100" dirty="0"/>
          </a:p>
          <a:p>
            <a:pPr algn="just"/>
            <a:r>
              <a:rPr lang="es-ES" sz="1100" dirty="0"/>
              <a:t>Lic. María del Pino Rodríguez</a:t>
            </a:r>
          </a:p>
          <a:p>
            <a:pPr algn="just"/>
            <a:r>
              <a:rPr lang="es-ES" sz="1100" dirty="0" smtClean="0"/>
              <a:t>58(212)6051426/1307</a:t>
            </a:r>
            <a:endParaRPr lang="es-ES" sz="1100" dirty="0"/>
          </a:p>
          <a:p>
            <a:pPr algn="just"/>
            <a:r>
              <a:rPr lang="es-ES" sz="1100" dirty="0" smtClean="0"/>
              <a:t>58(212)6051427</a:t>
            </a:r>
            <a:endParaRPr lang="es-ES" sz="1100" dirty="0"/>
          </a:p>
          <a:p>
            <a:pPr algn="just"/>
            <a:endParaRPr lang="es-ES" sz="1100" dirty="0" smtClean="0"/>
          </a:p>
          <a:p>
            <a:pPr algn="just"/>
            <a:endParaRPr lang="es-ES" sz="1100" dirty="0" smtClean="0"/>
          </a:p>
          <a:p>
            <a:pPr algn="just"/>
            <a:r>
              <a:rPr lang="es-ES" sz="1100" b="1" dirty="0" smtClean="0"/>
              <a:t>Correo : </a:t>
            </a:r>
            <a:endParaRPr lang="es-ES" sz="1100" b="1" dirty="0"/>
          </a:p>
          <a:p>
            <a:pPr algn="just"/>
            <a:r>
              <a:rPr lang="es-ES" sz="1100" dirty="0"/>
              <a:t>nora.malaver@ciens.ucv.ve</a:t>
            </a:r>
          </a:p>
          <a:p>
            <a:pPr algn="just"/>
            <a:r>
              <a:rPr lang="es-ES" sz="1100" dirty="0"/>
              <a:t>maria.rodriguez@ciens.ucv.ve</a:t>
            </a:r>
          </a:p>
        </p:txBody>
      </p:sp>
      <p:grpSp>
        <p:nvGrpSpPr>
          <p:cNvPr id="28" name="27 Grupo"/>
          <p:cNvGrpSpPr/>
          <p:nvPr/>
        </p:nvGrpSpPr>
        <p:grpSpPr>
          <a:xfrm>
            <a:off x="3709246" y="7365602"/>
            <a:ext cx="220689" cy="220689"/>
            <a:chOff x="3827377" y="6599339"/>
            <a:chExt cx="373647" cy="373647"/>
          </a:xfrm>
        </p:grpSpPr>
        <p:sp>
          <p:nvSpPr>
            <p:cNvPr id="29" name="2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0" name="29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2" name="3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9467" y="6156176"/>
            <a:ext cx="230469" cy="230469"/>
          </a:xfrm>
          <a:prstGeom prst="rect">
            <a:avLst/>
          </a:prstGeom>
        </p:spPr>
      </p:pic>
      <p:pic>
        <p:nvPicPr>
          <p:cNvPr id="35" name="Picture 2" descr="https://lh3.googleusercontent.com/mLrspS3fNzjMyRZRyBIA5CV-Kjh3em6RPFwrLoEAKn_hN_Wb02baNpIC4MCqgCLAZEC-haxF2MKaMaTzWUIPo4k3hix-tpAgbkjoFQrdmT7y9cf16nHPQ6UnbDiY9hibxhKJtZ_2TLdxJzF7XYjICGrffe5AhfDO7jJwzU6Pnj51DCFkBy2N1RrInBTy_8xqm4YQTs22LGQHPwAVTZEHit38ItQUbPwK89z1SLtOZYxCRHdypiiOXJXjhCE3HnhBmLEIqxvX0nePsQ5lxlbcc7qQI8cZTFxGas_4-si-mJcp-F_mARaGhHuiWrC03-3FTg68RgipnO6dsTsrXD0yt6V8P1rxlMiN4AX4j9hcK3nsJRDym8O0gbeQAfVQgXEDjGjG8msXCgcWzhc_pQuM8PfcNWUqdgwweNEDki_XGlnYf-fR-asUoHez9VPVvH7EZViOOdxo4EsfwhiN_rJLxfnLzA9ZKD2Kew48rDyVn6bWKNSO40dB53ix6lHYi_aOOYNpySGLWdEtFI1hgyEweGTp7znXmugcKFAjQR4Q6PSidB1WzJVkNjLvRKOfVs2PGH0PzOtj_6-frxkox7svS5wlqfVSU969oyRQrcbl=w440-h586-no"/>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26205" y="2313265"/>
            <a:ext cx="2395083" cy="318981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132375"/>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535087" y="2191955"/>
            <a:ext cx="2821905" cy="6017032"/>
          </a:xfrm>
          <a:prstGeom prst="rect">
            <a:avLst/>
          </a:prstGeom>
          <a:noFill/>
        </p:spPr>
        <p:txBody>
          <a:bodyPr wrap="square" rtlCol="0">
            <a:spAutoFit/>
          </a:bodyPr>
          <a:lstStyle/>
          <a:p>
            <a:pPr algn="ctr"/>
            <a:r>
              <a:rPr lang="es-ES" sz="1100" b="1" dirty="0" smtClean="0"/>
              <a:t>LABORATORIO DE </a:t>
            </a:r>
            <a:r>
              <a:rPr lang="es-ES" sz="1100" b="1" dirty="0"/>
              <a:t>ECOLOGÍA DE </a:t>
            </a:r>
            <a:r>
              <a:rPr lang="es-ES" sz="1100" b="1" dirty="0" smtClean="0"/>
              <a:t>MICROORGANISMOS</a:t>
            </a:r>
          </a:p>
          <a:p>
            <a:r>
              <a:rPr lang="es-ES" sz="1100" b="1" dirty="0" smtClean="0"/>
              <a:t>Servicios: </a:t>
            </a:r>
          </a:p>
          <a:p>
            <a:pPr marL="171450" indent="-171450" algn="just">
              <a:buFont typeface="Arial" pitchFamily="34" charset="0"/>
              <a:buChar char="•"/>
            </a:pPr>
            <a:r>
              <a:rPr lang="es-ES" sz="1100" dirty="0"/>
              <a:t>Ecología Microbiana, con énfasis en el estudio de las comunidades microbianas y el rol que estas juegan en la dinámica y equilibrio de los ecosistemas.</a:t>
            </a:r>
          </a:p>
          <a:p>
            <a:pPr marL="171450" indent="-171450" algn="just">
              <a:buFont typeface="Arial" pitchFamily="34" charset="0"/>
              <a:buChar char="•"/>
            </a:pPr>
            <a:r>
              <a:rPr lang="es-ES" sz="1100" dirty="0"/>
              <a:t>Estudio de las comunidades microbianas en ambientes </a:t>
            </a:r>
            <a:r>
              <a:rPr lang="es-ES" sz="1100" dirty="0" err="1"/>
              <a:t>naturales,hasta</a:t>
            </a:r>
            <a:r>
              <a:rPr lang="es-ES" sz="1100" dirty="0"/>
              <a:t> el diagnóstico de la calidad ambiental.</a:t>
            </a:r>
          </a:p>
          <a:p>
            <a:pPr marL="171450" indent="-171450" algn="just">
              <a:buFont typeface="Arial" pitchFamily="34" charset="0"/>
              <a:buChar char="•"/>
            </a:pPr>
            <a:r>
              <a:rPr lang="es-ES" sz="1100" dirty="0"/>
              <a:t>Uso de microorganismos (hongos y/o bacterias) con proyección ambiental, orientados hacia su utilización en </a:t>
            </a:r>
            <a:r>
              <a:rPr lang="es-ES" sz="1100" dirty="0" err="1"/>
              <a:t>Biorremediación</a:t>
            </a:r>
            <a:r>
              <a:rPr lang="es-ES" sz="1100" dirty="0"/>
              <a:t>, Saneamiento Ambiental.</a:t>
            </a:r>
          </a:p>
          <a:p>
            <a:pPr marL="171450" indent="-171450" algn="just">
              <a:buFont typeface="Arial" pitchFamily="34" charset="0"/>
              <a:buChar char="•"/>
            </a:pPr>
            <a:r>
              <a:rPr lang="es-ES" sz="1100" dirty="0"/>
              <a:t>Estructura Funcional de las comunidades microbianas (hongos y bacterias) en diferentes ambientes naturales y sistemas artificiales como herramienta indicadora de cambios de procesos en dichos sistemas con fines de diagnóstico y planificación de estrategias sustentables. </a:t>
            </a:r>
          </a:p>
          <a:p>
            <a:pPr marL="171450" indent="-171450" algn="just">
              <a:buFont typeface="Arial" pitchFamily="34" charset="0"/>
              <a:buChar char="•"/>
            </a:pPr>
            <a:r>
              <a:rPr lang="es-ES" sz="1100" dirty="0"/>
              <a:t>Aplicación de biotecnologías microbianas para la remediación de ambientes contaminados con hidrocarburos y derivados de actividades petroleras</a:t>
            </a:r>
            <a:r>
              <a:rPr lang="es-ES" sz="1100" dirty="0" smtClean="0"/>
              <a:t>.</a:t>
            </a:r>
            <a:endParaRPr lang="es-ES" sz="1100" b="1" dirty="0" smtClean="0"/>
          </a:p>
          <a:p>
            <a:r>
              <a:rPr lang="es-ES" sz="1100" b="1" dirty="0" smtClean="0"/>
              <a:t>Usuarios </a:t>
            </a:r>
            <a:r>
              <a:rPr lang="es-ES" sz="1100" b="1" dirty="0"/>
              <a:t>del Servicio, Producto o </a:t>
            </a:r>
            <a:r>
              <a:rPr lang="es-ES" sz="1100" b="1" dirty="0" smtClean="0"/>
              <a:t>Proceso</a:t>
            </a:r>
          </a:p>
          <a:p>
            <a:pPr marL="171450" indent="-171450" algn="just">
              <a:buFont typeface="Arial" pitchFamily="34" charset="0"/>
              <a:buChar char="•"/>
            </a:pPr>
            <a:r>
              <a:rPr lang="es-ES" sz="1100" dirty="0" smtClean="0"/>
              <a:t>Consultoras </a:t>
            </a:r>
            <a:r>
              <a:rPr lang="es-ES" sz="1100" dirty="0"/>
              <a:t>ambientales, Ministerio del Ambiente, </a:t>
            </a:r>
            <a:r>
              <a:rPr lang="es-ES" sz="1100" dirty="0" smtClean="0"/>
              <a:t>PDVSA-</a:t>
            </a:r>
            <a:r>
              <a:rPr lang="es-ES" sz="1100" dirty="0" err="1" smtClean="0"/>
              <a:t>Intevep</a:t>
            </a:r>
            <a:r>
              <a:rPr lang="es-ES" sz="1100" dirty="0"/>
              <a:t>, organizaciones comunales, ONG, </a:t>
            </a:r>
            <a:r>
              <a:rPr lang="es-ES" sz="1100" dirty="0" smtClean="0"/>
              <a:t>y </a:t>
            </a:r>
            <a:r>
              <a:rPr lang="es-ES" sz="1100" dirty="0"/>
              <a:t>otras </a:t>
            </a:r>
            <a:r>
              <a:rPr lang="es-ES" sz="1100" dirty="0" smtClean="0"/>
              <a:t>empresas </a:t>
            </a:r>
            <a:r>
              <a:rPr lang="es-ES" sz="1100" dirty="0"/>
              <a:t>comprometidas con la preservación del ambiente.</a:t>
            </a:r>
          </a:p>
          <a:p>
            <a:pPr algn="just"/>
            <a:r>
              <a:rPr lang="es-ES" sz="1100" b="1" dirty="0" smtClean="0"/>
              <a:t>Disponibilidad</a:t>
            </a:r>
            <a:r>
              <a:rPr lang="es-ES" sz="1100" b="1" dirty="0"/>
              <a:t>: </a:t>
            </a:r>
          </a:p>
          <a:p>
            <a:pPr marL="171450" indent="-171450" algn="just">
              <a:buFont typeface="Arial" pitchFamily="34" charset="0"/>
              <a:buChar char="•"/>
            </a:pPr>
            <a:r>
              <a:rPr lang="es-ES" sz="1100" dirty="0"/>
              <a:t>Disponibilidad </a:t>
            </a:r>
            <a:r>
              <a:rPr lang="es-ES" sz="1100" dirty="0" smtClean="0"/>
              <a:t>inmediata</a:t>
            </a:r>
          </a:p>
          <a:p>
            <a:pPr algn="just"/>
            <a:r>
              <a:rPr lang="es-ES" sz="1100" dirty="0"/>
              <a:t> </a:t>
            </a:r>
            <a:r>
              <a:rPr lang="es-ES" sz="1100" dirty="0" smtClean="0"/>
              <a:t>    </a:t>
            </a:r>
            <a:r>
              <a:rPr lang="es-ES" sz="1100" dirty="0"/>
              <a:t>(Depende de los reactivos en existencia)</a:t>
            </a:r>
            <a:endParaRPr lang="es-ES" sz="1100" dirty="0" smtClean="0"/>
          </a:p>
        </p:txBody>
      </p:sp>
      <p:sp>
        <p:nvSpPr>
          <p:cNvPr id="22" name="21 Rectángulo"/>
          <p:cNvSpPr/>
          <p:nvPr/>
        </p:nvSpPr>
        <p:spPr>
          <a:xfrm>
            <a:off x="3606136" y="5652120"/>
            <a:ext cx="2613847" cy="26642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679563" y="5797539"/>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616022" y="5776391"/>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631866" y="6387296"/>
            <a:ext cx="2588643" cy="1785104"/>
          </a:xfrm>
          <a:prstGeom prst="rect">
            <a:avLst/>
          </a:prstGeom>
          <a:noFill/>
        </p:spPr>
        <p:txBody>
          <a:bodyPr wrap="square" rtlCol="0">
            <a:spAutoFit/>
          </a:bodyPr>
          <a:lstStyle/>
          <a:p>
            <a:pPr algn="just"/>
            <a:r>
              <a:rPr lang="es-ES" sz="1100" b="1" dirty="0" smtClean="0"/>
              <a:t>Contacto: </a:t>
            </a:r>
            <a:endParaRPr lang="es-ES" sz="1100" dirty="0"/>
          </a:p>
          <a:p>
            <a:pPr algn="just"/>
            <a:r>
              <a:rPr lang="es-ES" sz="1100" dirty="0"/>
              <a:t>Dra. Nora </a:t>
            </a:r>
            <a:r>
              <a:rPr lang="es-ES" sz="1100" dirty="0" err="1"/>
              <a:t>Malaver</a:t>
            </a:r>
            <a:endParaRPr lang="es-ES" sz="1100" dirty="0"/>
          </a:p>
          <a:p>
            <a:pPr algn="just"/>
            <a:r>
              <a:rPr lang="es-ES" sz="1100" dirty="0"/>
              <a:t>Lic. María del Pino Rodríguez</a:t>
            </a:r>
          </a:p>
          <a:p>
            <a:pPr algn="just"/>
            <a:r>
              <a:rPr lang="es-ES" sz="1100" dirty="0" smtClean="0"/>
              <a:t>58(212)6051426/1307</a:t>
            </a:r>
            <a:endParaRPr lang="es-ES" sz="1100" dirty="0"/>
          </a:p>
          <a:p>
            <a:pPr algn="just"/>
            <a:r>
              <a:rPr lang="es-ES" sz="1100" dirty="0" smtClean="0"/>
              <a:t>58(212)6051427</a:t>
            </a:r>
            <a:endParaRPr lang="es-ES" sz="1100" dirty="0"/>
          </a:p>
          <a:p>
            <a:pPr algn="just"/>
            <a:endParaRPr lang="es-ES" sz="1100" dirty="0" smtClean="0"/>
          </a:p>
          <a:p>
            <a:pPr algn="just"/>
            <a:endParaRPr lang="es-ES" sz="1100" dirty="0" smtClean="0"/>
          </a:p>
          <a:p>
            <a:pPr algn="just"/>
            <a:r>
              <a:rPr lang="es-ES" sz="1100" b="1" dirty="0" smtClean="0"/>
              <a:t>Correo : </a:t>
            </a:r>
            <a:endParaRPr lang="es-ES" sz="1100" b="1" dirty="0"/>
          </a:p>
          <a:p>
            <a:pPr algn="just"/>
            <a:r>
              <a:rPr lang="es-ES" sz="1100" dirty="0"/>
              <a:t>nora.malaver@ciens.ucv.ve</a:t>
            </a:r>
          </a:p>
          <a:p>
            <a:pPr algn="just"/>
            <a:r>
              <a:rPr lang="es-ES" sz="1100" dirty="0"/>
              <a:t>maria.rodriguez@ciens.ucv.ve</a:t>
            </a:r>
          </a:p>
        </p:txBody>
      </p:sp>
      <p:grpSp>
        <p:nvGrpSpPr>
          <p:cNvPr id="28" name="27 Grupo"/>
          <p:cNvGrpSpPr/>
          <p:nvPr/>
        </p:nvGrpSpPr>
        <p:grpSpPr>
          <a:xfrm>
            <a:off x="3742366" y="7375647"/>
            <a:ext cx="220689" cy="220689"/>
            <a:chOff x="3827377" y="6599339"/>
            <a:chExt cx="373647" cy="373647"/>
          </a:xfrm>
        </p:grpSpPr>
        <p:sp>
          <p:nvSpPr>
            <p:cNvPr id="29" name="2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0" name="29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2" name="3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2587" y="6166221"/>
            <a:ext cx="230469" cy="230469"/>
          </a:xfrm>
          <a:prstGeom prst="rect">
            <a:avLst/>
          </a:prstGeom>
        </p:spPr>
      </p:pic>
      <p:pic>
        <p:nvPicPr>
          <p:cNvPr id="5" name="4 Imagen"/>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58509" y="2339752"/>
            <a:ext cx="2343894" cy="312164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1411602"/>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sp>
        <p:nvSpPr>
          <p:cNvPr id="34" name="33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cxnSp>
        <p:nvCxnSpPr>
          <p:cNvPr id="45" name="4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535087" y="2191955"/>
            <a:ext cx="2821905" cy="5001369"/>
          </a:xfrm>
          <a:prstGeom prst="rect">
            <a:avLst/>
          </a:prstGeom>
          <a:noFill/>
        </p:spPr>
        <p:txBody>
          <a:bodyPr wrap="square" rtlCol="0">
            <a:spAutoFit/>
          </a:bodyPr>
          <a:lstStyle/>
          <a:p>
            <a:pPr algn="ctr"/>
            <a:r>
              <a:rPr lang="es-ES" sz="1100" b="1" dirty="0" smtClean="0"/>
              <a:t>LABORATORIO DE </a:t>
            </a:r>
            <a:r>
              <a:rPr lang="es-ES" sz="1100" b="1" dirty="0"/>
              <a:t>ECOLOGÍA Y SISTEMAS</a:t>
            </a:r>
          </a:p>
          <a:p>
            <a:r>
              <a:rPr lang="es-ES" sz="1100" b="1" dirty="0" smtClean="0"/>
              <a:t>Servicios: </a:t>
            </a:r>
          </a:p>
          <a:p>
            <a:pPr marL="171450" indent="-171450" algn="just">
              <a:buFont typeface="Arial" pitchFamily="34" charset="0"/>
              <a:buChar char="•"/>
            </a:pPr>
            <a:r>
              <a:rPr lang="es-ES" sz="1100" dirty="0"/>
              <a:t>Ecología aplicada a salud pública asistida con percepción remota y Sistemas de Información Geográfica (SIG). </a:t>
            </a:r>
          </a:p>
          <a:p>
            <a:pPr marL="171450" indent="-171450" algn="just">
              <a:buFont typeface="Arial" pitchFamily="34" charset="0"/>
              <a:buChar char="•"/>
            </a:pPr>
            <a:r>
              <a:rPr lang="es-ES" sz="1100" dirty="0"/>
              <a:t>Modelaje de  sistemas complejos como la malaria y el dengue se están considerando elementos importantes como las condiciones socioeconómicas y los patrones culturales de la población, entre otros. </a:t>
            </a:r>
          </a:p>
          <a:p>
            <a:pPr marL="171450" indent="-171450">
              <a:buFont typeface="Arial" pitchFamily="34" charset="0"/>
              <a:buChar char="•"/>
            </a:pPr>
            <a:r>
              <a:rPr lang="es-ES" sz="1100" dirty="0" smtClean="0"/>
              <a:t>Diseño de  </a:t>
            </a:r>
            <a:r>
              <a:rPr lang="es-ES" sz="1100" dirty="0"/>
              <a:t>medidas de vigilancia y control epidemiológico efectivas y de esta forma ayudar a reducir la vulnerabilidad de las </a:t>
            </a:r>
            <a:r>
              <a:rPr lang="es-ES" sz="1100" dirty="0" smtClean="0"/>
              <a:t>comunidades y sus regiones .</a:t>
            </a:r>
            <a:endParaRPr lang="es-ES" sz="1100" dirty="0"/>
          </a:p>
          <a:p>
            <a:pPr marL="171450" indent="-171450" algn="just">
              <a:buFont typeface="Arial" pitchFamily="34" charset="0"/>
              <a:buChar char="•"/>
            </a:pPr>
            <a:r>
              <a:rPr lang="es-ES" sz="1100" dirty="0"/>
              <a:t>D</a:t>
            </a:r>
            <a:r>
              <a:rPr lang="es-ES" sz="1100" dirty="0" smtClean="0"/>
              <a:t>esarrollo </a:t>
            </a:r>
            <a:r>
              <a:rPr lang="es-ES" sz="1100" dirty="0"/>
              <a:t>de investigaciones en </a:t>
            </a:r>
            <a:r>
              <a:rPr lang="es-ES" sz="1100" dirty="0" err="1"/>
              <a:t>ecoepidemiología</a:t>
            </a:r>
            <a:r>
              <a:rPr lang="es-ES" sz="1100" dirty="0"/>
              <a:t>, apuntando a las aplicaciones en el campo de la vigilancia y control epidemiológico. </a:t>
            </a:r>
          </a:p>
          <a:p>
            <a:pPr marL="171450" indent="-171450" algn="just">
              <a:buFont typeface="Arial" pitchFamily="34" charset="0"/>
              <a:buChar char="•"/>
            </a:pPr>
            <a:r>
              <a:rPr lang="es-ES" sz="1100" dirty="0"/>
              <a:t>Se ofrecen servicios en las aéreas de SIG, PDI Y Geo-estadística</a:t>
            </a:r>
            <a:r>
              <a:rPr lang="es-ES" sz="1100" dirty="0" smtClean="0"/>
              <a:t>.</a:t>
            </a:r>
          </a:p>
          <a:p>
            <a:r>
              <a:rPr lang="es-ES" sz="1100" b="1" dirty="0" smtClean="0"/>
              <a:t>Usuarios </a:t>
            </a:r>
            <a:r>
              <a:rPr lang="es-ES" sz="1100" b="1" dirty="0"/>
              <a:t>del Servicio, Producto o </a:t>
            </a:r>
            <a:r>
              <a:rPr lang="es-ES" sz="1100" b="1" dirty="0" smtClean="0"/>
              <a:t>Proceso</a:t>
            </a:r>
            <a:endParaRPr lang="es-ES" sz="1100" b="1" dirty="0"/>
          </a:p>
          <a:p>
            <a:pPr marL="171450" indent="-171450">
              <a:buFont typeface="Arial" pitchFamily="34" charset="0"/>
              <a:buChar char="•"/>
            </a:pPr>
            <a:r>
              <a:rPr lang="es-ES" sz="1100" dirty="0"/>
              <a:t>Ministerio de </a:t>
            </a:r>
            <a:r>
              <a:rPr lang="es-ES" sz="1100" dirty="0" smtClean="0"/>
              <a:t>Salud,</a:t>
            </a:r>
          </a:p>
          <a:p>
            <a:pPr marL="171450" indent="-171450">
              <a:buFont typeface="Arial" pitchFamily="34" charset="0"/>
              <a:buChar char="•"/>
            </a:pPr>
            <a:r>
              <a:rPr lang="es-ES" sz="1100" dirty="0" smtClean="0"/>
              <a:t> </a:t>
            </a:r>
            <a:r>
              <a:rPr lang="es-ES" sz="1100" dirty="0" smtClean="0"/>
              <a:t>Epidemiologia</a:t>
            </a:r>
            <a:endParaRPr lang="es-ES" sz="1100" b="1" dirty="0"/>
          </a:p>
          <a:p>
            <a:pPr algn="just"/>
            <a:r>
              <a:rPr lang="es-ES" sz="1100" b="1" dirty="0" smtClean="0"/>
              <a:t>Descripción: </a:t>
            </a:r>
            <a:endParaRPr lang="es-ES" sz="1100" b="1" dirty="0"/>
          </a:p>
          <a:p>
            <a:pPr marL="171450" indent="-171450" algn="just">
              <a:buFont typeface="Arial" pitchFamily="34" charset="0"/>
              <a:buChar char="•"/>
            </a:pPr>
            <a:r>
              <a:rPr lang="es-ES" sz="1100" dirty="0"/>
              <a:t>Sistemas de información y modelaje ecológico y </a:t>
            </a:r>
            <a:r>
              <a:rPr lang="es-ES" sz="1100" dirty="0" smtClean="0"/>
              <a:t>ambiental.</a:t>
            </a:r>
          </a:p>
          <a:p>
            <a:pPr algn="just"/>
            <a:r>
              <a:rPr lang="es-ES" sz="1100" b="1" dirty="0"/>
              <a:t>Disponibilidad: </a:t>
            </a:r>
          </a:p>
          <a:p>
            <a:pPr marL="171450" indent="-171450" algn="just">
              <a:buFont typeface="Arial" pitchFamily="34" charset="0"/>
              <a:buChar char="•"/>
            </a:pPr>
            <a:r>
              <a:rPr lang="es-ES" sz="1100" dirty="0"/>
              <a:t>Disponibilidad </a:t>
            </a:r>
            <a:r>
              <a:rPr lang="es-ES" sz="1100" dirty="0" smtClean="0"/>
              <a:t>inmediata.</a:t>
            </a:r>
          </a:p>
        </p:txBody>
      </p:sp>
      <p:sp>
        <p:nvSpPr>
          <p:cNvPr id="22" name="21 Rectángulo"/>
          <p:cNvSpPr/>
          <p:nvPr/>
        </p:nvSpPr>
        <p:spPr>
          <a:xfrm>
            <a:off x="3606136" y="5724128"/>
            <a:ext cx="2613847" cy="25922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5" name="24 Rectángulo"/>
          <p:cNvSpPr/>
          <p:nvPr/>
        </p:nvSpPr>
        <p:spPr>
          <a:xfrm>
            <a:off x="3679563" y="5869546"/>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616022" y="5848398"/>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7" name="26 CuadroTexto"/>
          <p:cNvSpPr txBox="1"/>
          <p:nvPr/>
        </p:nvSpPr>
        <p:spPr>
          <a:xfrm>
            <a:off x="3631866" y="6444207"/>
            <a:ext cx="2588643" cy="1785104"/>
          </a:xfrm>
          <a:prstGeom prst="rect">
            <a:avLst/>
          </a:prstGeom>
          <a:noFill/>
        </p:spPr>
        <p:txBody>
          <a:bodyPr wrap="square" rtlCol="0">
            <a:spAutoFit/>
          </a:bodyPr>
          <a:lstStyle/>
          <a:p>
            <a:pPr algn="just"/>
            <a:r>
              <a:rPr lang="es-ES" sz="1100" b="1" dirty="0" smtClean="0"/>
              <a:t>Contacto: </a:t>
            </a:r>
            <a:endParaRPr lang="es-ES" sz="1100" dirty="0"/>
          </a:p>
          <a:p>
            <a:pPr algn="just"/>
            <a:r>
              <a:rPr lang="es-ES" sz="1100" dirty="0"/>
              <a:t>Dra. Laura Delgado</a:t>
            </a:r>
          </a:p>
          <a:p>
            <a:pPr algn="just"/>
            <a:r>
              <a:rPr lang="es-ES" sz="1100" dirty="0"/>
              <a:t>Dr. Santiago </a:t>
            </a:r>
            <a:r>
              <a:rPr lang="es-ES" sz="1100" dirty="0" smtClean="0"/>
              <a:t>Ramos</a:t>
            </a:r>
          </a:p>
          <a:p>
            <a:pPr algn="just"/>
            <a:r>
              <a:rPr lang="es-ES" sz="1100" dirty="0"/>
              <a:t>58(212)6051425</a:t>
            </a:r>
          </a:p>
          <a:p>
            <a:pPr algn="just"/>
            <a:r>
              <a:rPr lang="es-ES" sz="1100" dirty="0"/>
              <a:t>58(212)6051311</a:t>
            </a:r>
            <a:endParaRPr lang="es-ES" sz="1100" dirty="0" smtClean="0"/>
          </a:p>
          <a:p>
            <a:pPr algn="just"/>
            <a:endParaRPr lang="es-ES" sz="1100" dirty="0" smtClean="0"/>
          </a:p>
          <a:p>
            <a:pPr algn="just"/>
            <a:endParaRPr lang="es-ES" sz="1100" dirty="0" smtClean="0"/>
          </a:p>
          <a:p>
            <a:pPr algn="just"/>
            <a:r>
              <a:rPr lang="es-ES" sz="1100" b="1" dirty="0" smtClean="0"/>
              <a:t>Correo : </a:t>
            </a:r>
            <a:endParaRPr lang="es-ES" sz="1100" b="1" dirty="0"/>
          </a:p>
          <a:p>
            <a:pPr algn="just"/>
            <a:r>
              <a:rPr lang="es-ES" sz="1100" dirty="0"/>
              <a:t>laura.delgado@ciens.ucv.ve</a:t>
            </a:r>
          </a:p>
          <a:p>
            <a:pPr algn="just"/>
            <a:r>
              <a:rPr lang="es-ES" sz="1100" dirty="0" smtClean="0"/>
              <a:t>santiago.ramos@ciens.ucv.ve</a:t>
            </a:r>
            <a:endParaRPr lang="es-ES" sz="1100" dirty="0"/>
          </a:p>
        </p:txBody>
      </p:sp>
      <p:grpSp>
        <p:nvGrpSpPr>
          <p:cNvPr id="28" name="27 Grupo"/>
          <p:cNvGrpSpPr/>
          <p:nvPr/>
        </p:nvGrpSpPr>
        <p:grpSpPr>
          <a:xfrm>
            <a:off x="3742366" y="7447654"/>
            <a:ext cx="220689" cy="220689"/>
            <a:chOff x="3827377" y="6599339"/>
            <a:chExt cx="373647" cy="373647"/>
          </a:xfrm>
        </p:grpSpPr>
        <p:sp>
          <p:nvSpPr>
            <p:cNvPr id="29" name="2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0" name="29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2" name="3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2587" y="6213738"/>
            <a:ext cx="230469" cy="230469"/>
          </a:xfrm>
          <a:prstGeom prst="rect">
            <a:avLst/>
          </a:prstGeom>
        </p:spPr>
      </p:pic>
      <p:pic>
        <p:nvPicPr>
          <p:cNvPr id="10242" name="Picture 2" descr="https://lh3.googleusercontent.com/K25A1zsHpJo4M26Pze3JxfabJ0cyYSXp9xgMRnLa3QtoziwPlwe9aFe1qQfiJM2M8K7zmLgOBE4jsUfaQ8MEsu6CaGxUz-QyhP36peoTZoMvbCtMnzq4mn_3LRYoLzwJe_sNYzoeP2oz2sRpSSWWJXhYEBs6kdpgWsavpUHeWb27_IQJhlELvMBBZ8Bzmm36J9p2U-8HXxwa6jLYMA7eSjgtWHlXJSo2ZsX9B2kYrIvvm5lOylyUX4ZE-HcwWI3cdVfTgs3YVrcxcUvHsPbAh8nfChW3ThSSZKT3g4-Om399a-oKXbuccmw228WAOoMCMCxUkQwDYzxrL2HYS4l09YcKlQDd8JVnlrELwtQwDkFdIM1YHs4273BC8X4nr8YVhEowFvzx4Wmldf3sSJBbCoV9TmLUjWOF-PduHeOb_o9NJqsxseDgJpyPQPuwx9uTPHiLLTNbL8IotVz_H69Vb2qYGqwMvgXW2sMKZuCfn_-dRaHJHu03sChSUq1GFyQM1yKLwW6aKCpIA3n3SKgbDAzjmbFVN3mouLurmNkpn7jqobQzVLZfdELhl6MzllAgOPngDP50fHdQ-3TijpDYnLpAcNiFN5qEA8wH0vTX=w440-h586-no"/>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706910" y="2310644"/>
            <a:ext cx="2375214" cy="316335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37161"/>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CuadroTexto"/>
          <p:cNvSpPr txBox="1"/>
          <p:nvPr/>
        </p:nvSpPr>
        <p:spPr>
          <a:xfrm>
            <a:off x="980728" y="2195736"/>
            <a:ext cx="4777386" cy="369332"/>
          </a:xfrm>
          <a:prstGeom prst="rect">
            <a:avLst/>
          </a:prstGeom>
          <a:noFill/>
        </p:spPr>
        <p:txBody>
          <a:bodyPr wrap="square" rtlCol="0">
            <a:spAutoFit/>
          </a:bodyPr>
          <a:lstStyle/>
          <a:p>
            <a:pPr algn="ctr"/>
            <a:r>
              <a:rPr lang="es-ES" b="1" dirty="0" smtClean="0"/>
              <a:t>Servicios Adicionales: Cursos y Proyectos </a:t>
            </a:r>
            <a:endParaRPr lang="es-VE" b="1" dirty="0"/>
          </a:p>
        </p:txBody>
      </p:sp>
      <p:sp>
        <p:nvSpPr>
          <p:cNvPr id="43" name="4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sp>
        <p:nvSpPr>
          <p:cNvPr id="44" name="43 CuadroTexto"/>
          <p:cNvSpPr txBox="1"/>
          <p:nvPr/>
        </p:nvSpPr>
        <p:spPr>
          <a:xfrm>
            <a:off x="580467" y="2555776"/>
            <a:ext cx="2821905" cy="3139321"/>
          </a:xfrm>
          <a:prstGeom prst="rect">
            <a:avLst/>
          </a:prstGeom>
          <a:noFill/>
        </p:spPr>
        <p:txBody>
          <a:bodyPr wrap="square" rtlCol="0">
            <a:spAutoFit/>
          </a:bodyPr>
          <a:lstStyle/>
          <a:p>
            <a:pPr algn="ctr"/>
            <a:r>
              <a:rPr lang="es-ES" sz="1100" b="1" dirty="0" smtClean="0"/>
              <a:t>LABORATORIO DE </a:t>
            </a:r>
            <a:r>
              <a:rPr lang="es-ES" sz="1100" b="1" dirty="0"/>
              <a:t>ECOLOGÍA </a:t>
            </a:r>
            <a:r>
              <a:rPr lang="es-ES" sz="1100" b="1" dirty="0" smtClean="0"/>
              <a:t>HUMANA</a:t>
            </a:r>
          </a:p>
          <a:p>
            <a:r>
              <a:rPr lang="es-ES" sz="1100" b="1" dirty="0" smtClean="0"/>
              <a:t>Servicios: </a:t>
            </a:r>
          </a:p>
          <a:p>
            <a:pPr marL="171450" indent="-171450" algn="just">
              <a:buFont typeface="Arial" pitchFamily="34" charset="0"/>
              <a:buChar char="•"/>
            </a:pPr>
            <a:r>
              <a:rPr lang="es-ES" sz="1100" dirty="0"/>
              <a:t>Gestión de Conflictos y Negociación.</a:t>
            </a:r>
          </a:p>
          <a:p>
            <a:pPr marL="171450" indent="-171450" algn="just">
              <a:buFont typeface="Arial" pitchFamily="34" charset="0"/>
              <a:buChar char="•"/>
            </a:pPr>
            <a:r>
              <a:rPr lang="es-ES" sz="1100" dirty="0"/>
              <a:t>Manejo de Conflictos Socio-Ambientales y Comunitarios.</a:t>
            </a:r>
          </a:p>
          <a:p>
            <a:pPr marL="171450" indent="-171450" algn="just">
              <a:buFont typeface="Arial" pitchFamily="34" charset="0"/>
              <a:buChar char="•"/>
            </a:pPr>
            <a:r>
              <a:rPr lang="es-ES" sz="1100" dirty="0"/>
              <a:t>Análisis de Datos Socio-Ambientales.</a:t>
            </a:r>
          </a:p>
          <a:p>
            <a:pPr marL="171450" indent="-171450" algn="just">
              <a:buFont typeface="Arial" pitchFamily="34" charset="0"/>
              <a:buChar char="•"/>
            </a:pPr>
            <a:r>
              <a:rPr lang="es-ES" sz="1100" dirty="0"/>
              <a:t>Teoría y Práctica de la Dinámica de Sistemas Socio-Ecológicos.</a:t>
            </a:r>
          </a:p>
          <a:p>
            <a:pPr marL="171450" indent="-171450" algn="just">
              <a:buFont typeface="Arial" pitchFamily="34" charset="0"/>
              <a:buChar char="•"/>
            </a:pPr>
            <a:r>
              <a:rPr lang="es-ES" sz="1100" dirty="0"/>
              <a:t>Elaboración y Evaluación de Informes Técnicos </a:t>
            </a:r>
            <a:r>
              <a:rPr lang="es-ES" sz="1100" dirty="0" smtClean="0"/>
              <a:t>socio-ambientales,</a:t>
            </a:r>
          </a:p>
          <a:p>
            <a:r>
              <a:rPr lang="es-ES" sz="1100" b="1" dirty="0" smtClean="0"/>
              <a:t>Usuarios </a:t>
            </a:r>
            <a:r>
              <a:rPr lang="es-ES" sz="1100" b="1" dirty="0"/>
              <a:t>del Servicio, Producto o </a:t>
            </a:r>
            <a:r>
              <a:rPr lang="es-ES" sz="1100" b="1" dirty="0" smtClean="0"/>
              <a:t>Proceso</a:t>
            </a:r>
          </a:p>
          <a:p>
            <a:pPr marL="171450" indent="-171450">
              <a:buFont typeface="Arial" pitchFamily="34" charset="0"/>
              <a:buChar char="•"/>
            </a:pPr>
            <a:r>
              <a:rPr lang="es-ES" sz="1100" dirty="0"/>
              <a:t>Consultoras ambientales, Ministerio del Ambiente, cualquier empresa, Corporación e </a:t>
            </a:r>
            <a:r>
              <a:rPr lang="es-ES" sz="1100" dirty="0" smtClean="0"/>
              <a:t>Institución</a:t>
            </a:r>
          </a:p>
          <a:p>
            <a:r>
              <a:rPr lang="es-ES" sz="1100" b="1" dirty="0" smtClean="0"/>
              <a:t>Descripción : </a:t>
            </a:r>
            <a:endParaRPr lang="es-ES" sz="1100" b="1" dirty="0"/>
          </a:p>
          <a:p>
            <a:r>
              <a:rPr lang="es-ES" sz="1100" dirty="0"/>
              <a:t>Diplomados, cursos cortos y/o </a:t>
            </a:r>
            <a:r>
              <a:rPr lang="es-ES" sz="1100" dirty="0" smtClean="0"/>
              <a:t>talleres.</a:t>
            </a:r>
          </a:p>
          <a:p>
            <a:pPr algn="just"/>
            <a:r>
              <a:rPr lang="es-ES" sz="1100" b="1" dirty="0" smtClean="0"/>
              <a:t>Disponibilidad</a:t>
            </a:r>
            <a:r>
              <a:rPr lang="es-ES" sz="1100" b="1" dirty="0"/>
              <a:t>: </a:t>
            </a:r>
          </a:p>
          <a:p>
            <a:pPr marL="171450" indent="-171450" algn="just">
              <a:buFont typeface="Arial" pitchFamily="34" charset="0"/>
              <a:buChar char="•"/>
            </a:pPr>
            <a:r>
              <a:rPr lang="es-ES" sz="1100" dirty="0"/>
              <a:t>Disponibilidad </a:t>
            </a:r>
            <a:r>
              <a:rPr lang="es-ES" sz="1100" dirty="0" smtClean="0"/>
              <a:t>inmediata</a:t>
            </a:r>
            <a:r>
              <a:rPr lang="es-ES" sz="1100" dirty="0"/>
              <a:t>.</a:t>
            </a:r>
            <a:endParaRPr lang="es-ES" sz="1100" dirty="0" smtClean="0"/>
          </a:p>
        </p:txBody>
      </p:sp>
      <p:sp>
        <p:nvSpPr>
          <p:cNvPr id="45" name="44 Rectángulo"/>
          <p:cNvSpPr/>
          <p:nvPr/>
        </p:nvSpPr>
        <p:spPr>
          <a:xfrm>
            <a:off x="620688" y="5705391"/>
            <a:ext cx="2613847" cy="26744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6" name="45 Rectángulo"/>
          <p:cNvSpPr/>
          <p:nvPr/>
        </p:nvSpPr>
        <p:spPr>
          <a:xfrm>
            <a:off x="694115" y="5860972"/>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7" name="46 CuadroTexto"/>
          <p:cNvSpPr txBox="1"/>
          <p:nvPr/>
        </p:nvSpPr>
        <p:spPr>
          <a:xfrm>
            <a:off x="630574" y="583982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48" name="47 CuadroTexto"/>
          <p:cNvSpPr txBox="1"/>
          <p:nvPr/>
        </p:nvSpPr>
        <p:spPr>
          <a:xfrm>
            <a:off x="646418" y="6450729"/>
            <a:ext cx="2588643" cy="1785104"/>
          </a:xfrm>
          <a:prstGeom prst="rect">
            <a:avLst/>
          </a:prstGeom>
          <a:noFill/>
        </p:spPr>
        <p:txBody>
          <a:bodyPr wrap="square" rtlCol="0">
            <a:spAutoFit/>
          </a:bodyPr>
          <a:lstStyle/>
          <a:p>
            <a:pPr algn="just"/>
            <a:r>
              <a:rPr lang="es-ES" sz="1100" b="1" dirty="0" smtClean="0"/>
              <a:t>Contacto: </a:t>
            </a:r>
            <a:endParaRPr lang="es-ES" sz="1100" dirty="0"/>
          </a:p>
          <a:p>
            <a:pPr algn="just"/>
            <a:r>
              <a:rPr lang="pt-BR" sz="1100" dirty="0"/>
              <a:t>Dr. Renato De Nóbrega</a:t>
            </a:r>
          </a:p>
          <a:p>
            <a:pPr algn="just"/>
            <a:r>
              <a:rPr lang="pt-BR" sz="1100" dirty="0"/>
              <a:t>Lic. Alex </a:t>
            </a:r>
            <a:r>
              <a:rPr lang="pt-BR" sz="1100" dirty="0" err="1"/>
              <a:t>Fergusson</a:t>
            </a:r>
            <a:endParaRPr lang="es-ES" sz="1100" dirty="0" smtClean="0"/>
          </a:p>
          <a:p>
            <a:pPr algn="just"/>
            <a:r>
              <a:rPr lang="es-ES" sz="1100" dirty="0"/>
              <a:t>58(212)6051415</a:t>
            </a:r>
          </a:p>
          <a:p>
            <a:pPr algn="just"/>
            <a:r>
              <a:rPr lang="es-ES" sz="1100" dirty="0" smtClean="0"/>
              <a:t>58(212)6051243</a:t>
            </a:r>
          </a:p>
          <a:p>
            <a:pPr algn="just"/>
            <a:endParaRPr lang="es-ES" sz="1100" dirty="0" smtClean="0"/>
          </a:p>
          <a:p>
            <a:pPr algn="just"/>
            <a:endParaRPr lang="es-ES" sz="1100" dirty="0" smtClean="0"/>
          </a:p>
          <a:p>
            <a:pPr algn="just"/>
            <a:r>
              <a:rPr lang="es-ES" sz="1100" b="1" dirty="0" smtClean="0"/>
              <a:t>Correo : </a:t>
            </a:r>
          </a:p>
          <a:p>
            <a:pPr algn="just"/>
            <a:r>
              <a:rPr lang="es-ES" sz="1100" dirty="0" smtClean="0"/>
              <a:t>alex.fergusson@ciens.ucv.ve</a:t>
            </a:r>
            <a:endParaRPr lang="es-ES" sz="1100" dirty="0"/>
          </a:p>
          <a:p>
            <a:pPr algn="just"/>
            <a:r>
              <a:rPr lang="es-ES" sz="1100" dirty="0"/>
              <a:t>renato.nobrega@ciens.ucv.ve</a:t>
            </a:r>
          </a:p>
        </p:txBody>
      </p:sp>
      <p:grpSp>
        <p:nvGrpSpPr>
          <p:cNvPr id="72" name="71 Grupo"/>
          <p:cNvGrpSpPr/>
          <p:nvPr/>
        </p:nvGrpSpPr>
        <p:grpSpPr>
          <a:xfrm>
            <a:off x="756918" y="7439080"/>
            <a:ext cx="220689" cy="220689"/>
            <a:chOff x="3827377" y="6599339"/>
            <a:chExt cx="373647" cy="373647"/>
          </a:xfrm>
        </p:grpSpPr>
        <p:sp>
          <p:nvSpPr>
            <p:cNvPr id="73" name="72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4" name="73 Imagen"/>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75" name="7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139" y="6229654"/>
            <a:ext cx="230469" cy="230469"/>
          </a:xfrm>
          <a:prstGeom prst="rect">
            <a:avLst/>
          </a:prstGeom>
        </p:spPr>
      </p:pic>
      <p:sp>
        <p:nvSpPr>
          <p:cNvPr id="76" name="75 CuadroTexto"/>
          <p:cNvSpPr txBox="1"/>
          <p:nvPr/>
        </p:nvSpPr>
        <p:spPr>
          <a:xfrm>
            <a:off x="3429000" y="2534285"/>
            <a:ext cx="2821905" cy="3477875"/>
          </a:xfrm>
          <a:prstGeom prst="rect">
            <a:avLst/>
          </a:prstGeom>
          <a:noFill/>
        </p:spPr>
        <p:txBody>
          <a:bodyPr wrap="square" rtlCol="0">
            <a:spAutoFit/>
          </a:bodyPr>
          <a:lstStyle/>
          <a:p>
            <a:pPr algn="ctr"/>
            <a:r>
              <a:rPr lang="es-ES" sz="1100" b="1" dirty="0" smtClean="0"/>
              <a:t>LABORATORIO DE ECOLOGÍA</a:t>
            </a:r>
          </a:p>
          <a:p>
            <a:pPr algn="ctr"/>
            <a:r>
              <a:rPr lang="es-ES" sz="1100" b="1" dirty="0" smtClean="0"/>
              <a:t> </a:t>
            </a:r>
            <a:r>
              <a:rPr lang="es-ES" sz="1100" b="1" dirty="0"/>
              <a:t>DE LA VEGETACIÓN </a:t>
            </a:r>
            <a:endParaRPr lang="es-ES" sz="1100" b="1" dirty="0" smtClean="0"/>
          </a:p>
          <a:p>
            <a:r>
              <a:rPr lang="es-ES" sz="1100" b="1" dirty="0" smtClean="0"/>
              <a:t>Servicios: </a:t>
            </a:r>
          </a:p>
          <a:p>
            <a:pPr marL="171450" indent="-171450" algn="just">
              <a:buFont typeface="Arial" pitchFamily="34" charset="0"/>
              <a:buChar char="•"/>
            </a:pPr>
            <a:r>
              <a:rPr lang="es-ES" sz="1100" dirty="0"/>
              <a:t>Técnicas para el muestreo y  captación de muestras. (Agua, sedimentos, desechos </a:t>
            </a:r>
            <a:r>
              <a:rPr lang="es-ES" sz="1100" dirty="0" smtClean="0"/>
              <a:t>peligrosos).</a:t>
            </a:r>
            <a:endParaRPr lang="es-ES" sz="1100" dirty="0"/>
          </a:p>
          <a:p>
            <a:pPr marL="171450" indent="-171450" algn="just">
              <a:buFont typeface="Arial" pitchFamily="34" charset="0"/>
              <a:buChar char="•"/>
            </a:pPr>
            <a:r>
              <a:rPr lang="es-ES" sz="1100" dirty="0"/>
              <a:t>Preparación de soluciones, geles y medios de cultivo requeridos para fijar, tratar y/o preservar muestras biológicas en estudio.</a:t>
            </a:r>
          </a:p>
          <a:p>
            <a:pPr marL="171450" indent="-171450" algn="just">
              <a:buFont typeface="Arial" pitchFamily="34" charset="0"/>
              <a:buChar char="•"/>
            </a:pPr>
            <a:r>
              <a:rPr lang="es-ES" sz="1100" dirty="0"/>
              <a:t>Preparación, fijación y/o preservación de muestras biológicas.</a:t>
            </a:r>
          </a:p>
          <a:p>
            <a:pPr marL="171450" indent="-171450" algn="just">
              <a:buFont typeface="Arial" pitchFamily="34" charset="0"/>
              <a:buChar char="•"/>
            </a:pPr>
            <a:r>
              <a:rPr lang="es-ES" sz="1100" dirty="0"/>
              <a:t>Formación de estudiantes y preparadores en la aplicación y desarrollo de técnicas para prácticas de laboratorio y/o aula.</a:t>
            </a:r>
          </a:p>
          <a:p>
            <a:pPr marL="171450" indent="-171450" algn="just">
              <a:buFont typeface="Arial" pitchFamily="34" charset="0"/>
              <a:buChar char="•"/>
            </a:pPr>
            <a:r>
              <a:rPr lang="es-ES" sz="1100" dirty="0"/>
              <a:t>Lavado y esterilización cristalería e instrumental de laboratorio.</a:t>
            </a:r>
          </a:p>
          <a:p>
            <a:r>
              <a:rPr lang="es-ES" sz="1100" b="1" dirty="0" smtClean="0"/>
              <a:t>Descripción: </a:t>
            </a:r>
            <a:endParaRPr lang="es-ES" sz="1100" b="1" dirty="0"/>
          </a:p>
          <a:p>
            <a:r>
              <a:rPr lang="es-ES" sz="1100" dirty="0"/>
              <a:t>Diplomados, cursos cortos y/o </a:t>
            </a:r>
            <a:r>
              <a:rPr lang="es-ES" sz="1100" dirty="0" smtClean="0"/>
              <a:t>talleres.</a:t>
            </a:r>
          </a:p>
          <a:p>
            <a:pPr algn="just"/>
            <a:r>
              <a:rPr lang="es-ES" sz="1100" b="1" dirty="0" smtClean="0"/>
              <a:t>Disponibilidad</a:t>
            </a:r>
            <a:r>
              <a:rPr lang="es-ES" sz="1100" b="1" dirty="0"/>
              <a:t>: </a:t>
            </a:r>
          </a:p>
          <a:p>
            <a:pPr marL="171450" indent="-171450" algn="just">
              <a:buFont typeface="Arial" pitchFamily="34" charset="0"/>
              <a:buChar char="•"/>
            </a:pPr>
            <a:r>
              <a:rPr lang="es-ES" sz="1100" dirty="0"/>
              <a:t>Disponibilidad </a:t>
            </a:r>
            <a:r>
              <a:rPr lang="es-ES" sz="1100" dirty="0" smtClean="0"/>
              <a:t>inmediata</a:t>
            </a:r>
            <a:r>
              <a:rPr lang="es-ES" sz="1100" dirty="0"/>
              <a:t>.</a:t>
            </a:r>
            <a:endParaRPr lang="es-ES" sz="1100" dirty="0" smtClean="0"/>
          </a:p>
        </p:txBody>
      </p:sp>
      <p:sp>
        <p:nvSpPr>
          <p:cNvPr id="85" name="84 Rectángulo"/>
          <p:cNvSpPr/>
          <p:nvPr/>
        </p:nvSpPr>
        <p:spPr>
          <a:xfrm>
            <a:off x="3533028" y="5959881"/>
            <a:ext cx="2613847" cy="24199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86" name="85 Rectángulo"/>
          <p:cNvSpPr/>
          <p:nvPr/>
        </p:nvSpPr>
        <p:spPr>
          <a:xfrm>
            <a:off x="3636556" y="6094146"/>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87" name="86 CuadroTexto"/>
          <p:cNvSpPr txBox="1"/>
          <p:nvPr/>
        </p:nvSpPr>
        <p:spPr>
          <a:xfrm>
            <a:off x="3573015" y="6072998"/>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88" name="87 CuadroTexto"/>
          <p:cNvSpPr txBox="1"/>
          <p:nvPr/>
        </p:nvSpPr>
        <p:spPr>
          <a:xfrm>
            <a:off x="3573016" y="6362035"/>
            <a:ext cx="2588643" cy="1954381"/>
          </a:xfrm>
          <a:prstGeom prst="rect">
            <a:avLst/>
          </a:prstGeom>
          <a:noFill/>
        </p:spPr>
        <p:txBody>
          <a:bodyPr wrap="square" rtlCol="0">
            <a:spAutoFit/>
          </a:bodyPr>
          <a:lstStyle/>
          <a:p>
            <a:pPr algn="just"/>
            <a:r>
              <a:rPr lang="es-ES" sz="1100" b="1" dirty="0" smtClean="0"/>
              <a:t>Contacto: </a:t>
            </a:r>
            <a:endParaRPr lang="es-ES" sz="1100" dirty="0"/>
          </a:p>
          <a:p>
            <a:pPr algn="just"/>
            <a:r>
              <a:rPr lang="es-ES" sz="1100" dirty="0"/>
              <a:t>Lic. Nancy Hernández</a:t>
            </a:r>
          </a:p>
          <a:p>
            <a:pPr algn="just"/>
            <a:r>
              <a:rPr lang="es-ES" sz="1100" dirty="0"/>
              <a:t>Lic. </a:t>
            </a:r>
            <a:r>
              <a:rPr lang="es-ES" sz="1100" dirty="0" err="1"/>
              <a:t>Lenys</a:t>
            </a:r>
            <a:r>
              <a:rPr lang="es-ES" sz="1100" dirty="0"/>
              <a:t> Polanco</a:t>
            </a:r>
          </a:p>
          <a:p>
            <a:pPr algn="just"/>
            <a:r>
              <a:rPr lang="es-ES" sz="1100" dirty="0"/>
              <a:t>Br. </a:t>
            </a:r>
            <a:r>
              <a:rPr lang="es-ES" sz="1100" dirty="0" err="1"/>
              <a:t>Yomel</a:t>
            </a:r>
            <a:r>
              <a:rPr lang="es-ES" sz="1100" dirty="0"/>
              <a:t> de la Cruz</a:t>
            </a:r>
          </a:p>
          <a:p>
            <a:pPr algn="just"/>
            <a:r>
              <a:rPr lang="es-ES" sz="1100" dirty="0" err="1"/>
              <a:t>Tec</a:t>
            </a:r>
            <a:r>
              <a:rPr lang="es-ES" sz="1100" dirty="0"/>
              <a:t>. José </a:t>
            </a:r>
            <a:r>
              <a:rPr lang="es-ES" sz="1100" dirty="0" err="1"/>
              <a:t>luis</a:t>
            </a:r>
            <a:r>
              <a:rPr lang="es-ES" sz="1100" dirty="0"/>
              <a:t> </a:t>
            </a:r>
            <a:r>
              <a:rPr lang="es-ES" sz="1100" dirty="0" smtClean="0"/>
              <a:t>Moncada</a:t>
            </a:r>
          </a:p>
          <a:p>
            <a:pPr algn="just"/>
            <a:r>
              <a:rPr lang="es-ES" sz="1100" dirty="0" smtClean="0"/>
              <a:t>58(212)6051585/1229</a:t>
            </a:r>
          </a:p>
          <a:p>
            <a:pPr algn="just"/>
            <a:r>
              <a:rPr lang="es-ES" sz="1100" b="1" dirty="0" smtClean="0"/>
              <a:t>Correo: </a:t>
            </a:r>
          </a:p>
          <a:p>
            <a:pPr algn="just"/>
            <a:r>
              <a:rPr lang="es-ES" sz="1100" dirty="0"/>
              <a:t>nancy.pacheco@ciens.ucv.ve</a:t>
            </a:r>
          </a:p>
          <a:p>
            <a:pPr algn="just"/>
            <a:r>
              <a:rPr lang="es-ES" sz="1100" dirty="0"/>
              <a:t>lpolanco2003@yahoo.es</a:t>
            </a:r>
          </a:p>
          <a:p>
            <a:pPr algn="just"/>
            <a:r>
              <a:rPr lang="es-ES" sz="1100" dirty="0"/>
              <a:t>yomel.delacruz@ciens.ucv.ve</a:t>
            </a:r>
          </a:p>
          <a:p>
            <a:pPr algn="just"/>
            <a:r>
              <a:rPr lang="es-ES" sz="1100" dirty="0" smtClean="0"/>
              <a:t>jose.moncada@ciens.ucv.ve</a:t>
            </a:r>
            <a:endParaRPr lang="es-ES" sz="1100" dirty="0"/>
          </a:p>
        </p:txBody>
      </p:sp>
    </p:spTree>
    <p:extLst>
      <p:ext uri="{BB962C8B-B14F-4D97-AF65-F5344CB8AC3E}">
        <p14:creationId xmlns:p14="http://schemas.microsoft.com/office/powerpoint/2010/main" val="3730067721"/>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1347778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sp>
        <p:nvSpPr>
          <p:cNvPr id="34" name="33 Rectángulo"/>
          <p:cNvSpPr/>
          <p:nvPr/>
        </p:nvSpPr>
        <p:spPr>
          <a:xfrm>
            <a:off x="3446275" y="5766527"/>
            <a:ext cx="2818693" cy="27090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5" name="34 CuadroTexto"/>
          <p:cNvSpPr txBox="1"/>
          <p:nvPr/>
        </p:nvSpPr>
        <p:spPr>
          <a:xfrm>
            <a:off x="3498808" y="6416332"/>
            <a:ext cx="2738188" cy="1107996"/>
          </a:xfrm>
          <a:prstGeom prst="rect">
            <a:avLst/>
          </a:prstGeom>
          <a:noFill/>
        </p:spPr>
        <p:txBody>
          <a:bodyPr wrap="square" rtlCol="0">
            <a:spAutoFit/>
          </a:bodyPr>
          <a:lstStyle/>
          <a:p>
            <a:pPr algn="just"/>
            <a:endParaRPr lang="es-ES" sz="1100" b="1" dirty="0" smtClean="0"/>
          </a:p>
          <a:p>
            <a:pPr algn="just"/>
            <a:r>
              <a:rPr lang="it-IT" sz="1100" b="1" dirty="0" smtClean="0"/>
              <a:t>Contacto:</a:t>
            </a:r>
            <a:endParaRPr lang="fr-FR" sz="1100" b="1" dirty="0"/>
          </a:p>
          <a:p>
            <a:pPr algn="just"/>
            <a:r>
              <a:rPr lang="fr-FR" sz="1100" dirty="0" err="1"/>
              <a:t>Lic</a:t>
            </a:r>
            <a:r>
              <a:rPr lang="fr-FR" sz="1100" dirty="0"/>
              <a:t>. Luis </a:t>
            </a:r>
            <a:r>
              <a:rPr lang="fr-FR" sz="1100" dirty="0" err="1"/>
              <a:t>Villamizar</a:t>
            </a:r>
            <a:endParaRPr lang="fr-FR" sz="1100" dirty="0"/>
          </a:p>
          <a:p>
            <a:pPr algn="just"/>
            <a:r>
              <a:rPr lang="fr-FR" sz="1100" dirty="0" smtClean="0"/>
              <a:t>58(212)6051208</a:t>
            </a:r>
          </a:p>
          <a:p>
            <a:pPr algn="just"/>
            <a:endParaRPr lang="fr-FR" sz="1100" dirty="0"/>
          </a:p>
          <a:p>
            <a:pPr algn="just"/>
            <a:r>
              <a:rPr lang="fr-FR" sz="1100" dirty="0" smtClean="0"/>
              <a:t>luis.villamizar@ciens.ucv.ve</a:t>
            </a:r>
            <a:endParaRPr lang="fr-FR" sz="1100" dirty="0"/>
          </a:p>
        </p:txBody>
      </p:sp>
      <p:sp>
        <p:nvSpPr>
          <p:cNvPr id="36" name="35 Rectángulo"/>
          <p:cNvSpPr/>
          <p:nvPr/>
        </p:nvSpPr>
        <p:spPr>
          <a:xfrm>
            <a:off x="3528664" y="5912525"/>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7" name="36 CuadroTexto"/>
          <p:cNvSpPr txBox="1"/>
          <p:nvPr/>
        </p:nvSpPr>
        <p:spPr>
          <a:xfrm>
            <a:off x="3528664" y="5868144"/>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38" name="37 Imagen"/>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73016" y="6344324"/>
            <a:ext cx="246979" cy="246979"/>
          </a:xfrm>
          <a:prstGeom prst="rect">
            <a:avLst/>
          </a:prstGeom>
        </p:spPr>
      </p:pic>
      <p:sp>
        <p:nvSpPr>
          <p:cNvPr id="40" name="39 CuadroTexto"/>
          <p:cNvSpPr txBox="1"/>
          <p:nvPr/>
        </p:nvSpPr>
        <p:spPr>
          <a:xfrm>
            <a:off x="3436340" y="2267744"/>
            <a:ext cx="2821905" cy="3477875"/>
          </a:xfrm>
          <a:prstGeom prst="rect">
            <a:avLst/>
          </a:prstGeom>
          <a:noFill/>
        </p:spPr>
        <p:txBody>
          <a:bodyPr wrap="square" rtlCol="0">
            <a:spAutoFit/>
          </a:bodyPr>
          <a:lstStyle/>
          <a:p>
            <a:pPr marL="171450" indent="-171450" algn="just">
              <a:buFont typeface="Arial" pitchFamily="34" charset="0"/>
              <a:buChar char="•"/>
            </a:pPr>
            <a:r>
              <a:rPr lang="es-ES" sz="1100" dirty="0"/>
              <a:t>Preparación de medios de cultivo para ensayos en docencia e investigación.</a:t>
            </a:r>
          </a:p>
          <a:p>
            <a:pPr marL="171450" indent="-171450" algn="just">
              <a:buFont typeface="Arial" pitchFamily="34" charset="0"/>
              <a:buChar char="•"/>
            </a:pPr>
            <a:r>
              <a:rPr lang="es-ES" sz="1100" dirty="0"/>
              <a:t>Inventario y clasificación de archivos de separatas y manuales de laboratorio</a:t>
            </a:r>
            <a:r>
              <a:rPr lang="es-ES" sz="1100" dirty="0" smtClean="0"/>
              <a:t>.</a:t>
            </a:r>
            <a:endParaRPr lang="es-ES" sz="1100" dirty="0"/>
          </a:p>
          <a:p>
            <a:pPr marL="171450" indent="-171450" algn="just">
              <a:buFont typeface="Arial" pitchFamily="34" charset="0"/>
              <a:buChar char="•"/>
            </a:pPr>
            <a:r>
              <a:rPr lang="es-ES" sz="1100" dirty="0" smtClean="0"/>
              <a:t>Enseñanza </a:t>
            </a:r>
            <a:r>
              <a:rPr lang="es-ES" sz="1100" dirty="0"/>
              <a:t>de producción y mantenimiento de especies de </a:t>
            </a:r>
            <a:r>
              <a:rPr lang="es-ES" sz="1100" dirty="0" err="1"/>
              <a:t>triatominos</a:t>
            </a:r>
            <a:r>
              <a:rPr lang="es-ES" sz="1100" dirty="0"/>
              <a:t>.</a:t>
            </a:r>
          </a:p>
          <a:p>
            <a:pPr marL="171450" indent="-171450" algn="just">
              <a:buFont typeface="Arial" pitchFamily="34" charset="0"/>
              <a:buChar char="•"/>
            </a:pPr>
            <a:r>
              <a:rPr lang="es-ES" sz="1100" dirty="0"/>
              <a:t>Enseñanza de normas de cría y manutención de modelos  mamíferos de laboratorio.</a:t>
            </a:r>
          </a:p>
          <a:p>
            <a:pPr marL="171450" indent="-171450" algn="just">
              <a:buFont typeface="Arial" pitchFamily="34" charset="0"/>
              <a:buChar char="•"/>
            </a:pPr>
            <a:r>
              <a:rPr lang="es-ES" sz="1100" dirty="0"/>
              <a:t>Manutención de colecciones de material preservada para la enseñanza la parasitología.</a:t>
            </a:r>
          </a:p>
          <a:p>
            <a:pPr marL="171450" indent="-171450" algn="just">
              <a:buFont typeface="Arial" pitchFamily="34" charset="0"/>
              <a:buChar char="•"/>
            </a:pPr>
            <a:r>
              <a:rPr lang="es-ES" sz="1100" dirty="0"/>
              <a:t>Técnicas de registro de protocolos.</a:t>
            </a:r>
          </a:p>
          <a:p>
            <a:pPr marL="171450" indent="-171450" algn="just">
              <a:buFont typeface="Arial" pitchFamily="34" charset="0"/>
              <a:buChar char="•"/>
            </a:pPr>
            <a:r>
              <a:rPr lang="es-ES" sz="1100" dirty="0"/>
              <a:t>Enseñanza de uso y manutención de instrumental de vidriería.</a:t>
            </a:r>
          </a:p>
          <a:p>
            <a:pPr marL="171450" indent="-171450" algn="just">
              <a:buFont typeface="Arial" pitchFamily="34" charset="0"/>
              <a:buChar char="•"/>
            </a:pPr>
            <a:r>
              <a:rPr lang="es-ES" sz="1100" dirty="0"/>
              <a:t>Enseñanza de uso y manutención de equipos eléctricos como </a:t>
            </a:r>
            <a:r>
              <a:rPr lang="es-ES" sz="1100" dirty="0" err="1"/>
              <a:t>pHmetros</a:t>
            </a:r>
            <a:r>
              <a:rPr lang="es-ES" sz="1100" dirty="0"/>
              <a:t>, balanza y centrifugadores, cámaras de cultivo</a:t>
            </a:r>
            <a:r>
              <a:rPr lang="es-ES" sz="1100" dirty="0" smtClean="0"/>
              <a:t>.</a:t>
            </a:r>
            <a:endParaRPr lang="es-ES" sz="1100" b="1" dirty="0" smtClean="0"/>
          </a:p>
          <a:p>
            <a:r>
              <a:rPr lang="es-ES" sz="1100" b="1" dirty="0" smtClean="0"/>
              <a:t>Descripción: </a:t>
            </a:r>
            <a:endParaRPr lang="es-ES" sz="1100" dirty="0"/>
          </a:p>
          <a:p>
            <a:pPr marL="171450" indent="-171450">
              <a:buFont typeface="Arial" pitchFamily="34" charset="0"/>
              <a:buChar char="•"/>
            </a:pPr>
            <a:r>
              <a:rPr lang="es-ES" sz="1100" dirty="0"/>
              <a:t>Auxiliar Docente II</a:t>
            </a:r>
            <a:endParaRPr lang="es-ES" sz="1100" dirty="0" smtClean="0"/>
          </a:p>
        </p:txBody>
      </p:sp>
      <p:sp>
        <p:nvSpPr>
          <p:cNvPr id="41" name="40 CuadroTexto"/>
          <p:cNvSpPr txBox="1"/>
          <p:nvPr/>
        </p:nvSpPr>
        <p:spPr>
          <a:xfrm>
            <a:off x="535087" y="2227376"/>
            <a:ext cx="2821905" cy="6017032"/>
          </a:xfrm>
          <a:prstGeom prst="rect">
            <a:avLst/>
          </a:prstGeom>
          <a:noFill/>
        </p:spPr>
        <p:txBody>
          <a:bodyPr wrap="square" rtlCol="0">
            <a:spAutoFit/>
          </a:bodyPr>
          <a:lstStyle/>
          <a:p>
            <a:pPr algn="just"/>
            <a:r>
              <a:rPr lang="es-ES" sz="1100" b="1" dirty="0" smtClean="0"/>
              <a:t>AUXILIAR DOCENTE</a:t>
            </a:r>
          </a:p>
          <a:p>
            <a:pPr marL="171450" indent="-171450" algn="just">
              <a:buFont typeface="Arial" pitchFamily="34" charset="0"/>
              <a:buChar char="•"/>
            </a:pPr>
            <a:r>
              <a:rPr lang="es-ES" sz="1100" dirty="0" smtClean="0"/>
              <a:t>Inventario </a:t>
            </a:r>
            <a:r>
              <a:rPr lang="es-ES" sz="1100" dirty="0"/>
              <a:t>y clasificación de reactivos químicos</a:t>
            </a:r>
          </a:p>
          <a:p>
            <a:pPr marL="171450" indent="-171450" algn="just">
              <a:buFont typeface="Arial" pitchFamily="34" charset="0"/>
              <a:buChar char="•"/>
            </a:pPr>
            <a:r>
              <a:rPr lang="es-ES" sz="1100" dirty="0"/>
              <a:t>Manejo, mantenimiento y producción de animales de laboratorio </a:t>
            </a:r>
            <a:r>
              <a:rPr lang="es-ES" sz="1100" dirty="0" err="1"/>
              <a:t>isogénicos</a:t>
            </a:r>
            <a:r>
              <a:rPr lang="es-ES" sz="1100" dirty="0"/>
              <a:t> para infección de protozoarios. </a:t>
            </a:r>
          </a:p>
          <a:p>
            <a:pPr marL="171450" indent="-171450" algn="just">
              <a:buFont typeface="Arial" pitchFamily="34" charset="0"/>
              <a:buChar char="•"/>
            </a:pPr>
            <a:r>
              <a:rPr lang="es-ES" sz="1100" dirty="0"/>
              <a:t>Manejo, mantenimiento y producción de especies de insectos </a:t>
            </a:r>
            <a:r>
              <a:rPr lang="es-ES" sz="1100" dirty="0" err="1"/>
              <a:t>triatominos</a:t>
            </a:r>
            <a:r>
              <a:rPr lang="es-ES" sz="1100" dirty="0"/>
              <a:t> en gradientes de temperatura. </a:t>
            </a:r>
            <a:endParaRPr lang="es-ES" sz="1100" dirty="0" smtClean="0"/>
          </a:p>
          <a:p>
            <a:pPr marL="171450" indent="-171450" algn="just">
              <a:buFont typeface="Arial" pitchFamily="34" charset="0"/>
              <a:buChar char="•"/>
            </a:pPr>
            <a:r>
              <a:rPr lang="es-ES" sz="1100" dirty="0"/>
              <a:t>Inventario y preparación de materiales de campo tales como: </a:t>
            </a:r>
            <a:endParaRPr lang="es-ES" sz="1100" dirty="0" smtClean="0"/>
          </a:p>
          <a:p>
            <a:pPr marL="171450" indent="-171450" algn="just">
              <a:buFont typeface="Arial" pitchFamily="34" charset="0"/>
              <a:buChar char="•"/>
            </a:pPr>
            <a:r>
              <a:rPr lang="es-ES" sz="1100" dirty="0" smtClean="0"/>
              <a:t>muestras </a:t>
            </a:r>
            <a:r>
              <a:rPr lang="es-ES" sz="1100" dirty="0"/>
              <a:t>para </a:t>
            </a:r>
            <a:r>
              <a:rPr lang="es-ES" sz="1100" dirty="0" err="1"/>
              <a:t>xenodiagnóstico</a:t>
            </a:r>
            <a:r>
              <a:rPr lang="es-ES" sz="1100" dirty="0"/>
              <a:t>, </a:t>
            </a:r>
            <a:endParaRPr lang="es-ES" sz="1100" dirty="0" smtClean="0"/>
          </a:p>
          <a:p>
            <a:pPr marL="171450" indent="-171450" algn="just">
              <a:buFont typeface="Arial" pitchFamily="34" charset="0"/>
              <a:buChar char="•"/>
            </a:pPr>
            <a:r>
              <a:rPr lang="es-ES" sz="1100" dirty="0" smtClean="0"/>
              <a:t>jaulas </a:t>
            </a:r>
            <a:r>
              <a:rPr lang="es-ES" sz="1100" dirty="0"/>
              <a:t>de trampas para mamíferos de pequeño porte, </a:t>
            </a:r>
            <a:endParaRPr lang="es-ES" sz="1100" dirty="0" smtClean="0"/>
          </a:p>
          <a:p>
            <a:pPr marL="171450" indent="-171450" algn="just">
              <a:buFont typeface="Arial" pitchFamily="34" charset="0"/>
              <a:buChar char="•"/>
            </a:pPr>
            <a:r>
              <a:rPr lang="es-ES" sz="1100" dirty="0" smtClean="0"/>
              <a:t>equipo </a:t>
            </a:r>
            <a:r>
              <a:rPr lang="es-ES" sz="1100" dirty="0"/>
              <a:t>de anestesia animal.</a:t>
            </a:r>
          </a:p>
          <a:p>
            <a:pPr marL="171450" indent="-171450" algn="just">
              <a:buFont typeface="Arial" pitchFamily="34" charset="0"/>
              <a:buChar char="•"/>
            </a:pPr>
            <a:r>
              <a:rPr lang="es-ES" sz="1100" dirty="0"/>
              <a:t>Técnicas de muestreo de reservorios y </a:t>
            </a:r>
            <a:r>
              <a:rPr lang="es-ES" sz="1100" dirty="0" err="1"/>
              <a:t>triatominos</a:t>
            </a:r>
            <a:r>
              <a:rPr lang="es-ES" sz="1100" dirty="0"/>
              <a:t> en campo</a:t>
            </a:r>
          </a:p>
          <a:p>
            <a:pPr marL="171450" indent="-171450" algn="just">
              <a:buFont typeface="Arial" pitchFamily="34" charset="0"/>
              <a:buChar char="•"/>
            </a:pPr>
            <a:r>
              <a:rPr lang="es-ES" sz="1100" dirty="0"/>
              <a:t>Manejo de desechos biológicos.</a:t>
            </a:r>
          </a:p>
          <a:p>
            <a:pPr marL="171450" indent="-171450" algn="just">
              <a:buFont typeface="Arial" pitchFamily="34" charset="0"/>
              <a:buChar char="•"/>
            </a:pPr>
            <a:r>
              <a:rPr lang="es-ES" sz="1100" dirty="0"/>
              <a:t>Manejo y limpieza de equipos </a:t>
            </a:r>
            <a:r>
              <a:rPr lang="es-ES" sz="1100" dirty="0" smtClean="0"/>
              <a:t>como:</a:t>
            </a:r>
          </a:p>
          <a:p>
            <a:pPr marL="171450" indent="-171450" algn="just">
              <a:buFont typeface="Arial" pitchFamily="34" charset="0"/>
              <a:buChar char="•"/>
            </a:pPr>
            <a:r>
              <a:rPr lang="es-ES" sz="1100" dirty="0" smtClean="0"/>
              <a:t>cámaras </a:t>
            </a:r>
            <a:r>
              <a:rPr lang="es-ES" sz="1100" dirty="0"/>
              <a:t>de flujo </a:t>
            </a:r>
            <a:endParaRPr lang="es-ES" sz="1100" dirty="0" smtClean="0"/>
          </a:p>
          <a:p>
            <a:pPr marL="171450" indent="-171450" algn="just">
              <a:buFont typeface="Arial" pitchFamily="34" charset="0"/>
              <a:buChar char="•"/>
            </a:pPr>
            <a:r>
              <a:rPr lang="es-ES" sz="1100" dirty="0" smtClean="0"/>
              <a:t> </a:t>
            </a:r>
            <a:r>
              <a:rPr lang="es-ES" sz="1100" dirty="0"/>
              <a:t>laminar para cultivo </a:t>
            </a:r>
            <a:endParaRPr lang="es-ES" sz="1100" dirty="0" smtClean="0"/>
          </a:p>
          <a:p>
            <a:pPr marL="171450" indent="-171450" algn="just">
              <a:buFont typeface="Arial" pitchFamily="34" charset="0"/>
              <a:buChar char="•"/>
            </a:pPr>
            <a:r>
              <a:rPr lang="es-ES" sz="1100" dirty="0" smtClean="0"/>
              <a:t>celular </a:t>
            </a:r>
            <a:r>
              <a:rPr lang="es-ES" sz="1100" dirty="0"/>
              <a:t>de flujo, </a:t>
            </a:r>
            <a:endParaRPr lang="es-ES" sz="1100" dirty="0" smtClean="0"/>
          </a:p>
          <a:p>
            <a:pPr marL="171450" indent="-171450" algn="just">
              <a:buFont typeface="Arial" pitchFamily="34" charset="0"/>
              <a:buChar char="•"/>
            </a:pPr>
            <a:r>
              <a:rPr lang="es-ES" sz="1100" dirty="0" smtClean="0"/>
              <a:t>centrifugadoras</a:t>
            </a:r>
            <a:r>
              <a:rPr lang="es-ES" sz="1100" dirty="0"/>
              <a:t>, autoclaves, destilador. </a:t>
            </a:r>
            <a:endParaRPr lang="es-ES" sz="1100" dirty="0" smtClean="0"/>
          </a:p>
          <a:p>
            <a:pPr marL="171450" indent="-171450" algn="just">
              <a:buFont typeface="Arial" pitchFamily="34" charset="0"/>
              <a:buChar char="•"/>
            </a:pPr>
            <a:r>
              <a:rPr lang="es-ES" sz="1100" dirty="0"/>
              <a:t>Infecciones  </a:t>
            </a:r>
            <a:endParaRPr lang="es-ES" sz="1100" dirty="0" smtClean="0"/>
          </a:p>
          <a:p>
            <a:pPr marL="171450" indent="-171450" algn="just">
              <a:buFont typeface="Arial" pitchFamily="34" charset="0"/>
              <a:buChar char="•"/>
            </a:pPr>
            <a:r>
              <a:rPr lang="es-ES" sz="1100" dirty="0" smtClean="0"/>
              <a:t>experimentales </a:t>
            </a:r>
            <a:r>
              <a:rPr lang="es-ES" sz="1100" dirty="0"/>
              <a:t>en modelos </a:t>
            </a:r>
            <a:r>
              <a:rPr lang="es-ES" sz="1100" dirty="0" err="1"/>
              <a:t>murinos</a:t>
            </a:r>
            <a:r>
              <a:rPr lang="es-ES" sz="1100" dirty="0"/>
              <a:t>, modelos insectos, </a:t>
            </a:r>
            <a:endParaRPr lang="es-ES" sz="1100" dirty="0" smtClean="0"/>
          </a:p>
          <a:p>
            <a:pPr marL="171450" indent="-171450" algn="just">
              <a:buFont typeface="Arial" pitchFamily="34" charset="0"/>
              <a:buChar char="•"/>
            </a:pPr>
            <a:r>
              <a:rPr lang="es-ES" sz="1100" dirty="0" smtClean="0"/>
              <a:t> </a:t>
            </a:r>
            <a:r>
              <a:rPr lang="es-ES" sz="1100" dirty="0"/>
              <a:t>modelos </a:t>
            </a:r>
            <a:r>
              <a:rPr lang="es-ES" sz="1100" dirty="0" err="1"/>
              <a:t>didelphidos</a:t>
            </a:r>
            <a:r>
              <a:rPr lang="es-ES" sz="1100" dirty="0"/>
              <a:t> para estudios en </a:t>
            </a:r>
            <a:r>
              <a:rPr lang="es-ES" sz="1100" dirty="0" err="1"/>
              <a:t>tripanosomatídeos</a:t>
            </a:r>
            <a:r>
              <a:rPr lang="es-ES" sz="1100" dirty="0"/>
              <a:t>. </a:t>
            </a:r>
          </a:p>
          <a:p>
            <a:pPr marL="171450" indent="-171450" algn="just">
              <a:buFont typeface="Arial" pitchFamily="34" charset="0"/>
              <a:buChar char="•"/>
            </a:pPr>
            <a:r>
              <a:rPr lang="es-ES" sz="1100" dirty="0" smtClean="0"/>
              <a:t>Preparación de  salidas de campo para estudio de evaluación de </a:t>
            </a:r>
            <a:r>
              <a:rPr lang="es-ES" sz="1100" dirty="0" err="1" smtClean="0"/>
              <a:t>mastofauna</a:t>
            </a:r>
            <a:r>
              <a:rPr lang="es-ES" sz="1100" dirty="0" smtClean="0"/>
              <a:t> y </a:t>
            </a:r>
            <a:r>
              <a:rPr lang="es-ES" sz="1100" dirty="0" err="1" smtClean="0"/>
              <a:t>triatomino</a:t>
            </a:r>
            <a:r>
              <a:rPr lang="es-ES" sz="1100" dirty="0" smtClean="0"/>
              <a:t> fauna.</a:t>
            </a:r>
          </a:p>
          <a:p>
            <a:pPr marL="171450" indent="-171450" algn="just">
              <a:buFont typeface="Arial" pitchFamily="34" charset="0"/>
              <a:buChar char="•"/>
            </a:pPr>
            <a:r>
              <a:rPr lang="es-ES" sz="1100" dirty="0" smtClean="0"/>
              <a:t>Enseñanza de técnica de muestreo de </a:t>
            </a:r>
            <a:r>
              <a:rPr lang="es-ES" sz="1100" dirty="0" err="1" smtClean="0"/>
              <a:t>triatominos</a:t>
            </a:r>
            <a:r>
              <a:rPr lang="es-ES" sz="1100" dirty="0" smtClean="0"/>
              <a:t>.</a:t>
            </a:r>
          </a:p>
          <a:p>
            <a:pPr marL="171450" indent="-171450" algn="just">
              <a:buFont typeface="Arial" pitchFamily="34" charset="0"/>
              <a:buChar char="•"/>
            </a:pPr>
            <a:r>
              <a:rPr lang="es-ES" sz="1100" dirty="0" smtClean="0"/>
              <a:t>Enseñanza de técnicas de muestreo de mamíferos.</a:t>
            </a:r>
            <a:endParaRPr lang="es-ES" sz="1100" dirty="0"/>
          </a:p>
        </p:txBody>
      </p:sp>
    </p:spTree>
    <p:extLst>
      <p:ext uri="{BB962C8B-B14F-4D97-AF65-F5344CB8AC3E}">
        <p14:creationId xmlns:p14="http://schemas.microsoft.com/office/powerpoint/2010/main" val="389893164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327585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44952"/>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3" name="32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Productos y Servicios  </a:t>
            </a:r>
            <a:endParaRPr lang="es-VE" sz="2000" dirty="0">
              <a:latin typeface="Kozuka Gothic Pro H" pitchFamily="34" charset="-128"/>
              <a:ea typeface="Kozuka Gothic Pro H" pitchFamily="34" charset="-128"/>
            </a:endParaRPr>
          </a:p>
        </p:txBody>
      </p:sp>
      <p:cxnSp>
        <p:nvCxnSpPr>
          <p:cNvPr id="42" name="41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476672" y="1723618"/>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Instituto de Zoología y Ecología Tropical</a:t>
            </a:r>
            <a:endParaRPr lang="es-VE" sz="2000" dirty="0">
              <a:latin typeface="Kozuka Gothic Pro M" pitchFamily="34" charset="-128"/>
              <a:ea typeface="Kozuka Gothic Pro M" pitchFamily="34" charset="-128"/>
            </a:endParaRPr>
          </a:p>
        </p:txBody>
      </p:sp>
      <p:sp>
        <p:nvSpPr>
          <p:cNvPr id="41" name="40 CuadroTexto"/>
          <p:cNvSpPr txBox="1"/>
          <p:nvPr/>
        </p:nvSpPr>
        <p:spPr>
          <a:xfrm>
            <a:off x="535087" y="2242478"/>
            <a:ext cx="2821905" cy="2123658"/>
          </a:xfrm>
          <a:prstGeom prst="rect">
            <a:avLst/>
          </a:prstGeom>
          <a:noFill/>
        </p:spPr>
        <p:txBody>
          <a:bodyPr wrap="square" rtlCol="0">
            <a:spAutoFit/>
          </a:bodyPr>
          <a:lstStyle/>
          <a:p>
            <a:pPr algn="just"/>
            <a:r>
              <a:rPr lang="es-ES" sz="1100" b="1" dirty="0" smtClean="0"/>
              <a:t>REQUERIMIENTOS PARA OBTENER </a:t>
            </a:r>
          </a:p>
          <a:p>
            <a:pPr algn="just"/>
            <a:r>
              <a:rPr lang="es-ES" sz="1100" b="1" dirty="0" smtClean="0"/>
              <a:t>LOS SERVICIOS DEL IZET:</a:t>
            </a:r>
            <a:endParaRPr lang="es-ES" sz="1100" b="1" dirty="0"/>
          </a:p>
          <a:p>
            <a:pPr marL="171450" indent="-171450" algn="just">
              <a:buFont typeface="Arial" pitchFamily="34" charset="0"/>
              <a:buChar char="•"/>
            </a:pPr>
            <a:r>
              <a:rPr lang="es-ES" sz="1100" dirty="0"/>
              <a:t>Comunicarse con el investigador para aclarar los términos de referencia o alcance del servicio.</a:t>
            </a:r>
          </a:p>
          <a:p>
            <a:pPr marL="171450" indent="-171450" algn="just">
              <a:buFont typeface="Arial" pitchFamily="34" charset="0"/>
              <a:buChar char="•"/>
            </a:pPr>
            <a:r>
              <a:rPr lang="es-ES" sz="1100" dirty="0"/>
              <a:t>Elaboración del presupuesto del servicio solicitado.</a:t>
            </a:r>
          </a:p>
          <a:p>
            <a:pPr marL="171450" indent="-171450" algn="just">
              <a:buFont typeface="Arial" pitchFamily="34" charset="0"/>
              <a:buChar char="•"/>
            </a:pPr>
            <a:r>
              <a:rPr lang="es-ES" sz="1100" dirty="0"/>
              <a:t>Al cliente aprobar el presupuesto, se realiza la facturación a través de las oficinas administrativas </a:t>
            </a:r>
          </a:p>
          <a:p>
            <a:pPr marL="171450" indent="-171450" algn="just">
              <a:buFont typeface="Arial" pitchFamily="34" charset="0"/>
              <a:buChar char="•"/>
            </a:pPr>
            <a:r>
              <a:rPr lang="es-ES" sz="1100" dirty="0"/>
              <a:t>(Facultad o </a:t>
            </a:r>
            <a:r>
              <a:rPr lang="es-ES" sz="1100" dirty="0" err="1"/>
              <a:t>Fundaciens</a:t>
            </a:r>
            <a:r>
              <a:rPr lang="es-ES" sz="1100" dirty="0"/>
              <a:t>); y se da inicio al servicio solicitado</a:t>
            </a:r>
            <a:r>
              <a:rPr lang="es-ES" sz="1100" dirty="0" smtClean="0"/>
              <a:t>.</a:t>
            </a:r>
            <a:endParaRPr lang="es-ES" sz="1100" dirty="0"/>
          </a:p>
        </p:txBody>
      </p:sp>
      <p:sp>
        <p:nvSpPr>
          <p:cNvPr id="18" name="17 CuadroTexto"/>
          <p:cNvSpPr txBox="1"/>
          <p:nvPr/>
        </p:nvSpPr>
        <p:spPr>
          <a:xfrm>
            <a:off x="3479202" y="2242477"/>
            <a:ext cx="2821905" cy="1785104"/>
          </a:xfrm>
          <a:prstGeom prst="rect">
            <a:avLst/>
          </a:prstGeom>
          <a:noFill/>
        </p:spPr>
        <p:txBody>
          <a:bodyPr wrap="square" rtlCol="0">
            <a:spAutoFit/>
          </a:bodyPr>
          <a:lstStyle/>
          <a:p>
            <a:pPr marL="171450" indent="-171450" algn="just">
              <a:buFont typeface="Arial" pitchFamily="34" charset="0"/>
              <a:buChar char="•"/>
            </a:pPr>
            <a:r>
              <a:rPr lang="es-ES" sz="1100" dirty="0" smtClean="0"/>
              <a:t>El </a:t>
            </a:r>
            <a:r>
              <a:rPr lang="es-ES" sz="1100" dirty="0"/>
              <a:t>cliente deberá depositar en la cuenta bancaria que se le indique, </a:t>
            </a:r>
          </a:p>
          <a:p>
            <a:pPr marL="171450" indent="-171450" algn="just">
              <a:buFont typeface="Arial" pitchFamily="34" charset="0"/>
              <a:buChar char="•"/>
            </a:pPr>
            <a:r>
              <a:rPr lang="es-ES" sz="1100" dirty="0"/>
              <a:t>ya sea la de ingresos propios de la facultad o la cuenta de </a:t>
            </a:r>
            <a:r>
              <a:rPr lang="es-ES" sz="1100" dirty="0" err="1"/>
              <a:t>Fundaciens</a:t>
            </a:r>
            <a:r>
              <a:rPr lang="es-ES" sz="1100" dirty="0"/>
              <a:t> y consignar el comprobante </a:t>
            </a:r>
            <a:r>
              <a:rPr lang="es-ES" sz="1100" dirty="0" smtClean="0"/>
              <a:t>o </a:t>
            </a:r>
            <a:r>
              <a:rPr lang="es-ES" sz="1100" dirty="0"/>
              <a:t>transferencia bancaria ante el laboratorio que realizo el servicio.</a:t>
            </a:r>
          </a:p>
          <a:p>
            <a:pPr marL="171450" indent="-171450" algn="just">
              <a:buFont typeface="Arial" pitchFamily="34" charset="0"/>
              <a:buChar char="•"/>
            </a:pPr>
            <a:r>
              <a:rPr lang="es-ES" sz="1100" dirty="0"/>
              <a:t>Una vez pagado el servicio solicitado, </a:t>
            </a:r>
          </a:p>
          <a:p>
            <a:pPr marL="171450" indent="-171450" algn="just">
              <a:buFont typeface="Arial" pitchFamily="34" charset="0"/>
              <a:buChar char="•"/>
            </a:pPr>
            <a:r>
              <a:rPr lang="es-ES" sz="1100" dirty="0"/>
              <a:t>el laboratorio le informara al cliente para el retiro o envió de los Análisis, informes o </a:t>
            </a:r>
            <a:r>
              <a:rPr lang="es-ES" sz="1100" dirty="0" smtClean="0"/>
              <a:t>reportes.</a:t>
            </a:r>
            <a:endParaRPr lang="es-ES" sz="1100" b="1" dirty="0" smtClean="0"/>
          </a:p>
        </p:txBody>
      </p:sp>
      <p:pic>
        <p:nvPicPr>
          <p:cNvPr id="11266" name="Picture 2" descr="https://lh3.googleusercontent.com/WYO5te060JpHA5VERyLb3agfg5t1Hn_cEwWm6sWlFZrYMgFUapZfid3TTuwh6UIZIKaOIuGqwd3ofwuGH687KB7QFHROyobJDeXvCVlwGhcS2ZJo2QyAF1Q7OO0H1afSNkUwkhtd7uYUVpVAkUZNmM_d4XOmLBFu99RQhVNZigCSykrVDAzQSSK1rXsTZ5npPCdk8otohqOMe0XotyJweeDQAjYokkygwhDLuFk8ZuvIgJkVJJWHiePwRqDs6QeKNjyZ9JyWm1hL8y7-e_AbCgi9442eDQBTyi4A3BubxjLcgNRPLFo2plQTPR4epc0y5ZzxInzRiOT3LgIZ2-YQkzl78787awuVXpJAZmOwe0T--I161HcAwA4YnfKc89sfAxetYm40idBXjKaqp4wbGqfIcHJkOSmapVN4R45wE4YoF1EfazIixtCXsso7waF9ZazVNjX4dWyeY4qLSZBSAsUILDrbkDXU2hVkfGxiUyyWTioxCM9q9mLb6xpO9Vk7KPIHGj_D_Fwu1Appk3fBzswWV6ikBV75xyK9T2_LIzeHPJQqGtgXD6H6vwgz4E9sLndh_kkCQWfWZRLeCqcWXOg6HjUQkRaDX7aSY03i=w1240-h586-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60" y="5251042"/>
            <a:ext cx="5876968" cy="277734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30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894811"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04664" y="1729354"/>
            <a:ext cx="6005060" cy="707886"/>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 Escuela </a:t>
            </a:r>
            <a:r>
              <a:rPr lang="es-ES" sz="2000" dirty="0">
                <a:latin typeface="Kozuka Gothic Pro M" pitchFamily="34" charset="-128"/>
                <a:ea typeface="Kozuka Gothic Pro M" pitchFamily="34" charset="-128"/>
              </a:rPr>
              <a:t>de Computación  </a:t>
            </a:r>
            <a:endParaRPr lang="es-VE" sz="2000" dirty="0">
              <a:latin typeface="Kozuka Gothic Pro M" pitchFamily="34" charset="-128"/>
              <a:ea typeface="Kozuka Gothic Pro M" pitchFamily="34" charset="-128"/>
            </a:endParaRPr>
          </a:p>
          <a:p>
            <a:endParaRPr lang="es-VE" sz="2000" dirty="0">
              <a:latin typeface="Kozuka Gothic Pro M" pitchFamily="34" charset="-128"/>
              <a:ea typeface="Kozuka Gothic Pro M" pitchFamily="34" charset="-128"/>
            </a:endParaRPr>
          </a:p>
        </p:txBody>
      </p:sp>
      <p:sp>
        <p:nvSpPr>
          <p:cNvPr id="17" name="16 Rectángulo"/>
          <p:cNvSpPr/>
          <p:nvPr/>
        </p:nvSpPr>
        <p:spPr>
          <a:xfrm>
            <a:off x="538299" y="2219850"/>
            <a:ext cx="2818693" cy="60965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Rectángulo"/>
          <p:cNvSpPr/>
          <p:nvPr/>
        </p:nvSpPr>
        <p:spPr>
          <a:xfrm>
            <a:off x="623690" y="2292380"/>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CuadroTexto"/>
          <p:cNvSpPr txBox="1"/>
          <p:nvPr/>
        </p:nvSpPr>
        <p:spPr>
          <a:xfrm>
            <a:off x="623690" y="2247999"/>
            <a:ext cx="2160240" cy="307777"/>
          </a:xfrm>
          <a:prstGeom prst="rect">
            <a:avLst/>
          </a:prstGeom>
          <a:noFill/>
        </p:spPr>
        <p:txBody>
          <a:bodyPr wrap="square" rtlCol="0">
            <a:spAutoFit/>
          </a:bodyPr>
          <a:lstStyle/>
          <a:p>
            <a:r>
              <a:rPr lang="es-ES" sz="1400" b="1" dirty="0" smtClean="0">
                <a:solidFill>
                  <a:schemeClr val="bg1"/>
                </a:solidFill>
              </a:rPr>
              <a:t>Historia     </a:t>
            </a:r>
            <a:endParaRPr lang="es-VE" sz="1400" b="1" dirty="0">
              <a:solidFill>
                <a:schemeClr val="bg1"/>
              </a:solidFill>
            </a:endParaRPr>
          </a:p>
        </p:txBody>
      </p:sp>
      <p:sp>
        <p:nvSpPr>
          <p:cNvPr id="26" name="25 CuadroTexto"/>
          <p:cNvSpPr txBox="1"/>
          <p:nvPr/>
        </p:nvSpPr>
        <p:spPr>
          <a:xfrm>
            <a:off x="548680" y="2555776"/>
            <a:ext cx="2786506" cy="5339923"/>
          </a:xfrm>
          <a:prstGeom prst="rect">
            <a:avLst/>
          </a:prstGeom>
          <a:noFill/>
        </p:spPr>
        <p:txBody>
          <a:bodyPr wrap="square" rtlCol="0">
            <a:spAutoFit/>
          </a:bodyPr>
          <a:lstStyle/>
          <a:p>
            <a:pPr algn="just"/>
            <a:r>
              <a:rPr lang="es-ES" sz="1100" dirty="0"/>
              <a:t>Los inicios de los estudios de la Escuela de Computación de la Facultad de Ciencias de la Universidad Central de Venezuela se remontan al año 1961, al crearse el Departamento de Cálculo Numérico en la Escuela de Física y Matemática, siendo sus tareas iniciales los cálculos para la construcción de edificios, así como la promoción del uso del computador dentro y fuera de la UCV, mediante asesoramientos, elaboración de programas para usuarios, y dictado de cursos libres para alumnos y profesionales. </a:t>
            </a:r>
          </a:p>
          <a:p>
            <a:pPr algn="just"/>
            <a:r>
              <a:rPr lang="es-ES" sz="1100" dirty="0"/>
              <a:t>A grandes rasgos la historia de la Escuela de Computación puede dividirse en cuatro décadas, cada una de ellas caracterizada por los cambios establecidos en sus tres ejes fundamentales, ligada a la evolución tecnológica y a la actualidad mundial: </a:t>
            </a:r>
          </a:p>
          <a:p>
            <a:pPr algn="just"/>
            <a:r>
              <a:rPr lang="es-ES" sz="1100" dirty="0"/>
              <a:t>1961-1970: se inicia una meta establecida cuando el Departamento de Cálculo Numérico y Sistematización de Datos, es dotado del primer computador que llega a Venezuela, un IBM 1402, el cual funcionó hasta 1968 cuando es sustituido por un IBM 360/40.</a:t>
            </a:r>
          </a:p>
          <a:p>
            <a:pPr algn="just"/>
            <a:r>
              <a:rPr lang="es-ES" sz="1100" dirty="0"/>
              <a:t>1970-1980: en este período hubo grandes logros para la Escuela, tales como: la creación de la misma Escuela de Computación, y el inicio de planes de actualización docente y de formación de recursos humanos. </a:t>
            </a:r>
          </a:p>
        </p:txBody>
      </p:sp>
      <p:sp>
        <p:nvSpPr>
          <p:cNvPr id="29" name="28 Rectángulo"/>
          <p:cNvSpPr/>
          <p:nvPr/>
        </p:nvSpPr>
        <p:spPr>
          <a:xfrm>
            <a:off x="3501008" y="4240025"/>
            <a:ext cx="2818693" cy="40763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grpSp>
        <p:nvGrpSpPr>
          <p:cNvPr id="11" name="10 Grupo"/>
          <p:cNvGrpSpPr/>
          <p:nvPr/>
        </p:nvGrpSpPr>
        <p:grpSpPr>
          <a:xfrm>
            <a:off x="3573016" y="4336231"/>
            <a:ext cx="2661294" cy="307777"/>
            <a:chOff x="3573016" y="4362826"/>
            <a:chExt cx="2661294" cy="307777"/>
          </a:xfrm>
        </p:grpSpPr>
        <p:sp>
          <p:nvSpPr>
            <p:cNvPr id="32" name="31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3" name="32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sp>
        <p:nvSpPr>
          <p:cNvPr id="34" name="33 CuadroTexto"/>
          <p:cNvSpPr txBox="1"/>
          <p:nvPr/>
        </p:nvSpPr>
        <p:spPr>
          <a:xfrm>
            <a:off x="3501008" y="4719967"/>
            <a:ext cx="2738188" cy="3647152"/>
          </a:xfrm>
          <a:prstGeom prst="rect">
            <a:avLst/>
          </a:prstGeom>
          <a:noFill/>
        </p:spPr>
        <p:txBody>
          <a:bodyPr wrap="square" rtlCol="0">
            <a:spAutoFit/>
          </a:bodyPr>
          <a:lstStyle/>
          <a:p>
            <a:pPr algn="just"/>
            <a:endParaRPr lang="es-ES" sz="1100" b="1" dirty="0" smtClean="0"/>
          </a:p>
          <a:p>
            <a:pPr algn="just"/>
            <a:r>
              <a:rPr lang="es-ES" sz="1100" b="1" dirty="0" smtClean="0"/>
              <a:t>Números </a:t>
            </a:r>
            <a:r>
              <a:rPr lang="es-ES" sz="1100" b="1" dirty="0"/>
              <a:t>Telefónicos	</a:t>
            </a:r>
          </a:p>
          <a:p>
            <a:pPr algn="just"/>
            <a:r>
              <a:rPr lang="es-ES" sz="1100" dirty="0"/>
              <a:t>58 (212) 605.10.43 </a:t>
            </a:r>
          </a:p>
          <a:p>
            <a:pPr algn="just"/>
            <a:r>
              <a:rPr lang="es-ES" sz="1100" dirty="0"/>
              <a:t>605.10.42 </a:t>
            </a:r>
          </a:p>
          <a:p>
            <a:pPr algn="just"/>
            <a:r>
              <a:rPr lang="es-ES" sz="1100" dirty="0"/>
              <a:t>605.12.58 </a:t>
            </a:r>
          </a:p>
          <a:p>
            <a:pPr algn="just"/>
            <a:r>
              <a:rPr lang="es-ES" sz="1100" dirty="0" smtClean="0"/>
              <a:t>605.10.41</a:t>
            </a:r>
          </a:p>
          <a:p>
            <a:pPr algn="just"/>
            <a:r>
              <a:rPr lang="es-ES" sz="1100" dirty="0"/>
              <a:t>605.10.42</a:t>
            </a:r>
          </a:p>
          <a:p>
            <a:pPr algn="just"/>
            <a:endParaRPr lang="es-ES" sz="1100" b="1" dirty="0" smtClean="0"/>
          </a:p>
          <a:p>
            <a:pPr algn="just"/>
            <a:r>
              <a:rPr lang="es-ES" sz="1100" b="1" dirty="0" smtClean="0"/>
              <a:t>Correo </a:t>
            </a:r>
            <a:r>
              <a:rPr lang="es-ES" sz="1100" b="1" dirty="0"/>
              <a:t>Institucional	</a:t>
            </a:r>
          </a:p>
          <a:p>
            <a:pPr algn="just"/>
            <a:r>
              <a:rPr lang="es-ES" sz="1100" dirty="0"/>
              <a:t>direcomp@ciens.ucv.ve </a:t>
            </a:r>
          </a:p>
          <a:p>
            <a:pPr algn="just"/>
            <a:endParaRPr lang="es-ES" sz="1100" dirty="0"/>
          </a:p>
          <a:p>
            <a:pPr algn="just"/>
            <a:r>
              <a:rPr lang="es-ES" sz="1100" b="1" dirty="0"/>
              <a:t>	</a:t>
            </a:r>
          </a:p>
          <a:p>
            <a:pPr algn="just"/>
            <a:r>
              <a:rPr lang="es-ES" sz="1100" b="1" dirty="0"/>
              <a:t>Sitio web Institucional	</a:t>
            </a:r>
          </a:p>
          <a:p>
            <a:pPr algn="just"/>
            <a:r>
              <a:rPr lang="es-ES" sz="1100" dirty="0"/>
              <a:t>http://</a:t>
            </a:r>
            <a:r>
              <a:rPr lang="es-ES" sz="1100" dirty="0" smtClean="0"/>
              <a:t>computacion.ciens.ucv.ve/escuelade</a:t>
            </a:r>
          </a:p>
          <a:p>
            <a:pPr algn="just"/>
            <a:r>
              <a:rPr lang="es-ES" sz="1100" dirty="0" err="1" smtClean="0"/>
              <a:t>computacion</a:t>
            </a:r>
            <a:r>
              <a:rPr lang="es-ES" sz="1100" dirty="0"/>
              <a:t>/ </a:t>
            </a:r>
            <a:endParaRPr lang="es-ES" sz="1100" dirty="0" smtClean="0"/>
          </a:p>
          <a:p>
            <a:pPr algn="just"/>
            <a:endParaRPr lang="es-ES" sz="1100" b="1" dirty="0"/>
          </a:p>
          <a:p>
            <a:pPr algn="just"/>
            <a:r>
              <a:rPr lang="es-ES" sz="1100" b="1" dirty="0" smtClean="0"/>
              <a:t>Dirección </a:t>
            </a:r>
            <a:r>
              <a:rPr lang="es-ES" sz="1100" b="1" dirty="0"/>
              <a:t>de la Escuela</a:t>
            </a:r>
          </a:p>
          <a:p>
            <a:pPr algn="just"/>
            <a:r>
              <a:rPr lang="es-ES" sz="1100" dirty="0"/>
              <a:t>Facultad de Ciencias. </a:t>
            </a:r>
          </a:p>
          <a:p>
            <a:pPr algn="just"/>
            <a:r>
              <a:rPr lang="es-ES" sz="1100" dirty="0"/>
              <a:t>Avenida Los Ilustres, </a:t>
            </a:r>
          </a:p>
          <a:p>
            <a:pPr algn="just"/>
            <a:r>
              <a:rPr lang="es-ES" sz="1100" dirty="0"/>
              <a:t>Los Chaguaramos, </a:t>
            </a:r>
          </a:p>
          <a:p>
            <a:pPr algn="just"/>
            <a:r>
              <a:rPr lang="es-ES" sz="1100" dirty="0"/>
              <a:t>Caracas – Venezuela</a:t>
            </a:r>
            <a:r>
              <a:rPr lang="es-ES" sz="1100" dirty="0" smtClean="0"/>
              <a:t>.</a:t>
            </a:r>
            <a:endParaRPr lang="es-ES" sz="1100" dirty="0"/>
          </a:p>
        </p:txBody>
      </p:sp>
      <p:grpSp>
        <p:nvGrpSpPr>
          <p:cNvPr id="40" name="39 Grupo"/>
          <p:cNvGrpSpPr/>
          <p:nvPr/>
        </p:nvGrpSpPr>
        <p:grpSpPr>
          <a:xfrm>
            <a:off x="3645024" y="5937636"/>
            <a:ext cx="220689" cy="220689"/>
            <a:chOff x="3827377" y="6599339"/>
            <a:chExt cx="373647" cy="373647"/>
          </a:xfrm>
        </p:grpSpPr>
        <p:sp>
          <p:nvSpPr>
            <p:cNvPr id="41" name="40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2" name="41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43" name="42 Grupo"/>
          <p:cNvGrpSpPr/>
          <p:nvPr/>
        </p:nvGrpSpPr>
        <p:grpSpPr>
          <a:xfrm>
            <a:off x="3573016" y="6477679"/>
            <a:ext cx="310048" cy="300529"/>
            <a:chOff x="4809715" y="7309763"/>
            <a:chExt cx="418299" cy="405457"/>
          </a:xfrm>
        </p:grpSpPr>
        <p:sp>
          <p:nvSpPr>
            <p:cNvPr id="44" name="43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5" name="44 Image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
        <p:nvSpPr>
          <p:cNvPr id="46" name="45 CuadroTexto"/>
          <p:cNvSpPr txBox="1"/>
          <p:nvPr/>
        </p:nvSpPr>
        <p:spPr>
          <a:xfrm>
            <a:off x="3474377" y="2195736"/>
            <a:ext cx="2845324" cy="1954381"/>
          </a:xfrm>
          <a:prstGeom prst="rect">
            <a:avLst/>
          </a:prstGeom>
          <a:noFill/>
        </p:spPr>
        <p:txBody>
          <a:bodyPr wrap="square" rtlCol="0">
            <a:spAutoFit/>
          </a:bodyPr>
          <a:lstStyle/>
          <a:p>
            <a:pPr algn="just"/>
            <a:r>
              <a:rPr lang="es-ES" sz="1100" b="1" dirty="0" smtClean="0"/>
              <a:t>HISTORIA (CONT.)</a:t>
            </a:r>
          </a:p>
          <a:p>
            <a:pPr algn="just"/>
            <a:r>
              <a:rPr lang="es-ES" sz="1100" dirty="0" smtClean="0"/>
              <a:t>1980-1990</a:t>
            </a:r>
            <a:r>
              <a:rPr lang="es-ES" sz="1100" dirty="0"/>
              <a:t>: entre los hechos suscitados para esta época se puede contar: actualización y mejoramiento de la planta profesoral, cambio de pensum de 1985, creación del postgrado de Ciencias de la Computación e inicio de la creación de grupos de investigación. </a:t>
            </a:r>
          </a:p>
          <a:p>
            <a:pPr algn="just"/>
            <a:r>
              <a:rPr lang="es-ES" sz="1100" dirty="0"/>
              <a:t>1990-2001: este período es caracterizado por una alta producción de investigación y el desarrollo de convenios con otras instituciones</a:t>
            </a:r>
            <a:r>
              <a:rPr lang="es-ES" sz="1100" dirty="0" smtClean="0"/>
              <a:t>.</a:t>
            </a:r>
            <a:endParaRPr lang="es-ES" sz="1100" dirty="0"/>
          </a:p>
        </p:txBody>
      </p:sp>
      <p:pic>
        <p:nvPicPr>
          <p:cNvPr id="6" name="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184" y="4694618"/>
            <a:ext cx="246979" cy="246979"/>
          </a:xfrm>
          <a:prstGeom prst="rect">
            <a:avLst/>
          </a:prstGeom>
        </p:spPr>
      </p:pic>
      <p:grpSp>
        <p:nvGrpSpPr>
          <p:cNvPr id="8" name="7 Grupo"/>
          <p:cNvGrpSpPr/>
          <p:nvPr/>
        </p:nvGrpSpPr>
        <p:grpSpPr>
          <a:xfrm>
            <a:off x="5673310" y="4343890"/>
            <a:ext cx="407204" cy="407204"/>
            <a:chOff x="9405664" y="3214389"/>
            <a:chExt cx="506634" cy="506634"/>
          </a:xfrm>
        </p:grpSpPr>
        <p:sp>
          <p:nvSpPr>
            <p:cNvPr id="36" name="35 Elipse"/>
            <p:cNvSpPr/>
            <p:nvPr/>
          </p:nvSpPr>
          <p:spPr>
            <a:xfrm>
              <a:off x="9405664" y="3214389"/>
              <a:ext cx="506634" cy="506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 name="6 Imagen"/>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9477672" y="3275856"/>
              <a:ext cx="365681" cy="365681"/>
            </a:xfrm>
            <a:prstGeom prst="rect">
              <a:avLst/>
            </a:prstGeom>
          </p:spPr>
        </p:pic>
      </p:grpSp>
    </p:spTree>
    <p:extLst>
      <p:ext uri="{BB962C8B-B14F-4D97-AF65-F5344CB8AC3E}">
        <p14:creationId xmlns:p14="http://schemas.microsoft.com/office/powerpoint/2010/main" val="184676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428396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32" name="31 CuadroTexto"/>
          <p:cNvSpPr txBox="1"/>
          <p:nvPr/>
        </p:nvSpPr>
        <p:spPr>
          <a:xfrm>
            <a:off x="476672" y="2193265"/>
            <a:ext cx="3002530" cy="415498"/>
          </a:xfrm>
          <a:prstGeom prst="rect">
            <a:avLst/>
          </a:prstGeom>
          <a:noFill/>
        </p:spPr>
        <p:txBody>
          <a:bodyPr wrap="square" rtlCol="0">
            <a:spAutoFit/>
          </a:bodyPr>
          <a:lstStyle/>
          <a:p>
            <a:pPr lvl="0" algn="just"/>
            <a:endParaRPr lang="es-ES" sz="1050" dirty="0" smtClean="0"/>
          </a:p>
          <a:p>
            <a:pPr lvl="0" algn="just"/>
            <a:endParaRPr lang="es-VE" sz="1050" dirty="0" smtClean="0"/>
          </a:p>
        </p:txBody>
      </p:sp>
      <p:sp>
        <p:nvSpPr>
          <p:cNvPr id="26" name="25 CuadroTexto"/>
          <p:cNvSpPr txBox="1"/>
          <p:nvPr/>
        </p:nvSpPr>
        <p:spPr>
          <a:xfrm>
            <a:off x="476672" y="2123728"/>
            <a:ext cx="2952327" cy="3816429"/>
          </a:xfrm>
          <a:prstGeom prst="rect">
            <a:avLst/>
          </a:prstGeom>
          <a:noFill/>
        </p:spPr>
        <p:txBody>
          <a:bodyPr wrap="square" rtlCol="0">
            <a:spAutoFit/>
          </a:bodyPr>
          <a:lstStyle/>
          <a:p>
            <a:pPr algn="just"/>
            <a:r>
              <a:rPr lang="es-ES" sz="1100" b="1" dirty="0" smtClean="0"/>
              <a:t>CENTROS</a:t>
            </a:r>
            <a:r>
              <a:rPr lang="es-ES" sz="1100" b="1" u="sng" dirty="0" smtClean="0"/>
              <a:t> </a:t>
            </a:r>
          </a:p>
          <a:p>
            <a:pPr algn="just"/>
            <a:r>
              <a:rPr lang="es-ES" sz="1100" dirty="0" smtClean="0"/>
              <a:t>Centro de Computación </a:t>
            </a:r>
            <a:endParaRPr lang="es-VE" sz="1100" b="1" dirty="0" smtClean="0"/>
          </a:p>
          <a:p>
            <a:pPr algn="just"/>
            <a:r>
              <a:rPr lang="es-VE" sz="1100" dirty="0" smtClean="0"/>
              <a:t>Centro de Microscopía Electrónica</a:t>
            </a:r>
          </a:p>
          <a:p>
            <a:pPr algn="just"/>
            <a:r>
              <a:rPr lang="es-VE" sz="1100" dirty="0" smtClean="0"/>
              <a:t>Centro de Investigación en Ingeniería de Software</a:t>
            </a:r>
          </a:p>
          <a:p>
            <a:pPr algn="just"/>
            <a:r>
              <a:rPr lang="es-VE" sz="1100" dirty="0" smtClean="0"/>
              <a:t> y Sistema </a:t>
            </a:r>
            <a:endParaRPr lang="es-VE" sz="1100" dirty="0"/>
          </a:p>
          <a:p>
            <a:pPr algn="just"/>
            <a:r>
              <a:rPr lang="es-VE" sz="1100" dirty="0" smtClean="0"/>
              <a:t>Centro de Computación Paralela y Distribuida</a:t>
            </a:r>
          </a:p>
          <a:p>
            <a:pPr algn="just"/>
            <a:r>
              <a:rPr lang="es-VE" sz="1100" dirty="0" smtClean="0"/>
              <a:t>Centro de Investigación en Sistemas de Información</a:t>
            </a:r>
          </a:p>
          <a:p>
            <a:pPr algn="just"/>
            <a:r>
              <a:rPr lang="es-VE" sz="1100" dirty="0" smtClean="0"/>
              <a:t>Centro de Enseñanza Asistida por Computador</a:t>
            </a:r>
          </a:p>
          <a:p>
            <a:pPr algn="just"/>
            <a:r>
              <a:rPr lang="es-VE" sz="1100" dirty="0" smtClean="0"/>
              <a:t>Centro de Investigación de Operaciones </a:t>
            </a:r>
          </a:p>
          <a:p>
            <a:pPr algn="just"/>
            <a:r>
              <a:rPr lang="es-VE" sz="1100" dirty="0" smtClean="0"/>
              <a:t>y Modelos Matemáticos  (IOMMA)</a:t>
            </a:r>
          </a:p>
          <a:p>
            <a:pPr algn="just"/>
            <a:r>
              <a:rPr lang="es-VE" sz="1100" dirty="0" smtClean="0"/>
              <a:t>Centro de Investigación en Comunicación </a:t>
            </a:r>
          </a:p>
          <a:p>
            <a:pPr algn="just"/>
            <a:r>
              <a:rPr lang="es-VE" sz="1100" dirty="0" smtClean="0"/>
              <a:t>y Redes</a:t>
            </a:r>
          </a:p>
          <a:p>
            <a:pPr algn="just"/>
            <a:r>
              <a:rPr lang="es-VE" sz="1100" dirty="0" smtClean="0"/>
              <a:t>Centro de Investigación en Computación </a:t>
            </a:r>
            <a:r>
              <a:rPr lang="es-VE" sz="1100" dirty="0"/>
              <a:t>G</a:t>
            </a:r>
            <a:r>
              <a:rPr lang="es-VE" sz="1100" dirty="0" smtClean="0"/>
              <a:t>ráfica</a:t>
            </a:r>
          </a:p>
          <a:p>
            <a:pPr algn="just"/>
            <a:r>
              <a:rPr lang="es-VE" sz="1100" dirty="0" smtClean="0"/>
              <a:t>Centro de Investigación en Cálculo Científico </a:t>
            </a:r>
          </a:p>
          <a:p>
            <a:pPr algn="just"/>
            <a:r>
              <a:rPr lang="es-VE" sz="1100" dirty="0" smtClean="0"/>
              <a:t>y Tecnológico</a:t>
            </a:r>
            <a:r>
              <a:rPr lang="es-ES" sz="1100" dirty="0" smtClean="0"/>
              <a:t> </a:t>
            </a:r>
          </a:p>
          <a:p>
            <a:pPr algn="just"/>
            <a:r>
              <a:rPr lang="es-ES" sz="1100" b="1" dirty="0" smtClean="0"/>
              <a:t>LABORATORIOS </a:t>
            </a:r>
            <a:endParaRPr lang="es-VE" sz="1100" b="1" dirty="0" smtClean="0"/>
          </a:p>
          <a:p>
            <a:pPr algn="just"/>
            <a:r>
              <a:rPr lang="es-VE" sz="1100" dirty="0" smtClean="0"/>
              <a:t>Laboratorio de Métodos Formales En Ingeniería </a:t>
            </a:r>
          </a:p>
          <a:p>
            <a:pPr algn="just"/>
            <a:r>
              <a:rPr lang="es-VE" sz="1100" dirty="0" smtClean="0"/>
              <a:t>De Software</a:t>
            </a:r>
          </a:p>
          <a:p>
            <a:pPr algn="just"/>
            <a:r>
              <a:rPr lang="es-VE" sz="1100" dirty="0" smtClean="0"/>
              <a:t>Laboratorio de Modelos, Software Y Tecnologías</a:t>
            </a:r>
          </a:p>
          <a:p>
            <a:pPr algn="just"/>
            <a:r>
              <a:rPr lang="es-VE" sz="1100" dirty="0" smtClean="0"/>
              <a:t>Laboratorio de Inteligencia Artificial</a:t>
            </a:r>
          </a:p>
        </p:txBody>
      </p:sp>
      <p:sp>
        <p:nvSpPr>
          <p:cNvPr id="34" name="33 CuadroTexto"/>
          <p:cNvSpPr txBox="1"/>
          <p:nvPr/>
        </p:nvSpPr>
        <p:spPr>
          <a:xfrm>
            <a:off x="3429001" y="2123728"/>
            <a:ext cx="2952328" cy="3816429"/>
          </a:xfrm>
          <a:prstGeom prst="rect">
            <a:avLst/>
          </a:prstGeom>
          <a:noFill/>
        </p:spPr>
        <p:txBody>
          <a:bodyPr wrap="square" rtlCol="0">
            <a:spAutoFit/>
          </a:bodyPr>
          <a:lstStyle/>
          <a:p>
            <a:pPr algn="just"/>
            <a:r>
              <a:rPr lang="es-ES" sz="1100" b="1" dirty="0" smtClean="0"/>
              <a:t>LABORATORIOS (CONT.)</a:t>
            </a:r>
          </a:p>
          <a:p>
            <a:pPr algn="just"/>
            <a:r>
              <a:rPr lang="es-VE" sz="1100" dirty="0"/>
              <a:t>Laboratorio de Interacción Humano-computador</a:t>
            </a:r>
          </a:p>
          <a:p>
            <a:pPr algn="just"/>
            <a:r>
              <a:rPr lang="es-VE" sz="1100" dirty="0"/>
              <a:t>Laboratorio de Desarrollo De Aplicaciones </a:t>
            </a:r>
          </a:p>
          <a:p>
            <a:pPr algn="just"/>
            <a:r>
              <a:rPr lang="es-VE" sz="1100" dirty="0"/>
              <a:t>Y Sistemas Distribuidos</a:t>
            </a:r>
          </a:p>
          <a:p>
            <a:pPr algn="just"/>
            <a:r>
              <a:rPr lang="es-VE" sz="1100" dirty="0"/>
              <a:t>Laboratorio de Base De Arquitecturas </a:t>
            </a:r>
            <a:r>
              <a:rPr lang="es-VE" sz="1100" dirty="0" smtClean="0"/>
              <a:t>Paralelas</a:t>
            </a:r>
            <a:endParaRPr lang="es-VE" sz="1100" dirty="0"/>
          </a:p>
          <a:p>
            <a:pPr algn="just"/>
            <a:r>
              <a:rPr lang="es-VE" sz="1100" dirty="0"/>
              <a:t>Laboratorio de Base De Datos</a:t>
            </a:r>
          </a:p>
          <a:p>
            <a:pPr algn="just"/>
            <a:r>
              <a:rPr lang="es-VE" sz="1100" dirty="0"/>
              <a:t>Laboratorio de Groupware</a:t>
            </a:r>
          </a:p>
          <a:p>
            <a:pPr algn="just"/>
            <a:r>
              <a:rPr lang="es-VE" sz="1100" dirty="0"/>
              <a:t>Laboratorio de Enseñanza Asistida </a:t>
            </a:r>
            <a:endParaRPr lang="es-VE" sz="1100" dirty="0" smtClean="0"/>
          </a:p>
          <a:p>
            <a:pPr algn="just"/>
            <a:r>
              <a:rPr lang="es-VE" sz="1100" dirty="0" smtClean="0"/>
              <a:t>Por </a:t>
            </a:r>
            <a:r>
              <a:rPr lang="es-VE" sz="1100" dirty="0"/>
              <a:t>Computador</a:t>
            </a:r>
          </a:p>
          <a:p>
            <a:pPr algn="just"/>
            <a:r>
              <a:rPr lang="es-VE" sz="1100" dirty="0"/>
              <a:t>Laboratorio de Producción</a:t>
            </a:r>
          </a:p>
          <a:p>
            <a:pPr algn="just"/>
            <a:r>
              <a:rPr lang="es-VE" sz="1100" dirty="0"/>
              <a:t>Laboratorio de Simulación Y Aplicaciones</a:t>
            </a:r>
          </a:p>
          <a:p>
            <a:pPr algn="just"/>
            <a:r>
              <a:rPr lang="es-VE" sz="1100" dirty="0"/>
              <a:t>Laboratorio de Programación Matemática </a:t>
            </a:r>
          </a:p>
          <a:p>
            <a:pPr algn="just"/>
            <a:r>
              <a:rPr lang="es-VE" sz="1100" dirty="0"/>
              <a:t>Y Aplicaciones</a:t>
            </a:r>
          </a:p>
          <a:p>
            <a:pPr algn="just"/>
            <a:r>
              <a:rPr lang="es-VE" sz="1100" dirty="0"/>
              <a:t>Laboratorio de Comunicación Y Redes</a:t>
            </a:r>
          </a:p>
          <a:p>
            <a:pPr algn="just"/>
            <a:r>
              <a:rPr lang="es-VE" sz="1100" dirty="0"/>
              <a:t>Laboratorio De Comunicaciones </a:t>
            </a:r>
            <a:r>
              <a:rPr lang="es-VE" sz="1100" dirty="0" smtClean="0"/>
              <a:t>Móviles  </a:t>
            </a:r>
            <a:r>
              <a:rPr lang="es-VE" sz="1100" dirty="0"/>
              <a:t>Inalámbricas </a:t>
            </a:r>
          </a:p>
          <a:p>
            <a:pPr algn="just"/>
            <a:r>
              <a:rPr lang="es-VE" sz="1100" dirty="0"/>
              <a:t>Y Distribuidas</a:t>
            </a:r>
          </a:p>
          <a:p>
            <a:pPr algn="just"/>
            <a:r>
              <a:rPr lang="es-VE" sz="1100" dirty="0"/>
              <a:t>Laboratorio de Multimedia</a:t>
            </a:r>
          </a:p>
          <a:p>
            <a:pPr algn="just"/>
            <a:r>
              <a:rPr lang="es-VE" sz="1100" dirty="0"/>
              <a:t>Laboratorio de Realidad Virtual</a:t>
            </a:r>
          </a:p>
          <a:p>
            <a:pPr algn="just"/>
            <a:r>
              <a:rPr lang="es-VE" sz="1100" dirty="0"/>
              <a:t>Laboratorio de Visualización</a:t>
            </a:r>
          </a:p>
          <a:p>
            <a:pPr algn="just"/>
            <a:r>
              <a:rPr lang="es-VE" sz="1100" dirty="0"/>
              <a:t>Laboratorio de Cálculo Científico</a:t>
            </a:r>
          </a:p>
          <a:p>
            <a:pPr algn="just"/>
            <a:r>
              <a:rPr lang="es-VE" sz="1100" dirty="0"/>
              <a:t>Laboratorio de Cálculo </a:t>
            </a:r>
            <a:r>
              <a:rPr lang="es-VE" sz="1100" dirty="0" smtClean="0"/>
              <a:t>Tecnológico</a:t>
            </a:r>
            <a:endParaRPr lang="es-VE" sz="1100" dirty="0"/>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t="16639" b="18228"/>
          <a:stretch/>
        </p:blipFill>
        <p:spPr>
          <a:xfrm>
            <a:off x="442170" y="6041151"/>
            <a:ext cx="5939158" cy="241928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9351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09649"/>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4 CuadroTexto"/>
          <p:cNvSpPr txBox="1"/>
          <p:nvPr/>
        </p:nvSpPr>
        <p:spPr>
          <a:xfrm>
            <a:off x="394684" y="2473745"/>
            <a:ext cx="6048672" cy="2308324"/>
          </a:xfrm>
          <a:prstGeom prst="rect">
            <a:avLst/>
          </a:prstGeom>
          <a:noFill/>
        </p:spPr>
        <p:txBody>
          <a:bodyPr wrap="square" rtlCol="0">
            <a:spAutoFit/>
          </a:bodyPr>
          <a:lstStyle/>
          <a:p>
            <a:pPr algn="just"/>
            <a:r>
              <a:rPr lang="es-VE" sz="1200" dirty="0" smtClean="0"/>
              <a:t>La función principal de toda institución de educación superior es la de forma el recurso humano que la nación requiere para su progreso. Una de las más importantes actividades que han de realizar estar casas de estudio es la de difundir sus actividades a objeto de sociabilizar sus funciones.</a:t>
            </a:r>
          </a:p>
          <a:p>
            <a:pPr algn="just"/>
            <a:r>
              <a:rPr lang="es-VE" sz="1200" dirty="0" smtClean="0"/>
              <a:t/>
            </a:r>
            <a:br>
              <a:rPr lang="es-VE" sz="1200" dirty="0" smtClean="0"/>
            </a:br>
            <a:r>
              <a:rPr lang="es-VE" sz="1200" dirty="0" smtClean="0"/>
              <a:t>Por esta razón la Facultad de Ciencias presenta su </a:t>
            </a:r>
            <a:r>
              <a:rPr lang="es-VE" sz="1200" b="1" dirty="0" smtClean="0"/>
              <a:t>Portafolio de sus Servicios</a:t>
            </a:r>
            <a:r>
              <a:rPr lang="es-VE" sz="1200" dirty="0" smtClean="0"/>
              <a:t>, el cual da a conocer a la sociedad venezolana la oferta académica a nivel de pre y postgrado que esta dependencia universitaria ofrece, así como de los diversos servicios de investigación, consultoría, extensión, cultura y deporte que se prestan al sector productivo, gobierno y público en general, buscando con ello, la generación de nuevos canales de comunicación y el establecimiento de convenios y relaciones institucionales que promuevan la mejora de la excelencia académica y de investigación</a:t>
            </a:r>
            <a:r>
              <a:rPr lang="es-VE" sz="1200" dirty="0" smtClean="0">
                <a:latin typeface="+mj-lt"/>
              </a:rPr>
              <a:t>.</a:t>
            </a:r>
            <a:endParaRPr lang="es-VE" sz="1200" dirty="0">
              <a:latin typeface="+mj-lt"/>
            </a:endParaRPr>
          </a:p>
        </p:txBody>
      </p:sp>
      <p:sp>
        <p:nvSpPr>
          <p:cNvPr id="6" name="5 CuadroTexto"/>
          <p:cNvSpPr txBox="1"/>
          <p:nvPr/>
        </p:nvSpPr>
        <p:spPr>
          <a:xfrm>
            <a:off x="3436606" y="4850009"/>
            <a:ext cx="2979225" cy="2123658"/>
          </a:xfrm>
          <a:prstGeom prst="rect">
            <a:avLst/>
          </a:prstGeom>
          <a:noFill/>
        </p:spPr>
        <p:txBody>
          <a:bodyPr wrap="square" rtlCol="0">
            <a:spAutoFit/>
          </a:bodyPr>
          <a:lstStyle/>
          <a:p>
            <a:pPr algn="just"/>
            <a:r>
              <a:rPr lang="es-VE" sz="1200" dirty="0" smtClean="0"/>
              <a:t>Asimismo, con el </a:t>
            </a:r>
            <a:r>
              <a:rPr lang="es-VE" sz="1200" b="1" dirty="0" smtClean="0"/>
              <a:t>Portafolio de Servicios </a:t>
            </a:r>
            <a:r>
              <a:rPr lang="es-VE" sz="1200" dirty="0" smtClean="0"/>
              <a:t>se intenta presentar información organizativa, funcional e histórica de la Facultad de Ciencias, haciendo un importante recorrido por sus orígenes, misión, objetivos y datos estadísticos de ingreso y egreso, información que resulta de gran interés por considerar la importancia que reviste en el sector científico y tecnológico del país el aporte que ha dado esta dependencia universitaria desde su creación en 1958.</a:t>
            </a:r>
            <a:endParaRPr lang="es-VE" sz="1200" dirty="0"/>
          </a:p>
        </p:txBody>
      </p:sp>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52" y="4901441"/>
            <a:ext cx="2726324" cy="2085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7 CuadroTexto"/>
          <p:cNvSpPr txBox="1"/>
          <p:nvPr/>
        </p:nvSpPr>
        <p:spPr>
          <a:xfrm>
            <a:off x="476672" y="7154265"/>
            <a:ext cx="2340705" cy="461665"/>
          </a:xfrm>
          <a:prstGeom prst="rect">
            <a:avLst/>
          </a:prstGeom>
          <a:noFill/>
        </p:spPr>
        <p:txBody>
          <a:bodyPr wrap="none" rtlCol="0">
            <a:spAutoFit/>
          </a:bodyPr>
          <a:lstStyle/>
          <a:p>
            <a:r>
              <a:rPr lang="es-VE" sz="800" i="1" dirty="0" smtClean="0"/>
              <a:t>Nubes Acústicas </a:t>
            </a:r>
          </a:p>
          <a:p>
            <a:r>
              <a:rPr lang="es-ES" sz="800" i="1" dirty="0" smtClean="0"/>
              <a:t>Alexander Calder (1954)</a:t>
            </a:r>
            <a:endParaRPr lang="es-VE" sz="800" i="1" dirty="0" smtClean="0"/>
          </a:p>
          <a:p>
            <a:r>
              <a:rPr lang="es-VE" sz="800" i="1" dirty="0" smtClean="0"/>
              <a:t>Aula Magna de la Universidad Central de Venezuela</a:t>
            </a:r>
            <a:endParaRPr lang="es-VE" sz="800" i="1" dirty="0"/>
          </a:p>
        </p:txBody>
      </p:sp>
      <p:sp>
        <p:nvSpPr>
          <p:cNvPr id="24" name="23 Rectángulo"/>
          <p:cNvSpPr/>
          <p:nvPr/>
        </p:nvSpPr>
        <p:spPr>
          <a:xfrm>
            <a:off x="442170" y="8561863"/>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476672" y="1682818"/>
            <a:ext cx="6005060" cy="430887"/>
          </a:xfrm>
          <a:prstGeom prst="rect">
            <a:avLst/>
          </a:prstGeom>
          <a:noFill/>
        </p:spPr>
        <p:txBody>
          <a:bodyPr wrap="square" rtlCol="0">
            <a:spAutoFit/>
          </a:bodyPr>
          <a:lstStyle/>
          <a:p>
            <a:r>
              <a:rPr lang="es-ES" sz="2200" dirty="0" smtClean="0">
                <a:latin typeface="Kozuka Gothic Pro M" pitchFamily="34" charset="-128"/>
                <a:ea typeface="Kozuka Gothic Pro M" pitchFamily="34" charset="-128"/>
              </a:rPr>
              <a:t>Presentación</a:t>
            </a:r>
            <a:r>
              <a:rPr lang="es-ES" sz="2000" dirty="0" smtClean="0">
                <a:latin typeface="Kozuka Gothic Pro H" pitchFamily="34" charset="-128"/>
                <a:ea typeface="Kozuka Gothic Pro H" pitchFamily="34" charset="-128"/>
              </a:rPr>
              <a:t> </a:t>
            </a:r>
            <a:endParaRPr lang="es-VE" sz="2000" dirty="0">
              <a:latin typeface="Kozuka Gothic Pro H" pitchFamily="34" charset="-128"/>
              <a:ea typeface="Kozuka Gothic Pro H" pitchFamily="34" charset="-128"/>
            </a:endParaRPr>
          </a:p>
        </p:txBody>
      </p:sp>
      <p:cxnSp>
        <p:nvCxnSpPr>
          <p:cNvPr id="27" name="26 Conector recto"/>
          <p:cNvCxnSpPr/>
          <p:nvPr/>
        </p:nvCxnSpPr>
        <p:spPr>
          <a:xfrm>
            <a:off x="442169" y="2087056"/>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548680" y="8493711"/>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53" name="52 Rectángulo"/>
          <p:cNvSpPr/>
          <p:nvPr/>
        </p:nvSpPr>
        <p:spPr>
          <a:xfrm>
            <a:off x="6540618" y="1596203"/>
            <a:ext cx="350278" cy="1117630"/>
          </a:xfrm>
          <a:prstGeom prst="rect">
            <a:avLst/>
          </a:prstGeom>
          <a:solidFill>
            <a:srgbClr val="007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sz="1200"/>
          </a:p>
        </p:txBody>
      </p:sp>
      <p:sp>
        <p:nvSpPr>
          <p:cNvPr id="54" name="53 CuadroTexto"/>
          <p:cNvSpPr txBox="1"/>
          <p:nvPr/>
        </p:nvSpPr>
        <p:spPr>
          <a:xfrm rot="5400000">
            <a:off x="6220955" y="1999270"/>
            <a:ext cx="1008113" cy="276999"/>
          </a:xfrm>
          <a:prstGeom prst="rect">
            <a:avLst/>
          </a:prstGeom>
          <a:noFill/>
        </p:spPr>
        <p:txBody>
          <a:bodyPr wrap="square" rtlCol="0">
            <a:spAutoFit/>
          </a:bodyPr>
          <a:lstStyle/>
          <a:p>
            <a:r>
              <a:rPr lang="es-ES" sz="1200" b="1" dirty="0" smtClean="0">
                <a:solidFill>
                  <a:schemeClr val="bg1"/>
                </a:solidFill>
              </a:rPr>
              <a:t>Presentación</a:t>
            </a:r>
            <a:endParaRPr lang="es-VE" sz="1200" b="1" dirty="0">
              <a:solidFill>
                <a:schemeClr val="bg1"/>
              </a:solidFill>
            </a:endParaRPr>
          </a:p>
        </p:txBody>
      </p:sp>
      <p:sp>
        <p:nvSpPr>
          <p:cNvPr id="62" name="61 Rectángulo"/>
          <p:cNvSpPr/>
          <p:nvPr/>
        </p:nvSpPr>
        <p:spPr>
          <a:xfrm>
            <a:off x="6540618" y="3759454"/>
            <a:ext cx="350278" cy="11176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8" name="17 CuadroTexto"/>
          <p:cNvSpPr txBox="1"/>
          <p:nvPr/>
        </p:nvSpPr>
        <p:spPr>
          <a:xfrm>
            <a:off x="398896" y="1209539"/>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Portafolio de Servicios 2017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09649"/>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68" name="67 Grupo"/>
          <p:cNvGrpSpPr/>
          <p:nvPr/>
        </p:nvGrpSpPr>
        <p:grpSpPr>
          <a:xfrm>
            <a:off x="6540618" y="2641824"/>
            <a:ext cx="350278" cy="1117630"/>
            <a:chOff x="6535106" y="2555776"/>
            <a:chExt cx="350278" cy="1117630"/>
          </a:xfrm>
        </p:grpSpPr>
        <p:sp>
          <p:nvSpPr>
            <p:cNvPr id="61" name="60 Rectángulo"/>
            <p:cNvSpPr/>
            <p:nvPr/>
          </p:nvSpPr>
          <p:spPr>
            <a:xfrm>
              <a:off x="6535106" y="2555776"/>
              <a:ext cx="350278" cy="1117630"/>
            </a:xfrm>
            <a:prstGeom prst="rect">
              <a:avLst/>
            </a:prstGeom>
            <a:solidFill>
              <a:srgbClr val="F1D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6" name="65 CuadroTexto"/>
            <p:cNvSpPr txBox="1"/>
            <p:nvPr/>
          </p:nvSpPr>
          <p:spPr>
            <a:xfrm rot="5400000">
              <a:off x="6215442" y="3030850"/>
              <a:ext cx="1008113" cy="276999"/>
            </a:xfrm>
            <a:prstGeom prst="rect">
              <a:avLst/>
            </a:prstGeom>
            <a:noFill/>
          </p:spPr>
          <p:txBody>
            <a:bodyPr wrap="square" rtlCol="0">
              <a:spAutoFit/>
            </a:bodyPr>
            <a:lstStyle/>
            <a:p>
              <a:r>
                <a:rPr lang="es-ES" sz="1200" b="1" dirty="0" smtClean="0">
                  <a:solidFill>
                    <a:schemeClr val="bg1"/>
                  </a:solidFill>
                </a:rPr>
                <a:t>La Facultad</a:t>
              </a:r>
              <a:endParaRPr lang="es-VE" sz="1200" b="1" dirty="0">
                <a:solidFill>
                  <a:schemeClr val="bg1"/>
                </a:solidFill>
              </a:endParaRPr>
            </a:p>
          </p:txBody>
        </p:sp>
      </p:grpSp>
      <p:sp>
        <p:nvSpPr>
          <p:cNvPr id="67" name="66 CuadroTexto"/>
          <p:cNvSpPr txBox="1"/>
          <p:nvPr/>
        </p:nvSpPr>
        <p:spPr>
          <a:xfrm rot="5400000">
            <a:off x="6211700" y="4231516"/>
            <a:ext cx="1008113" cy="276999"/>
          </a:xfrm>
          <a:prstGeom prst="rect">
            <a:avLst/>
          </a:prstGeom>
          <a:noFill/>
        </p:spPr>
        <p:txBody>
          <a:bodyPr wrap="square" rtlCol="0">
            <a:spAutoFit/>
          </a:bodyPr>
          <a:lstStyle/>
          <a:p>
            <a:r>
              <a:rPr lang="es-ES" sz="1200" b="1" dirty="0" smtClean="0">
                <a:solidFill>
                  <a:schemeClr val="bg1"/>
                </a:solidFill>
              </a:rPr>
              <a:t>Estadísticas</a:t>
            </a:r>
            <a:endParaRPr lang="es-VE" sz="1200" b="1" dirty="0">
              <a:solidFill>
                <a:schemeClr val="bg1"/>
              </a:solidFill>
            </a:endParaRPr>
          </a:p>
        </p:txBody>
      </p:sp>
      <p:grpSp>
        <p:nvGrpSpPr>
          <p:cNvPr id="72" name="71 Grupo"/>
          <p:cNvGrpSpPr/>
          <p:nvPr/>
        </p:nvGrpSpPr>
        <p:grpSpPr>
          <a:xfrm>
            <a:off x="6495727" y="4838030"/>
            <a:ext cx="461665" cy="1117630"/>
            <a:chOff x="6490215" y="4751982"/>
            <a:chExt cx="461665" cy="1117630"/>
          </a:xfrm>
        </p:grpSpPr>
        <p:sp>
          <p:nvSpPr>
            <p:cNvPr id="63" name="62 Rectángulo"/>
            <p:cNvSpPr/>
            <p:nvPr/>
          </p:nvSpPr>
          <p:spPr>
            <a:xfrm>
              <a:off x="6535106" y="4751982"/>
              <a:ext cx="350278" cy="11176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9" name="68 CuadroTexto"/>
            <p:cNvSpPr txBox="1"/>
            <p:nvPr/>
          </p:nvSpPr>
          <p:spPr>
            <a:xfrm rot="5400000">
              <a:off x="6216991" y="5133256"/>
              <a:ext cx="1008113" cy="461665"/>
            </a:xfrm>
            <a:prstGeom prst="rect">
              <a:avLst/>
            </a:prstGeom>
            <a:noFill/>
          </p:spPr>
          <p:txBody>
            <a:bodyPr wrap="square" rtlCol="0">
              <a:spAutoFit/>
            </a:bodyPr>
            <a:lstStyle/>
            <a:p>
              <a:r>
                <a:rPr lang="es-ES" sz="1200" b="1" dirty="0" smtClean="0">
                  <a:solidFill>
                    <a:schemeClr val="bg1"/>
                  </a:solidFill>
                </a:rPr>
                <a:t>Escuelas e</a:t>
              </a:r>
            </a:p>
            <a:p>
              <a:r>
                <a:rPr lang="es-ES" sz="1200" b="1" dirty="0" smtClean="0">
                  <a:solidFill>
                    <a:schemeClr val="bg1"/>
                  </a:solidFill>
                </a:rPr>
                <a:t>Institutos</a:t>
              </a:r>
              <a:endParaRPr lang="es-VE" sz="1200" b="1" dirty="0">
                <a:solidFill>
                  <a:schemeClr val="bg1"/>
                </a:solidFill>
              </a:endParaRPr>
            </a:p>
          </p:txBody>
        </p:sp>
      </p:grpSp>
      <p:grpSp>
        <p:nvGrpSpPr>
          <p:cNvPr id="73" name="72 Grupo"/>
          <p:cNvGrpSpPr/>
          <p:nvPr/>
        </p:nvGrpSpPr>
        <p:grpSpPr>
          <a:xfrm>
            <a:off x="6484923" y="5880100"/>
            <a:ext cx="461665" cy="1131116"/>
            <a:chOff x="6479411" y="5794052"/>
            <a:chExt cx="461665" cy="1131116"/>
          </a:xfrm>
        </p:grpSpPr>
        <p:sp>
          <p:nvSpPr>
            <p:cNvPr id="64" name="63 Rectángulo"/>
            <p:cNvSpPr/>
            <p:nvPr/>
          </p:nvSpPr>
          <p:spPr>
            <a:xfrm>
              <a:off x="6535106" y="5794052"/>
              <a:ext cx="350278" cy="11176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71" name="70 CuadroTexto"/>
            <p:cNvSpPr txBox="1"/>
            <p:nvPr/>
          </p:nvSpPr>
          <p:spPr>
            <a:xfrm rot="5400000">
              <a:off x="6206187" y="6190279"/>
              <a:ext cx="1008113" cy="461665"/>
            </a:xfrm>
            <a:prstGeom prst="rect">
              <a:avLst/>
            </a:prstGeom>
            <a:noFill/>
          </p:spPr>
          <p:txBody>
            <a:bodyPr wrap="square" rtlCol="0">
              <a:spAutoFit/>
            </a:bodyPr>
            <a:lstStyle/>
            <a:p>
              <a:r>
                <a:rPr lang="es-ES" sz="1200" b="1" dirty="0" smtClean="0">
                  <a:solidFill>
                    <a:schemeClr val="bg1"/>
                  </a:solidFill>
                </a:rPr>
                <a:t>Productos </a:t>
              </a:r>
            </a:p>
            <a:p>
              <a:r>
                <a:rPr lang="es-ES" sz="1200" b="1" dirty="0" smtClean="0">
                  <a:solidFill>
                    <a:schemeClr val="bg1"/>
                  </a:solidFill>
                </a:rPr>
                <a:t>Y Servicios </a:t>
              </a: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63" y="179512"/>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5893068" y="8459314"/>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940721" y="8466201"/>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Tree>
    <p:extLst>
      <p:ext uri="{BB962C8B-B14F-4D97-AF65-F5344CB8AC3E}">
        <p14:creationId xmlns:p14="http://schemas.microsoft.com/office/powerpoint/2010/main" val="2963983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Computación  </a:t>
            </a:r>
            <a:endParaRPr lang="es-VE" sz="2000" dirty="0">
              <a:latin typeface="Kozuka Gothic Pro M" pitchFamily="34" charset="-128"/>
              <a:ea typeface="Kozuka Gothic Pro M" pitchFamily="34" charset="-128"/>
            </a:endParaRPr>
          </a:p>
        </p:txBody>
      </p:sp>
      <p:sp>
        <p:nvSpPr>
          <p:cNvPr id="19" name="18 CuadroTexto"/>
          <p:cNvSpPr txBox="1"/>
          <p:nvPr/>
        </p:nvSpPr>
        <p:spPr>
          <a:xfrm>
            <a:off x="476672" y="222767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Organigrama Estructural </a:t>
            </a:r>
            <a:endParaRPr lang="es-VE" sz="2000" dirty="0">
              <a:latin typeface="Kozuka Gothic Pro M" pitchFamily="34" charset="-128"/>
              <a:ea typeface="Kozuka Gothic Pro M" pitchFamily="34" charset="-128"/>
            </a:endParaRP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78" y="3131840"/>
            <a:ext cx="5795142" cy="4346357"/>
          </a:xfrm>
          <a:prstGeom prst="rect">
            <a:avLst/>
          </a:prstGeom>
        </p:spPr>
      </p:pic>
    </p:spTree>
    <p:extLst>
      <p:ext uri="{BB962C8B-B14F-4D97-AF65-F5344CB8AC3E}">
        <p14:creationId xmlns:p14="http://schemas.microsoft.com/office/powerpoint/2010/main" val="2224274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VE" sz="2000" dirty="0">
                <a:latin typeface="Kozuka Gothic Pro M" pitchFamily="34" charset="-128"/>
                <a:ea typeface="Kozuka Gothic Pro M" pitchFamily="34" charset="-128"/>
              </a:rPr>
              <a:t>Centro de Cálculo Científico y </a:t>
            </a:r>
            <a:r>
              <a:rPr lang="es-VE" sz="2000" dirty="0" smtClean="0">
                <a:latin typeface="Kozuka Gothic Pro M" pitchFamily="34" charset="-128"/>
                <a:ea typeface="Kozuka Gothic Pro M" pitchFamily="34" charset="-128"/>
              </a:rPr>
              <a:t>Tecnológico  (CCCT)</a:t>
            </a:r>
            <a:endParaRPr lang="es-VE" sz="2000" dirty="0">
              <a:latin typeface="Kozuka Gothic Pro M" pitchFamily="34" charset="-128"/>
              <a:ea typeface="Kozuka Gothic Pro M" pitchFamily="34" charset="-128"/>
            </a:endParaRPr>
          </a:p>
        </p:txBody>
      </p:sp>
      <p:sp>
        <p:nvSpPr>
          <p:cNvPr id="17" name="16 CuadroTexto"/>
          <p:cNvSpPr txBox="1"/>
          <p:nvPr/>
        </p:nvSpPr>
        <p:spPr>
          <a:xfrm>
            <a:off x="498478" y="2185715"/>
            <a:ext cx="2930521" cy="6186309"/>
          </a:xfrm>
          <a:prstGeom prst="rect">
            <a:avLst/>
          </a:prstGeom>
          <a:noFill/>
        </p:spPr>
        <p:txBody>
          <a:bodyPr wrap="square" rtlCol="0">
            <a:spAutoFit/>
          </a:bodyPr>
          <a:lstStyle/>
          <a:p>
            <a:pPr algn="just"/>
            <a:r>
              <a:rPr lang="es-ES" sz="1100" b="1" dirty="0" smtClean="0"/>
              <a:t>MISION </a:t>
            </a:r>
          </a:p>
          <a:p>
            <a:pPr algn="just"/>
            <a:r>
              <a:rPr lang="es-ES" sz="1100" dirty="0"/>
              <a:t>La misión del CCCT es el estudio de los métodos numéricos </a:t>
            </a:r>
            <a:r>
              <a:rPr lang="es-ES" sz="1100" dirty="0" smtClean="0"/>
              <a:t> y </a:t>
            </a:r>
            <a:r>
              <a:rPr lang="es-ES" sz="1100" dirty="0"/>
              <a:t>su aplicación en la resolución de problemas de las ciencias básicas e ingeniería.</a:t>
            </a:r>
          </a:p>
          <a:p>
            <a:pPr algn="just"/>
            <a:r>
              <a:rPr lang="es-ES" sz="1100" b="1" dirty="0" smtClean="0"/>
              <a:t>VISIÓN</a:t>
            </a:r>
            <a:r>
              <a:rPr lang="es-ES" sz="1100" dirty="0"/>
              <a:t>	</a:t>
            </a:r>
          </a:p>
          <a:p>
            <a:pPr algn="just"/>
            <a:r>
              <a:rPr lang="es-ES" sz="1100" dirty="0"/>
              <a:t>Proveer de software de calidad que permita resolver </a:t>
            </a:r>
          </a:p>
          <a:p>
            <a:pPr algn="just"/>
            <a:r>
              <a:rPr lang="es-ES" sz="1100" dirty="0"/>
              <a:t>una amplia gama de problemas matemáticos por medio del computador.</a:t>
            </a:r>
          </a:p>
          <a:p>
            <a:pPr algn="just"/>
            <a:r>
              <a:rPr lang="es-ES" sz="1100" b="1" dirty="0" smtClean="0"/>
              <a:t>OBJETIVOS</a:t>
            </a:r>
            <a:r>
              <a:rPr lang="es-ES" sz="1100" dirty="0"/>
              <a:t>	</a:t>
            </a:r>
          </a:p>
          <a:p>
            <a:pPr algn="just"/>
            <a:r>
              <a:rPr lang="es-ES" sz="1100" dirty="0"/>
              <a:t>El Objetivo general del centro es desarrollar y promover </a:t>
            </a:r>
            <a:r>
              <a:rPr lang="es-ES" sz="1100" dirty="0" smtClean="0"/>
              <a:t> la </a:t>
            </a:r>
            <a:r>
              <a:rPr lang="es-ES" sz="1100" dirty="0"/>
              <a:t>investigación básica necesaria para abordar problemas mediante modelos matemáticos.</a:t>
            </a:r>
          </a:p>
          <a:p>
            <a:pPr algn="just"/>
            <a:r>
              <a:rPr lang="es-ES" sz="1100" b="1" dirty="0" smtClean="0"/>
              <a:t>FUNCIONES</a:t>
            </a:r>
            <a:r>
              <a:rPr lang="es-ES" sz="1100" dirty="0"/>
              <a:t>	</a:t>
            </a:r>
          </a:p>
          <a:p>
            <a:pPr algn="just"/>
            <a:r>
              <a:rPr lang="es-ES" sz="1100" dirty="0"/>
              <a:t>El Centro de Cálculo Científico y Tecnológico tiene la capacidad </a:t>
            </a:r>
          </a:p>
          <a:p>
            <a:pPr algn="just"/>
            <a:r>
              <a:rPr lang="es-ES" sz="1100" dirty="0"/>
              <a:t>para encarar y resolver original y competitivamente </a:t>
            </a:r>
            <a:r>
              <a:rPr lang="es-ES" sz="1100" dirty="0" smtClean="0"/>
              <a:t> problemas </a:t>
            </a:r>
            <a:r>
              <a:rPr lang="es-ES" sz="1100" dirty="0"/>
              <a:t>de envergadura de la industria, tales como</a:t>
            </a:r>
            <a:r>
              <a:rPr lang="es-ES" sz="1100" dirty="0" smtClean="0"/>
              <a:t>:</a:t>
            </a:r>
            <a:endParaRPr lang="es-ES" sz="1100" dirty="0"/>
          </a:p>
          <a:p>
            <a:pPr marL="171450" indent="-171450" algn="just">
              <a:buFont typeface="Arial" pitchFamily="34" charset="0"/>
              <a:buChar char="•"/>
            </a:pPr>
            <a:r>
              <a:rPr lang="es-ES" sz="1100" dirty="0"/>
              <a:t>Mecánica de fluidos: simulación de yacimientos, flujo de un fluido </a:t>
            </a:r>
            <a:r>
              <a:rPr lang="es-ES" sz="1100" dirty="0" smtClean="0"/>
              <a:t>multifario </a:t>
            </a:r>
            <a:r>
              <a:rPr lang="es-ES" sz="1100" dirty="0"/>
              <a:t>en tuberías inclinadas y verticales.</a:t>
            </a:r>
          </a:p>
          <a:p>
            <a:pPr marL="171450" indent="-171450" algn="just">
              <a:buFont typeface="Arial" pitchFamily="34" charset="0"/>
              <a:buChar char="•"/>
            </a:pPr>
            <a:r>
              <a:rPr lang="es-ES" sz="1100" dirty="0"/>
              <a:t>Sismología: trazado de rayos sísmicos y tomografía en tres dimensiones en medios </a:t>
            </a:r>
            <a:r>
              <a:rPr lang="es-ES" sz="1100" dirty="0" smtClean="0"/>
              <a:t>anisótropos.</a:t>
            </a:r>
            <a:endParaRPr lang="es-ES" sz="1100" dirty="0"/>
          </a:p>
          <a:p>
            <a:pPr marL="171450" indent="-171450" algn="just">
              <a:buFont typeface="Arial" pitchFamily="34" charset="0"/>
              <a:buChar char="•"/>
            </a:pPr>
            <a:r>
              <a:rPr lang="es-ES" sz="1100" dirty="0"/>
              <a:t>Actualmente el Centro de Cálculo Científico y Tecnológico está orientado principalmente hacia las líneas de investigación siguientes:</a:t>
            </a:r>
          </a:p>
          <a:p>
            <a:pPr marL="171450" indent="-171450" algn="just">
              <a:buFont typeface="Arial" pitchFamily="34" charset="0"/>
              <a:buChar char="•"/>
            </a:pPr>
            <a:r>
              <a:rPr lang="es-ES" sz="1100" dirty="0"/>
              <a:t>Resolución numérica de sistemas de ecuaciones en derivadas parciales mediante diferencias finitas y elementos finitos.</a:t>
            </a:r>
          </a:p>
          <a:p>
            <a:pPr marL="171450" indent="-171450" algn="just">
              <a:buFont typeface="Arial" pitchFamily="34" charset="0"/>
              <a:buChar char="•"/>
            </a:pPr>
            <a:r>
              <a:rPr lang="es-ES" sz="1100" dirty="0"/>
              <a:t>Resolución numérica de problemas de optimización a gran escala con o sin restricciones</a:t>
            </a:r>
            <a:r>
              <a:rPr lang="es-ES" sz="1100" dirty="0" smtClean="0"/>
              <a:t>.</a:t>
            </a:r>
            <a:endParaRPr lang="es-ES" sz="1100" dirty="0"/>
          </a:p>
        </p:txBody>
      </p:sp>
      <p:sp>
        <p:nvSpPr>
          <p:cNvPr id="25" name="24 Rectángulo"/>
          <p:cNvSpPr/>
          <p:nvPr/>
        </p:nvSpPr>
        <p:spPr>
          <a:xfrm>
            <a:off x="5013176" y="2411760"/>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25 CuadroTexto"/>
          <p:cNvSpPr txBox="1"/>
          <p:nvPr/>
        </p:nvSpPr>
        <p:spPr>
          <a:xfrm>
            <a:off x="3429000" y="2267744"/>
            <a:ext cx="1595885" cy="1615827"/>
          </a:xfrm>
          <a:prstGeom prst="rect">
            <a:avLst/>
          </a:prstGeom>
          <a:noFill/>
        </p:spPr>
        <p:txBody>
          <a:bodyPr wrap="square" rtlCol="0">
            <a:spAutoFit/>
          </a:bodyPr>
          <a:lstStyle/>
          <a:p>
            <a:pPr marL="171450" indent="-171450" algn="just">
              <a:buFont typeface="Arial" pitchFamily="34" charset="0"/>
              <a:buChar char="•"/>
            </a:pPr>
            <a:r>
              <a:rPr lang="es-ES" sz="1100" dirty="0" smtClean="0"/>
              <a:t>Métodos </a:t>
            </a:r>
            <a:r>
              <a:rPr lang="es-ES" sz="1100" dirty="0"/>
              <a:t>iterativos para problemas no lineales en espacios de matrices.</a:t>
            </a:r>
          </a:p>
          <a:p>
            <a:pPr marL="171450" indent="-171450" algn="just">
              <a:buFont typeface="Arial" pitchFamily="34" charset="0"/>
              <a:buChar char="•"/>
            </a:pPr>
            <a:r>
              <a:rPr lang="es-ES" sz="1100" dirty="0" smtClean="0"/>
              <a:t>Técnicas de </a:t>
            </a:r>
            <a:r>
              <a:rPr lang="es-ES" sz="1100" dirty="0"/>
              <a:t>aceleración para métodos de proyecciones alternantes</a:t>
            </a:r>
            <a:r>
              <a:rPr lang="es-ES" sz="1100" dirty="0" smtClean="0"/>
              <a:t>.</a:t>
            </a:r>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4359" y="2801913"/>
            <a:ext cx="1264961" cy="531121"/>
          </a:xfrm>
          <a:prstGeom prst="rect">
            <a:avLst/>
          </a:prstGeom>
        </p:spPr>
      </p:pic>
      <p:sp>
        <p:nvSpPr>
          <p:cNvPr id="33" name="32 CuadroTexto"/>
          <p:cNvSpPr txBox="1"/>
          <p:nvPr/>
        </p:nvSpPr>
        <p:spPr>
          <a:xfrm>
            <a:off x="3523579" y="3882331"/>
            <a:ext cx="2785741" cy="1615827"/>
          </a:xfrm>
          <a:prstGeom prst="rect">
            <a:avLst/>
          </a:prstGeom>
          <a:noFill/>
        </p:spPr>
        <p:txBody>
          <a:bodyPr wrap="square" rtlCol="0">
            <a:spAutoFit/>
          </a:bodyPr>
          <a:lstStyle/>
          <a:p>
            <a:pPr marL="171450" indent="-171450" algn="just">
              <a:buFont typeface="Arial" pitchFamily="34" charset="0"/>
              <a:buChar char="•"/>
            </a:pPr>
            <a:r>
              <a:rPr lang="es-ES" sz="1100" dirty="0" smtClean="0"/>
              <a:t>Métodos </a:t>
            </a:r>
            <a:r>
              <a:rPr lang="es-ES" sz="1100" dirty="0"/>
              <a:t>iterativos para problemas no lineales en espacios de matrices.</a:t>
            </a:r>
          </a:p>
          <a:p>
            <a:pPr marL="171450" indent="-171450" algn="just">
              <a:buFont typeface="Arial" pitchFamily="34" charset="0"/>
              <a:buChar char="•"/>
            </a:pPr>
            <a:r>
              <a:rPr lang="es-ES" sz="1100" dirty="0"/>
              <a:t>Técnicas de aceleración para métodos de proyecciones alternantes.</a:t>
            </a:r>
          </a:p>
          <a:p>
            <a:pPr marL="171450" indent="-171450" algn="just">
              <a:buFont typeface="Arial" pitchFamily="34" charset="0"/>
              <a:buChar char="•"/>
            </a:pPr>
            <a:r>
              <a:rPr lang="es-ES" sz="1100" dirty="0"/>
              <a:t>Métodos avanzados para el cálculo de autovalores y </a:t>
            </a:r>
            <a:r>
              <a:rPr lang="es-ES" sz="1100" dirty="0" smtClean="0"/>
              <a:t>auto vectores.</a:t>
            </a:r>
          </a:p>
          <a:p>
            <a:pPr marL="171450" indent="-171450" algn="just">
              <a:buFont typeface="Arial" pitchFamily="34" charset="0"/>
              <a:buChar char="•"/>
            </a:pPr>
            <a:endParaRPr lang="es-ES" sz="1100" dirty="0"/>
          </a:p>
          <a:p>
            <a:pPr algn="just"/>
            <a:r>
              <a:rPr lang="es-ES" sz="1100" dirty="0"/>
              <a:t>Este Centro es principal responsable de la Opción Profesional Cálculo Científico</a:t>
            </a:r>
            <a:r>
              <a:rPr lang="es-ES" sz="1100" dirty="0" smtClean="0"/>
              <a:t>.</a:t>
            </a:r>
            <a:endParaRPr lang="es-ES" sz="1100" b="1" dirty="0" smtClean="0"/>
          </a:p>
        </p:txBody>
      </p:sp>
      <p:pic>
        <p:nvPicPr>
          <p:cNvPr id="12" name="1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910" y="5633802"/>
            <a:ext cx="2683078" cy="1962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33 CuadroTexto"/>
          <p:cNvSpPr txBox="1"/>
          <p:nvPr/>
        </p:nvSpPr>
        <p:spPr>
          <a:xfrm>
            <a:off x="4509120" y="7812940"/>
            <a:ext cx="1777513" cy="215444"/>
          </a:xfrm>
          <a:prstGeom prst="rect">
            <a:avLst/>
          </a:prstGeom>
          <a:noFill/>
        </p:spPr>
        <p:txBody>
          <a:bodyPr wrap="square" rtlCol="0">
            <a:spAutoFit/>
          </a:bodyPr>
          <a:lstStyle/>
          <a:p>
            <a:pPr algn="r"/>
            <a:r>
              <a:rPr lang="es-ES" sz="800" i="1" dirty="0" smtClean="0"/>
              <a:t>Introducción al Cálculo Científico  </a:t>
            </a:r>
            <a:endParaRPr lang="es-VE" sz="800" i="1" dirty="0" smtClean="0"/>
          </a:p>
        </p:txBody>
      </p:sp>
    </p:spTree>
    <p:extLst>
      <p:ext uri="{BB962C8B-B14F-4D97-AF65-F5344CB8AC3E}">
        <p14:creationId xmlns:p14="http://schemas.microsoft.com/office/powerpoint/2010/main" val="1070602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04664" y="1729354"/>
            <a:ext cx="6005060" cy="400110"/>
          </a:xfrm>
          <a:prstGeom prst="rect">
            <a:avLst/>
          </a:prstGeom>
          <a:noFill/>
        </p:spPr>
        <p:txBody>
          <a:bodyPr wrap="square" rtlCol="0">
            <a:spAutoFit/>
          </a:bodyPr>
          <a:lstStyle/>
          <a:p>
            <a:r>
              <a:rPr lang="es-VE" sz="2000" dirty="0">
                <a:latin typeface="Kozuka Gothic Pro M" pitchFamily="34" charset="-128"/>
                <a:ea typeface="Kozuka Gothic Pro M" pitchFamily="34" charset="-128"/>
              </a:rPr>
              <a:t>Centro de Cálculo Científico y </a:t>
            </a:r>
            <a:r>
              <a:rPr lang="es-VE" sz="2000" dirty="0" smtClean="0">
                <a:latin typeface="Kozuka Gothic Pro M" pitchFamily="34" charset="-128"/>
                <a:ea typeface="Kozuka Gothic Pro M" pitchFamily="34" charset="-128"/>
              </a:rPr>
              <a:t>Tecnológico  (CCCT)</a:t>
            </a:r>
            <a:endParaRPr lang="es-VE" sz="2000" dirty="0">
              <a:latin typeface="Kozuka Gothic Pro M" pitchFamily="34" charset="-128"/>
              <a:ea typeface="Kozuka Gothic Pro M" pitchFamily="34" charset="-128"/>
            </a:endParaRPr>
          </a:p>
        </p:txBody>
      </p:sp>
      <p:sp>
        <p:nvSpPr>
          <p:cNvPr id="28" name="27 Rectángulo"/>
          <p:cNvSpPr/>
          <p:nvPr/>
        </p:nvSpPr>
        <p:spPr>
          <a:xfrm>
            <a:off x="538299" y="2219850"/>
            <a:ext cx="2818693" cy="26288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5" name="34 Rectángulo"/>
          <p:cNvSpPr/>
          <p:nvPr/>
        </p:nvSpPr>
        <p:spPr>
          <a:xfrm>
            <a:off x="3501008" y="4240025"/>
            <a:ext cx="2818693" cy="40763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6" name="35 CuadroTexto"/>
          <p:cNvSpPr txBox="1"/>
          <p:nvPr/>
        </p:nvSpPr>
        <p:spPr>
          <a:xfrm>
            <a:off x="3501008" y="4719967"/>
            <a:ext cx="2738188" cy="3477875"/>
          </a:xfrm>
          <a:prstGeom prst="rect">
            <a:avLst/>
          </a:prstGeom>
          <a:noFill/>
        </p:spPr>
        <p:txBody>
          <a:bodyPr wrap="square" rtlCol="0">
            <a:spAutoFit/>
          </a:bodyPr>
          <a:lstStyle/>
          <a:p>
            <a:pPr algn="just"/>
            <a:endParaRPr lang="es-ES" sz="1100" b="1" dirty="0" smtClean="0"/>
          </a:p>
          <a:p>
            <a:pPr algn="just"/>
            <a:r>
              <a:rPr lang="es-ES" sz="1100" b="1" dirty="0" smtClean="0"/>
              <a:t>Números </a:t>
            </a:r>
            <a:r>
              <a:rPr lang="es-ES" sz="1100" b="1" dirty="0"/>
              <a:t>Telefónicos	</a:t>
            </a:r>
          </a:p>
          <a:p>
            <a:pPr algn="just"/>
            <a:r>
              <a:rPr lang="es-ES" sz="1100" dirty="0"/>
              <a:t>58 (212) 605.1582 </a:t>
            </a:r>
          </a:p>
          <a:p>
            <a:pPr algn="just"/>
            <a:r>
              <a:rPr lang="es-ES" sz="1100" dirty="0"/>
              <a:t>605.1131</a:t>
            </a:r>
          </a:p>
          <a:p>
            <a:pPr algn="just"/>
            <a:endParaRPr lang="es-ES" sz="1100" dirty="0"/>
          </a:p>
          <a:p>
            <a:pPr algn="just"/>
            <a:endParaRPr lang="es-ES" sz="1100" b="1" dirty="0" smtClean="0"/>
          </a:p>
          <a:p>
            <a:pPr algn="just"/>
            <a:r>
              <a:rPr lang="es-ES" sz="1100" b="1" dirty="0" smtClean="0"/>
              <a:t>Correo Institucional</a:t>
            </a:r>
            <a:endParaRPr lang="es-ES" sz="1100" b="1" dirty="0"/>
          </a:p>
          <a:p>
            <a:pPr algn="just"/>
            <a:r>
              <a:rPr lang="es-ES" sz="1100" dirty="0"/>
              <a:t>ccct@ciens.ucv.ve   </a:t>
            </a:r>
          </a:p>
          <a:p>
            <a:pPr algn="just"/>
            <a:r>
              <a:rPr lang="es-ES" sz="1100" dirty="0"/>
              <a:t>luis.hernandez@ciens.ucv.ve </a:t>
            </a:r>
          </a:p>
          <a:p>
            <a:pPr algn="just"/>
            <a:endParaRPr lang="es-ES" sz="1100" dirty="0" smtClean="0"/>
          </a:p>
          <a:p>
            <a:pPr algn="just"/>
            <a:endParaRPr lang="es-ES" sz="1100" dirty="0"/>
          </a:p>
          <a:p>
            <a:pPr algn="just"/>
            <a:r>
              <a:rPr lang="es-ES" sz="1100" b="1" dirty="0"/>
              <a:t>	</a:t>
            </a:r>
          </a:p>
          <a:p>
            <a:pPr algn="just"/>
            <a:r>
              <a:rPr lang="es-ES" sz="1100" b="1" dirty="0"/>
              <a:t>Sitio web </a:t>
            </a:r>
            <a:r>
              <a:rPr lang="es-ES" sz="1100" b="1" dirty="0" smtClean="0"/>
              <a:t>Institucional</a:t>
            </a:r>
          </a:p>
          <a:p>
            <a:pPr algn="just"/>
            <a:r>
              <a:rPr lang="es-ES" sz="1100" dirty="0"/>
              <a:t>http://kuainasi.ciens.ucv.ve/ccct/index.html</a:t>
            </a:r>
          </a:p>
          <a:p>
            <a:pPr algn="just"/>
            <a:r>
              <a:rPr lang="es-ES" sz="1100" b="1" dirty="0"/>
              <a:t>	</a:t>
            </a:r>
          </a:p>
          <a:p>
            <a:pPr algn="just"/>
            <a:r>
              <a:rPr lang="es-ES" sz="1100" b="1" dirty="0" smtClean="0"/>
              <a:t>Dirección </a:t>
            </a:r>
          </a:p>
          <a:p>
            <a:pPr algn="just"/>
            <a:r>
              <a:rPr lang="es-ES" sz="1100" dirty="0" smtClean="0"/>
              <a:t>Facultad </a:t>
            </a:r>
            <a:r>
              <a:rPr lang="es-ES" sz="1100" dirty="0"/>
              <a:t>de Ciencias. </a:t>
            </a:r>
          </a:p>
          <a:p>
            <a:pPr algn="just"/>
            <a:r>
              <a:rPr lang="es-ES" sz="1100" dirty="0"/>
              <a:t>Avenida Los Ilustres, </a:t>
            </a:r>
          </a:p>
          <a:p>
            <a:pPr algn="just"/>
            <a:r>
              <a:rPr lang="es-ES" sz="1100" dirty="0"/>
              <a:t>Los Chaguaramos, </a:t>
            </a:r>
          </a:p>
          <a:p>
            <a:pPr algn="just"/>
            <a:r>
              <a:rPr lang="es-ES" sz="1100" dirty="0"/>
              <a:t>Caracas – Venezuela</a:t>
            </a:r>
            <a:r>
              <a:rPr lang="es-ES" sz="1100" dirty="0" smtClean="0"/>
              <a:t>.</a:t>
            </a:r>
            <a:endParaRPr lang="es-ES" sz="1100" dirty="0"/>
          </a:p>
        </p:txBody>
      </p:sp>
      <p:grpSp>
        <p:nvGrpSpPr>
          <p:cNvPr id="37" name="36 Grupo"/>
          <p:cNvGrpSpPr/>
          <p:nvPr/>
        </p:nvGrpSpPr>
        <p:grpSpPr>
          <a:xfrm>
            <a:off x="3645024" y="5580112"/>
            <a:ext cx="220689" cy="220689"/>
            <a:chOff x="3827377" y="6599339"/>
            <a:chExt cx="373647" cy="373647"/>
          </a:xfrm>
        </p:grpSpPr>
        <p:sp>
          <p:nvSpPr>
            <p:cNvPr id="38" name="37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0" name="39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41" name="40 Grupo"/>
          <p:cNvGrpSpPr/>
          <p:nvPr/>
        </p:nvGrpSpPr>
        <p:grpSpPr>
          <a:xfrm>
            <a:off x="3573016" y="6477679"/>
            <a:ext cx="310048" cy="300529"/>
            <a:chOff x="4809715" y="7309763"/>
            <a:chExt cx="418299" cy="405457"/>
          </a:xfrm>
        </p:grpSpPr>
        <p:sp>
          <p:nvSpPr>
            <p:cNvPr id="42" name="41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3" name="42 Image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
        <p:nvSpPr>
          <p:cNvPr id="44" name="43 CuadroTexto"/>
          <p:cNvSpPr txBox="1"/>
          <p:nvPr/>
        </p:nvSpPr>
        <p:spPr>
          <a:xfrm>
            <a:off x="3474377" y="2282840"/>
            <a:ext cx="2845324" cy="1785104"/>
          </a:xfrm>
          <a:prstGeom prst="rect">
            <a:avLst/>
          </a:prstGeom>
          <a:noFill/>
        </p:spPr>
        <p:txBody>
          <a:bodyPr wrap="square" rtlCol="0">
            <a:spAutoFit/>
          </a:bodyPr>
          <a:lstStyle/>
          <a:p>
            <a:pPr algn="just"/>
            <a:r>
              <a:rPr lang="es-ES" sz="1100" b="1" dirty="0" smtClean="0"/>
              <a:t>RELACIONES INSTITUCIONALES </a:t>
            </a:r>
          </a:p>
          <a:p>
            <a:pPr marL="171450" indent="-171450" algn="just">
              <a:buFont typeface="Arial" pitchFamily="34" charset="0"/>
              <a:buChar char="•"/>
            </a:pPr>
            <a:r>
              <a:rPr lang="es-ES" sz="1100" dirty="0" err="1" smtClean="0"/>
              <a:t>Universite</a:t>
            </a:r>
            <a:r>
              <a:rPr lang="es-ES" sz="1100" dirty="0" smtClean="0"/>
              <a:t> Pierre </a:t>
            </a:r>
            <a:r>
              <a:rPr lang="es-ES" sz="1100" dirty="0"/>
              <a:t>et Marie Curie (Paris 6), Paris, Francia.</a:t>
            </a:r>
          </a:p>
          <a:p>
            <a:pPr marL="171450" indent="-171450" algn="just">
              <a:buFont typeface="Arial" pitchFamily="34" charset="0"/>
              <a:buChar char="•"/>
            </a:pPr>
            <a:r>
              <a:rPr lang="es-ES" sz="1100" dirty="0" err="1"/>
              <a:t>Universidade</a:t>
            </a:r>
            <a:r>
              <a:rPr lang="es-ES" sz="1100" dirty="0"/>
              <a:t> Estadual de </a:t>
            </a:r>
            <a:r>
              <a:rPr lang="es-ES" sz="1100" dirty="0" err="1"/>
              <a:t>Campinas</a:t>
            </a:r>
            <a:r>
              <a:rPr lang="es-ES" sz="1100" dirty="0"/>
              <a:t>, </a:t>
            </a:r>
            <a:r>
              <a:rPr lang="es-ES" sz="1100" dirty="0" err="1"/>
              <a:t>Campinas</a:t>
            </a:r>
            <a:r>
              <a:rPr lang="es-ES" sz="1100" dirty="0"/>
              <a:t>, Sao Paulo, Brasil.</a:t>
            </a:r>
          </a:p>
          <a:p>
            <a:r>
              <a:rPr lang="es-ES" sz="1100" dirty="0"/>
              <a:t>Universidad Nacional del Sur, </a:t>
            </a:r>
            <a:r>
              <a:rPr lang="es-ES" sz="1100" dirty="0" err="1"/>
              <a:t>Bahia</a:t>
            </a:r>
            <a:r>
              <a:rPr lang="es-ES" sz="1100" dirty="0"/>
              <a:t> Blanca, Argentina.</a:t>
            </a:r>
          </a:p>
          <a:p>
            <a:pPr marL="171450" indent="-171450" algn="just">
              <a:buFont typeface="Arial" pitchFamily="34" charset="0"/>
              <a:buChar char="•"/>
            </a:pPr>
            <a:r>
              <a:rPr lang="es-ES" sz="1100" dirty="0" err="1"/>
              <a:t>Universite</a:t>
            </a:r>
            <a:r>
              <a:rPr lang="es-ES" sz="1100" dirty="0"/>
              <a:t> des </a:t>
            </a:r>
            <a:r>
              <a:rPr lang="es-ES" sz="1100" dirty="0" err="1"/>
              <a:t>Sciences</a:t>
            </a:r>
            <a:r>
              <a:rPr lang="es-ES" sz="1100" dirty="0"/>
              <a:t> et Technologies de Lille, Lille, Francia.</a:t>
            </a:r>
          </a:p>
          <a:p>
            <a:pPr algn="just"/>
            <a:endParaRPr lang="es-ES" sz="1100" dirty="0"/>
          </a:p>
        </p:txBody>
      </p:sp>
      <p:pic>
        <p:nvPicPr>
          <p:cNvPr id="45" name="4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184" y="4694618"/>
            <a:ext cx="246979" cy="246979"/>
          </a:xfrm>
          <a:prstGeom prst="rect">
            <a:avLst/>
          </a:prstGeom>
        </p:spPr>
      </p:pic>
      <p:sp>
        <p:nvSpPr>
          <p:cNvPr id="47" name="46 Rectángulo"/>
          <p:cNvSpPr/>
          <p:nvPr/>
        </p:nvSpPr>
        <p:spPr>
          <a:xfrm>
            <a:off x="623690" y="2292380"/>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9" name="28 CuadroTexto"/>
          <p:cNvSpPr txBox="1"/>
          <p:nvPr/>
        </p:nvSpPr>
        <p:spPr>
          <a:xfrm>
            <a:off x="623690" y="2247999"/>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grpSp>
        <p:nvGrpSpPr>
          <p:cNvPr id="48" name="47 Grupo"/>
          <p:cNvGrpSpPr/>
          <p:nvPr/>
        </p:nvGrpSpPr>
        <p:grpSpPr>
          <a:xfrm>
            <a:off x="3573016" y="4336231"/>
            <a:ext cx="2661294" cy="307777"/>
            <a:chOff x="3573016" y="4362826"/>
            <a:chExt cx="2661294" cy="307777"/>
          </a:xfrm>
        </p:grpSpPr>
        <p:sp>
          <p:nvSpPr>
            <p:cNvPr id="49" name="48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0" name="49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pic>
        <p:nvPicPr>
          <p:cNvPr id="51" name="5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184" y="4694618"/>
            <a:ext cx="246979" cy="246979"/>
          </a:xfrm>
          <a:prstGeom prst="rect">
            <a:avLst/>
          </a:prstGeom>
        </p:spPr>
      </p:pic>
      <p:grpSp>
        <p:nvGrpSpPr>
          <p:cNvPr id="52" name="51 Grupo"/>
          <p:cNvGrpSpPr/>
          <p:nvPr/>
        </p:nvGrpSpPr>
        <p:grpSpPr>
          <a:xfrm>
            <a:off x="5673310" y="4343890"/>
            <a:ext cx="407204" cy="407204"/>
            <a:chOff x="9405664" y="3214389"/>
            <a:chExt cx="506634" cy="506634"/>
          </a:xfrm>
        </p:grpSpPr>
        <p:sp>
          <p:nvSpPr>
            <p:cNvPr id="53" name="52 Elipse"/>
            <p:cNvSpPr/>
            <p:nvPr/>
          </p:nvSpPr>
          <p:spPr>
            <a:xfrm>
              <a:off x="9405664" y="3214389"/>
              <a:ext cx="506634" cy="506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4" name="53 Imagen"/>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9477672" y="3275856"/>
              <a:ext cx="365681" cy="365681"/>
            </a:xfrm>
            <a:prstGeom prst="rect">
              <a:avLst/>
            </a:prstGeom>
          </p:spPr>
        </p:pic>
      </p:grpSp>
      <p:sp>
        <p:nvSpPr>
          <p:cNvPr id="55" name="54 CuadroTexto"/>
          <p:cNvSpPr txBox="1"/>
          <p:nvPr/>
        </p:nvSpPr>
        <p:spPr>
          <a:xfrm>
            <a:off x="548680" y="2555776"/>
            <a:ext cx="2786506" cy="2292935"/>
          </a:xfrm>
          <a:prstGeom prst="rect">
            <a:avLst/>
          </a:prstGeom>
          <a:noFill/>
        </p:spPr>
        <p:txBody>
          <a:bodyPr wrap="square" rtlCol="0">
            <a:spAutoFit/>
          </a:bodyPr>
          <a:lstStyle/>
          <a:p>
            <a:pPr algn="just"/>
            <a:r>
              <a:rPr lang="es-ES" sz="1100" dirty="0" smtClean="0"/>
              <a:t>El </a:t>
            </a:r>
            <a:r>
              <a:rPr lang="es-ES" sz="1100" dirty="0"/>
              <a:t>Centro de Cálculo Científico y Tecnológico, fue creado con la finalidad </a:t>
            </a:r>
            <a:r>
              <a:rPr lang="es-ES" sz="1100" dirty="0" smtClean="0"/>
              <a:t> de </a:t>
            </a:r>
            <a:r>
              <a:rPr lang="es-ES" sz="1100" dirty="0"/>
              <a:t>desarrollar y promover la investigación básica necesaria </a:t>
            </a:r>
          </a:p>
          <a:p>
            <a:pPr algn="just"/>
            <a:r>
              <a:rPr lang="es-ES" sz="1100" dirty="0"/>
              <a:t>para abordar problemas que surgen en la modelación matemática </a:t>
            </a:r>
            <a:r>
              <a:rPr lang="es-ES" sz="1100" dirty="0" smtClean="0"/>
              <a:t> de </a:t>
            </a:r>
            <a:r>
              <a:rPr lang="es-ES" sz="1100" dirty="0"/>
              <a:t>las diferentes áreas de las ciencias básicas y las ingenierías. </a:t>
            </a:r>
          </a:p>
          <a:p>
            <a:pPr algn="just"/>
            <a:r>
              <a:rPr lang="es-ES" sz="1100" dirty="0"/>
              <a:t>En el Centro de Cálculo Científico y Tecnológico convergen dos importantes disciplinas: </a:t>
            </a:r>
            <a:r>
              <a:rPr lang="es-ES" sz="1100" dirty="0" smtClean="0"/>
              <a:t> la </a:t>
            </a:r>
            <a:r>
              <a:rPr lang="es-ES" sz="1100" dirty="0"/>
              <a:t>Matemática y la Computación, razón por la cual nuestra producción científica </a:t>
            </a:r>
            <a:r>
              <a:rPr lang="es-ES" sz="1100" dirty="0" smtClean="0"/>
              <a:t> necesariamente </a:t>
            </a:r>
            <a:r>
              <a:rPr lang="es-ES" sz="1100" dirty="0"/>
              <a:t>va soportada por software que complementa la rigurosidad matemática. </a:t>
            </a:r>
          </a:p>
        </p:txBody>
      </p:sp>
      <p:sp>
        <p:nvSpPr>
          <p:cNvPr id="56" name="55 CuadroTexto"/>
          <p:cNvSpPr txBox="1"/>
          <p:nvPr/>
        </p:nvSpPr>
        <p:spPr>
          <a:xfrm>
            <a:off x="524983" y="4941597"/>
            <a:ext cx="2845324" cy="2800767"/>
          </a:xfrm>
          <a:prstGeom prst="rect">
            <a:avLst/>
          </a:prstGeom>
          <a:noFill/>
        </p:spPr>
        <p:txBody>
          <a:bodyPr wrap="square" rtlCol="0">
            <a:spAutoFit/>
          </a:bodyPr>
          <a:lstStyle/>
          <a:p>
            <a:pPr algn="just"/>
            <a:r>
              <a:rPr lang="es-ES" sz="1100" b="1" dirty="0" smtClean="0"/>
              <a:t>LINEAS DE INVESTIGACIÓN</a:t>
            </a:r>
            <a:endParaRPr lang="es-ES" sz="1100" dirty="0"/>
          </a:p>
          <a:p>
            <a:pPr algn="just"/>
            <a:r>
              <a:rPr lang="es-ES" sz="1100" dirty="0"/>
              <a:t>Las líneas de investigación del Centro de Cálculo Científico y Tecnológico </a:t>
            </a:r>
            <a:r>
              <a:rPr lang="es-ES" sz="1100" dirty="0" smtClean="0"/>
              <a:t> están </a:t>
            </a:r>
            <a:r>
              <a:rPr lang="es-ES" sz="1100" dirty="0"/>
              <a:t>soportadas en proyectos de investigación que involucran tanto a la UCV </a:t>
            </a:r>
            <a:r>
              <a:rPr lang="es-ES" sz="1100" dirty="0" smtClean="0"/>
              <a:t> como </a:t>
            </a:r>
            <a:r>
              <a:rPr lang="es-ES" sz="1100" dirty="0"/>
              <a:t>a distintos organismos nacionales e internacionales.</a:t>
            </a:r>
          </a:p>
          <a:p>
            <a:pPr algn="just"/>
            <a:r>
              <a:rPr lang="es-ES" sz="1100" dirty="0"/>
              <a:t> Otra de las actividades fundamentales del Centro de Cálculo Científico y Tecnológico </a:t>
            </a:r>
          </a:p>
          <a:p>
            <a:pPr algn="just"/>
            <a:r>
              <a:rPr lang="es-ES" sz="1100" dirty="0"/>
              <a:t>es la formación de personal capacitado a diferentes niveles: pregrado, maestría y doctorado. </a:t>
            </a:r>
          </a:p>
          <a:p>
            <a:pPr algn="just"/>
            <a:r>
              <a:rPr lang="es-ES" sz="1100" dirty="0"/>
              <a:t>En ese sentido el Centro ofrece apoyo a diferentes postgrados </a:t>
            </a:r>
          </a:p>
          <a:p>
            <a:pPr algn="just"/>
            <a:r>
              <a:rPr lang="es-ES" sz="1100" dirty="0"/>
              <a:t>y departamentos de la UCV y de muchas otras universidades del país.</a:t>
            </a:r>
          </a:p>
          <a:p>
            <a:pPr algn="just"/>
            <a:endParaRPr lang="es-ES" sz="1100" dirty="0"/>
          </a:p>
        </p:txBody>
      </p:sp>
      <p:sp>
        <p:nvSpPr>
          <p:cNvPr id="57" name="56 CuadroTexto"/>
          <p:cNvSpPr txBox="1"/>
          <p:nvPr/>
        </p:nvSpPr>
        <p:spPr>
          <a:xfrm>
            <a:off x="6739484" y="4872367"/>
            <a:ext cx="2738188" cy="600164"/>
          </a:xfrm>
          <a:prstGeom prst="rect">
            <a:avLst/>
          </a:prstGeom>
          <a:noFill/>
        </p:spPr>
        <p:txBody>
          <a:bodyPr wrap="square" rtlCol="0">
            <a:spAutoFit/>
          </a:bodyPr>
          <a:lstStyle/>
          <a:p>
            <a:pPr algn="just"/>
            <a:r>
              <a:rPr lang="es-ES" sz="1100" b="1" dirty="0"/>
              <a:t>	</a:t>
            </a:r>
          </a:p>
          <a:p>
            <a:pPr algn="just"/>
            <a:endParaRPr lang="es-ES" sz="1100" b="1" dirty="0"/>
          </a:p>
          <a:p>
            <a:pPr algn="just"/>
            <a:r>
              <a:rPr lang="es-ES" sz="1100" b="1" dirty="0"/>
              <a:t>	</a:t>
            </a:r>
          </a:p>
        </p:txBody>
      </p:sp>
    </p:spTree>
    <p:extLst>
      <p:ext uri="{BB962C8B-B14F-4D97-AF65-F5344CB8AC3E}">
        <p14:creationId xmlns:p14="http://schemas.microsoft.com/office/powerpoint/2010/main" val="41458660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VE" sz="2000" dirty="0" smtClean="0">
                <a:latin typeface="Kozuka Gothic Pro M" pitchFamily="34" charset="-128"/>
                <a:ea typeface="Kozuka Gothic Pro M" pitchFamily="34" charset="-128"/>
              </a:rPr>
              <a:t>Centro de Computación Gráfica (CCG)</a:t>
            </a:r>
            <a:endParaRPr lang="es-VE" sz="2000" dirty="0">
              <a:latin typeface="Kozuka Gothic Pro M" pitchFamily="34" charset="-128"/>
              <a:ea typeface="Kozuka Gothic Pro M" pitchFamily="34" charset="-128"/>
            </a:endParaRPr>
          </a:p>
        </p:txBody>
      </p:sp>
      <p:sp>
        <p:nvSpPr>
          <p:cNvPr id="57" name="56 CuadroTexto"/>
          <p:cNvSpPr txBox="1"/>
          <p:nvPr/>
        </p:nvSpPr>
        <p:spPr>
          <a:xfrm>
            <a:off x="6739484" y="4872367"/>
            <a:ext cx="2738188" cy="600164"/>
          </a:xfrm>
          <a:prstGeom prst="rect">
            <a:avLst/>
          </a:prstGeom>
          <a:noFill/>
        </p:spPr>
        <p:txBody>
          <a:bodyPr wrap="square" rtlCol="0">
            <a:spAutoFit/>
          </a:bodyPr>
          <a:lstStyle/>
          <a:p>
            <a:pPr algn="just"/>
            <a:r>
              <a:rPr lang="es-ES" sz="1100" b="1" dirty="0"/>
              <a:t>	</a:t>
            </a:r>
          </a:p>
          <a:p>
            <a:pPr algn="just"/>
            <a:endParaRPr lang="es-ES" sz="1100" b="1" dirty="0"/>
          </a:p>
          <a:p>
            <a:pPr algn="just"/>
            <a:r>
              <a:rPr lang="es-ES" sz="1100" b="1" dirty="0"/>
              <a:t>	</a:t>
            </a:r>
          </a:p>
        </p:txBody>
      </p:sp>
      <p:cxnSp>
        <p:nvCxnSpPr>
          <p:cNvPr id="46" name="4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8" name="57 CuadroTexto"/>
          <p:cNvSpPr txBox="1"/>
          <p:nvPr/>
        </p:nvSpPr>
        <p:spPr>
          <a:xfrm>
            <a:off x="498478" y="2252637"/>
            <a:ext cx="2930521" cy="6017032"/>
          </a:xfrm>
          <a:prstGeom prst="rect">
            <a:avLst/>
          </a:prstGeom>
          <a:noFill/>
        </p:spPr>
        <p:txBody>
          <a:bodyPr wrap="square" rtlCol="0">
            <a:spAutoFit/>
          </a:bodyPr>
          <a:lstStyle/>
          <a:p>
            <a:pPr algn="just"/>
            <a:r>
              <a:rPr lang="es-ES" sz="1100" b="1" dirty="0" smtClean="0"/>
              <a:t>OBJETIVOS </a:t>
            </a:r>
            <a:r>
              <a:rPr lang="es-ES" sz="1100" dirty="0"/>
              <a:t>	</a:t>
            </a:r>
          </a:p>
          <a:p>
            <a:pPr algn="just"/>
            <a:r>
              <a:rPr lang="es-ES" sz="1100" dirty="0"/>
              <a:t>El objetivo del Centro de Computación Gráfica es promover </a:t>
            </a:r>
            <a:r>
              <a:rPr lang="es-ES" sz="1100" dirty="0" smtClean="0"/>
              <a:t> la </a:t>
            </a:r>
            <a:r>
              <a:rPr lang="es-ES" sz="1100" dirty="0"/>
              <a:t>experticia en conocimientos de sistemas de visualización </a:t>
            </a:r>
            <a:r>
              <a:rPr lang="es-ES" sz="1100" dirty="0" smtClean="0"/>
              <a:t>donde </a:t>
            </a:r>
            <a:r>
              <a:rPr lang="es-ES" sz="1100" dirty="0"/>
              <a:t>la interpretación de datos es fundamental. </a:t>
            </a:r>
          </a:p>
          <a:p>
            <a:pPr algn="just"/>
            <a:r>
              <a:rPr lang="es-ES" sz="1100" dirty="0"/>
              <a:t>Por esta razón el Centro de Computación Gráfica </a:t>
            </a:r>
            <a:r>
              <a:rPr lang="es-ES" sz="1100" dirty="0" smtClean="0"/>
              <a:t>está </a:t>
            </a:r>
            <a:r>
              <a:rPr lang="es-ES" sz="1100" dirty="0"/>
              <a:t>dotado con los equipos de visualización gráfica </a:t>
            </a:r>
            <a:r>
              <a:rPr lang="es-ES" sz="1100" dirty="0" smtClean="0"/>
              <a:t>más </a:t>
            </a:r>
            <a:r>
              <a:rPr lang="es-ES" sz="1100" dirty="0"/>
              <a:t>avanzados del mercado</a:t>
            </a:r>
            <a:r>
              <a:rPr lang="es-ES" sz="1100" dirty="0" smtClean="0"/>
              <a:t>.</a:t>
            </a:r>
            <a:endParaRPr lang="es-ES" sz="1100" dirty="0"/>
          </a:p>
          <a:p>
            <a:pPr algn="just"/>
            <a:r>
              <a:rPr lang="es-ES" sz="1100" b="1" dirty="0" smtClean="0"/>
              <a:t>FUNCIONES</a:t>
            </a:r>
            <a:r>
              <a:rPr lang="es-ES" sz="1100" dirty="0"/>
              <a:t>	</a:t>
            </a:r>
          </a:p>
          <a:p>
            <a:pPr algn="just"/>
            <a:r>
              <a:rPr lang="es-ES" sz="1100" dirty="0"/>
              <a:t>El Centro de Computación Gráfica impulsa y da soporte </a:t>
            </a:r>
            <a:r>
              <a:rPr lang="es-ES" sz="1100" dirty="0" smtClean="0"/>
              <a:t> a </a:t>
            </a:r>
            <a:r>
              <a:rPr lang="es-ES" sz="1100" dirty="0"/>
              <a:t>la Licenciatura en Computación, </a:t>
            </a:r>
          </a:p>
          <a:p>
            <a:pPr algn="just"/>
            <a:r>
              <a:rPr lang="es-ES" sz="1100" dirty="0"/>
              <a:t>la Maestría y Doctorado en Ciencias de la </a:t>
            </a:r>
            <a:r>
              <a:rPr lang="es-ES" sz="1100" dirty="0" smtClean="0"/>
              <a:t>Computación y </a:t>
            </a:r>
            <a:r>
              <a:rPr lang="es-ES" sz="1100" dirty="0"/>
              <a:t>a la Maestría en Bioingeniería de la UCV. </a:t>
            </a:r>
            <a:r>
              <a:rPr lang="es-ES" sz="1100" dirty="0" smtClean="0"/>
              <a:t>También </a:t>
            </a:r>
            <a:r>
              <a:rPr lang="es-ES" sz="1100" dirty="0"/>
              <a:t>se dictan diversos cursos relacionados con el área. </a:t>
            </a:r>
          </a:p>
          <a:p>
            <a:pPr algn="just"/>
            <a:r>
              <a:rPr lang="es-ES" sz="1100" dirty="0"/>
              <a:t>Este Centro es principal responsable de la Opción Profesional Computación Gráfica</a:t>
            </a:r>
            <a:r>
              <a:rPr lang="es-ES" sz="1100" dirty="0" smtClean="0"/>
              <a:t>.</a:t>
            </a:r>
            <a:endParaRPr lang="es-ES" sz="1100" b="1" dirty="0" smtClean="0"/>
          </a:p>
          <a:p>
            <a:pPr algn="just"/>
            <a:r>
              <a:rPr lang="es-ES" sz="1100" b="1" dirty="0" smtClean="0"/>
              <a:t>LÍNEAS DE INVESTIGACIÓN</a:t>
            </a:r>
          </a:p>
          <a:p>
            <a:pPr marL="171450" indent="-171450" algn="just">
              <a:buFont typeface="Arial" pitchFamily="34" charset="0"/>
              <a:buChar char="•"/>
            </a:pPr>
            <a:r>
              <a:rPr lang="es-ES" sz="1100" dirty="0" smtClean="0"/>
              <a:t>Manejo </a:t>
            </a:r>
            <a:r>
              <a:rPr lang="es-ES" sz="1100" dirty="0"/>
              <a:t>y creación de dispositivos de inmersión</a:t>
            </a:r>
          </a:p>
          <a:p>
            <a:pPr marL="171450" indent="-171450" algn="just">
              <a:buFont typeface="Arial" pitchFamily="34" charset="0"/>
              <a:buChar char="•"/>
            </a:pPr>
            <a:r>
              <a:rPr lang="es-ES" sz="1100" dirty="0"/>
              <a:t>Proyección estereoscópica</a:t>
            </a:r>
          </a:p>
          <a:p>
            <a:pPr marL="171450" indent="-171450" algn="just">
              <a:buFont typeface="Arial" pitchFamily="34" charset="0"/>
              <a:buChar char="•"/>
            </a:pPr>
            <a:r>
              <a:rPr lang="es-ES" sz="1100" dirty="0"/>
              <a:t>Creación de interfaces 3D</a:t>
            </a:r>
          </a:p>
          <a:p>
            <a:pPr marL="171450" indent="-171450" algn="just">
              <a:buFont typeface="Arial" pitchFamily="34" charset="0"/>
              <a:buChar char="•"/>
            </a:pPr>
            <a:r>
              <a:rPr lang="es-ES" sz="1100" dirty="0"/>
              <a:t>Reconstrucción de superficies</a:t>
            </a:r>
          </a:p>
          <a:p>
            <a:pPr marL="171450" indent="-171450" algn="just">
              <a:buFont typeface="Arial" pitchFamily="34" charset="0"/>
              <a:buChar char="•"/>
            </a:pPr>
            <a:r>
              <a:rPr lang="es-ES" sz="1100" dirty="0"/>
              <a:t>Visualización de volúmenes</a:t>
            </a:r>
          </a:p>
          <a:p>
            <a:pPr marL="171450" indent="-171450" algn="just">
              <a:buFont typeface="Arial" pitchFamily="34" charset="0"/>
              <a:buChar char="•"/>
            </a:pPr>
            <a:r>
              <a:rPr lang="es-ES" sz="1100" dirty="0"/>
              <a:t>Construcción y navegación de escenas 3D</a:t>
            </a:r>
          </a:p>
          <a:p>
            <a:pPr marL="171450" indent="-171450" algn="just">
              <a:buFont typeface="Arial" pitchFamily="34" charset="0"/>
              <a:buChar char="•"/>
            </a:pPr>
            <a:r>
              <a:rPr lang="es-ES" sz="1100" dirty="0"/>
              <a:t>Procesamiento digital de imágenes</a:t>
            </a:r>
          </a:p>
          <a:p>
            <a:pPr marL="171450" indent="-171450" algn="just">
              <a:buFont typeface="Arial" pitchFamily="34" charset="0"/>
              <a:buChar char="•"/>
            </a:pPr>
            <a:r>
              <a:rPr lang="es-ES" sz="1100" dirty="0"/>
              <a:t>Rastreo de movimientos mediante captura de video</a:t>
            </a:r>
          </a:p>
          <a:p>
            <a:pPr marL="171450" indent="-171450" algn="just">
              <a:buFont typeface="Arial" pitchFamily="34" charset="0"/>
              <a:buChar char="•"/>
            </a:pPr>
            <a:r>
              <a:rPr lang="es-ES" sz="1100" dirty="0"/>
              <a:t>Procesamiento de audio y video</a:t>
            </a:r>
          </a:p>
          <a:p>
            <a:pPr marL="171450" indent="-171450" algn="just">
              <a:buFont typeface="Arial" pitchFamily="34" charset="0"/>
              <a:buChar char="•"/>
            </a:pPr>
            <a:r>
              <a:rPr lang="es-ES" sz="1100" dirty="0"/>
              <a:t>Telemedicina </a:t>
            </a:r>
            <a:endParaRPr lang="es-ES" sz="1100" dirty="0" smtClean="0"/>
          </a:p>
          <a:p>
            <a:pPr algn="just"/>
            <a:r>
              <a:rPr lang="es-ES" sz="1100" dirty="0"/>
              <a:t>El Centro de Computación Gráfica posee </a:t>
            </a:r>
            <a:r>
              <a:rPr lang="es-ES" sz="1100" dirty="0" smtClean="0"/>
              <a:t>diversos </a:t>
            </a:r>
            <a:r>
              <a:rPr lang="es-ES" sz="1100" dirty="0"/>
              <a:t>proyectos en curso, algunos de ellos </a:t>
            </a:r>
            <a:r>
              <a:rPr lang="es-ES" sz="1100" dirty="0" smtClean="0"/>
              <a:t>son: LAPAROS, Quirófano Virtual, Colonoscopia Virtual y TRAUMAPLAN</a:t>
            </a:r>
          </a:p>
        </p:txBody>
      </p:sp>
      <p:grpSp>
        <p:nvGrpSpPr>
          <p:cNvPr id="7" name="6 Grupo"/>
          <p:cNvGrpSpPr/>
          <p:nvPr/>
        </p:nvGrpSpPr>
        <p:grpSpPr>
          <a:xfrm>
            <a:off x="5013176" y="2536905"/>
            <a:ext cx="1296144" cy="1315015"/>
            <a:chOff x="5013176" y="2411760"/>
            <a:chExt cx="1296144" cy="1315015"/>
          </a:xfrm>
        </p:grpSpPr>
        <p:sp>
          <p:nvSpPr>
            <p:cNvPr id="59" name="58 Rectángulo"/>
            <p:cNvSpPr/>
            <p:nvPr/>
          </p:nvSpPr>
          <p:spPr>
            <a:xfrm>
              <a:off x="5013176" y="2411760"/>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r="90496"/>
            <a:stretch/>
          </p:blipFill>
          <p:spPr>
            <a:xfrm>
              <a:off x="5279277" y="2483768"/>
              <a:ext cx="763942" cy="1172360"/>
            </a:xfrm>
            <a:prstGeom prst="rect">
              <a:avLst/>
            </a:prstGeom>
          </p:spPr>
        </p:pic>
      </p:grpSp>
      <p:sp>
        <p:nvSpPr>
          <p:cNvPr id="6" name="5 Rectángulo"/>
          <p:cNvSpPr/>
          <p:nvPr/>
        </p:nvSpPr>
        <p:spPr>
          <a:xfrm>
            <a:off x="3447505" y="2380109"/>
            <a:ext cx="1565672" cy="1615827"/>
          </a:xfrm>
          <a:prstGeom prst="rect">
            <a:avLst/>
          </a:prstGeom>
        </p:spPr>
        <p:txBody>
          <a:bodyPr wrap="square">
            <a:spAutoFit/>
          </a:bodyPr>
          <a:lstStyle/>
          <a:p>
            <a:pPr algn="just"/>
            <a:r>
              <a:rPr lang="es-ES" sz="1100" dirty="0" smtClean="0"/>
              <a:t>El Centro </a:t>
            </a:r>
            <a:r>
              <a:rPr lang="es-ES" sz="1100" dirty="0"/>
              <a:t>de Computación Gráfica esta formado por un </a:t>
            </a:r>
            <a:r>
              <a:rPr lang="es-ES" sz="1100" dirty="0" smtClean="0"/>
              <a:t>grupo de </a:t>
            </a:r>
            <a:r>
              <a:rPr lang="es-ES" sz="1100" dirty="0"/>
              <a:t>investigadores expertos en el desarrollo de </a:t>
            </a:r>
            <a:r>
              <a:rPr lang="es-ES" sz="1100" dirty="0" smtClean="0"/>
              <a:t>software</a:t>
            </a:r>
          </a:p>
          <a:p>
            <a:pPr algn="just"/>
            <a:r>
              <a:rPr lang="es-ES" sz="1100" dirty="0"/>
              <a:t>gráfico y manejo de aplicaciones gráficas comerciales</a:t>
            </a:r>
            <a:r>
              <a:rPr lang="es-ES" sz="1100" dirty="0" smtClean="0"/>
              <a:t>.</a:t>
            </a:r>
            <a:endParaRPr lang="es-VE" sz="1100" dirty="0"/>
          </a:p>
        </p:txBody>
      </p:sp>
      <p:sp>
        <p:nvSpPr>
          <p:cNvPr id="67" name="66 Rectángulo"/>
          <p:cNvSpPr/>
          <p:nvPr/>
        </p:nvSpPr>
        <p:spPr>
          <a:xfrm>
            <a:off x="3448474" y="3923928"/>
            <a:ext cx="2860845" cy="938719"/>
          </a:xfrm>
          <a:prstGeom prst="rect">
            <a:avLst/>
          </a:prstGeom>
        </p:spPr>
        <p:txBody>
          <a:bodyPr wrap="square">
            <a:spAutoFit/>
          </a:bodyPr>
          <a:lstStyle/>
          <a:p>
            <a:pPr algn="just"/>
            <a:r>
              <a:rPr lang="es-ES" sz="1100" dirty="0" smtClean="0"/>
              <a:t>Ellos contribuyen </a:t>
            </a:r>
            <a:r>
              <a:rPr lang="es-ES" sz="1100" dirty="0"/>
              <a:t>con el impulso de novedosos laboratorios de investigación, como son el Laboratorio de Visualización, el Laboratorio de Realidad Virtual y el Laboratorio </a:t>
            </a:r>
            <a:r>
              <a:rPr lang="es-ES" sz="1100" dirty="0" smtClean="0"/>
              <a:t>de Computación Matemática.</a:t>
            </a: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554" t="37732" r="74301" b="31698"/>
          <a:stretch/>
        </p:blipFill>
        <p:spPr bwMode="auto">
          <a:xfrm>
            <a:off x="3645024" y="5004048"/>
            <a:ext cx="2399997" cy="260245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9" name="68 CuadroTexto"/>
          <p:cNvSpPr txBox="1"/>
          <p:nvPr/>
        </p:nvSpPr>
        <p:spPr>
          <a:xfrm>
            <a:off x="4387791" y="7740352"/>
            <a:ext cx="1777513" cy="461665"/>
          </a:xfrm>
          <a:prstGeom prst="rect">
            <a:avLst/>
          </a:prstGeom>
          <a:noFill/>
        </p:spPr>
        <p:txBody>
          <a:bodyPr wrap="square" rtlCol="0">
            <a:spAutoFit/>
          </a:bodyPr>
          <a:lstStyle/>
          <a:p>
            <a:pPr algn="r"/>
            <a:r>
              <a:rPr lang="es-ES" sz="800" i="1" dirty="0" smtClean="0"/>
              <a:t>Ejemplos de las aplicaciones de la Computación Gráfica en distintas áreas:  Realidad Virtual  y  Salud. </a:t>
            </a:r>
            <a:endParaRPr lang="es-VE" sz="800" i="1" dirty="0" smtClean="0"/>
          </a:p>
        </p:txBody>
      </p:sp>
    </p:spTree>
    <p:extLst>
      <p:ext uri="{BB962C8B-B14F-4D97-AF65-F5344CB8AC3E}">
        <p14:creationId xmlns:p14="http://schemas.microsoft.com/office/powerpoint/2010/main" val="1929069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 </a:t>
            </a:r>
            <a:r>
              <a:rPr lang="es-ES" sz="2000" dirty="0">
                <a:latin typeface="Kozuka Gothic Pro H" pitchFamily="34" charset="-128"/>
                <a:ea typeface="Kozuka Gothic Pro H" pitchFamily="34" charset="-128"/>
              </a:rPr>
              <a:t>de </a:t>
            </a:r>
            <a:r>
              <a:rPr lang="es-ES" sz="2000" dirty="0" smtClean="0">
                <a:latin typeface="Kozuka Gothic Pro H" pitchFamily="34" charset="-128"/>
                <a:ea typeface="Kozuka Gothic Pro H" pitchFamily="34" charset="-128"/>
              </a:rPr>
              <a:t>Computación   </a:t>
            </a:r>
            <a:endParaRPr lang="es-VE" sz="2000" dirty="0" smtClean="0">
              <a:latin typeface="Kozuka Gothic Pro H" pitchFamily="34" charset="-128"/>
              <a:ea typeface="Kozuka Gothic Pro H" pitchFamily="34" charset="-128"/>
            </a:endParaRPr>
          </a:p>
          <a:p>
            <a:r>
              <a:rPr lang="es-ES" sz="2000" dirty="0" smtClean="0">
                <a:latin typeface="Kozuka Gothic Pro H" pitchFamily="34" charset="-128"/>
                <a:ea typeface="Kozuka Gothic Pro H" pitchFamily="34" charset="-128"/>
              </a:rPr>
              <a:t>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VE" sz="2000" dirty="0">
                <a:latin typeface="Kozuka Gothic Pro M" pitchFamily="34" charset="-128"/>
                <a:ea typeface="Kozuka Gothic Pro M" pitchFamily="34" charset="-128"/>
              </a:rPr>
              <a:t>Centro de Computación Gráfica (CCG</a:t>
            </a:r>
            <a:r>
              <a:rPr lang="es-VE" sz="2000" dirty="0" smtClean="0">
                <a:latin typeface="Kozuka Gothic Pro M" pitchFamily="34" charset="-128"/>
                <a:ea typeface="Kozuka Gothic Pro M" pitchFamily="34" charset="-128"/>
              </a:rPr>
              <a:t>)</a:t>
            </a:r>
            <a:endParaRPr lang="es-VE" sz="2000" dirty="0">
              <a:latin typeface="Kozuka Gothic Pro M" pitchFamily="34" charset="-128"/>
              <a:ea typeface="Kozuka Gothic Pro M" pitchFamily="34" charset="-128"/>
            </a:endParaRPr>
          </a:p>
        </p:txBody>
      </p:sp>
      <p:sp>
        <p:nvSpPr>
          <p:cNvPr id="19" name="18 Rectángulo"/>
          <p:cNvSpPr/>
          <p:nvPr/>
        </p:nvSpPr>
        <p:spPr>
          <a:xfrm>
            <a:off x="538299" y="2219850"/>
            <a:ext cx="2818693" cy="19517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501008" y="4319747"/>
            <a:ext cx="2818693" cy="39966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2" name="21 CuadroTexto"/>
          <p:cNvSpPr txBox="1"/>
          <p:nvPr/>
        </p:nvSpPr>
        <p:spPr>
          <a:xfrm>
            <a:off x="3501008" y="4766533"/>
            <a:ext cx="2738188" cy="3308598"/>
          </a:xfrm>
          <a:prstGeom prst="rect">
            <a:avLst/>
          </a:prstGeom>
          <a:noFill/>
        </p:spPr>
        <p:txBody>
          <a:bodyPr wrap="square" rtlCol="0">
            <a:spAutoFit/>
          </a:bodyPr>
          <a:lstStyle/>
          <a:p>
            <a:pPr algn="just"/>
            <a:endParaRPr lang="es-ES" sz="1100" b="1" dirty="0" smtClean="0"/>
          </a:p>
          <a:p>
            <a:pPr algn="just"/>
            <a:r>
              <a:rPr lang="es-ES" sz="1100" b="1" dirty="0" smtClean="0"/>
              <a:t>Números </a:t>
            </a:r>
            <a:r>
              <a:rPr lang="es-ES" sz="1100" b="1" dirty="0"/>
              <a:t>Telefónicos	</a:t>
            </a:r>
          </a:p>
          <a:p>
            <a:pPr algn="just"/>
            <a:r>
              <a:rPr lang="es-ES" sz="1100" dirty="0"/>
              <a:t>(58 212) 693.4243</a:t>
            </a:r>
          </a:p>
          <a:p>
            <a:pPr algn="just"/>
            <a:endParaRPr lang="es-ES" sz="1100" b="1" dirty="0"/>
          </a:p>
          <a:p>
            <a:pPr algn="just"/>
            <a:endParaRPr lang="es-ES" sz="1100" b="1" dirty="0" smtClean="0"/>
          </a:p>
          <a:p>
            <a:pPr algn="just"/>
            <a:endParaRPr lang="es-ES" sz="1100" b="1" dirty="0" smtClean="0"/>
          </a:p>
          <a:p>
            <a:pPr algn="just"/>
            <a:r>
              <a:rPr lang="es-ES" sz="1100" b="1" dirty="0" smtClean="0"/>
              <a:t>Correo Institucional</a:t>
            </a:r>
          </a:p>
          <a:p>
            <a:pPr algn="just"/>
            <a:r>
              <a:rPr lang="es-ES" sz="1100" dirty="0"/>
              <a:t>ccg@ciens.ucv.ve </a:t>
            </a:r>
          </a:p>
          <a:p>
            <a:pPr algn="just"/>
            <a:endParaRPr lang="es-ES" sz="1100" dirty="0" smtClean="0"/>
          </a:p>
          <a:p>
            <a:pPr algn="just"/>
            <a:endParaRPr lang="es-ES" sz="1100" dirty="0"/>
          </a:p>
          <a:p>
            <a:pPr algn="just"/>
            <a:r>
              <a:rPr lang="es-ES" sz="1100" b="1" dirty="0"/>
              <a:t>	</a:t>
            </a:r>
          </a:p>
          <a:p>
            <a:pPr algn="just"/>
            <a:r>
              <a:rPr lang="es-ES" sz="1100" b="1" dirty="0"/>
              <a:t>Sitio web </a:t>
            </a:r>
            <a:r>
              <a:rPr lang="es-ES" sz="1100" b="1" dirty="0" smtClean="0"/>
              <a:t>Institucional</a:t>
            </a:r>
          </a:p>
          <a:p>
            <a:pPr algn="just"/>
            <a:r>
              <a:rPr lang="es-ES" sz="1100" dirty="0"/>
              <a:t>http://ccg.ciens.ucv.ve/ </a:t>
            </a:r>
          </a:p>
          <a:p>
            <a:pPr algn="just"/>
            <a:r>
              <a:rPr lang="es-ES" sz="1100" b="1" dirty="0"/>
              <a:t>	</a:t>
            </a:r>
          </a:p>
          <a:p>
            <a:pPr algn="just"/>
            <a:r>
              <a:rPr lang="es-ES" sz="1100" b="1" dirty="0" smtClean="0"/>
              <a:t>Dirección </a:t>
            </a:r>
            <a:endParaRPr lang="es-ES" sz="1100" b="1" dirty="0"/>
          </a:p>
          <a:p>
            <a:pPr algn="just"/>
            <a:r>
              <a:rPr lang="es-ES" sz="1100" dirty="0"/>
              <a:t>Facultad de Ciencias. </a:t>
            </a:r>
          </a:p>
          <a:p>
            <a:pPr algn="just"/>
            <a:r>
              <a:rPr lang="es-ES" sz="1100" dirty="0"/>
              <a:t>Avenida Los Ilustres, </a:t>
            </a:r>
          </a:p>
          <a:p>
            <a:pPr algn="just"/>
            <a:r>
              <a:rPr lang="es-ES" sz="1100" dirty="0"/>
              <a:t>Los Chaguaramos, </a:t>
            </a:r>
          </a:p>
          <a:p>
            <a:pPr algn="just"/>
            <a:r>
              <a:rPr lang="es-ES" sz="1100" dirty="0"/>
              <a:t>Caracas – Venezuela</a:t>
            </a:r>
            <a:r>
              <a:rPr lang="es-ES" sz="1100" dirty="0" smtClean="0"/>
              <a:t>.</a:t>
            </a:r>
            <a:endParaRPr lang="es-ES" sz="1100" dirty="0"/>
          </a:p>
        </p:txBody>
      </p:sp>
      <p:grpSp>
        <p:nvGrpSpPr>
          <p:cNvPr id="25" name="24 Grupo"/>
          <p:cNvGrpSpPr/>
          <p:nvPr/>
        </p:nvGrpSpPr>
        <p:grpSpPr>
          <a:xfrm>
            <a:off x="3645024" y="5606152"/>
            <a:ext cx="220689" cy="220689"/>
            <a:chOff x="3827377" y="6599339"/>
            <a:chExt cx="373647" cy="373647"/>
          </a:xfrm>
        </p:grpSpPr>
        <p:sp>
          <p:nvSpPr>
            <p:cNvPr id="26" name="2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8" name="27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29" name="28 Grupo"/>
          <p:cNvGrpSpPr/>
          <p:nvPr/>
        </p:nvGrpSpPr>
        <p:grpSpPr>
          <a:xfrm>
            <a:off x="3573016" y="6372200"/>
            <a:ext cx="310048" cy="300529"/>
            <a:chOff x="4809715" y="7309763"/>
            <a:chExt cx="418299" cy="405457"/>
          </a:xfrm>
        </p:grpSpPr>
        <p:sp>
          <p:nvSpPr>
            <p:cNvPr id="32" name="31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3" name="32 Image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
        <p:nvSpPr>
          <p:cNvPr id="34" name="33 CuadroTexto"/>
          <p:cNvSpPr txBox="1"/>
          <p:nvPr/>
        </p:nvSpPr>
        <p:spPr>
          <a:xfrm>
            <a:off x="3474377" y="2380109"/>
            <a:ext cx="2845324" cy="1615827"/>
          </a:xfrm>
          <a:prstGeom prst="rect">
            <a:avLst/>
          </a:prstGeom>
          <a:noFill/>
        </p:spPr>
        <p:txBody>
          <a:bodyPr wrap="square" rtlCol="0">
            <a:spAutoFit/>
          </a:bodyPr>
          <a:lstStyle/>
          <a:p>
            <a:pPr algn="just"/>
            <a:r>
              <a:rPr lang="es-ES" sz="1100" b="1" dirty="0" smtClean="0"/>
              <a:t>RELACIONES INSTITUCIONALES </a:t>
            </a:r>
          </a:p>
          <a:p>
            <a:pPr algn="just"/>
            <a:r>
              <a:rPr lang="es-ES" sz="1100" dirty="0" smtClean="0"/>
              <a:t>Contamos </a:t>
            </a:r>
            <a:r>
              <a:rPr lang="es-ES" sz="1100" dirty="0"/>
              <a:t>con la siguientes </a:t>
            </a:r>
            <a:r>
              <a:rPr lang="es-ES" sz="1100" dirty="0" smtClean="0"/>
              <a:t>instituciones </a:t>
            </a:r>
            <a:r>
              <a:rPr lang="es-ES" sz="1100" dirty="0"/>
              <a:t>asociadas: </a:t>
            </a:r>
            <a:endParaRPr lang="es-ES" sz="1100" dirty="0" smtClean="0"/>
          </a:p>
          <a:p>
            <a:pPr marL="171450" indent="-171450" algn="just">
              <a:buFont typeface="Arial" pitchFamily="34" charset="0"/>
              <a:buChar char="•"/>
            </a:pPr>
            <a:r>
              <a:rPr lang="es-ES" sz="1100" dirty="0" smtClean="0"/>
              <a:t>Escuela </a:t>
            </a:r>
            <a:r>
              <a:rPr lang="es-ES" sz="1100" dirty="0"/>
              <a:t>de Computación UCV</a:t>
            </a:r>
            <a:r>
              <a:rPr lang="es-ES" sz="1100" dirty="0" smtClean="0"/>
              <a:t>,</a:t>
            </a:r>
          </a:p>
          <a:p>
            <a:pPr marL="171450" indent="-171450" algn="just">
              <a:buFont typeface="Arial" pitchFamily="34" charset="0"/>
              <a:buChar char="•"/>
            </a:pPr>
            <a:r>
              <a:rPr lang="es-ES" sz="1100" dirty="0" smtClean="0"/>
              <a:t>Facultada </a:t>
            </a:r>
            <a:r>
              <a:rPr lang="es-ES" sz="1100" dirty="0"/>
              <a:t>de Ciencias UCV, </a:t>
            </a:r>
            <a:endParaRPr lang="es-ES" sz="1100" dirty="0" smtClean="0"/>
          </a:p>
          <a:p>
            <a:pPr marL="171450" indent="-171450" algn="just">
              <a:buFont typeface="Arial" pitchFamily="34" charset="0"/>
              <a:buChar char="•"/>
            </a:pPr>
            <a:r>
              <a:rPr lang="es-ES" sz="1100" dirty="0" smtClean="0"/>
              <a:t>Instituto </a:t>
            </a:r>
            <a:r>
              <a:rPr lang="es-ES" sz="1100" dirty="0"/>
              <a:t>de Medicina Experimental  </a:t>
            </a:r>
            <a:r>
              <a:rPr lang="es-ES" sz="1100" dirty="0" smtClean="0"/>
              <a:t>UCV </a:t>
            </a:r>
          </a:p>
          <a:p>
            <a:pPr marL="171450" indent="-171450" algn="just">
              <a:buFont typeface="Arial" pitchFamily="34" charset="0"/>
              <a:buChar char="•"/>
            </a:pPr>
            <a:r>
              <a:rPr lang="es-ES" sz="1100" dirty="0" smtClean="0"/>
              <a:t>Instituto </a:t>
            </a:r>
            <a:r>
              <a:rPr lang="es-ES" sz="1100" dirty="0"/>
              <a:t>Nacional de Bioingeniería </a:t>
            </a:r>
            <a:r>
              <a:rPr lang="es-ES" sz="1100" dirty="0" smtClean="0"/>
              <a:t> </a:t>
            </a:r>
          </a:p>
          <a:p>
            <a:pPr marL="171450" indent="-171450" algn="just">
              <a:buFont typeface="Arial" pitchFamily="34" charset="0"/>
              <a:buChar char="•"/>
            </a:pPr>
            <a:r>
              <a:rPr lang="es-ES" sz="1100" dirty="0" smtClean="0"/>
              <a:t>Biotronics3D </a:t>
            </a:r>
            <a:r>
              <a:rPr lang="es-ES" sz="1100" dirty="0"/>
              <a:t>Ltd.</a:t>
            </a:r>
          </a:p>
          <a:p>
            <a:pPr algn="just"/>
            <a:endParaRPr lang="es-ES" sz="1100" dirty="0"/>
          </a:p>
        </p:txBody>
      </p:sp>
      <p:pic>
        <p:nvPicPr>
          <p:cNvPr id="35" name="3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184" y="4720658"/>
            <a:ext cx="246979" cy="246979"/>
          </a:xfrm>
          <a:prstGeom prst="rect">
            <a:avLst/>
          </a:prstGeom>
        </p:spPr>
      </p:pic>
      <p:sp>
        <p:nvSpPr>
          <p:cNvPr id="36" name="35 Rectángulo"/>
          <p:cNvSpPr/>
          <p:nvPr/>
        </p:nvSpPr>
        <p:spPr>
          <a:xfrm>
            <a:off x="623690" y="2292380"/>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7" name="36 CuadroTexto"/>
          <p:cNvSpPr txBox="1"/>
          <p:nvPr/>
        </p:nvSpPr>
        <p:spPr>
          <a:xfrm>
            <a:off x="623690" y="2247999"/>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grpSp>
        <p:nvGrpSpPr>
          <p:cNvPr id="38" name="37 Grupo"/>
          <p:cNvGrpSpPr/>
          <p:nvPr/>
        </p:nvGrpSpPr>
        <p:grpSpPr>
          <a:xfrm>
            <a:off x="3573016" y="4362271"/>
            <a:ext cx="2661294" cy="307777"/>
            <a:chOff x="3573016" y="4362826"/>
            <a:chExt cx="2661294" cy="307777"/>
          </a:xfrm>
        </p:grpSpPr>
        <p:sp>
          <p:nvSpPr>
            <p:cNvPr id="40" name="39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1" name="40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pic>
        <p:nvPicPr>
          <p:cNvPr id="42" name="4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184" y="4720658"/>
            <a:ext cx="246979" cy="246979"/>
          </a:xfrm>
          <a:prstGeom prst="rect">
            <a:avLst/>
          </a:prstGeom>
        </p:spPr>
      </p:pic>
      <p:grpSp>
        <p:nvGrpSpPr>
          <p:cNvPr id="43" name="42 Grupo"/>
          <p:cNvGrpSpPr/>
          <p:nvPr/>
        </p:nvGrpSpPr>
        <p:grpSpPr>
          <a:xfrm>
            <a:off x="5673310" y="4369930"/>
            <a:ext cx="407204" cy="407204"/>
            <a:chOff x="9405664" y="3214389"/>
            <a:chExt cx="506634" cy="506634"/>
          </a:xfrm>
        </p:grpSpPr>
        <p:sp>
          <p:nvSpPr>
            <p:cNvPr id="44" name="43 Elipse"/>
            <p:cNvSpPr/>
            <p:nvPr/>
          </p:nvSpPr>
          <p:spPr>
            <a:xfrm>
              <a:off x="9405664" y="3214389"/>
              <a:ext cx="506634" cy="506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5" name="44 Imagen"/>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9477672" y="3275856"/>
              <a:ext cx="365681" cy="365681"/>
            </a:xfrm>
            <a:prstGeom prst="rect">
              <a:avLst/>
            </a:prstGeom>
          </p:spPr>
        </p:pic>
      </p:grpSp>
      <p:sp>
        <p:nvSpPr>
          <p:cNvPr id="46" name="45 CuadroTexto"/>
          <p:cNvSpPr txBox="1"/>
          <p:nvPr/>
        </p:nvSpPr>
        <p:spPr>
          <a:xfrm>
            <a:off x="548680" y="2555776"/>
            <a:ext cx="2786506" cy="1615827"/>
          </a:xfrm>
          <a:prstGeom prst="rect">
            <a:avLst/>
          </a:prstGeom>
          <a:noFill/>
        </p:spPr>
        <p:txBody>
          <a:bodyPr wrap="square" rtlCol="0">
            <a:spAutoFit/>
          </a:bodyPr>
          <a:lstStyle/>
          <a:p>
            <a:pPr algn="just"/>
            <a:r>
              <a:rPr lang="es-ES" sz="1100" dirty="0"/>
              <a:t>El Centro de Computación Gráfica esta formado por un grupo de investigadores expertos en el desarrollo de software gráfico y manejo de aplicaciones gráficas comerciales, que contribuyen con el impulso de novedosos laboratorios de investigación, como son el Laboratorio de Visualización, el Laboratorio de Realidad Virtual y el Laboratorio de Computación Multimedia.</a:t>
            </a:r>
          </a:p>
        </p:txBody>
      </p:sp>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9634" t="52448" r="38851" b="16216"/>
          <a:stretch/>
        </p:blipFill>
        <p:spPr bwMode="auto">
          <a:xfrm>
            <a:off x="586185" y="4319747"/>
            <a:ext cx="2711496" cy="2961827"/>
          </a:xfrm>
          <a:prstGeom prst="rect">
            <a:avLst/>
          </a:prstGeom>
          <a:solidFill>
            <a:srgbClr val="FFFFFF">
              <a:shade val="85000"/>
            </a:srgbClr>
          </a:solidFill>
          <a:ln w="5715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8" name="47 CuadroTexto"/>
          <p:cNvSpPr txBox="1"/>
          <p:nvPr/>
        </p:nvSpPr>
        <p:spPr>
          <a:xfrm>
            <a:off x="1579479" y="7380312"/>
            <a:ext cx="1777513" cy="461665"/>
          </a:xfrm>
          <a:prstGeom prst="rect">
            <a:avLst/>
          </a:prstGeom>
          <a:noFill/>
        </p:spPr>
        <p:txBody>
          <a:bodyPr wrap="square" rtlCol="0">
            <a:spAutoFit/>
          </a:bodyPr>
          <a:lstStyle/>
          <a:p>
            <a:pPr algn="r"/>
            <a:r>
              <a:rPr lang="es-ES" sz="800" i="1" dirty="0" smtClean="0"/>
              <a:t>Ejemplos de las aplicaciones de la Computación Gráfica en distintas áreas:  Realidad Virtual  y  Salud. </a:t>
            </a:r>
            <a:endParaRPr lang="es-VE" sz="800" i="1" dirty="0" smtClean="0"/>
          </a:p>
        </p:txBody>
      </p:sp>
    </p:spTree>
    <p:extLst>
      <p:ext uri="{BB962C8B-B14F-4D97-AF65-F5344CB8AC3E}">
        <p14:creationId xmlns:p14="http://schemas.microsoft.com/office/powerpoint/2010/main" val="190907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04664" y="1729354"/>
            <a:ext cx="6005060" cy="377026"/>
          </a:xfrm>
          <a:prstGeom prst="rect">
            <a:avLst/>
          </a:prstGeom>
          <a:noFill/>
        </p:spPr>
        <p:txBody>
          <a:bodyPr wrap="square" rtlCol="0">
            <a:spAutoFit/>
          </a:bodyPr>
          <a:lstStyle/>
          <a:p>
            <a:r>
              <a:rPr lang="es-ES" sz="1850" dirty="0">
                <a:latin typeface="Kozuka Gothic Pro M" pitchFamily="34" charset="-128"/>
                <a:ea typeface="Kozuka Gothic Pro M" pitchFamily="34" charset="-128"/>
              </a:rPr>
              <a:t>Centro de Computación Paralela y </a:t>
            </a:r>
            <a:r>
              <a:rPr lang="es-ES" sz="1850" dirty="0" smtClean="0">
                <a:latin typeface="Kozuka Gothic Pro M" pitchFamily="34" charset="-128"/>
                <a:ea typeface="Kozuka Gothic Pro M" pitchFamily="34" charset="-128"/>
              </a:rPr>
              <a:t>Distribuida (CCPD)</a:t>
            </a:r>
            <a:endParaRPr lang="es-VE" sz="1850" dirty="0">
              <a:latin typeface="Kozuka Gothic Pro M" pitchFamily="34" charset="-128"/>
              <a:ea typeface="Kozuka Gothic Pro M" pitchFamily="34" charset="-128"/>
            </a:endParaRPr>
          </a:p>
        </p:txBody>
      </p:sp>
      <p:sp>
        <p:nvSpPr>
          <p:cNvPr id="17" name="16 CuadroTexto"/>
          <p:cNvSpPr txBox="1"/>
          <p:nvPr/>
        </p:nvSpPr>
        <p:spPr>
          <a:xfrm>
            <a:off x="498479" y="2185715"/>
            <a:ext cx="2930520" cy="6017032"/>
          </a:xfrm>
          <a:prstGeom prst="rect">
            <a:avLst/>
          </a:prstGeom>
          <a:noFill/>
        </p:spPr>
        <p:txBody>
          <a:bodyPr wrap="square" rtlCol="0">
            <a:spAutoFit/>
          </a:bodyPr>
          <a:lstStyle/>
          <a:p>
            <a:pPr algn="just"/>
            <a:r>
              <a:rPr lang="es-ES" sz="1100" b="1" dirty="0" smtClean="0"/>
              <a:t>MISION </a:t>
            </a:r>
            <a:endParaRPr lang="es-ES" sz="1100" b="1" dirty="0"/>
          </a:p>
          <a:p>
            <a:pPr algn="just"/>
            <a:r>
              <a:rPr lang="es-ES" sz="1100" dirty="0"/>
              <a:t>Estudiar problemas inherentes al paralelismo </a:t>
            </a:r>
            <a:r>
              <a:rPr lang="es-ES" sz="1100" dirty="0" smtClean="0"/>
              <a:t> y </a:t>
            </a:r>
            <a:r>
              <a:rPr lang="es-ES" sz="1100" dirty="0"/>
              <a:t>a los sistemas distribuidos</a:t>
            </a:r>
            <a:r>
              <a:rPr lang="es-ES" sz="1100" b="1" dirty="0" smtClean="0"/>
              <a:t>.</a:t>
            </a:r>
          </a:p>
          <a:p>
            <a:pPr algn="just"/>
            <a:r>
              <a:rPr lang="es-ES" sz="1100" b="1" dirty="0" smtClean="0"/>
              <a:t>VISION </a:t>
            </a:r>
          </a:p>
          <a:p>
            <a:pPr algn="just"/>
            <a:r>
              <a:rPr lang="es-ES" sz="1100" dirty="0" smtClean="0"/>
              <a:t>Ser Referente </a:t>
            </a:r>
            <a:r>
              <a:rPr lang="es-ES" sz="1100" dirty="0"/>
              <a:t>nacional e internacional en la investigación en el área, </a:t>
            </a:r>
          </a:p>
          <a:p>
            <a:pPr algn="just"/>
            <a:r>
              <a:rPr lang="es-ES" sz="1100" dirty="0"/>
              <a:t>creación de conocimientos y productos de calidad mundial</a:t>
            </a:r>
            <a:r>
              <a:rPr lang="es-ES" sz="1100" dirty="0" smtClean="0"/>
              <a:t>.</a:t>
            </a:r>
          </a:p>
          <a:p>
            <a:pPr algn="just"/>
            <a:r>
              <a:rPr lang="es-ES" sz="1100" b="1" dirty="0" smtClean="0"/>
              <a:t>OBJETIVOS</a:t>
            </a:r>
          </a:p>
          <a:p>
            <a:pPr algn="just"/>
            <a:r>
              <a:rPr lang="es-ES" sz="1100" dirty="0"/>
              <a:t>El Centro de Computación Paralela y Distribuida (</a:t>
            </a:r>
            <a:r>
              <a:rPr lang="es-ES" sz="1100" dirty="0" smtClean="0"/>
              <a:t>CCPD) tiene </a:t>
            </a:r>
            <a:r>
              <a:rPr lang="es-ES" sz="1100" dirty="0"/>
              <a:t>como objetivo fundamental estudiar problemas </a:t>
            </a:r>
            <a:r>
              <a:rPr lang="es-ES" sz="1100" dirty="0" smtClean="0"/>
              <a:t> inherentes </a:t>
            </a:r>
            <a:r>
              <a:rPr lang="es-ES" sz="1100" dirty="0"/>
              <a:t>al paralelismo y a los sistemas distribuidos</a:t>
            </a:r>
            <a:r>
              <a:rPr lang="es-ES" sz="1100" dirty="0" smtClean="0"/>
              <a:t>.</a:t>
            </a:r>
          </a:p>
          <a:p>
            <a:pPr algn="just"/>
            <a:r>
              <a:rPr lang="es-ES" sz="1100" b="1" dirty="0" smtClean="0"/>
              <a:t>FUNCIONES </a:t>
            </a:r>
          </a:p>
          <a:p>
            <a:pPr algn="just"/>
            <a:r>
              <a:rPr lang="es-ES" sz="1100" dirty="0"/>
              <a:t>El Centro de Computación Paralela y Distribuida da soporte </a:t>
            </a:r>
            <a:r>
              <a:rPr lang="es-ES" sz="1100" dirty="0" smtClean="0"/>
              <a:t>a </a:t>
            </a:r>
            <a:r>
              <a:rPr lang="es-ES" sz="1100" dirty="0"/>
              <a:t>dos niveles de formación de Recursos humanos, en la Facultad de Ciencias, </a:t>
            </a:r>
            <a:r>
              <a:rPr lang="es-ES" sz="1100" dirty="0" smtClean="0"/>
              <a:t>de </a:t>
            </a:r>
            <a:r>
              <a:rPr lang="es-ES" sz="1100" dirty="0"/>
              <a:t>la Universidad Central de Venezuela: la Maestría y el Doctorado </a:t>
            </a:r>
            <a:r>
              <a:rPr lang="es-ES" sz="1100" dirty="0" smtClean="0"/>
              <a:t>en </a:t>
            </a:r>
            <a:r>
              <a:rPr lang="es-ES" sz="1100" dirty="0"/>
              <a:t>el Área de Sistemas Paralelos, Distribuidos y Redes, </a:t>
            </a:r>
            <a:r>
              <a:rPr lang="es-ES" sz="1100" dirty="0" smtClean="0"/>
              <a:t>en </a:t>
            </a:r>
            <a:r>
              <a:rPr lang="es-ES" sz="1100" dirty="0"/>
              <a:t>el Postgrado de Ciencias de la Computación.</a:t>
            </a:r>
          </a:p>
          <a:p>
            <a:pPr algn="just"/>
            <a:r>
              <a:rPr lang="es-ES" sz="1100" dirty="0"/>
              <a:t>Este Centro es principal responsable de las Opciones Profesionales </a:t>
            </a:r>
            <a:r>
              <a:rPr lang="es-ES" sz="1100" dirty="0" smtClean="0"/>
              <a:t>Sistemas </a:t>
            </a:r>
            <a:r>
              <a:rPr lang="es-ES" sz="1100" dirty="0"/>
              <a:t>Distribuidos y Paralelos, Inteligencia Artificial.</a:t>
            </a:r>
          </a:p>
          <a:p>
            <a:pPr algn="just"/>
            <a:r>
              <a:rPr lang="es-ES" sz="1100" dirty="0" smtClean="0"/>
              <a:t>La experiencia en investigación del Centro de Computación Paralela y Distribuida se centra en el desarrollo de sistemas, técnicas y modelos de cómputo,  tratamiento digital de imágenes, almacenamiento y búsqueda de imágenes similares,  Big Data, Ciencia de Datos, Procesamiento de Documentos, Computación   distribuidas, sistemas transaccionales, integración de datos, resolución de problemas del sector energético en múltiples áreas y computación de alto rendimiento. </a:t>
            </a:r>
          </a:p>
        </p:txBody>
      </p:sp>
      <p:sp>
        <p:nvSpPr>
          <p:cNvPr id="21" name="20 Rectángulo"/>
          <p:cNvSpPr/>
          <p:nvPr/>
        </p:nvSpPr>
        <p:spPr>
          <a:xfrm>
            <a:off x="5013176" y="2536905"/>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5" name="24 Rectángulo"/>
          <p:cNvSpPr/>
          <p:nvPr/>
        </p:nvSpPr>
        <p:spPr>
          <a:xfrm>
            <a:off x="3448475" y="2267744"/>
            <a:ext cx="1564701" cy="1954381"/>
          </a:xfrm>
          <a:prstGeom prst="rect">
            <a:avLst/>
          </a:prstGeom>
        </p:spPr>
        <p:txBody>
          <a:bodyPr wrap="square">
            <a:spAutoFit/>
          </a:bodyPr>
          <a:lstStyle/>
          <a:p>
            <a:pPr algn="just"/>
            <a:r>
              <a:rPr lang="es-ES" sz="1100" dirty="0" smtClean="0"/>
              <a:t>En </a:t>
            </a:r>
            <a:r>
              <a:rPr lang="es-ES" sz="1100" dirty="0"/>
              <a:t>la actualidad, el centro constituye un enlace entre distintas disciplinas y los sistemas, dando cabida a aplicaciones </a:t>
            </a:r>
            <a:r>
              <a:rPr lang="es-ES" sz="1100" dirty="0" smtClean="0"/>
              <a:t>múltiples que hacen diversas tareas de acuerdo a las exigencias de quien solicita nuestra ayuda. </a:t>
            </a:r>
            <a:endParaRPr lang="es-ES" sz="1100" dirty="0"/>
          </a:p>
          <a:p>
            <a:pPr algn="just"/>
            <a:endParaRPr lang="es-VE" sz="1100" dirty="0"/>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3016" y="5580112"/>
            <a:ext cx="2674379" cy="178229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27 CuadroTexto"/>
          <p:cNvSpPr txBox="1"/>
          <p:nvPr/>
        </p:nvSpPr>
        <p:spPr>
          <a:xfrm>
            <a:off x="4459799" y="7452320"/>
            <a:ext cx="1777513" cy="215444"/>
          </a:xfrm>
          <a:prstGeom prst="rect">
            <a:avLst/>
          </a:prstGeom>
          <a:noFill/>
        </p:spPr>
        <p:txBody>
          <a:bodyPr wrap="square" rtlCol="0">
            <a:spAutoFit/>
          </a:bodyPr>
          <a:lstStyle/>
          <a:p>
            <a:pPr algn="r"/>
            <a:r>
              <a:rPr lang="es-ES" sz="800" i="1" dirty="0" smtClean="0"/>
              <a:t>Ciencia de Datos  y Big Data. </a:t>
            </a:r>
            <a:endParaRPr lang="es-VE" sz="800" i="1" dirty="0" smtClean="0"/>
          </a:p>
        </p:txBody>
      </p:sp>
      <p:pic>
        <p:nvPicPr>
          <p:cNvPr id="11" name="1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110" y="2843808"/>
            <a:ext cx="1117202" cy="654611"/>
          </a:xfrm>
          <a:prstGeom prst="rect">
            <a:avLst/>
          </a:prstGeom>
        </p:spPr>
      </p:pic>
      <p:sp>
        <p:nvSpPr>
          <p:cNvPr id="32" name="31 CuadroTexto"/>
          <p:cNvSpPr txBox="1"/>
          <p:nvPr/>
        </p:nvSpPr>
        <p:spPr>
          <a:xfrm>
            <a:off x="3479202" y="4067944"/>
            <a:ext cx="2877760" cy="938719"/>
          </a:xfrm>
          <a:prstGeom prst="rect">
            <a:avLst/>
          </a:prstGeom>
          <a:noFill/>
        </p:spPr>
        <p:txBody>
          <a:bodyPr wrap="square" rtlCol="0">
            <a:spAutoFit/>
          </a:bodyPr>
          <a:lstStyle/>
          <a:p>
            <a:pPr algn="just"/>
            <a:r>
              <a:rPr lang="es-ES" sz="1100" dirty="0" smtClean="0"/>
              <a:t>El </a:t>
            </a:r>
            <a:r>
              <a:rPr lang="es-ES" sz="1100" dirty="0"/>
              <a:t>CCPD se encuentra conformado por los laboratorios:</a:t>
            </a:r>
          </a:p>
          <a:p>
            <a:pPr marL="171450" indent="-171450" algn="just">
              <a:buFont typeface="Arial" pitchFamily="34" charset="0"/>
              <a:buChar char="•"/>
            </a:pPr>
            <a:r>
              <a:rPr lang="es-ES" sz="1100" dirty="0"/>
              <a:t>Laboratorio de Desarrollo de Aplicaciones y Sistemas Distribuidos (D.A.S.A)</a:t>
            </a:r>
          </a:p>
          <a:p>
            <a:pPr marL="171450" indent="-171450" algn="just">
              <a:buFont typeface="Arial" pitchFamily="34" charset="0"/>
              <a:buChar char="•"/>
            </a:pPr>
            <a:r>
              <a:rPr lang="es-ES" sz="1100" dirty="0"/>
              <a:t>Laboratorio de Arquitecturas Paralelas (A.P</a:t>
            </a:r>
            <a:r>
              <a:rPr lang="es-ES" sz="1100" dirty="0" smtClean="0"/>
              <a:t>.)</a:t>
            </a:r>
            <a:endParaRPr lang="es-ES" sz="1100" dirty="0"/>
          </a:p>
        </p:txBody>
      </p:sp>
    </p:spTree>
    <p:extLst>
      <p:ext uri="{BB962C8B-B14F-4D97-AF65-F5344CB8AC3E}">
        <p14:creationId xmlns:p14="http://schemas.microsoft.com/office/powerpoint/2010/main" val="445587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04664" y="1729354"/>
            <a:ext cx="6005060" cy="377026"/>
          </a:xfrm>
          <a:prstGeom prst="rect">
            <a:avLst/>
          </a:prstGeom>
          <a:noFill/>
        </p:spPr>
        <p:txBody>
          <a:bodyPr wrap="square" rtlCol="0">
            <a:spAutoFit/>
          </a:bodyPr>
          <a:lstStyle/>
          <a:p>
            <a:r>
              <a:rPr lang="es-ES" sz="1850" dirty="0">
                <a:latin typeface="Kozuka Gothic Pro M" pitchFamily="34" charset="-128"/>
                <a:ea typeface="Kozuka Gothic Pro M" pitchFamily="34" charset="-128"/>
              </a:rPr>
              <a:t>Centro de Computación Paralela y Distribuida (CCPD</a:t>
            </a:r>
            <a:r>
              <a:rPr lang="es-ES" sz="1850" dirty="0" smtClean="0">
                <a:latin typeface="Kozuka Gothic Pro M" pitchFamily="34" charset="-128"/>
                <a:ea typeface="Kozuka Gothic Pro M" pitchFamily="34" charset="-128"/>
              </a:rPr>
              <a:t>)</a:t>
            </a:r>
            <a:endParaRPr lang="es-VE" sz="1850" dirty="0">
              <a:latin typeface="Kozuka Gothic Pro M" pitchFamily="34" charset="-128"/>
              <a:ea typeface="Kozuka Gothic Pro M" pitchFamily="34" charset="-128"/>
            </a:endParaRPr>
          </a:p>
        </p:txBody>
      </p:sp>
      <p:sp>
        <p:nvSpPr>
          <p:cNvPr id="17" name="16 Rectángulo"/>
          <p:cNvSpPr/>
          <p:nvPr/>
        </p:nvSpPr>
        <p:spPr>
          <a:xfrm>
            <a:off x="538299" y="2219850"/>
            <a:ext cx="2818693" cy="21424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Rectángulo"/>
          <p:cNvSpPr/>
          <p:nvPr/>
        </p:nvSpPr>
        <p:spPr>
          <a:xfrm>
            <a:off x="3501008" y="4319747"/>
            <a:ext cx="2818693" cy="39966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1" name="20 CuadroTexto"/>
          <p:cNvSpPr txBox="1"/>
          <p:nvPr/>
        </p:nvSpPr>
        <p:spPr>
          <a:xfrm>
            <a:off x="3501008" y="4766533"/>
            <a:ext cx="2738188" cy="3308598"/>
          </a:xfrm>
          <a:prstGeom prst="rect">
            <a:avLst/>
          </a:prstGeom>
          <a:noFill/>
        </p:spPr>
        <p:txBody>
          <a:bodyPr wrap="square" rtlCol="0">
            <a:spAutoFit/>
          </a:bodyPr>
          <a:lstStyle/>
          <a:p>
            <a:pPr algn="just"/>
            <a:endParaRPr lang="es-ES" sz="1100" b="1" dirty="0" smtClean="0"/>
          </a:p>
          <a:p>
            <a:pPr algn="just"/>
            <a:r>
              <a:rPr lang="es-ES" sz="1100" b="1" dirty="0" smtClean="0"/>
              <a:t>Números </a:t>
            </a:r>
            <a:r>
              <a:rPr lang="es-ES" sz="1100" b="1" dirty="0"/>
              <a:t>Telefónicos	</a:t>
            </a:r>
          </a:p>
          <a:p>
            <a:pPr algn="just"/>
            <a:r>
              <a:rPr lang="es-ES" sz="1100" dirty="0"/>
              <a:t>(58 212) 693.4243</a:t>
            </a:r>
          </a:p>
          <a:p>
            <a:pPr algn="just"/>
            <a:endParaRPr lang="es-ES" sz="1100" b="1" dirty="0"/>
          </a:p>
          <a:p>
            <a:pPr algn="just"/>
            <a:endParaRPr lang="es-ES" sz="1100" b="1" dirty="0" smtClean="0"/>
          </a:p>
          <a:p>
            <a:pPr algn="just"/>
            <a:endParaRPr lang="es-ES" sz="1100" b="1" dirty="0" smtClean="0"/>
          </a:p>
          <a:p>
            <a:pPr algn="just"/>
            <a:r>
              <a:rPr lang="es-ES" sz="1100" b="1" dirty="0" smtClean="0"/>
              <a:t>Correo Institucional</a:t>
            </a:r>
          </a:p>
          <a:p>
            <a:pPr algn="just"/>
            <a:r>
              <a:rPr lang="es-ES" sz="1100" dirty="0"/>
              <a:t>ccg@ciens.ucv.ve </a:t>
            </a:r>
          </a:p>
          <a:p>
            <a:pPr algn="just"/>
            <a:endParaRPr lang="es-ES" sz="1100" dirty="0" smtClean="0"/>
          </a:p>
          <a:p>
            <a:pPr algn="just"/>
            <a:endParaRPr lang="es-ES" sz="1100" dirty="0"/>
          </a:p>
          <a:p>
            <a:pPr algn="just"/>
            <a:r>
              <a:rPr lang="es-ES" sz="1100" b="1" dirty="0"/>
              <a:t>	</a:t>
            </a:r>
          </a:p>
          <a:p>
            <a:pPr algn="just"/>
            <a:r>
              <a:rPr lang="es-ES" sz="1100" b="1" dirty="0"/>
              <a:t>Sitio web </a:t>
            </a:r>
            <a:r>
              <a:rPr lang="es-ES" sz="1100" b="1" dirty="0" smtClean="0"/>
              <a:t>Institucional</a:t>
            </a:r>
          </a:p>
          <a:p>
            <a:pPr algn="just"/>
            <a:r>
              <a:rPr lang="es-ES" sz="1100" dirty="0"/>
              <a:t>http://ccg.ciens.ucv.ve/ </a:t>
            </a:r>
          </a:p>
          <a:p>
            <a:pPr algn="just"/>
            <a:r>
              <a:rPr lang="es-ES" sz="1100" b="1" dirty="0"/>
              <a:t>	</a:t>
            </a:r>
          </a:p>
          <a:p>
            <a:pPr algn="just"/>
            <a:r>
              <a:rPr lang="es-ES" sz="1100" b="1" dirty="0" smtClean="0"/>
              <a:t>Dirección </a:t>
            </a:r>
            <a:endParaRPr lang="es-ES" sz="1100" b="1" dirty="0"/>
          </a:p>
          <a:p>
            <a:pPr algn="just"/>
            <a:r>
              <a:rPr lang="es-ES" sz="1100" dirty="0"/>
              <a:t>Facultad de Ciencias. </a:t>
            </a:r>
          </a:p>
          <a:p>
            <a:pPr algn="just"/>
            <a:r>
              <a:rPr lang="es-ES" sz="1100" dirty="0"/>
              <a:t>Avenida Los Ilustres, </a:t>
            </a:r>
          </a:p>
          <a:p>
            <a:pPr algn="just"/>
            <a:r>
              <a:rPr lang="es-ES" sz="1100" dirty="0"/>
              <a:t>Los Chaguaramos, </a:t>
            </a:r>
          </a:p>
          <a:p>
            <a:pPr algn="just"/>
            <a:r>
              <a:rPr lang="es-ES" sz="1100" dirty="0"/>
              <a:t>Caracas – Venezuela</a:t>
            </a:r>
            <a:r>
              <a:rPr lang="es-ES" sz="1100" dirty="0" smtClean="0"/>
              <a:t>.</a:t>
            </a:r>
            <a:endParaRPr lang="es-ES" sz="1100" dirty="0"/>
          </a:p>
        </p:txBody>
      </p:sp>
      <p:grpSp>
        <p:nvGrpSpPr>
          <p:cNvPr id="22" name="21 Grupo"/>
          <p:cNvGrpSpPr/>
          <p:nvPr/>
        </p:nvGrpSpPr>
        <p:grpSpPr>
          <a:xfrm>
            <a:off x="3645024" y="5606152"/>
            <a:ext cx="220689" cy="220689"/>
            <a:chOff x="3827377" y="6599339"/>
            <a:chExt cx="373647" cy="373647"/>
          </a:xfrm>
        </p:grpSpPr>
        <p:sp>
          <p:nvSpPr>
            <p:cNvPr id="25" name="24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6" name="25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28" name="27 Grupo"/>
          <p:cNvGrpSpPr/>
          <p:nvPr/>
        </p:nvGrpSpPr>
        <p:grpSpPr>
          <a:xfrm>
            <a:off x="3573016" y="6372200"/>
            <a:ext cx="310048" cy="300529"/>
            <a:chOff x="4809715" y="7309763"/>
            <a:chExt cx="418299" cy="405457"/>
          </a:xfrm>
        </p:grpSpPr>
        <p:sp>
          <p:nvSpPr>
            <p:cNvPr id="29" name="28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
        <p:nvSpPr>
          <p:cNvPr id="33" name="32 CuadroTexto"/>
          <p:cNvSpPr txBox="1"/>
          <p:nvPr/>
        </p:nvSpPr>
        <p:spPr>
          <a:xfrm>
            <a:off x="538299" y="4516159"/>
            <a:ext cx="2845324" cy="4154984"/>
          </a:xfrm>
          <a:prstGeom prst="rect">
            <a:avLst/>
          </a:prstGeom>
          <a:noFill/>
        </p:spPr>
        <p:txBody>
          <a:bodyPr wrap="square" rtlCol="0">
            <a:spAutoFit/>
          </a:bodyPr>
          <a:lstStyle/>
          <a:p>
            <a:pPr algn="just"/>
            <a:r>
              <a:rPr lang="es-ES" sz="1100" b="1" dirty="0" smtClean="0"/>
              <a:t>RELACIONES INSTITUCIONALES </a:t>
            </a:r>
          </a:p>
          <a:p>
            <a:pPr algn="just"/>
            <a:r>
              <a:rPr lang="es-ES" sz="1100" dirty="0"/>
              <a:t>Desde su creación, el CCPD ha tenido relaciones de cooperación e intercambio con grupos de investigación de diversas universidades tanto en el ámbito internacional: </a:t>
            </a:r>
            <a:endParaRPr lang="es-ES" sz="1100" dirty="0" smtClean="0"/>
          </a:p>
          <a:p>
            <a:pPr algn="just"/>
            <a:endParaRPr lang="es-ES" sz="1100" dirty="0" smtClean="0"/>
          </a:p>
          <a:p>
            <a:pPr marL="171450" indent="-171450" algn="just">
              <a:buFont typeface="Arial" pitchFamily="34" charset="0"/>
              <a:buChar char="•"/>
            </a:pPr>
            <a:r>
              <a:rPr lang="es-ES" sz="1100" dirty="0" smtClean="0"/>
              <a:t>Universidad </a:t>
            </a:r>
            <a:r>
              <a:rPr lang="es-ES" sz="1100" dirty="0"/>
              <a:t>Parı́s VI (Francia), </a:t>
            </a:r>
            <a:endParaRPr lang="es-ES" sz="1100" dirty="0" smtClean="0"/>
          </a:p>
          <a:p>
            <a:pPr marL="171450" indent="-171450" algn="just">
              <a:buFont typeface="Arial" pitchFamily="34" charset="0"/>
              <a:buChar char="•"/>
            </a:pPr>
            <a:r>
              <a:rPr lang="es-ES" sz="1100" dirty="0" smtClean="0"/>
              <a:t>Universidad Parı́s-</a:t>
            </a:r>
            <a:r>
              <a:rPr lang="es-ES" sz="1100" dirty="0" err="1" smtClean="0"/>
              <a:t>Dauphine</a:t>
            </a:r>
            <a:r>
              <a:rPr lang="es-ES" sz="1100" dirty="0" smtClean="0"/>
              <a:t> (Francia)</a:t>
            </a:r>
          </a:p>
          <a:p>
            <a:pPr marL="171450" indent="-171450" algn="just">
              <a:buFont typeface="Arial" pitchFamily="34" charset="0"/>
              <a:buChar char="•"/>
            </a:pPr>
            <a:r>
              <a:rPr lang="es-ES" sz="1100" dirty="0" smtClean="0"/>
              <a:t>Universidad </a:t>
            </a:r>
            <a:r>
              <a:rPr lang="es-ES" sz="1100" dirty="0"/>
              <a:t>Central de Florida (USA</a:t>
            </a:r>
            <a:r>
              <a:rPr lang="es-ES" sz="1100" dirty="0" smtClean="0"/>
              <a:t>)</a:t>
            </a:r>
          </a:p>
          <a:p>
            <a:pPr marL="171450" indent="-171450" algn="just">
              <a:buFont typeface="Arial" pitchFamily="34" charset="0"/>
              <a:buChar char="•"/>
            </a:pPr>
            <a:r>
              <a:rPr lang="es-ES" sz="1100" dirty="0" smtClean="0"/>
              <a:t>Instituto </a:t>
            </a:r>
            <a:r>
              <a:rPr lang="es-ES" sz="1100" dirty="0"/>
              <a:t>Politécnico Nacional (México</a:t>
            </a:r>
            <a:r>
              <a:rPr lang="es-ES" sz="1100" dirty="0" smtClean="0"/>
              <a:t>) </a:t>
            </a:r>
          </a:p>
          <a:p>
            <a:pPr marL="171450" indent="-171450" algn="just">
              <a:buFont typeface="Arial" pitchFamily="34" charset="0"/>
              <a:buChar char="•"/>
            </a:pPr>
            <a:r>
              <a:rPr lang="es-ES" sz="1100" dirty="0" smtClean="0"/>
              <a:t>Universidad </a:t>
            </a:r>
            <a:r>
              <a:rPr lang="es-ES" sz="1100" dirty="0"/>
              <a:t>de Edimburgo (Reino Unido</a:t>
            </a:r>
            <a:r>
              <a:rPr lang="es-ES" sz="1100" dirty="0" smtClean="0"/>
              <a:t>)</a:t>
            </a:r>
          </a:p>
          <a:p>
            <a:pPr marL="171450" indent="-171450" algn="just">
              <a:buFont typeface="Arial" pitchFamily="34" charset="0"/>
              <a:buChar char="•"/>
            </a:pPr>
            <a:r>
              <a:rPr lang="es-ES" sz="1100" dirty="0" smtClean="0"/>
              <a:t>Universidad </a:t>
            </a:r>
            <a:r>
              <a:rPr lang="es-ES" sz="1100" dirty="0"/>
              <a:t>Politécnica de Cataluña (España</a:t>
            </a:r>
            <a:r>
              <a:rPr lang="es-ES" sz="1100" dirty="0" smtClean="0"/>
              <a:t>)</a:t>
            </a:r>
          </a:p>
          <a:p>
            <a:pPr marL="171450" indent="-171450" algn="just">
              <a:buFont typeface="Arial" pitchFamily="34" charset="0"/>
              <a:buChar char="•"/>
            </a:pPr>
            <a:r>
              <a:rPr lang="es-ES" sz="1100" dirty="0" smtClean="0"/>
              <a:t>Universidad </a:t>
            </a:r>
            <a:r>
              <a:rPr lang="es-ES" sz="1100" dirty="0"/>
              <a:t>de Ciego de Ávila (Cuba</a:t>
            </a:r>
            <a:r>
              <a:rPr lang="es-ES" sz="1100" dirty="0" smtClean="0"/>
              <a:t>)</a:t>
            </a:r>
          </a:p>
          <a:p>
            <a:pPr algn="just"/>
            <a:endParaRPr lang="es-ES" sz="1100" dirty="0" smtClean="0"/>
          </a:p>
          <a:p>
            <a:pPr algn="just"/>
            <a:r>
              <a:rPr lang="es-ES" sz="1100" dirty="0" smtClean="0"/>
              <a:t>En el  ámbito nacional: </a:t>
            </a:r>
          </a:p>
          <a:p>
            <a:pPr marL="171450" indent="-171450" algn="just">
              <a:buFont typeface="Arial" pitchFamily="34" charset="0"/>
              <a:buChar char="•"/>
            </a:pPr>
            <a:r>
              <a:rPr lang="es-ES" sz="1100" dirty="0" smtClean="0"/>
              <a:t>Universidad </a:t>
            </a:r>
            <a:r>
              <a:rPr lang="es-ES" sz="1100" dirty="0"/>
              <a:t>de Carabobo, </a:t>
            </a:r>
            <a:endParaRPr lang="es-ES" sz="1100" dirty="0" smtClean="0"/>
          </a:p>
          <a:p>
            <a:pPr marL="171450" indent="-171450">
              <a:buFont typeface="Arial" pitchFamily="34" charset="0"/>
              <a:buChar char="•"/>
            </a:pPr>
            <a:r>
              <a:rPr lang="es-ES" sz="1100" dirty="0" smtClean="0"/>
              <a:t>Universidad </a:t>
            </a:r>
            <a:r>
              <a:rPr lang="es-ES" sz="1100" dirty="0"/>
              <a:t>Simón </a:t>
            </a:r>
            <a:r>
              <a:rPr lang="es-ES" sz="1100" dirty="0" smtClean="0"/>
              <a:t>Bolívar</a:t>
            </a:r>
          </a:p>
          <a:p>
            <a:pPr marL="171450" indent="-171450" algn="just">
              <a:buFont typeface="Arial" pitchFamily="34" charset="0"/>
              <a:buChar char="•"/>
            </a:pPr>
            <a:r>
              <a:rPr lang="es-ES" sz="1100" dirty="0" smtClean="0"/>
              <a:t>Universidad </a:t>
            </a:r>
            <a:r>
              <a:rPr lang="es-ES" sz="1100" dirty="0"/>
              <a:t>del </a:t>
            </a:r>
            <a:r>
              <a:rPr lang="es-ES" sz="1100" dirty="0" smtClean="0"/>
              <a:t>Zulia</a:t>
            </a:r>
          </a:p>
          <a:p>
            <a:pPr marL="171450" indent="-171450" algn="just">
              <a:buFont typeface="Arial" pitchFamily="34" charset="0"/>
              <a:buChar char="•"/>
            </a:pPr>
            <a:r>
              <a:rPr lang="es-ES" sz="1100" dirty="0" smtClean="0"/>
              <a:t>Universidad </a:t>
            </a:r>
            <a:r>
              <a:rPr lang="es-ES" sz="1100" dirty="0"/>
              <a:t>de Los Andes </a:t>
            </a:r>
            <a:endParaRPr lang="es-ES" sz="1100" dirty="0" smtClean="0"/>
          </a:p>
          <a:p>
            <a:pPr marL="171450" indent="-171450" algn="just">
              <a:buFont typeface="Arial" pitchFamily="34" charset="0"/>
              <a:buChar char="•"/>
            </a:pPr>
            <a:r>
              <a:rPr lang="es-ES" sz="1100" dirty="0" smtClean="0"/>
              <a:t> </a:t>
            </a:r>
            <a:r>
              <a:rPr lang="es-ES" sz="1100" dirty="0"/>
              <a:t>Universidad Bolivariana de </a:t>
            </a:r>
            <a:r>
              <a:rPr lang="es-ES" sz="1100" dirty="0" smtClean="0"/>
              <a:t>Venezuela</a:t>
            </a:r>
            <a:endParaRPr lang="es-ES" sz="1100" dirty="0"/>
          </a:p>
          <a:p>
            <a:pPr algn="just"/>
            <a:endParaRPr lang="es-ES" sz="1100" dirty="0"/>
          </a:p>
          <a:p>
            <a:pPr algn="just"/>
            <a:r>
              <a:rPr lang="es-ES" sz="1100" dirty="0" smtClean="0"/>
              <a:t>.</a:t>
            </a:r>
            <a:endParaRPr lang="es-ES" sz="1100" dirty="0"/>
          </a:p>
        </p:txBody>
      </p:sp>
      <p:pic>
        <p:nvPicPr>
          <p:cNvPr id="34" name="3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184" y="4720658"/>
            <a:ext cx="246979" cy="246979"/>
          </a:xfrm>
          <a:prstGeom prst="rect">
            <a:avLst/>
          </a:prstGeom>
        </p:spPr>
      </p:pic>
      <p:sp>
        <p:nvSpPr>
          <p:cNvPr id="35" name="34 Rectángulo"/>
          <p:cNvSpPr/>
          <p:nvPr/>
        </p:nvSpPr>
        <p:spPr>
          <a:xfrm>
            <a:off x="623690" y="2292380"/>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6" name="35 CuadroTexto"/>
          <p:cNvSpPr txBox="1"/>
          <p:nvPr/>
        </p:nvSpPr>
        <p:spPr>
          <a:xfrm>
            <a:off x="623690" y="2247999"/>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grpSp>
        <p:nvGrpSpPr>
          <p:cNvPr id="37" name="36 Grupo"/>
          <p:cNvGrpSpPr/>
          <p:nvPr/>
        </p:nvGrpSpPr>
        <p:grpSpPr>
          <a:xfrm>
            <a:off x="3573016" y="4362271"/>
            <a:ext cx="2661294" cy="307777"/>
            <a:chOff x="3573016" y="4362826"/>
            <a:chExt cx="2661294" cy="307777"/>
          </a:xfrm>
        </p:grpSpPr>
        <p:sp>
          <p:nvSpPr>
            <p:cNvPr id="38" name="37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pic>
        <p:nvPicPr>
          <p:cNvPr id="41" name="4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184" y="4720658"/>
            <a:ext cx="246979" cy="246979"/>
          </a:xfrm>
          <a:prstGeom prst="rect">
            <a:avLst/>
          </a:prstGeom>
        </p:spPr>
      </p:pic>
      <p:grpSp>
        <p:nvGrpSpPr>
          <p:cNvPr id="42" name="41 Grupo"/>
          <p:cNvGrpSpPr/>
          <p:nvPr/>
        </p:nvGrpSpPr>
        <p:grpSpPr>
          <a:xfrm>
            <a:off x="5673310" y="4369930"/>
            <a:ext cx="407204" cy="407204"/>
            <a:chOff x="9405664" y="3214389"/>
            <a:chExt cx="506634" cy="506634"/>
          </a:xfrm>
        </p:grpSpPr>
        <p:sp>
          <p:nvSpPr>
            <p:cNvPr id="43" name="42 Elipse"/>
            <p:cNvSpPr/>
            <p:nvPr/>
          </p:nvSpPr>
          <p:spPr>
            <a:xfrm>
              <a:off x="9405664" y="3214389"/>
              <a:ext cx="506634" cy="506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4" name="43 Imagen"/>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9477672" y="3275856"/>
              <a:ext cx="365681" cy="365681"/>
            </a:xfrm>
            <a:prstGeom prst="rect">
              <a:avLst/>
            </a:prstGeom>
          </p:spPr>
        </p:pic>
      </p:grpSp>
      <p:sp>
        <p:nvSpPr>
          <p:cNvPr id="45" name="44 CuadroTexto"/>
          <p:cNvSpPr txBox="1"/>
          <p:nvPr/>
        </p:nvSpPr>
        <p:spPr>
          <a:xfrm>
            <a:off x="548680" y="2555776"/>
            <a:ext cx="2786506" cy="1785104"/>
          </a:xfrm>
          <a:prstGeom prst="rect">
            <a:avLst/>
          </a:prstGeom>
          <a:noFill/>
        </p:spPr>
        <p:txBody>
          <a:bodyPr wrap="square" rtlCol="0">
            <a:spAutoFit/>
          </a:bodyPr>
          <a:lstStyle/>
          <a:p>
            <a:pPr algn="just"/>
            <a:r>
              <a:rPr lang="es-ES" sz="1100" dirty="0" smtClean="0"/>
              <a:t>El </a:t>
            </a:r>
            <a:r>
              <a:rPr lang="es-ES" sz="1100" dirty="0"/>
              <a:t>Centro de Computación Paralela y Distribuida </a:t>
            </a:r>
            <a:r>
              <a:rPr lang="es-ES" sz="1100" dirty="0" smtClean="0"/>
              <a:t> ha </a:t>
            </a:r>
            <a:r>
              <a:rPr lang="es-ES" sz="1100" dirty="0"/>
              <a:t>sido pionero en difusión del uso de tecnologías paralelas y distribuidas </a:t>
            </a:r>
          </a:p>
          <a:p>
            <a:pPr algn="just"/>
            <a:r>
              <a:rPr lang="es-ES" sz="1100" dirty="0"/>
              <a:t>en el ámbito nacional, con la organización regular de cursos especializados </a:t>
            </a:r>
            <a:r>
              <a:rPr lang="es-ES" sz="1100" dirty="0" smtClean="0"/>
              <a:t> y </a:t>
            </a:r>
            <a:r>
              <a:rPr lang="es-ES" sz="1100" dirty="0"/>
              <a:t>la participación en la organización de eventos a nivel internacional. </a:t>
            </a:r>
          </a:p>
          <a:p>
            <a:pPr algn="just"/>
            <a:r>
              <a:rPr lang="es-ES" sz="1100" dirty="0"/>
              <a:t>En el año 1990 pasa oficialmente a la categoría de Centro de Investigación, </a:t>
            </a:r>
            <a:r>
              <a:rPr lang="es-ES" sz="1100" dirty="0" smtClean="0"/>
              <a:t> adscrito </a:t>
            </a:r>
            <a:r>
              <a:rPr lang="es-ES" sz="1100" dirty="0"/>
              <a:t>a la Escuela de Computación</a:t>
            </a:r>
            <a:r>
              <a:rPr lang="es-ES" sz="1100" dirty="0" smtClean="0"/>
              <a:t>.</a:t>
            </a:r>
            <a:endParaRPr lang="es-ES" sz="1100" dirty="0"/>
          </a:p>
        </p:txBody>
      </p:sp>
      <p:sp>
        <p:nvSpPr>
          <p:cNvPr id="48" name="47 CuadroTexto"/>
          <p:cNvSpPr txBox="1"/>
          <p:nvPr/>
        </p:nvSpPr>
        <p:spPr>
          <a:xfrm>
            <a:off x="3481001" y="2309912"/>
            <a:ext cx="2845324" cy="1785104"/>
          </a:xfrm>
          <a:prstGeom prst="rect">
            <a:avLst/>
          </a:prstGeom>
          <a:noFill/>
        </p:spPr>
        <p:txBody>
          <a:bodyPr wrap="square" rtlCol="0">
            <a:spAutoFit/>
          </a:bodyPr>
          <a:lstStyle/>
          <a:p>
            <a:pPr algn="just"/>
            <a:r>
              <a:rPr lang="es-ES" sz="1100" b="1" dirty="0" smtClean="0"/>
              <a:t>RELACIONES INSTITUCIONALES (CONT.) </a:t>
            </a:r>
            <a:endParaRPr lang="es-ES" sz="1100" dirty="0"/>
          </a:p>
          <a:p>
            <a:pPr algn="just"/>
            <a:r>
              <a:rPr lang="es-ES" sz="1100" dirty="0"/>
              <a:t>El CCPD mantiene </a:t>
            </a:r>
            <a:r>
              <a:rPr lang="es-ES" sz="1100" dirty="0" smtClean="0"/>
              <a:t>vínculos </a:t>
            </a:r>
            <a:r>
              <a:rPr lang="es-ES" sz="1100" dirty="0"/>
              <a:t>con la industria y organismos de Estado que promueven la innovación y transferencia tecnológica, mediante aplicación de los resultados obtenidos en la resolución de problemas y desarrollo de servicios. Igualmente, el Centro estimula la participación de sus investigadores </a:t>
            </a:r>
            <a:r>
              <a:rPr lang="es-ES" sz="1100" dirty="0" smtClean="0"/>
              <a:t>en proyectos </a:t>
            </a:r>
            <a:r>
              <a:rPr lang="es-ES" sz="1100" dirty="0"/>
              <a:t>de extensión y desarrollo tecnológico.</a:t>
            </a:r>
          </a:p>
        </p:txBody>
      </p:sp>
    </p:spTree>
    <p:extLst>
      <p:ext uri="{BB962C8B-B14F-4D97-AF65-F5344CB8AC3E}">
        <p14:creationId xmlns:p14="http://schemas.microsoft.com/office/powerpoint/2010/main" val="1594461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7" name="16 CuadroTexto"/>
          <p:cNvSpPr txBox="1"/>
          <p:nvPr/>
        </p:nvSpPr>
        <p:spPr>
          <a:xfrm>
            <a:off x="498479" y="2185715"/>
            <a:ext cx="2908715" cy="5847755"/>
          </a:xfrm>
          <a:prstGeom prst="rect">
            <a:avLst/>
          </a:prstGeom>
          <a:noFill/>
        </p:spPr>
        <p:txBody>
          <a:bodyPr wrap="square" rtlCol="0">
            <a:spAutoFit/>
          </a:bodyPr>
          <a:lstStyle/>
          <a:p>
            <a:pPr algn="just"/>
            <a:r>
              <a:rPr lang="es-ES" sz="1100" b="1" dirty="0" smtClean="0"/>
              <a:t>MISION </a:t>
            </a:r>
          </a:p>
          <a:p>
            <a:pPr algn="just"/>
            <a:r>
              <a:rPr lang="es-ES" sz="1100" dirty="0"/>
              <a:t>El Centro de Enseñanza Asistida por Computador, </a:t>
            </a:r>
            <a:r>
              <a:rPr lang="es-ES" sz="1100" dirty="0" smtClean="0"/>
              <a:t>CENEAC</a:t>
            </a:r>
            <a:r>
              <a:rPr lang="es-ES" sz="1100" dirty="0"/>
              <a:t>, es una dependencia adscrita a la Escuela de Computación </a:t>
            </a:r>
            <a:r>
              <a:rPr lang="es-ES" sz="1100" dirty="0" smtClean="0"/>
              <a:t>de </a:t>
            </a:r>
            <a:r>
              <a:rPr lang="es-ES" sz="1100" dirty="0"/>
              <a:t>la Facultad de Ciencias destinada fundamentalmente a la </a:t>
            </a:r>
            <a:r>
              <a:rPr lang="es-ES" sz="1100" dirty="0" smtClean="0"/>
              <a:t>docencia, investigación</a:t>
            </a:r>
            <a:r>
              <a:rPr lang="es-ES" sz="1100" dirty="0"/>
              <a:t>, desarrollo y producción de Herramientas Instruccionales </a:t>
            </a:r>
            <a:r>
              <a:rPr lang="es-ES" sz="1100" dirty="0" smtClean="0"/>
              <a:t> Computarizadas</a:t>
            </a:r>
            <a:r>
              <a:rPr lang="es-ES" sz="1100" dirty="0"/>
              <a:t>. </a:t>
            </a:r>
            <a:endParaRPr lang="es-ES" sz="1100" dirty="0" smtClean="0"/>
          </a:p>
          <a:p>
            <a:pPr algn="just"/>
            <a:r>
              <a:rPr lang="es-ES" sz="1100" b="1" dirty="0" smtClean="0"/>
              <a:t>VISIÓN</a:t>
            </a:r>
          </a:p>
          <a:p>
            <a:pPr algn="just"/>
            <a:r>
              <a:rPr lang="es-ES" sz="1100" dirty="0"/>
              <a:t>Ser referente nacional e </a:t>
            </a:r>
            <a:r>
              <a:rPr lang="es-ES" sz="1100" dirty="0" smtClean="0"/>
              <a:t>internacional en </a:t>
            </a:r>
            <a:r>
              <a:rPr lang="es-ES" sz="1100" dirty="0"/>
              <a:t>investigación, desarrollo y consultoría en Tecnologías </a:t>
            </a:r>
            <a:r>
              <a:rPr lang="es-ES" sz="1100" dirty="0" smtClean="0"/>
              <a:t>Educativas y </a:t>
            </a:r>
            <a:r>
              <a:rPr lang="es-ES" sz="1100" dirty="0"/>
              <a:t>en la aplicación de las Tecnologías de la Información </a:t>
            </a:r>
            <a:r>
              <a:rPr lang="es-ES" sz="1100" dirty="0" smtClean="0"/>
              <a:t> y </a:t>
            </a:r>
            <a:r>
              <a:rPr lang="es-ES" sz="1100" dirty="0"/>
              <a:t>Comunicación para la creación de soluciones educativas</a:t>
            </a:r>
            <a:r>
              <a:rPr lang="es-ES" sz="1100" dirty="0" smtClean="0"/>
              <a:t>.</a:t>
            </a:r>
          </a:p>
          <a:p>
            <a:pPr algn="just"/>
            <a:r>
              <a:rPr lang="es-ES" sz="1100" b="1" dirty="0" smtClean="0"/>
              <a:t>OBJETIVOS</a:t>
            </a:r>
            <a:endParaRPr lang="es-ES" sz="1100" b="1" dirty="0"/>
          </a:p>
          <a:p>
            <a:pPr algn="just"/>
            <a:r>
              <a:rPr lang="es-ES" sz="1100" dirty="0"/>
              <a:t>El objetivo principal de este Centro </a:t>
            </a:r>
            <a:r>
              <a:rPr lang="es-ES" sz="1100" dirty="0" smtClean="0"/>
              <a:t>es </a:t>
            </a:r>
            <a:r>
              <a:rPr lang="es-ES" sz="1100" dirty="0"/>
              <a:t>promover y desarrollar las aplicaciones pedagógicas </a:t>
            </a:r>
            <a:r>
              <a:rPr lang="es-ES" sz="1100" dirty="0" smtClean="0"/>
              <a:t>de </a:t>
            </a:r>
            <a:r>
              <a:rPr lang="es-ES" sz="1100" dirty="0"/>
              <a:t>la Informática</a:t>
            </a:r>
            <a:r>
              <a:rPr lang="es-ES" sz="1100" dirty="0" smtClean="0"/>
              <a:t>.</a:t>
            </a:r>
          </a:p>
          <a:p>
            <a:pPr algn="just"/>
            <a:r>
              <a:rPr lang="es-ES" sz="1100" b="1" dirty="0" smtClean="0"/>
              <a:t>FUNCIONES </a:t>
            </a:r>
          </a:p>
          <a:p>
            <a:pPr algn="just"/>
            <a:r>
              <a:rPr lang="es-ES" sz="1100" dirty="0"/>
              <a:t>El Centro de Enseñanza Asistida por Computador </a:t>
            </a:r>
            <a:r>
              <a:rPr lang="es-ES" sz="1100" dirty="0" smtClean="0"/>
              <a:t>impulsa </a:t>
            </a:r>
            <a:r>
              <a:rPr lang="es-ES" sz="1100" dirty="0"/>
              <a:t>y da soporte a la Licenciatura en </a:t>
            </a:r>
            <a:r>
              <a:rPr lang="es-ES" sz="1100" dirty="0" smtClean="0"/>
              <a:t>Computación y </a:t>
            </a:r>
            <a:r>
              <a:rPr lang="es-ES" sz="1100" dirty="0"/>
              <a:t>al Postgrado en Ciencias de la Computación.</a:t>
            </a:r>
          </a:p>
          <a:p>
            <a:pPr algn="just"/>
            <a:r>
              <a:rPr lang="es-ES" sz="1100" dirty="0"/>
              <a:t>Este Centro es principal responsable </a:t>
            </a:r>
            <a:r>
              <a:rPr lang="es-ES" sz="1100" dirty="0" smtClean="0"/>
              <a:t>de </a:t>
            </a:r>
            <a:r>
              <a:rPr lang="es-ES" sz="1100" dirty="0"/>
              <a:t>la Opción Profesional Tecnologías Educativas.</a:t>
            </a:r>
          </a:p>
          <a:p>
            <a:pPr algn="just"/>
            <a:r>
              <a:rPr lang="es-ES" sz="1100" dirty="0"/>
              <a:t>Sus actividades se centran en torno a los ejes de Investigación, </a:t>
            </a:r>
            <a:r>
              <a:rPr lang="es-ES" sz="1100" dirty="0" smtClean="0"/>
              <a:t>Docencia</a:t>
            </a:r>
            <a:r>
              <a:rPr lang="es-ES" sz="1100" dirty="0"/>
              <a:t>, Asesoría, Capacitación, Producción </a:t>
            </a:r>
            <a:r>
              <a:rPr lang="es-ES" sz="1100" dirty="0" smtClean="0"/>
              <a:t>y </a:t>
            </a:r>
            <a:r>
              <a:rPr lang="es-ES" sz="1100" dirty="0"/>
              <a:t>Desarrollo de Herramientas Didácticas Computacionales</a:t>
            </a:r>
            <a:r>
              <a:rPr lang="es-ES" sz="1100" dirty="0" smtClean="0"/>
              <a:t>.</a:t>
            </a:r>
          </a:p>
          <a:p>
            <a:pPr algn="just"/>
            <a:endParaRPr lang="es-ES" sz="1100" dirty="0" smtClean="0"/>
          </a:p>
          <a:p>
            <a:pPr algn="just"/>
            <a:r>
              <a:rPr lang="es-ES" sz="1100" dirty="0" smtClean="0"/>
              <a:t>Tiene por laboratorios: </a:t>
            </a:r>
          </a:p>
          <a:p>
            <a:pPr marL="171450" indent="-171450" algn="just">
              <a:buFont typeface="Arial" pitchFamily="34" charset="0"/>
              <a:buChar char="•"/>
            </a:pPr>
            <a:r>
              <a:rPr lang="es-ES" sz="1100" dirty="0" smtClean="0"/>
              <a:t>Laboratorio de Enseñanza Asistida por computador </a:t>
            </a:r>
          </a:p>
          <a:p>
            <a:pPr marL="171450" indent="-171450" algn="just">
              <a:buFont typeface="Arial" pitchFamily="34" charset="0"/>
              <a:buChar char="•"/>
            </a:pPr>
            <a:r>
              <a:rPr lang="es-ES" sz="1100" dirty="0" smtClean="0"/>
              <a:t>Laboratorio de Producción </a:t>
            </a:r>
            <a:endParaRPr lang="es-ES" sz="1100" dirty="0"/>
          </a:p>
        </p:txBody>
      </p:sp>
      <p:sp>
        <p:nvSpPr>
          <p:cNvPr id="21" name="20 Rectángulo"/>
          <p:cNvSpPr/>
          <p:nvPr/>
        </p:nvSpPr>
        <p:spPr>
          <a:xfrm>
            <a:off x="4918082" y="2267744"/>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5" name="24 Rectángulo"/>
          <p:cNvSpPr/>
          <p:nvPr/>
        </p:nvSpPr>
        <p:spPr>
          <a:xfrm>
            <a:off x="3479202" y="2281199"/>
            <a:ext cx="1270971" cy="1277273"/>
          </a:xfrm>
          <a:prstGeom prst="rect">
            <a:avLst/>
          </a:prstGeom>
        </p:spPr>
        <p:txBody>
          <a:bodyPr wrap="square">
            <a:spAutoFit/>
          </a:bodyPr>
          <a:lstStyle/>
          <a:p>
            <a:pPr algn="just"/>
            <a:r>
              <a:rPr lang="es-ES" sz="1100" dirty="0" smtClean="0"/>
              <a:t>Las </a:t>
            </a:r>
            <a:r>
              <a:rPr lang="es-ES" sz="1100" dirty="0"/>
              <a:t>investigaciones realizadas se enfocan en: </a:t>
            </a:r>
          </a:p>
          <a:p>
            <a:pPr marL="171450" indent="-171450" algn="just">
              <a:buFont typeface="Arial" pitchFamily="34" charset="0"/>
              <a:buChar char="•"/>
            </a:pPr>
            <a:r>
              <a:rPr lang="es-ES" sz="1100" dirty="0"/>
              <a:t>Integración de nuevas </a:t>
            </a:r>
            <a:r>
              <a:rPr lang="es-ES" sz="1100" dirty="0" smtClean="0"/>
              <a:t>funcionalidades informáticas.</a:t>
            </a:r>
            <a:endParaRPr lang="es-ES" sz="1100" dirty="0"/>
          </a:p>
        </p:txBody>
      </p:sp>
      <p:sp>
        <p:nvSpPr>
          <p:cNvPr id="26" name="25 CuadroTexto"/>
          <p:cNvSpPr txBox="1"/>
          <p:nvPr/>
        </p:nvSpPr>
        <p:spPr>
          <a:xfrm>
            <a:off x="404664"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 </a:t>
            </a:r>
            <a:r>
              <a:rPr lang="es-ES" sz="1850" dirty="0">
                <a:latin typeface="Kozuka Gothic Pro M" pitchFamily="34" charset="-128"/>
                <a:ea typeface="Kozuka Gothic Pro M" pitchFamily="34" charset="-128"/>
              </a:rPr>
              <a:t>de Enseñanza Asistida por Computador </a:t>
            </a:r>
            <a:endParaRPr lang="es-VE" sz="1850" dirty="0">
              <a:latin typeface="Kozuka Gothic Pro M" pitchFamily="34" charset="-128"/>
              <a:ea typeface="Kozuka Gothic Pro M" pitchFamily="34" charset="-128"/>
            </a:endParaRP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176" y="2383322"/>
            <a:ext cx="1129042" cy="1036550"/>
          </a:xfrm>
          <a:prstGeom prst="rect">
            <a:avLst/>
          </a:prstGeom>
        </p:spPr>
      </p:pic>
      <p:sp>
        <p:nvSpPr>
          <p:cNvPr id="29" name="28 Rectángulo"/>
          <p:cNvSpPr/>
          <p:nvPr/>
        </p:nvSpPr>
        <p:spPr>
          <a:xfrm>
            <a:off x="3479202" y="3635896"/>
            <a:ext cx="2735025" cy="1277273"/>
          </a:xfrm>
          <a:prstGeom prst="rect">
            <a:avLst/>
          </a:prstGeom>
        </p:spPr>
        <p:txBody>
          <a:bodyPr wrap="square">
            <a:spAutoFit/>
          </a:bodyPr>
          <a:lstStyle/>
          <a:p>
            <a:pPr marL="171450" indent="-171450" algn="just">
              <a:buFont typeface="Arial" pitchFamily="34" charset="0"/>
              <a:buChar char="•"/>
            </a:pPr>
            <a:r>
              <a:rPr lang="es-ES" sz="1100" dirty="0" smtClean="0"/>
              <a:t>Metodología </a:t>
            </a:r>
            <a:r>
              <a:rPr lang="es-ES" sz="1100" dirty="0"/>
              <a:t>de Producción de </a:t>
            </a:r>
            <a:r>
              <a:rPr lang="es-ES" sz="1100" dirty="0" smtClean="0"/>
              <a:t>Herramientas Didácticas</a:t>
            </a:r>
            <a:r>
              <a:rPr lang="es-ES" sz="1100" dirty="0"/>
              <a:t>, Ambientes de Aprendizaje Virtual y Soportes Educativos Digitales.</a:t>
            </a:r>
          </a:p>
          <a:p>
            <a:pPr marL="171450" indent="-171450" algn="just">
              <a:buFont typeface="Arial" pitchFamily="34" charset="0"/>
              <a:buChar char="•"/>
            </a:pPr>
            <a:r>
              <a:rPr lang="es-ES" sz="1100" dirty="0"/>
              <a:t>Aplicaciones de la Enseñanza Asistida por Computador (EAC) y las Tecnologías Educativas.</a:t>
            </a:r>
            <a:endParaRPr lang="es-VE" sz="1100" dirty="0"/>
          </a:p>
        </p:txBody>
      </p:sp>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786" y="5369982"/>
            <a:ext cx="2680440" cy="201033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32 CuadroTexto"/>
          <p:cNvSpPr txBox="1"/>
          <p:nvPr/>
        </p:nvSpPr>
        <p:spPr>
          <a:xfrm>
            <a:off x="4459799" y="7452320"/>
            <a:ext cx="1777513" cy="215444"/>
          </a:xfrm>
          <a:prstGeom prst="rect">
            <a:avLst/>
          </a:prstGeom>
          <a:noFill/>
        </p:spPr>
        <p:txBody>
          <a:bodyPr wrap="square" rtlCol="0">
            <a:spAutoFit/>
          </a:bodyPr>
          <a:lstStyle/>
          <a:p>
            <a:pPr algn="r"/>
            <a:r>
              <a:rPr lang="es-ES" sz="800" i="1" dirty="0" smtClean="0"/>
              <a:t>Cursos dictados en el CENEAC. </a:t>
            </a:r>
            <a:endParaRPr lang="es-VE" sz="800" i="1" dirty="0" smtClean="0"/>
          </a:p>
        </p:txBody>
      </p:sp>
    </p:spTree>
    <p:extLst>
      <p:ext uri="{BB962C8B-B14F-4D97-AF65-F5344CB8AC3E}">
        <p14:creationId xmlns:p14="http://schemas.microsoft.com/office/powerpoint/2010/main" val="600159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29" name="28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38299" y="2219850"/>
            <a:ext cx="2818693" cy="34901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3" name="32 Rectángulo"/>
          <p:cNvSpPr/>
          <p:nvPr/>
        </p:nvSpPr>
        <p:spPr>
          <a:xfrm>
            <a:off x="3501008" y="4319747"/>
            <a:ext cx="2818693" cy="39966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4" name="33 CuadroTexto"/>
          <p:cNvSpPr txBox="1"/>
          <p:nvPr/>
        </p:nvSpPr>
        <p:spPr>
          <a:xfrm>
            <a:off x="3571132" y="4766533"/>
            <a:ext cx="2738188" cy="3477875"/>
          </a:xfrm>
          <a:prstGeom prst="rect">
            <a:avLst/>
          </a:prstGeom>
          <a:noFill/>
        </p:spPr>
        <p:txBody>
          <a:bodyPr wrap="square" rtlCol="0">
            <a:spAutoFit/>
          </a:bodyPr>
          <a:lstStyle/>
          <a:p>
            <a:pPr algn="just"/>
            <a:endParaRPr lang="es-ES" sz="1100" b="1" dirty="0" smtClean="0"/>
          </a:p>
          <a:p>
            <a:pPr algn="just"/>
            <a:r>
              <a:rPr lang="es-ES" sz="1100" b="1" dirty="0" smtClean="0"/>
              <a:t>Números Telefónicos</a:t>
            </a:r>
          </a:p>
          <a:p>
            <a:pPr algn="just"/>
            <a:r>
              <a:rPr lang="es-ES" sz="1100" dirty="0"/>
              <a:t>58 (212) 693.4738 </a:t>
            </a:r>
          </a:p>
          <a:p>
            <a:pPr algn="just"/>
            <a:r>
              <a:rPr lang="es-ES" sz="1100" dirty="0"/>
              <a:t>605.1314</a:t>
            </a:r>
          </a:p>
          <a:p>
            <a:pPr algn="just"/>
            <a:r>
              <a:rPr lang="es-ES" sz="1100" b="1" dirty="0"/>
              <a:t>	</a:t>
            </a:r>
            <a:endParaRPr lang="es-ES" sz="1100" b="1" dirty="0" smtClean="0"/>
          </a:p>
          <a:p>
            <a:pPr algn="just"/>
            <a:r>
              <a:rPr lang="es-ES" sz="1100" b="1" dirty="0" smtClean="0"/>
              <a:t>Correo Institucional</a:t>
            </a:r>
          </a:p>
          <a:p>
            <a:pPr algn="just"/>
            <a:r>
              <a:rPr lang="es-ES" sz="1100" dirty="0"/>
              <a:t>ceneac@ciens.ucv.ve    </a:t>
            </a:r>
          </a:p>
          <a:p>
            <a:pPr algn="just"/>
            <a:r>
              <a:rPr lang="es-ES" sz="1100" dirty="0"/>
              <a:t>ceneacUCV@gmail.com </a:t>
            </a:r>
            <a:endParaRPr lang="es-ES" sz="1100" b="1" dirty="0" smtClean="0"/>
          </a:p>
          <a:p>
            <a:pPr algn="just"/>
            <a:r>
              <a:rPr lang="es-ES" sz="1100" dirty="0" smtClean="0"/>
              <a:t> </a:t>
            </a:r>
            <a:endParaRPr lang="es-ES" sz="1100" dirty="0"/>
          </a:p>
          <a:p>
            <a:pPr algn="just"/>
            <a:r>
              <a:rPr lang="es-ES" sz="1100" b="1" dirty="0"/>
              <a:t>	</a:t>
            </a:r>
          </a:p>
          <a:p>
            <a:pPr algn="just"/>
            <a:r>
              <a:rPr lang="es-ES" sz="1100" b="1" dirty="0"/>
              <a:t>Sitio web  </a:t>
            </a:r>
            <a:r>
              <a:rPr lang="es-ES" sz="1100" b="1" dirty="0" smtClean="0"/>
              <a:t>de los cursos </a:t>
            </a:r>
          </a:p>
          <a:p>
            <a:pPr algn="just"/>
            <a:r>
              <a:rPr lang="es-ES" sz="1100" dirty="0"/>
              <a:t>http://</a:t>
            </a:r>
            <a:r>
              <a:rPr lang="es-ES" sz="1100" dirty="0" smtClean="0"/>
              <a:t>www.ceneac.com.ve</a:t>
            </a:r>
          </a:p>
          <a:p>
            <a:pPr algn="just"/>
            <a:endParaRPr lang="es-ES" sz="1100" dirty="0"/>
          </a:p>
          <a:p>
            <a:pPr algn="just"/>
            <a:r>
              <a:rPr lang="es-ES" sz="1100" b="1" dirty="0" smtClean="0"/>
              <a:t>Contacto</a:t>
            </a:r>
          </a:p>
          <a:p>
            <a:pPr algn="just"/>
            <a:r>
              <a:rPr lang="es-ES" sz="1100" dirty="0"/>
              <a:t>Prof. Yusneyi Carballo Barrera </a:t>
            </a:r>
          </a:p>
          <a:p>
            <a:pPr algn="just"/>
            <a:r>
              <a:rPr lang="es-ES" sz="1100" dirty="0"/>
              <a:t>yusneyi.carballo@ciens.ucv.ve </a:t>
            </a:r>
          </a:p>
          <a:p>
            <a:pPr algn="just"/>
            <a:r>
              <a:rPr lang="es-ES" sz="1100" dirty="0"/>
              <a:t>Prof</a:t>
            </a:r>
            <a:r>
              <a:rPr lang="es-ES" sz="1100" dirty="0" smtClean="0"/>
              <a:t>. Johnny </a:t>
            </a:r>
            <a:r>
              <a:rPr lang="es-ES" sz="1100" dirty="0"/>
              <a:t>Sepúlveda </a:t>
            </a:r>
          </a:p>
          <a:p>
            <a:pPr algn="just"/>
            <a:r>
              <a:rPr lang="es-ES" sz="1100" dirty="0" smtClean="0"/>
              <a:t>johnny.sepulveda@ciens.ucv.ve</a:t>
            </a:r>
            <a:endParaRPr lang="es-ES" sz="1100" b="1" dirty="0"/>
          </a:p>
          <a:p>
            <a:pPr algn="just"/>
            <a:r>
              <a:rPr lang="es-ES" sz="1100" dirty="0"/>
              <a:t>Edificio III, Planta Alta, </a:t>
            </a:r>
          </a:p>
          <a:p>
            <a:pPr algn="just"/>
            <a:r>
              <a:rPr lang="es-ES" sz="1100" dirty="0"/>
              <a:t>Escuela de Computación, UCV.</a:t>
            </a:r>
          </a:p>
        </p:txBody>
      </p:sp>
      <p:grpSp>
        <p:nvGrpSpPr>
          <p:cNvPr id="35" name="34 Grupo"/>
          <p:cNvGrpSpPr/>
          <p:nvPr/>
        </p:nvGrpSpPr>
        <p:grpSpPr>
          <a:xfrm>
            <a:off x="3658168" y="5454541"/>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38" name="37 Grupo"/>
          <p:cNvGrpSpPr/>
          <p:nvPr/>
        </p:nvGrpSpPr>
        <p:grpSpPr>
          <a:xfrm>
            <a:off x="3619621" y="6167817"/>
            <a:ext cx="310048" cy="300529"/>
            <a:chOff x="4809715" y="7309763"/>
            <a:chExt cx="418299" cy="405457"/>
          </a:xfrm>
        </p:grpSpPr>
        <p:sp>
          <p:nvSpPr>
            <p:cNvPr id="40" name="39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1" name="40 Image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
        <p:nvSpPr>
          <p:cNvPr id="42" name="41 CuadroTexto"/>
          <p:cNvSpPr txBox="1"/>
          <p:nvPr/>
        </p:nvSpPr>
        <p:spPr>
          <a:xfrm>
            <a:off x="524983" y="5787416"/>
            <a:ext cx="2845324" cy="2631490"/>
          </a:xfrm>
          <a:prstGeom prst="rect">
            <a:avLst/>
          </a:prstGeom>
          <a:noFill/>
        </p:spPr>
        <p:txBody>
          <a:bodyPr wrap="square" rtlCol="0">
            <a:spAutoFit/>
          </a:bodyPr>
          <a:lstStyle/>
          <a:p>
            <a:pPr algn="just"/>
            <a:r>
              <a:rPr lang="es-ES" sz="1100" b="1" dirty="0" smtClean="0"/>
              <a:t>RELACIONES INSTITUCIONALES </a:t>
            </a:r>
            <a:endParaRPr lang="es-ES" sz="1100" dirty="0"/>
          </a:p>
          <a:p>
            <a:pPr algn="just"/>
            <a:r>
              <a:rPr lang="es-ES" sz="1100" dirty="0"/>
              <a:t>El Centro de Enseñanza Asistida por Computador </a:t>
            </a:r>
            <a:r>
              <a:rPr lang="es-ES" sz="1100" dirty="0" smtClean="0"/>
              <a:t>tiene </a:t>
            </a:r>
            <a:r>
              <a:rPr lang="es-ES" sz="1100" dirty="0"/>
              <a:t>amplia tradición de desarrollo de proyectos </a:t>
            </a:r>
            <a:r>
              <a:rPr lang="es-ES" sz="1100" dirty="0" smtClean="0"/>
              <a:t>en </a:t>
            </a:r>
            <a:r>
              <a:rPr lang="es-ES" sz="1100" dirty="0"/>
              <a:t>equipos interdisciplinarios e interinstitucionales. </a:t>
            </a:r>
          </a:p>
          <a:p>
            <a:pPr algn="just"/>
            <a:r>
              <a:rPr lang="es-ES" sz="1100" dirty="0"/>
              <a:t>En la actualidad se pueden destacar las investigaciones </a:t>
            </a:r>
            <a:r>
              <a:rPr lang="es-ES" sz="1100" dirty="0" smtClean="0"/>
              <a:t> y </a:t>
            </a:r>
            <a:r>
              <a:rPr lang="es-ES" sz="1100" dirty="0"/>
              <a:t>el desarrollo de aplicaciones informáticas en conjunto </a:t>
            </a:r>
            <a:r>
              <a:rPr lang="es-ES" sz="1100" dirty="0" smtClean="0"/>
              <a:t>con </a:t>
            </a:r>
            <a:r>
              <a:rPr lang="es-ES" sz="1100" dirty="0"/>
              <a:t>docentes e </a:t>
            </a:r>
            <a:r>
              <a:rPr lang="es-ES" sz="1100" dirty="0" smtClean="0"/>
              <a:t>investigadores: </a:t>
            </a:r>
            <a:endParaRPr lang="es-ES" sz="1100" dirty="0"/>
          </a:p>
          <a:p>
            <a:pPr marL="171450" indent="-171450" algn="just">
              <a:buFont typeface="Arial" pitchFamily="34" charset="0"/>
              <a:buChar char="•"/>
            </a:pPr>
            <a:r>
              <a:rPr lang="es-ES" sz="1100" dirty="0" smtClean="0"/>
              <a:t>Instituto </a:t>
            </a:r>
            <a:r>
              <a:rPr lang="es-ES" sz="1100" dirty="0"/>
              <a:t>de Biología Experimental (IBE), </a:t>
            </a:r>
          </a:p>
          <a:p>
            <a:pPr marL="171450" indent="-171450" algn="just">
              <a:buFont typeface="Arial" pitchFamily="34" charset="0"/>
              <a:buChar char="•"/>
            </a:pPr>
            <a:r>
              <a:rPr lang="es-ES" sz="1100" dirty="0" smtClean="0"/>
              <a:t>Biblioteca </a:t>
            </a:r>
            <a:r>
              <a:rPr lang="es-ES" sz="1100" dirty="0"/>
              <a:t>Alonso Gamero (BAG), </a:t>
            </a:r>
          </a:p>
          <a:p>
            <a:pPr marL="171450" indent="-171450" algn="just">
              <a:buFont typeface="Arial" pitchFamily="34" charset="0"/>
              <a:buChar char="•"/>
            </a:pPr>
            <a:r>
              <a:rPr lang="es-ES" sz="1100" dirty="0" smtClean="0"/>
              <a:t>Escuela </a:t>
            </a:r>
            <a:r>
              <a:rPr lang="es-ES" sz="1100" dirty="0"/>
              <a:t>de Artes de la Facultad de Humanidades y </a:t>
            </a:r>
            <a:r>
              <a:rPr lang="es-ES" sz="1100" dirty="0" smtClean="0"/>
              <a:t>Educación</a:t>
            </a:r>
            <a:r>
              <a:rPr lang="es-ES" sz="1100" dirty="0"/>
              <a:t> </a:t>
            </a:r>
            <a:r>
              <a:rPr lang="es-ES" sz="1100" dirty="0" smtClean="0"/>
              <a:t> (UCV)</a:t>
            </a:r>
            <a:endParaRPr lang="es-ES" sz="1100" dirty="0"/>
          </a:p>
          <a:p>
            <a:pPr marL="171450" indent="-171450" algn="just">
              <a:buFont typeface="Arial" pitchFamily="34" charset="0"/>
              <a:buChar char="•"/>
            </a:pPr>
            <a:r>
              <a:rPr lang="es-ES" sz="1100" dirty="0" smtClean="0"/>
              <a:t>Instituto </a:t>
            </a:r>
            <a:r>
              <a:rPr lang="es-ES" sz="1100" dirty="0"/>
              <a:t>Pedagógico Experimental </a:t>
            </a:r>
            <a:r>
              <a:rPr lang="es-ES" sz="1100" dirty="0" smtClean="0"/>
              <a:t>Libertador.</a:t>
            </a:r>
            <a:endParaRPr lang="es-ES" sz="1100" dirty="0"/>
          </a:p>
        </p:txBody>
      </p:sp>
      <p:pic>
        <p:nvPicPr>
          <p:cNvPr id="43" name="42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5024" y="4720658"/>
            <a:ext cx="246979" cy="246979"/>
          </a:xfrm>
          <a:prstGeom prst="rect">
            <a:avLst/>
          </a:prstGeom>
        </p:spPr>
      </p:pic>
      <p:sp>
        <p:nvSpPr>
          <p:cNvPr id="44" name="43 Rectángulo"/>
          <p:cNvSpPr/>
          <p:nvPr/>
        </p:nvSpPr>
        <p:spPr>
          <a:xfrm>
            <a:off x="623690" y="2292380"/>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5" name="44 CuadroTexto"/>
          <p:cNvSpPr txBox="1"/>
          <p:nvPr/>
        </p:nvSpPr>
        <p:spPr>
          <a:xfrm>
            <a:off x="623690" y="2247999"/>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grpSp>
        <p:nvGrpSpPr>
          <p:cNvPr id="46" name="45 Grupo"/>
          <p:cNvGrpSpPr/>
          <p:nvPr/>
        </p:nvGrpSpPr>
        <p:grpSpPr>
          <a:xfrm>
            <a:off x="3573016" y="4362271"/>
            <a:ext cx="2661294" cy="307777"/>
            <a:chOff x="3573016" y="4362826"/>
            <a:chExt cx="2661294" cy="307777"/>
          </a:xfrm>
        </p:grpSpPr>
        <p:sp>
          <p:nvSpPr>
            <p:cNvPr id="47" name="46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8" name="47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grpSp>
        <p:nvGrpSpPr>
          <p:cNvPr id="50" name="49 Grupo"/>
          <p:cNvGrpSpPr/>
          <p:nvPr/>
        </p:nvGrpSpPr>
        <p:grpSpPr>
          <a:xfrm>
            <a:off x="5673310" y="4369930"/>
            <a:ext cx="407204" cy="407204"/>
            <a:chOff x="9405664" y="3214389"/>
            <a:chExt cx="506634" cy="506634"/>
          </a:xfrm>
        </p:grpSpPr>
        <p:sp>
          <p:nvSpPr>
            <p:cNvPr id="51" name="50 Elipse"/>
            <p:cNvSpPr/>
            <p:nvPr/>
          </p:nvSpPr>
          <p:spPr>
            <a:xfrm>
              <a:off x="9405664" y="3214389"/>
              <a:ext cx="506634" cy="506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2" name="51 Imagen"/>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9477672" y="3275856"/>
              <a:ext cx="365681" cy="365681"/>
            </a:xfrm>
            <a:prstGeom prst="rect">
              <a:avLst/>
            </a:prstGeom>
          </p:spPr>
        </p:pic>
      </p:grpSp>
      <p:sp>
        <p:nvSpPr>
          <p:cNvPr id="53" name="52 CuadroTexto"/>
          <p:cNvSpPr txBox="1"/>
          <p:nvPr/>
        </p:nvSpPr>
        <p:spPr>
          <a:xfrm>
            <a:off x="548680" y="2555776"/>
            <a:ext cx="2786506" cy="3308598"/>
          </a:xfrm>
          <a:prstGeom prst="rect">
            <a:avLst/>
          </a:prstGeom>
          <a:noFill/>
        </p:spPr>
        <p:txBody>
          <a:bodyPr wrap="square" rtlCol="0">
            <a:spAutoFit/>
          </a:bodyPr>
          <a:lstStyle/>
          <a:p>
            <a:pPr algn="just"/>
            <a:r>
              <a:rPr lang="es-ES" sz="1100" dirty="0" smtClean="0"/>
              <a:t>El </a:t>
            </a:r>
            <a:r>
              <a:rPr lang="es-ES" sz="1100" dirty="0"/>
              <a:t>Centro de Enseñanza Asistida por Computador desarrolla sus actividades </a:t>
            </a:r>
            <a:r>
              <a:rPr lang="es-ES" sz="1100" dirty="0" smtClean="0"/>
              <a:t>en </a:t>
            </a:r>
            <a:r>
              <a:rPr lang="es-ES" sz="1100" dirty="0"/>
              <a:t>colaboración con CENEAC Producciones, C.A., </a:t>
            </a:r>
            <a:r>
              <a:rPr lang="es-ES" sz="1100" dirty="0" smtClean="0"/>
              <a:t>empresa </a:t>
            </a:r>
            <a:r>
              <a:rPr lang="es-ES" sz="1100" dirty="0"/>
              <a:t>de la Universidad Central de </a:t>
            </a:r>
            <a:r>
              <a:rPr lang="es-ES" sz="1100" dirty="0" smtClean="0"/>
              <a:t>Venezuela. </a:t>
            </a:r>
          </a:p>
          <a:p>
            <a:pPr algn="just"/>
            <a:r>
              <a:rPr lang="es-ES" sz="1100" dirty="0" smtClean="0"/>
              <a:t>En </a:t>
            </a:r>
            <a:r>
              <a:rPr lang="es-ES" sz="1100" dirty="0"/>
              <a:t>conjunto desarrollan actividades de extensión que involucran la </a:t>
            </a:r>
            <a:r>
              <a:rPr lang="es-ES" sz="1100" dirty="0" smtClean="0"/>
              <a:t>asesoría, formación o actualización de Recursos Humanos en el uso de herramientas de computación, aplicaciones </a:t>
            </a:r>
            <a:r>
              <a:rPr lang="es-ES" sz="1100" dirty="0"/>
              <a:t>ofimáticas, lenguajes de programación, desarrollo de aplicaciones web, </a:t>
            </a:r>
            <a:r>
              <a:rPr lang="es-ES" sz="1100" dirty="0" smtClean="0"/>
              <a:t> paquetes </a:t>
            </a:r>
            <a:r>
              <a:rPr lang="es-ES" sz="1100" dirty="0"/>
              <a:t>de diseño gráfico y de diseño asistido por computador o herramientas </a:t>
            </a:r>
            <a:r>
              <a:rPr lang="es-ES" sz="1100" dirty="0" smtClean="0"/>
              <a:t>CAD.</a:t>
            </a:r>
            <a:endParaRPr lang="es-ES" sz="1100" dirty="0"/>
          </a:p>
          <a:p>
            <a:pPr algn="just"/>
            <a:r>
              <a:rPr lang="es-ES" sz="1100" dirty="0"/>
              <a:t>También elaboran en conjunto planes de formación a medida de los requerimientos</a:t>
            </a:r>
          </a:p>
          <a:p>
            <a:pPr algn="just"/>
            <a:r>
              <a:rPr lang="es-ES" sz="1100" dirty="0"/>
              <a:t>de la organización solicitantes, tanto para el sector público como privado.</a:t>
            </a:r>
          </a:p>
          <a:p>
            <a:pPr algn="just"/>
            <a:endParaRPr lang="es-ES" sz="1100" dirty="0"/>
          </a:p>
        </p:txBody>
      </p:sp>
      <p:pic>
        <p:nvPicPr>
          <p:cNvPr id="5" name="4 Imagen"/>
          <p:cNvPicPr>
            <a:picLocks noChangeAspect="1"/>
          </p:cNvPicPr>
          <p:nvPr/>
        </p:nvPicPr>
        <p:blipFill rotWithShape="1">
          <a:blip r:embed="rId9">
            <a:extLst>
              <a:ext uri="{28A0092B-C50C-407E-A947-70E740481C1C}">
                <a14:useLocalDpi xmlns:a14="http://schemas.microsoft.com/office/drawing/2010/main" val="0"/>
              </a:ext>
            </a:extLst>
          </a:blip>
          <a:srcRect l="14408" r="17673"/>
          <a:stretch/>
        </p:blipFill>
        <p:spPr>
          <a:xfrm>
            <a:off x="3501008" y="2292381"/>
            <a:ext cx="2785385" cy="190407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 name="55 CuadroTexto"/>
          <p:cNvSpPr txBox="1"/>
          <p:nvPr/>
        </p:nvSpPr>
        <p:spPr>
          <a:xfrm>
            <a:off x="404664"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 </a:t>
            </a:r>
            <a:r>
              <a:rPr lang="es-ES" sz="1850" dirty="0">
                <a:latin typeface="Kozuka Gothic Pro M" pitchFamily="34" charset="-128"/>
                <a:ea typeface="Kozuka Gothic Pro M" pitchFamily="34" charset="-128"/>
              </a:rPr>
              <a:t>de Enseñanza Asistida por Computador </a:t>
            </a:r>
            <a:endParaRPr lang="es-VE" sz="1850" dirty="0">
              <a:latin typeface="Kozuka Gothic Pro M" pitchFamily="34" charset="-128"/>
              <a:ea typeface="Kozuka Gothic Pro M" pitchFamily="34" charset="-128"/>
            </a:endParaRPr>
          </a:p>
        </p:txBody>
      </p:sp>
    </p:spTree>
    <p:extLst>
      <p:ext uri="{BB962C8B-B14F-4D97-AF65-F5344CB8AC3E}">
        <p14:creationId xmlns:p14="http://schemas.microsoft.com/office/powerpoint/2010/main" val="3989700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a:latin typeface="Kozuka Gothic Pro M" pitchFamily="34" charset="-128"/>
                <a:ea typeface="Kozuka Gothic Pro M" pitchFamily="34" charset="-128"/>
              </a:rPr>
              <a:t>Centro </a:t>
            </a:r>
            <a:r>
              <a:rPr lang="es-ES" sz="1850" dirty="0" smtClean="0">
                <a:latin typeface="Kozuka Gothic Pro M" pitchFamily="34" charset="-128"/>
                <a:ea typeface="Kozuka Gothic Pro M" pitchFamily="34" charset="-128"/>
              </a:rPr>
              <a:t>de </a:t>
            </a:r>
            <a:r>
              <a:rPr lang="es-ES" sz="1850" dirty="0">
                <a:latin typeface="Kozuka Gothic Pro M" pitchFamily="34" charset="-128"/>
                <a:ea typeface="Kozuka Gothic Pro M" pitchFamily="34" charset="-128"/>
              </a:rPr>
              <a:t>Investigación en Comunicación y </a:t>
            </a:r>
            <a:r>
              <a:rPr lang="es-ES" sz="1850" dirty="0" smtClean="0">
                <a:latin typeface="Kozuka Gothic Pro M" pitchFamily="34" charset="-128"/>
                <a:ea typeface="Kozuka Gothic Pro M" pitchFamily="34" charset="-128"/>
              </a:rPr>
              <a:t>Redes</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498479" y="2185715"/>
            <a:ext cx="2786505" cy="6017032"/>
          </a:xfrm>
          <a:prstGeom prst="rect">
            <a:avLst/>
          </a:prstGeom>
          <a:noFill/>
        </p:spPr>
        <p:txBody>
          <a:bodyPr wrap="square" rtlCol="0">
            <a:spAutoFit/>
          </a:bodyPr>
          <a:lstStyle/>
          <a:p>
            <a:pPr algn="just"/>
            <a:r>
              <a:rPr lang="es-ES" sz="1100" b="1" dirty="0" smtClean="0"/>
              <a:t>MISION </a:t>
            </a:r>
          </a:p>
          <a:p>
            <a:pPr algn="just"/>
            <a:r>
              <a:rPr lang="es-ES" sz="1100" dirty="0"/>
              <a:t>La misión del Centro de Investigación en Comunicación y Redes es la promoción, </a:t>
            </a:r>
            <a:r>
              <a:rPr lang="es-ES" sz="1100" dirty="0" smtClean="0"/>
              <a:t>el </a:t>
            </a:r>
            <a:r>
              <a:rPr lang="es-ES" sz="1100" dirty="0"/>
              <a:t>desarrollo, la cooperación, la integración, la actualización, la formación, </a:t>
            </a:r>
            <a:r>
              <a:rPr lang="es-ES" sz="1100" dirty="0" smtClean="0"/>
              <a:t>y </a:t>
            </a:r>
            <a:r>
              <a:rPr lang="es-ES" sz="1100" dirty="0"/>
              <a:t>la investigación en el área de comunicación y redes de computadores. </a:t>
            </a:r>
          </a:p>
          <a:p>
            <a:pPr algn="just"/>
            <a:r>
              <a:rPr lang="es-ES" sz="1100" b="1" dirty="0" smtClean="0"/>
              <a:t>VISIÓN</a:t>
            </a:r>
          </a:p>
          <a:p>
            <a:pPr algn="just"/>
            <a:r>
              <a:rPr lang="es-ES" sz="1100" dirty="0"/>
              <a:t>Nuestra visión es mantenernos como el centro académico más productivo, </a:t>
            </a:r>
            <a:r>
              <a:rPr lang="es-ES" sz="1100" dirty="0" smtClean="0"/>
              <a:t>más </a:t>
            </a:r>
            <a:r>
              <a:rPr lang="es-ES" sz="1100" dirty="0"/>
              <a:t>activo, más reconocido, del área de comunicación y redes de computadores, a nivel nacional</a:t>
            </a:r>
            <a:r>
              <a:rPr lang="es-ES" sz="1100" dirty="0" smtClean="0"/>
              <a:t>.</a:t>
            </a:r>
            <a:endParaRPr lang="es-ES" sz="1100" b="1" dirty="0" smtClean="0"/>
          </a:p>
          <a:p>
            <a:pPr algn="just"/>
            <a:r>
              <a:rPr lang="es-ES" sz="1100" b="1" dirty="0" smtClean="0"/>
              <a:t>OBJETIVOS</a:t>
            </a:r>
          </a:p>
          <a:p>
            <a:pPr marL="171450" indent="-171450" algn="just">
              <a:buFont typeface="Arial" pitchFamily="34" charset="0"/>
              <a:buChar char="•"/>
            </a:pPr>
            <a:r>
              <a:rPr lang="es-ES" sz="1100" dirty="0"/>
              <a:t>Contribuir a la integración y al fortalecimiento de la investigación en la Escuela, </a:t>
            </a:r>
            <a:r>
              <a:rPr lang="es-ES" sz="1100" dirty="0" smtClean="0"/>
              <a:t>promoviendo </a:t>
            </a:r>
            <a:r>
              <a:rPr lang="es-ES" sz="1100" dirty="0"/>
              <a:t>la cooperación entre diferentes grupos de investigación, en las líneas de investigación del Centro. </a:t>
            </a:r>
          </a:p>
          <a:p>
            <a:pPr marL="171450" indent="-171450" algn="just">
              <a:buFont typeface="Arial" pitchFamily="34" charset="0"/>
              <a:buChar char="•"/>
            </a:pPr>
            <a:r>
              <a:rPr lang="es-ES" sz="1100" dirty="0"/>
              <a:t>Promover, desarrollar y realizar investigación básica y aplicada en Redes de Computadores, de carácter interdisciplinario e inter-institucional.</a:t>
            </a:r>
          </a:p>
          <a:p>
            <a:pPr marL="171450" indent="-171450" algn="just">
              <a:buFont typeface="Arial" pitchFamily="34" charset="0"/>
              <a:buChar char="•"/>
            </a:pPr>
            <a:r>
              <a:rPr lang="es-ES" sz="1100" dirty="0"/>
              <a:t>Servir de soporte al Pregrado (Licenciatura en Computación) y al Postgrado (Ciencias de la Computación) de la Facultad de Ciencias, a través de la docencia y la dirección de Trabajos Especiales de Grado y de Tesis de Grado en el postgrado.</a:t>
            </a:r>
          </a:p>
          <a:p>
            <a:pPr marL="171450" indent="-171450" algn="just">
              <a:buFont typeface="Arial" pitchFamily="34" charset="0"/>
              <a:buChar char="•"/>
            </a:pPr>
            <a:r>
              <a:rPr lang="es-ES" sz="1100" dirty="0"/>
              <a:t>Contribuir a la formación y permanente actualización en el área de Comunicación y Redes a través de la participación de su personal en cursos de especialización, de postgrado o pasantías, seminarios, asesoría, coloquios y otros eventos</a:t>
            </a:r>
            <a:r>
              <a:rPr lang="es-ES" sz="1100" dirty="0" smtClean="0"/>
              <a:t>.</a:t>
            </a:r>
          </a:p>
        </p:txBody>
      </p:sp>
      <p:grpSp>
        <p:nvGrpSpPr>
          <p:cNvPr id="6" name="5 Grupo"/>
          <p:cNvGrpSpPr/>
          <p:nvPr/>
        </p:nvGrpSpPr>
        <p:grpSpPr>
          <a:xfrm>
            <a:off x="4941168" y="2464897"/>
            <a:ext cx="1296144" cy="1315015"/>
            <a:chOff x="4918082" y="2320881"/>
            <a:chExt cx="1296144" cy="1315015"/>
          </a:xfrm>
        </p:grpSpPr>
        <p:sp>
          <p:nvSpPr>
            <p:cNvPr id="21" name="20 Rectángulo"/>
            <p:cNvSpPr/>
            <p:nvPr/>
          </p:nvSpPr>
          <p:spPr>
            <a:xfrm>
              <a:off x="4918082" y="2320881"/>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 name="4 Imagen"/>
            <p:cNvPicPr>
              <a:picLocks noChangeAspect="1"/>
            </p:cNvPicPr>
            <p:nvPr/>
          </p:nvPicPr>
          <p:blipFill rotWithShape="1">
            <a:blip r:embed="rId4" cstate="print">
              <a:extLst>
                <a:ext uri="{28A0092B-C50C-407E-A947-70E740481C1C}">
                  <a14:useLocalDpi xmlns:a14="http://schemas.microsoft.com/office/drawing/2010/main" val="0"/>
                </a:ext>
              </a:extLst>
            </a:blip>
            <a:srcRect l="28475" t="59552" r="28287"/>
            <a:stretch/>
          </p:blipFill>
          <p:spPr>
            <a:xfrm>
              <a:off x="4941168" y="2647787"/>
              <a:ext cx="1250320" cy="609198"/>
            </a:xfrm>
            <a:prstGeom prst="rect">
              <a:avLst/>
            </a:prstGeom>
          </p:spPr>
        </p:pic>
      </p:grpSp>
      <p:sp>
        <p:nvSpPr>
          <p:cNvPr id="32" name="31 CuadroTexto"/>
          <p:cNvSpPr txBox="1"/>
          <p:nvPr/>
        </p:nvSpPr>
        <p:spPr>
          <a:xfrm>
            <a:off x="3285800" y="3927958"/>
            <a:ext cx="2908715" cy="1954381"/>
          </a:xfrm>
          <a:prstGeom prst="rect">
            <a:avLst/>
          </a:prstGeom>
          <a:noFill/>
        </p:spPr>
        <p:txBody>
          <a:bodyPr wrap="square" rtlCol="0">
            <a:spAutoFit/>
          </a:bodyPr>
          <a:lstStyle/>
          <a:p>
            <a:pPr marL="171450" indent="-171450" algn="just">
              <a:buFont typeface="Arial" pitchFamily="34" charset="0"/>
              <a:buChar char="•"/>
            </a:pPr>
            <a:r>
              <a:rPr lang="es-ES" sz="1100" dirty="0" smtClean="0"/>
              <a:t>Cooperar</a:t>
            </a:r>
            <a:r>
              <a:rPr lang="es-ES" sz="1100" dirty="0"/>
              <a:t>, estudiar y buscar soluciones, por iniciativa propia o por solicitud de instituciones públicas o privadas, a problemas de interés social que puedan ser abordados por enfoques, procedimientos o metodologías derivados de sus líneas de investigación.</a:t>
            </a:r>
          </a:p>
          <a:p>
            <a:pPr marL="171450" indent="-171450" algn="just">
              <a:buFont typeface="Arial" pitchFamily="34" charset="0"/>
              <a:buChar char="•"/>
            </a:pPr>
            <a:r>
              <a:rPr lang="es-ES" sz="1100" dirty="0"/>
              <a:t>Promover actividades académicas tales como seminarios, coloquios y congresos en el área de interés del Centro.</a:t>
            </a:r>
          </a:p>
          <a:p>
            <a:pPr algn="just"/>
            <a:endParaRPr lang="es-ES" sz="1100" dirty="0"/>
          </a:p>
        </p:txBody>
      </p:sp>
      <p:sp>
        <p:nvSpPr>
          <p:cNvPr id="33" name="32 Rectángulo"/>
          <p:cNvSpPr/>
          <p:nvPr/>
        </p:nvSpPr>
        <p:spPr>
          <a:xfrm>
            <a:off x="3284984" y="2296992"/>
            <a:ext cx="1633098" cy="1615827"/>
          </a:xfrm>
          <a:prstGeom prst="rect">
            <a:avLst/>
          </a:prstGeom>
        </p:spPr>
        <p:txBody>
          <a:bodyPr wrap="square">
            <a:spAutoFit/>
          </a:bodyPr>
          <a:lstStyle/>
          <a:p>
            <a:pPr algn="just"/>
            <a:r>
              <a:rPr lang="es-ES" sz="1100" b="1" dirty="0" smtClean="0"/>
              <a:t>      OBJETIVOS (CONT.)</a:t>
            </a:r>
            <a:endParaRPr lang="es-ES" sz="1100" dirty="0" smtClean="0"/>
          </a:p>
          <a:p>
            <a:pPr marL="171450" indent="-171450" algn="r">
              <a:buFont typeface="Arial" pitchFamily="34" charset="0"/>
              <a:buChar char="•"/>
            </a:pPr>
            <a:r>
              <a:rPr lang="es-ES" sz="1100" dirty="0" smtClean="0"/>
              <a:t>Cooperar y </a:t>
            </a:r>
            <a:r>
              <a:rPr lang="es-ES" sz="1100" dirty="0"/>
              <a:t>participar activamente en los programas y eventos </a:t>
            </a:r>
            <a:r>
              <a:rPr lang="es-ES" sz="1100" dirty="0" smtClean="0"/>
              <a:t>nacionales  e </a:t>
            </a:r>
            <a:r>
              <a:rPr lang="es-ES" sz="1100" dirty="0"/>
              <a:t>internacionales de investigación en el </a:t>
            </a:r>
            <a:r>
              <a:rPr lang="es-ES" sz="1100" dirty="0" smtClean="0"/>
              <a:t>área de </a:t>
            </a:r>
            <a:r>
              <a:rPr lang="es-ES" sz="1100" dirty="0"/>
              <a:t>Comunicación y Redes y áreas afines</a:t>
            </a:r>
            <a:r>
              <a:rPr lang="es-ES" sz="1100" dirty="0" smtClean="0"/>
              <a:t>.</a:t>
            </a:r>
            <a:endParaRPr lang="es-ES" sz="1100" dirty="0"/>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999" y="5851682"/>
            <a:ext cx="2765516" cy="167264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33 CuadroTexto"/>
          <p:cNvSpPr txBox="1"/>
          <p:nvPr/>
        </p:nvSpPr>
        <p:spPr>
          <a:xfrm>
            <a:off x="4459799" y="7596916"/>
            <a:ext cx="1777513" cy="215444"/>
          </a:xfrm>
          <a:prstGeom prst="rect">
            <a:avLst/>
          </a:prstGeom>
          <a:noFill/>
        </p:spPr>
        <p:txBody>
          <a:bodyPr wrap="square" rtlCol="0">
            <a:spAutoFit/>
          </a:bodyPr>
          <a:lstStyle/>
          <a:p>
            <a:pPr algn="r"/>
            <a:r>
              <a:rPr lang="es-ES" sz="800" i="1" dirty="0" smtClean="0"/>
              <a:t>Comunicaciones de Redes.. </a:t>
            </a:r>
            <a:endParaRPr lang="es-VE" sz="800" i="1" dirty="0" smtClean="0"/>
          </a:p>
        </p:txBody>
      </p:sp>
    </p:spTree>
    <p:extLst>
      <p:ext uri="{BB962C8B-B14F-4D97-AF65-F5344CB8AC3E}">
        <p14:creationId xmlns:p14="http://schemas.microsoft.com/office/powerpoint/2010/main" val="3985000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27384" y="35496"/>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724242"/>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76456"/>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476672" y="1797411"/>
            <a:ext cx="6005060" cy="430887"/>
          </a:xfrm>
          <a:prstGeom prst="rect">
            <a:avLst/>
          </a:prstGeom>
          <a:noFill/>
        </p:spPr>
        <p:txBody>
          <a:bodyPr wrap="square" rtlCol="0">
            <a:spAutoFit/>
          </a:bodyPr>
          <a:lstStyle/>
          <a:p>
            <a:r>
              <a:rPr lang="es-ES" sz="2200" dirty="0" smtClean="0">
                <a:latin typeface="Kozuka Gothic Pro M" pitchFamily="34" charset="-128"/>
                <a:ea typeface="Kozuka Gothic Pro M" pitchFamily="34" charset="-128"/>
              </a:rPr>
              <a:t>Índice Temático </a:t>
            </a:r>
            <a:r>
              <a:rPr lang="es-ES" sz="2000" dirty="0" smtClean="0">
                <a:latin typeface="Kozuka Gothic Pro H" pitchFamily="34" charset="-128"/>
                <a:ea typeface="Kozuka Gothic Pro H" pitchFamily="34" charset="-128"/>
              </a:rPr>
              <a:t> </a:t>
            </a:r>
            <a:endParaRPr lang="es-VE" sz="2000" dirty="0">
              <a:latin typeface="Kozuka Gothic Pro H" pitchFamily="34" charset="-128"/>
              <a:ea typeface="Kozuka Gothic Pro H" pitchFamily="34" charset="-128"/>
            </a:endParaRPr>
          </a:p>
        </p:txBody>
      </p:sp>
      <p:cxnSp>
        <p:nvCxnSpPr>
          <p:cNvPr id="27" name="26 Conector recto"/>
          <p:cNvCxnSpPr/>
          <p:nvPr/>
        </p:nvCxnSpPr>
        <p:spPr>
          <a:xfrm>
            <a:off x="442169" y="2201649"/>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620688" y="8604448"/>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3241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Portafolio de Servicios 2017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724242"/>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94105"/>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5916656"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964309"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4" name="33 Rectángulo"/>
          <p:cNvSpPr/>
          <p:nvPr/>
        </p:nvSpPr>
        <p:spPr>
          <a:xfrm>
            <a:off x="476672" y="2259541"/>
            <a:ext cx="6098554" cy="5401479"/>
          </a:xfrm>
          <a:prstGeom prst="rect">
            <a:avLst/>
          </a:prstGeom>
        </p:spPr>
        <p:txBody>
          <a:bodyPr wrap="square" numCol="2">
            <a:spAutoFit/>
          </a:bodyPr>
          <a:lstStyle/>
          <a:p>
            <a:pPr fontAlgn="t"/>
            <a:r>
              <a:rPr lang="es-VE" sz="1500" dirty="0" smtClean="0"/>
              <a:t>Presentación</a:t>
            </a:r>
            <a:endParaRPr lang="es-ES" sz="1500" dirty="0" smtClean="0"/>
          </a:p>
          <a:p>
            <a:pPr fontAlgn="t"/>
            <a:r>
              <a:rPr lang="es-ES" sz="1500" dirty="0" smtClean="0"/>
              <a:t>La Facultad </a:t>
            </a:r>
            <a:endParaRPr lang="es-VE" sz="1500" dirty="0"/>
          </a:p>
          <a:p>
            <a:pPr fontAlgn="t"/>
            <a:r>
              <a:rPr lang="es-VE" sz="1500" dirty="0" smtClean="0"/>
              <a:t>Equipo </a:t>
            </a:r>
            <a:r>
              <a:rPr lang="es-VE" sz="1500" dirty="0"/>
              <a:t>Directivo</a:t>
            </a:r>
          </a:p>
          <a:p>
            <a:r>
              <a:rPr lang="es-VE" sz="1500" dirty="0"/>
              <a:t>Historia de la Facultad de Ciencias</a:t>
            </a:r>
          </a:p>
          <a:p>
            <a:r>
              <a:rPr lang="es-VE" sz="1500" dirty="0"/>
              <a:t>Misión y Objetivos</a:t>
            </a:r>
          </a:p>
          <a:p>
            <a:r>
              <a:rPr lang="es-VE" sz="1500" dirty="0" smtClean="0"/>
              <a:t>Estructura </a:t>
            </a:r>
            <a:r>
              <a:rPr lang="es-VE" sz="1500" dirty="0"/>
              <a:t>Organizativa </a:t>
            </a:r>
            <a:endParaRPr lang="es-VE" sz="1500" dirty="0" smtClean="0"/>
          </a:p>
          <a:p>
            <a:r>
              <a:rPr lang="es-ES" sz="1500" dirty="0" smtClean="0"/>
              <a:t>Estadísticas</a:t>
            </a:r>
            <a:endParaRPr lang="es-VE" sz="1500" dirty="0" smtClean="0"/>
          </a:p>
          <a:p>
            <a:r>
              <a:rPr lang="es-VE" sz="1500" dirty="0" smtClean="0"/>
              <a:t>Escuela </a:t>
            </a:r>
            <a:r>
              <a:rPr lang="es-VE" sz="1500" dirty="0"/>
              <a:t>de Biología</a:t>
            </a:r>
          </a:p>
          <a:p>
            <a:r>
              <a:rPr lang="es-VE" sz="1500" dirty="0"/>
              <a:t>Escuela de Computación</a:t>
            </a:r>
          </a:p>
          <a:p>
            <a:r>
              <a:rPr lang="es-VE" sz="1500" dirty="0"/>
              <a:t>Escuela de Física</a:t>
            </a:r>
          </a:p>
          <a:p>
            <a:r>
              <a:rPr lang="es-VE" sz="1500" dirty="0"/>
              <a:t>Escuela de Matemática</a:t>
            </a:r>
          </a:p>
          <a:p>
            <a:r>
              <a:rPr lang="es-VE" sz="1500" dirty="0"/>
              <a:t>Escuela de </a:t>
            </a:r>
            <a:r>
              <a:rPr lang="es-VE" sz="1500" dirty="0" smtClean="0"/>
              <a:t>Química</a:t>
            </a:r>
          </a:p>
          <a:p>
            <a:r>
              <a:rPr lang="es-VE" sz="1500" dirty="0" smtClean="0"/>
              <a:t>Instituto </a:t>
            </a:r>
            <a:r>
              <a:rPr lang="es-VE" sz="1500" dirty="0"/>
              <a:t>de Biología Experimental</a:t>
            </a:r>
          </a:p>
          <a:p>
            <a:r>
              <a:rPr lang="es-VE" sz="1500" dirty="0"/>
              <a:t>Instituto de Ciencia y Tecnología </a:t>
            </a:r>
            <a:endParaRPr lang="es-VE" sz="1500" dirty="0" smtClean="0"/>
          </a:p>
          <a:p>
            <a:r>
              <a:rPr lang="es-VE" sz="1500" dirty="0" smtClean="0"/>
              <a:t>de </a:t>
            </a:r>
            <a:r>
              <a:rPr lang="es-VE" sz="1500" dirty="0"/>
              <a:t>Alimentos</a:t>
            </a:r>
          </a:p>
          <a:p>
            <a:r>
              <a:rPr lang="es-VE" sz="1500" dirty="0" smtClean="0"/>
              <a:t>Instituto </a:t>
            </a:r>
            <a:r>
              <a:rPr lang="es-VE" sz="1500" dirty="0"/>
              <a:t>de Ciencias de la </a:t>
            </a:r>
            <a:r>
              <a:rPr lang="es-VE" sz="1500" dirty="0" smtClean="0"/>
              <a:t>Tierra</a:t>
            </a:r>
          </a:p>
          <a:p>
            <a:r>
              <a:rPr lang="es-VE" sz="1500" dirty="0"/>
              <a:t>Instituto de Zoología y Ecología </a:t>
            </a:r>
            <a:r>
              <a:rPr lang="es-VE" sz="1500" dirty="0" smtClean="0"/>
              <a:t>Tropical</a:t>
            </a:r>
          </a:p>
          <a:p>
            <a:r>
              <a:rPr lang="es-ES" sz="1500" dirty="0" smtClean="0"/>
              <a:t>Oportunidades </a:t>
            </a:r>
            <a:r>
              <a:rPr lang="es-ES" sz="1500" dirty="0"/>
              <a:t>de Estudio </a:t>
            </a:r>
          </a:p>
          <a:p>
            <a:r>
              <a:rPr lang="es-ES" sz="1500" dirty="0"/>
              <a:t>De Pregrado</a:t>
            </a:r>
          </a:p>
          <a:p>
            <a:r>
              <a:rPr lang="es-ES" sz="1500" dirty="0"/>
              <a:t>Oportunidades de Estudio </a:t>
            </a:r>
          </a:p>
          <a:p>
            <a:r>
              <a:rPr lang="es-ES" sz="1500" dirty="0"/>
              <a:t>De Postgrado </a:t>
            </a:r>
            <a:endParaRPr lang="es-ES" sz="1500" dirty="0" smtClean="0"/>
          </a:p>
          <a:p>
            <a:pPr algn="just"/>
            <a:r>
              <a:rPr lang="es-ES" sz="1500" dirty="0" smtClean="0"/>
              <a:t>Productos y Servicios </a:t>
            </a:r>
          </a:p>
        </p:txBody>
      </p:sp>
      <p:pic>
        <p:nvPicPr>
          <p:cNvPr id="13" name="1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9202" y="2363906"/>
            <a:ext cx="2778342" cy="188061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 name="51 CuadroTexto"/>
          <p:cNvSpPr txBox="1"/>
          <p:nvPr/>
        </p:nvSpPr>
        <p:spPr>
          <a:xfrm>
            <a:off x="5401729" y="4316530"/>
            <a:ext cx="906017" cy="461665"/>
          </a:xfrm>
          <a:prstGeom prst="rect">
            <a:avLst/>
          </a:prstGeom>
          <a:noFill/>
        </p:spPr>
        <p:txBody>
          <a:bodyPr wrap="none" rtlCol="0">
            <a:spAutoFit/>
          </a:bodyPr>
          <a:lstStyle/>
          <a:p>
            <a:pPr algn="r"/>
            <a:r>
              <a:rPr lang="es-VE" sz="800" i="1" dirty="0" smtClean="0"/>
              <a:t>Pastor de Nubes  </a:t>
            </a:r>
          </a:p>
          <a:p>
            <a:pPr algn="r"/>
            <a:r>
              <a:rPr lang="es-ES" sz="800" i="1" dirty="0" smtClean="0"/>
              <a:t>Jean Arp  (1954)</a:t>
            </a:r>
          </a:p>
          <a:p>
            <a:pPr algn="r"/>
            <a:r>
              <a:rPr lang="es-ES" sz="800" i="1" dirty="0" smtClean="0"/>
              <a:t>Plaza Cubierta </a:t>
            </a:r>
            <a:endParaRPr lang="es-VE" sz="800" i="1" dirty="0" smtClean="0"/>
          </a:p>
        </p:txBody>
      </p:sp>
      <p:pic>
        <p:nvPicPr>
          <p:cNvPr id="15" name="1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202" y="5072613"/>
            <a:ext cx="2777080" cy="16097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5" name="54 CuadroTexto"/>
          <p:cNvSpPr txBox="1"/>
          <p:nvPr/>
        </p:nvSpPr>
        <p:spPr>
          <a:xfrm>
            <a:off x="5037690" y="6764802"/>
            <a:ext cx="1343638" cy="338554"/>
          </a:xfrm>
          <a:prstGeom prst="rect">
            <a:avLst/>
          </a:prstGeom>
          <a:noFill/>
        </p:spPr>
        <p:txBody>
          <a:bodyPr wrap="none" rtlCol="0">
            <a:spAutoFit/>
          </a:bodyPr>
          <a:lstStyle/>
          <a:p>
            <a:pPr algn="r"/>
            <a:r>
              <a:rPr lang="es-ES" sz="800" i="1" dirty="0" smtClean="0"/>
              <a:t>Fachada de </a:t>
            </a:r>
            <a:endParaRPr lang="es-VE" sz="800" i="1" dirty="0" smtClean="0"/>
          </a:p>
          <a:p>
            <a:pPr algn="r"/>
            <a:r>
              <a:rPr lang="es-VE" sz="800" i="1" dirty="0" smtClean="0"/>
              <a:t>entrada  hacia el ICT y IZET  </a:t>
            </a:r>
          </a:p>
        </p:txBody>
      </p:sp>
    </p:spTree>
    <p:extLst>
      <p:ext uri="{BB962C8B-B14F-4D97-AF65-F5344CB8AC3E}">
        <p14:creationId xmlns:p14="http://schemas.microsoft.com/office/powerpoint/2010/main" val="3374296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9" name="18 CuadroTexto"/>
          <p:cNvSpPr txBox="1"/>
          <p:nvPr/>
        </p:nvSpPr>
        <p:spPr>
          <a:xfrm>
            <a:off x="476672" y="1729354"/>
            <a:ext cx="6005060" cy="377026"/>
          </a:xfrm>
          <a:prstGeom prst="rect">
            <a:avLst/>
          </a:prstGeom>
          <a:noFill/>
        </p:spPr>
        <p:txBody>
          <a:bodyPr wrap="square" rtlCol="0">
            <a:spAutoFit/>
          </a:bodyPr>
          <a:lstStyle/>
          <a:p>
            <a:r>
              <a:rPr lang="es-ES" sz="1850" dirty="0">
                <a:latin typeface="Kozuka Gothic Pro M" pitchFamily="34" charset="-128"/>
                <a:ea typeface="Kozuka Gothic Pro M" pitchFamily="34" charset="-128"/>
              </a:rPr>
              <a:t>Centro </a:t>
            </a:r>
            <a:r>
              <a:rPr lang="es-ES" sz="1850" dirty="0" smtClean="0">
                <a:latin typeface="Kozuka Gothic Pro M" pitchFamily="34" charset="-128"/>
                <a:ea typeface="Kozuka Gothic Pro M" pitchFamily="34" charset="-128"/>
              </a:rPr>
              <a:t>de </a:t>
            </a:r>
            <a:r>
              <a:rPr lang="es-ES" sz="1850" dirty="0">
                <a:latin typeface="Kozuka Gothic Pro M" pitchFamily="34" charset="-128"/>
                <a:ea typeface="Kozuka Gothic Pro M" pitchFamily="34" charset="-128"/>
              </a:rPr>
              <a:t>Investigación en Comunicación y </a:t>
            </a:r>
            <a:r>
              <a:rPr lang="es-ES" sz="1850" dirty="0" smtClean="0">
                <a:latin typeface="Kozuka Gothic Pro M" pitchFamily="34" charset="-128"/>
                <a:ea typeface="Kozuka Gothic Pro M" pitchFamily="34" charset="-128"/>
              </a:rPr>
              <a:t>Redes</a:t>
            </a:r>
            <a:endParaRPr lang="es-VE" sz="1850" dirty="0">
              <a:latin typeface="Kozuka Gothic Pro M" pitchFamily="34" charset="-128"/>
              <a:ea typeface="Kozuka Gothic Pro M" pitchFamily="34" charset="-128"/>
            </a:endParaRPr>
          </a:p>
        </p:txBody>
      </p:sp>
      <p:sp>
        <p:nvSpPr>
          <p:cNvPr id="21" name="20 CuadroTexto"/>
          <p:cNvSpPr txBox="1"/>
          <p:nvPr/>
        </p:nvSpPr>
        <p:spPr>
          <a:xfrm>
            <a:off x="498479" y="2185715"/>
            <a:ext cx="5738833" cy="1107996"/>
          </a:xfrm>
          <a:prstGeom prst="rect">
            <a:avLst/>
          </a:prstGeom>
          <a:noFill/>
        </p:spPr>
        <p:txBody>
          <a:bodyPr wrap="square" rtlCol="0">
            <a:spAutoFit/>
          </a:bodyPr>
          <a:lstStyle/>
          <a:p>
            <a:pPr algn="just"/>
            <a:r>
              <a:rPr lang="es-ES" sz="1100" b="1" dirty="0" smtClean="0"/>
              <a:t>FUNCIONES </a:t>
            </a:r>
          </a:p>
          <a:p>
            <a:pPr algn="just"/>
            <a:r>
              <a:rPr lang="es-ES" sz="1100" dirty="0"/>
              <a:t>Este Centro es principal responsable de las Opciones Profesionales Tecnologías en Comunicación, Redes de Computadoras y da soporte a los estudiantes de postgrado en Ciencias de la Computación que ingresan al Área de Redes</a:t>
            </a:r>
            <a:r>
              <a:rPr lang="es-ES" sz="1100" dirty="0" smtClean="0"/>
              <a:t>.</a:t>
            </a:r>
            <a:endParaRPr lang="es-ES" sz="1100" dirty="0"/>
          </a:p>
          <a:p>
            <a:pPr algn="just"/>
            <a:r>
              <a:rPr lang="es-ES" sz="1100" dirty="0"/>
              <a:t>A continuación se indican otras funciones del Centro de Investigación en Comunicación y Redes a partir de las áreas de atención de sus laboratorios</a:t>
            </a:r>
            <a:r>
              <a:rPr lang="es-ES" sz="1100" dirty="0" smtClean="0"/>
              <a:t>:</a:t>
            </a:r>
            <a:endParaRPr lang="es-ES" sz="1100" dirty="0"/>
          </a:p>
        </p:txBody>
      </p:sp>
      <p:sp>
        <p:nvSpPr>
          <p:cNvPr id="25" name="24 Rectángulo"/>
          <p:cNvSpPr/>
          <p:nvPr/>
        </p:nvSpPr>
        <p:spPr>
          <a:xfrm>
            <a:off x="538300" y="3294266"/>
            <a:ext cx="2818693" cy="49956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549203" y="3347864"/>
            <a:ext cx="2807790" cy="3477875"/>
          </a:xfrm>
          <a:prstGeom prst="rect">
            <a:avLst/>
          </a:prstGeom>
          <a:noFill/>
        </p:spPr>
        <p:txBody>
          <a:bodyPr wrap="square" rtlCol="0">
            <a:spAutoFit/>
          </a:bodyPr>
          <a:lstStyle/>
          <a:p>
            <a:pPr algn="just"/>
            <a:r>
              <a:rPr lang="es-ES" sz="1100" b="1" dirty="0" smtClean="0"/>
              <a:t>LABORATORIO DE REDES MÓVILES, INALÁMBRICAS Y DISTRIBUIDAS  (ICARO)</a:t>
            </a:r>
          </a:p>
          <a:p>
            <a:pPr algn="just"/>
            <a:r>
              <a:rPr lang="es-ES" sz="1100" dirty="0" smtClean="0"/>
              <a:t>Es </a:t>
            </a:r>
            <a:r>
              <a:rPr lang="es-ES" sz="1100" dirty="0"/>
              <a:t>un laboratorio de comunicaciones móviles, inalámbricas y distribuidas con las tecnologías de punta necesarias para llevar a cabo investigación en el área y para el desarrollo de aplicaciones y servicios para usuarios móviles.</a:t>
            </a:r>
          </a:p>
          <a:p>
            <a:pPr algn="just"/>
            <a:r>
              <a:rPr lang="es-ES" sz="1100" dirty="0"/>
              <a:t>Sus investigaciones incluyen el estudio y análisis de los protocolos, mecanismos y tecnología que soportan dichas redes (Móviles, Inalámbricas y Distribuidas) y la prueba de soluciones de comunicación que busquen explotar la tecnología eficientemente.</a:t>
            </a:r>
          </a:p>
          <a:p>
            <a:pPr algn="just"/>
            <a:r>
              <a:rPr lang="es-ES" sz="1100" dirty="0"/>
              <a:t>También desarrollan aplicaciones y servicios en donde se busca explotar eficientemente esta  tecnología y utilizar lo mejor posible ciertos paradigmas para el desarrollo de las mismas, tales como lo son los agentes </a:t>
            </a:r>
            <a:r>
              <a:rPr lang="es-ES" sz="1100" dirty="0" smtClean="0"/>
              <a:t>móviles</a:t>
            </a:r>
            <a:r>
              <a:rPr lang="es-ES" sz="1100" b="1" dirty="0"/>
              <a:t>.</a:t>
            </a:r>
            <a:endParaRPr lang="es-ES" sz="1100" b="1" dirty="0" smtClean="0"/>
          </a:p>
        </p:txBody>
      </p:sp>
      <p:sp>
        <p:nvSpPr>
          <p:cNvPr id="30" name="29 Rectángulo"/>
          <p:cNvSpPr/>
          <p:nvPr/>
        </p:nvSpPr>
        <p:spPr>
          <a:xfrm>
            <a:off x="3443249" y="3293711"/>
            <a:ext cx="2818693" cy="49956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29001" y="3347863"/>
            <a:ext cx="2908715" cy="3477875"/>
          </a:xfrm>
          <a:prstGeom prst="rect">
            <a:avLst/>
          </a:prstGeom>
          <a:noFill/>
        </p:spPr>
        <p:txBody>
          <a:bodyPr wrap="square" rtlCol="0">
            <a:spAutoFit/>
          </a:bodyPr>
          <a:lstStyle/>
          <a:p>
            <a:pPr algn="just"/>
            <a:r>
              <a:rPr lang="es-ES" sz="1100" b="1" dirty="0" smtClean="0"/>
              <a:t>LABORATORIO DE COMUNICACIÓN Y REDES (LACORE)</a:t>
            </a:r>
          </a:p>
          <a:p>
            <a:pPr algn="just"/>
            <a:r>
              <a:rPr lang="es-ES" sz="1100" dirty="0" smtClean="0"/>
              <a:t>Incentiva la investigación en el área de redes de computadores haciendo uso de tecnologías avanzadas.</a:t>
            </a:r>
          </a:p>
          <a:p>
            <a:pPr algn="just"/>
            <a:r>
              <a:rPr lang="es-ES" sz="1100" dirty="0" smtClean="0"/>
              <a:t>Sus investigaciones incluyen el estudio y análisis de los protocolos de enrutamiento y </a:t>
            </a:r>
            <a:r>
              <a:rPr lang="es-ES" sz="1100" dirty="0" err="1" smtClean="0"/>
              <a:t>multicast</a:t>
            </a:r>
            <a:r>
              <a:rPr lang="es-ES" sz="1100" dirty="0" smtClean="0"/>
              <a:t>, la administración de redes, la seguridad en redes, la calidad de servicio, la telefonía IP, la evaluación de desempeño en redes, el desarrollo de protocolos y aplicaciones, las redes vehiculares, y el creciente IPv6.</a:t>
            </a:r>
          </a:p>
          <a:p>
            <a:pPr algn="just"/>
            <a:r>
              <a:rPr lang="es-ES" sz="1100" dirty="0" smtClean="0"/>
              <a:t>Promueve y desarrolla la experiencia y la experticia necesaria en la tecnología de punta de las redes de computadores para afrontar las necesidades de comunicaciones que va a enfrentar el país dentro de las próximas décadas.</a:t>
            </a:r>
          </a:p>
          <a:p>
            <a:pPr algn="just"/>
            <a:endParaRPr lang="es-ES" sz="1100" b="1" dirty="0" smtClean="0"/>
          </a:p>
          <a:p>
            <a:pPr algn="just"/>
            <a:endParaRPr lang="es-ES" sz="1100" b="1" dirty="0" smtClean="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537" y="6588224"/>
            <a:ext cx="1461133" cy="1584176"/>
          </a:xfrm>
          <a:prstGeom prst="rect">
            <a:avLst/>
          </a:prstGeom>
        </p:spPr>
      </p:pic>
      <p:pic>
        <p:nvPicPr>
          <p:cNvPr id="7" name="6 Imagen"/>
          <p:cNvPicPr>
            <a:picLocks noChangeAspect="1"/>
          </p:cNvPicPr>
          <p:nvPr/>
        </p:nvPicPr>
        <p:blipFill rotWithShape="1">
          <a:blip r:embed="rId5">
            <a:extLst>
              <a:ext uri="{28A0092B-C50C-407E-A947-70E740481C1C}">
                <a14:useLocalDpi xmlns:a14="http://schemas.microsoft.com/office/drawing/2010/main" val="0"/>
              </a:ext>
            </a:extLst>
          </a:blip>
          <a:srcRect l="4363" t="4465" r="4006" b="4460"/>
          <a:stretch/>
        </p:blipFill>
        <p:spPr>
          <a:xfrm>
            <a:off x="1346270" y="6732240"/>
            <a:ext cx="1290642" cy="1270824"/>
          </a:xfrm>
          <a:prstGeom prst="rect">
            <a:avLst/>
          </a:prstGeom>
        </p:spPr>
      </p:pic>
    </p:spTree>
    <p:extLst>
      <p:ext uri="{BB962C8B-B14F-4D97-AF65-F5344CB8AC3E}">
        <p14:creationId xmlns:p14="http://schemas.microsoft.com/office/powerpoint/2010/main" val="18221623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7" name="16 CuadroTexto"/>
          <p:cNvSpPr txBox="1"/>
          <p:nvPr/>
        </p:nvSpPr>
        <p:spPr>
          <a:xfrm>
            <a:off x="476672" y="1729354"/>
            <a:ext cx="6005060" cy="377026"/>
          </a:xfrm>
          <a:prstGeom prst="rect">
            <a:avLst/>
          </a:prstGeom>
          <a:noFill/>
        </p:spPr>
        <p:txBody>
          <a:bodyPr wrap="square" rtlCol="0">
            <a:spAutoFit/>
          </a:bodyPr>
          <a:lstStyle/>
          <a:p>
            <a:r>
              <a:rPr lang="es-ES" sz="1850" dirty="0">
                <a:latin typeface="Kozuka Gothic Pro M" pitchFamily="34" charset="-128"/>
                <a:ea typeface="Kozuka Gothic Pro M" pitchFamily="34" charset="-128"/>
              </a:rPr>
              <a:t>Centro </a:t>
            </a:r>
            <a:r>
              <a:rPr lang="es-ES" sz="1850" dirty="0" smtClean="0">
                <a:latin typeface="Kozuka Gothic Pro M" pitchFamily="34" charset="-128"/>
                <a:ea typeface="Kozuka Gothic Pro M" pitchFamily="34" charset="-128"/>
              </a:rPr>
              <a:t>de </a:t>
            </a:r>
            <a:r>
              <a:rPr lang="es-ES" sz="1850" dirty="0">
                <a:latin typeface="Kozuka Gothic Pro M" pitchFamily="34" charset="-128"/>
                <a:ea typeface="Kozuka Gothic Pro M" pitchFamily="34" charset="-128"/>
              </a:rPr>
              <a:t>Investigación en Comunicación y </a:t>
            </a:r>
            <a:r>
              <a:rPr lang="es-ES" sz="1850" dirty="0" smtClean="0">
                <a:latin typeface="Kozuka Gothic Pro M" pitchFamily="34" charset="-128"/>
                <a:ea typeface="Kozuka Gothic Pro M" pitchFamily="34" charset="-128"/>
              </a:rPr>
              <a:t>Redes</a:t>
            </a:r>
            <a:endParaRPr lang="es-VE" sz="1850" dirty="0">
              <a:latin typeface="Kozuka Gothic Pro M" pitchFamily="34" charset="-128"/>
              <a:ea typeface="Kozuka Gothic Pro M" pitchFamily="34" charset="-128"/>
            </a:endParaRPr>
          </a:p>
        </p:txBody>
      </p:sp>
      <p:cxnSp>
        <p:nvCxnSpPr>
          <p:cNvPr id="19" name="18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538299" y="2219850"/>
            <a:ext cx="2818693" cy="32706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5" name="24 Rectángulo"/>
          <p:cNvSpPr/>
          <p:nvPr/>
        </p:nvSpPr>
        <p:spPr>
          <a:xfrm>
            <a:off x="3501008" y="4319747"/>
            <a:ext cx="2818693" cy="39966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8" name="27 CuadroTexto"/>
          <p:cNvSpPr txBox="1"/>
          <p:nvPr/>
        </p:nvSpPr>
        <p:spPr>
          <a:xfrm>
            <a:off x="3571132" y="4766533"/>
            <a:ext cx="2738188" cy="3139321"/>
          </a:xfrm>
          <a:prstGeom prst="rect">
            <a:avLst/>
          </a:prstGeom>
          <a:noFill/>
        </p:spPr>
        <p:txBody>
          <a:bodyPr wrap="square" rtlCol="0">
            <a:spAutoFit/>
          </a:bodyPr>
          <a:lstStyle/>
          <a:p>
            <a:pPr algn="just"/>
            <a:endParaRPr lang="es-ES" sz="1100" b="1" dirty="0" smtClean="0"/>
          </a:p>
          <a:p>
            <a:pPr algn="just"/>
            <a:r>
              <a:rPr lang="es-ES" sz="1100" b="1" dirty="0"/>
              <a:t>	</a:t>
            </a:r>
            <a:endParaRPr lang="es-ES" sz="1100" b="1" dirty="0" smtClean="0"/>
          </a:p>
          <a:p>
            <a:pPr algn="just"/>
            <a:r>
              <a:rPr lang="es-ES" sz="1100" b="1" dirty="0" smtClean="0"/>
              <a:t>Correo Institucional</a:t>
            </a:r>
          </a:p>
          <a:p>
            <a:pPr algn="just"/>
            <a:r>
              <a:rPr lang="es-ES" sz="1100" dirty="0"/>
              <a:t>cicore@ciens.ucv.ve</a:t>
            </a:r>
            <a:r>
              <a:rPr lang="es-ES" sz="1100" b="1" dirty="0"/>
              <a:t> </a:t>
            </a:r>
            <a:endParaRPr lang="es-ES" sz="1100" b="1" dirty="0" smtClean="0"/>
          </a:p>
          <a:p>
            <a:pPr algn="just"/>
            <a:r>
              <a:rPr lang="es-ES" sz="1100" dirty="0" smtClean="0"/>
              <a:t> </a:t>
            </a:r>
            <a:endParaRPr lang="es-ES" sz="1100" dirty="0"/>
          </a:p>
          <a:p>
            <a:pPr algn="just"/>
            <a:r>
              <a:rPr lang="es-ES" sz="1100" b="1" dirty="0"/>
              <a:t>	</a:t>
            </a:r>
          </a:p>
          <a:p>
            <a:pPr algn="just"/>
            <a:r>
              <a:rPr lang="es-ES" sz="1100" b="1" dirty="0"/>
              <a:t>Sitio web  </a:t>
            </a:r>
            <a:r>
              <a:rPr lang="es-ES" sz="1100" b="1" dirty="0" smtClean="0"/>
              <a:t>del Centro</a:t>
            </a:r>
          </a:p>
          <a:p>
            <a:pPr algn="just"/>
            <a:r>
              <a:rPr lang="es-ES" sz="1100" dirty="0"/>
              <a:t>http://cicore.ciens.ucv.ve</a:t>
            </a:r>
            <a:r>
              <a:rPr lang="es-ES" sz="1100" b="1" dirty="0" smtClean="0"/>
              <a:t>/</a:t>
            </a:r>
          </a:p>
          <a:p>
            <a:pPr algn="just"/>
            <a:r>
              <a:rPr lang="es-ES" sz="1100" b="1" dirty="0" smtClean="0"/>
              <a:t> </a:t>
            </a:r>
          </a:p>
          <a:p>
            <a:pPr algn="just"/>
            <a:endParaRPr lang="es-ES" sz="1100" b="1" dirty="0" smtClean="0"/>
          </a:p>
          <a:p>
            <a:pPr algn="just"/>
            <a:r>
              <a:rPr lang="es-ES" sz="1100" b="1" dirty="0" smtClean="0"/>
              <a:t>Dirección </a:t>
            </a:r>
            <a:endParaRPr lang="es-ES" sz="1100" b="1" dirty="0"/>
          </a:p>
          <a:p>
            <a:pPr algn="just"/>
            <a:r>
              <a:rPr lang="es-ES" sz="1100" dirty="0"/>
              <a:t>Facultad de Ciencias. </a:t>
            </a:r>
          </a:p>
          <a:p>
            <a:pPr algn="just"/>
            <a:r>
              <a:rPr lang="es-ES" sz="1100" dirty="0"/>
              <a:t>Avenida Los Ilustres, </a:t>
            </a:r>
          </a:p>
          <a:p>
            <a:pPr algn="just"/>
            <a:r>
              <a:rPr lang="es-ES" sz="1100" dirty="0"/>
              <a:t>Los Chaguaramos, </a:t>
            </a:r>
          </a:p>
          <a:p>
            <a:pPr algn="just"/>
            <a:r>
              <a:rPr lang="es-ES" sz="1100" dirty="0"/>
              <a:t>Caracas – Venezuela.</a:t>
            </a:r>
          </a:p>
          <a:p>
            <a:pPr algn="just"/>
            <a:r>
              <a:rPr lang="es-ES" sz="1100" b="1" dirty="0" smtClean="0"/>
              <a:t> </a:t>
            </a:r>
          </a:p>
          <a:p>
            <a:pPr algn="just"/>
            <a:endParaRPr lang="es-ES" sz="1100" b="1" dirty="0"/>
          </a:p>
          <a:p>
            <a:pPr algn="just"/>
            <a:endParaRPr lang="es-ES" sz="1100" b="1" dirty="0" smtClean="0"/>
          </a:p>
        </p:txBody>
      </p:sp>
      <p:grpSp>
        <p:nvGrpSpPr>
          <p:cNvPr id="29" name="28 Grupo"/>
          <p:cNvGrpSpPr/>
          <p:nvPr/>
        </p:nvGrpSpPr>
        <p:grpSpPr>
          <a:xfrm>
            <a:off x="3717032" y="4845205"/>
            <a:ext cx="220689" cy="220689"/>
            <a:chOff x="3827377" y="6599339"/>
            <a:chExt cx="373647" cy="373647"/>
          </a:xfrm>
        </p:grpSpPr>
        <p:sp>
          <p:nvSpPr>
            <p:cNvPr id="30" name="29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33" name="32 Grupo"/>
          <p:cNvGrpSpPr/>
          <p:nvPr/>
        </p:nvGrpSpPr>
        <p:grpSpPr>
          <a:xfrm>
            <a:off x="3645897" y="5500910"/>
            <a:ext cx="310048" cy="300529"/>
            <a:chOff x="4809715" y="7309763"/>
            <a:chExt cx="418299" cy="405457"/>
          </a:xfrm>
        </p:grpSpPr>
        <p:sp>
          <p:nvSpPr>
            <p:cNvPr id="34" name="33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5" name="34 Image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
        <p:nvSpPr>
          <p:cNvPr id="36" name="35 CuadroTexto"/>
          <p:cNvSpPr txBox="1"/>
          <p:nvPr/>
        </p:nvSpPr>
        <p:spPr>
          <a:xfrm>
            <a:off x="524983" y="5580112"/>
            <a:ext cx="2845324" cy="2631490"/>
          </a:xfrm>
          <a:prstGeom prst="rect">
            <a:avLst/>
          </a:prstGeom>
          <a:noFill/>
        </p:spPr>
        <p:txBody>
          <a:bodyPr wrap="square" rtlCol="0">
            <a:spAutoFit/>
          </a:bodyPr>
          <a:lstStyle/>
          <a:p>
            <a:pPr algn="just"/>
            <a:r>
              <a:rPr lang="es-ES" sz="1100" b="1" dirty="0" smtClean="0"/>
              <a:t>RELACIONES INSTITUCIONALES </a:t>
            </a:r>
            <a:endParaRPr lang="es-ES" sz="1100" dirty="0"/>
          </a:p>
          <a:p>
            <a:pPr algn="just"/>
            <a:r>
              <a:rPr lang="es-ES" sz="1100" dirty="0"/>
              <a:t>Los esfuerzos de CICORE incluyen la docencia, la investigación, la organización de cursos </a:t>
            </a:r>
            <a:r>
              <a:rPr lang="es-ES" sz="1100" dirty="0" smtClean="0"/>
              <a:t>cortos, seminarios</a:t>
            </a:r>
            <a:r>
              <a:rPr lang="es-ES" sz="1100" dirty="0"/>
              <a:t>, coloquios, congresos, diplomados, la resolución de problemas comunitarios, </a:t>
            </a:r>
            <a:r>
              <a:rPr lang="es-ES" sz="1100" dirty="0" smtClean="0"/>
              <a:t>que </a:t>
            </a:r>
            <a:r>
              <a:rPr lang="es-ES" sz="1100" dirty="0"/>
              <a:t>van dirigidos a los estudiantes de pregrado y postgrado, a la comunidad científica </a:t>
            </a:r>
            <a:r>
              <a:rPr lang="es-ES" sz="1100" dirty="0" smtClean="0"/>
              <a:t>relacionada con </a:t>
            </a:r>
            <a:r>
              <a:rPr lang="es-ES" sz="1100" dirty="0"/>
              <a:t>el área, y a los ciudadanos en forma general</a:t>
            </a:r>
            <a:r>
              <a:rPr lang="es-ES" sz="1100" dirty="0" smtClean="0"/>
              <a:t>.</a:t>
            </a:r>
            <a:endParaRPr lang="es-ES" sz="1100" dirty="0"/>
          </a:p>
          <a:p>
            <a:pPr algn="just"/>
            <a:r>
              <a:rPr lang="es-ES" sz="1100" dirty="0"/>
              <a:t>A través de la Coordinación de Extensión de la Facultad de Ciencias de la UCV, CICORE propone varias actividades de </a:t>
            </a:r>
            <a:r>
              <a:rPr lang="es-ES" sz="1100" dirty="0" smtClean="0"/>
              <a:t>extensión como: </a:t>
            </a:r>
          </a:p>
          <a:p>
            <a:pPr marL="171450" indent="-171450" algn="just">
              <a:buFont typeface="Arial" pitchFamily="34" charset="0"/>
              <a:buChar char="•"/>
            </a:pPr>
            <a:r>
              <a:rPr lang="es-ES" sz="1100" dirty="0"/>
              <a:t>Diplomado en Redes </a:t>
            </a:r>
            <a:endParaRPr lang="es-ES" sz="1100" dirty="0" smtClean="0"/>
          </a:p>
          <a:p>
            <a:pPr marL="171450" indent="-171450" algn="just">
              <a:buFont typeface="Arial" pitchFamily="34" charset="0"/>
              <a:buChar char="•"/>
            </a:pPr>
            <a:r>
              <a:rPr lang="es-ES" sz="1100" dirty="0"/>
              <a:t>Diplomado en Gestión de Servicios de Tecnología de Información</a:t>
            </a:r>
          </a:p>
        </p:txBody>
      </p:sp>
      <p:sp>
        <p:nvSpPr>
          <p:cNvPr id="38" name="37 Rectángulo"/>
          <p:cNvSpPr/>
          <p:nvPr/>
        </p:nvSpPr>
        <p:spPr>
          <a:xfrm>
            <a:off x="623690" y="2292380"/>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0" name="39 CuadroTexto"/>
          <p:cNvSpPr txBox="1"/>
          <p:nvPr/>
        </p:nvSpPr>
        <p:spPr>
          <a:xfrm>
            <a:off x="623690" y="2247999"/>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grpSp>
        <p:nvGrpSpPr>
          <p:cNvPr id="41" name="40 Grupo"/>
          <p:cNvGrpSpPr/>
          <p:nvPr/>
        </p:nvGrpSpPr>
        <p:grpSpPr>
          <a:xfrm>
            <a:off x="3573016" y="4362271"/>
            <a:ext cx="2661294" cy="307777"/>
            <a:chOff x="3573016" y="4362826"/>
            <a:chExt cx="2661294" cy="307777"/>
          </a:xfrm>
        </p:grpSpPr>
        <p:sp>
          <p:nvSpPr>
            <p:cNvPr id="42" name="41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3" name="42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grpSp>
        <p:nvGrpSpPr>
          <p:cNvPr id="44" name="43 Grupo"/>
          <p:cNvGrpSpPr/>
          <p:nvPr/>
        </p:nvGrpSpPr>
        <p:grpSpPr>
          <a:xfrm>
            <a:off x="5673310" y="4369930"/>
            <a:ext cx="407204" cy="407204"/>
            <a:chOff x="9405664" y="3214389"/>
            <a:chExt cx="506634" cy="506634"/>
          </a:xfrm>
        </p:grpSpPr>
        <p:sp>
          <p:nvSpPr>
            <p:cNvPr id="45" name="44 Elipse"/>
            <p:cNvSpPr/>
            <p:nvPr/>
          </p:nvSpPr>
          <p:spPr>
            <a:xfrm>
              <a:off x="9405664" y="3214389"/>
              <a:ext cx="506634" cy="506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6" name="45 Imagen"/>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9477672" y="3275856"/>
              <a:ext cx="365681" cy="365681"/>
            </a:xfrm>
            <a:prstGeom prst="rect">
              <a:avLst/>
            </a:prstGeom>
          </p:spPr>
        </p:pic>
      </p:grpSp>
      <p:sp>
        <p:nvSpPr>
          <p:cNvPr id="49" name="48 CuadroTexto"/>
          <p:cNvSpPr txBox="1"/>
          <p:nvPr/>
        </p:nvSpPr>
        <p:spPr>
          <a:xfrm>
            <a:off x="548680" y="2555776"/>
            <a:ext cx="2786506" cy="2462213"/>
          </a:xfrm>
          <a:prstGeom prst="rect">
            <a:avLst/>
          </a:prstGeom>
          <a:noFill/>
        </p:spPr>
        <p:txBody>
          <a:bodyPr wrap="square" rtlCol="0">
            <a:spAutoFit/>
          </a:bodyPr>
          <a:lstStyle/>
          <a:p>
            <a:pPr algn="just"/>
            <a:r>
              <a:rPr lang="es-ES" sz="1100" dirty="0"/>
              <a:t>El centro CICORE (Centro de Investigación en Comunicación y Redes) tiene una larga trayectoria en la Escuela de Computación. A lo largo de su existencia, el centro ha apoyado las áreas de comunicación y redes, a través de cursos ofrecidos en pregrado y postgrado, más recientemente a través de diplomados para la comunidad, y también a través de investigaciones donde se han involucrados numerosos estudiantes de pregrado y postgrado. </a:t>
            </a:r>
            <a:endParaRPr lang="es-ES" sz="1100" dirty="0" smtClean="0"/>
          </a:p>
          <a:p>
            <a:pPr algn="just"/>
            <a:r>
              <a:rPr lang="es-ES" sz="1100" dirty="0" smtClean="0"/>
              <a:t>Ha </a:t>
            </a:r>
            <a:r>
              <a:rPr lang="es-ES" sz="1100" dirty="0"/>
              <a:t>tenido varios coordinadores en los cuales se encuentran los profesores: Eddy Carazco, María Villapol y Eric </a:t>
            </a:r>
            <a:r>
              <a:rPr lang="es-ES" sz="1100" dirty="0" smtClean="0"/>
              <a:t>Gamess.</a:t>
            </a:r>
          </a:p>
        </p:txBody>
      </p:sp>
      <p:pic>
        <p:nvPicPr>
          <p:cNvPr id="5" name="4 Imagen"/>
          <p:cNvPicPr>
            <a:picLocks noChangeAspect="1"/>
          </p:cNvPicPr>
          <p:nvPr/>
        </p:nvPicPr>
        <p:blipFill rotWithShape="1">
          <a:blip r:embed="rId8" cstate="print">
            <a:extLst>
              <a:ext uri="{28A0092B-C50C-407E-A947-70E740481C1C}">
                <a14:useLocalDpi xmlns:a14="http://schemas.microsoft.com/office/drawing/2010/main" val="0"/>
              </a:ext>
            </a:extLst>
          </a:blip>
          <a:srcRect t="18357" b="16769"/>
          <a:stretch/>
        </p:blipFill>
        <p:spPr>
          <a:xfrm>
            <a:off x="3528352" y="2308128"/>
            <a:ext cx="2780968" cy="183297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85344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63688"/>
            <a:ext cx="6005060" cy="330860"/>
          </a:xfrm>
          <a:prstGeom prst="rect">
            <a:avLst/>
          </a:prstGeom>
          <a:noFill/>
        </p:spPr>
        <p:txBody>
          <a:bodyPr wrap="square" rtlCol="0">
            <a:spAutoFit/>
          </a:bodyPr>
          <a:lstStyle/>
          <a:p>
            <a:r>
              <a:rPr lang="es-ES" sz="1550" dirty="0">
                <a:latin typeface="Kozuka Gothic Pro M" pitchFamily="34" charset="-128"/>
                <a:ea typeface="Kozuka Gothic Pro M" pitchFamily="34" charset="-128"/>
              </a:rPr>
              <a:t>Centro </a:t>
            </a:r>
            <a:r>
              <a:rPr lang="es-ES" sz="1550" dirty="0" smtClean="0">
                <a:latin typeface="Kozuka Gothic Pro M" pitchFamily="34" charset="-128"/>
                <a:ea typeface="Kozuka Gothic Pro M" pitchFamily="34" charset="-128"/>
              </a:rPr>
              <a:t>de </a:t>
            </a:r>
            <a:r>
              <a:rPr lang="es-ES" sz="1550" dirty="0">
                <a:latin typeface="Kozuka Gothic Pro M" pitchFamily="34" charset="-128"/>
                <a:ea typeface="Kozuka Gothic Pro M" pitchFamily="34" charset="-128"/>
              </a:rPr>
              <a:t>Investigación de Operaciones y Modelos Matemáticos</a:t>
            </a:r>
            <a:endParaRPr lang="es-VE" sz="1550" dirty="0">
              <a:latin typeface="Kozuka Gothic Pro M" pitchFamily="34" charset="-128"/>
              <a:ea typeface="Kozuka Gothic Pro M" pitchFamily="34" charset="-128"/>
            </a:endParaRPr>
          </a:p>
        </p:txBody>
      </p:sp>
      <p:sp>
        <p:nvSpPr>
          <p:cNvPr id="17" name="16 CuadroTexto"/>
          <p:cNvSpPr txBox="1"/>
          <p:nvPr/>
        </p:nvSpPr>
        <p:spPr>
          <a:xfrm>
            <a:off x="498479" y="2195736"/>
            <a:ext cx="2786506" cy="3477875"/>
          </a:xfrm>
          <a:prstGeom prst="rect">
            <a:avLst/>
          </a:prstGeom>
          <a:noFill/>
        </p:spPr>
        <p:txBody>
          <a:bodyPr wrap="square" rtlCol="0">
            <a:spAutoFit/>
          </a:bodyPr>
          <a:lstStyle/>
          <a:p>
            <a:pPr algn="just"/>
            <a:r>
              <a:rPr lang="es-ES" sz="1100" b="1" dirty="0" smtClean="0"/>
              <a:t>OBJETIVOS </a:t>
            </a:r>
            <a:r>
              <a:rPr lang="es-ES" sz="1100" dirty="0"/>
              <a:t>	</a:t>
            </a:r>
          </a:p>
          <a:p>
            <a:pPr algn="just"/>
            <a:r>
              <a:rPr lang="es-ES" sz="1100" dirty="0" smtClean="0"/>
              <a:t>Sus </a:t>
            </a:r>
            <a:r>
              <a:rPr lang="es-ES" sz="1100" dirty="0"/>
              <a:t>objetivos principales son el diseño e implantación </a:t>
            </a:r>
            <a:r>
              <a:rPr lang="es-ES" sz="1100" dirty="0" smtClean="0"/>
              <a:t>de modelos </a:t>
            </a:r>
            <a:r>
              <a:rPr lang="es-ES" sz="1100" dirty="0"/>
              <a:t>matemáticos aplicado a diferentes contextos.</a:t>
            </a:r>
          </a:p>
          <a:p>
            <a:pPr algn="just"/>
            <a:r>
              <a:rPr lang="es-ES" sz="1100" b="1" dirty="0" smtClean="0"/>
              <a:t>FUNCIONES</a:t>
            </a:r>
            <a:r>
              <a:rPr lang="es-ES" sz="1100" dirty="0"/>
              <a:t>	</a:t>
            </a:r>
            <a:endParaRPr lang="es-ES" sz="1100" dirty="0" smtClean="0"/>
          </a:p>
          <a:p>
            <a:pPr algn="just"/>
            <a:r>
              <a:rPr lang="es-ES" sz="1100" dirty="0"/>
              <a:t>A través de las actividades realizadas en el Laboratorio de </a:t>
            </a:r>
            <a:r>
              <a:rPr lang="es-ES" sz="1100" dirty="0" smtClean="0"/>
              <a:t> Simulación </a:t>
            </a:r>
            <a:r>
              <a:rPr lang="es-ES" sz="1100" dirty="0"/>
              <a:t>y el Laboratorio de </a:t>
            </a:r>
            <a:r>
              <a:rPr lang="es-ES" sz="1100" dirty="0" smtClean="0"/>
              <a:t>Programación Matemática, el CIOMMA </a:t>
            </a:r>
            <a:r>
              <a:rPr lang="es-ES" sz="1100" dirty="0"/>
              <a:t>desarrolla las siguientes funciones:</a:t>
            </a:r>
          </a:p>
          <a:p>
            <a:pPr marL="171450" indent="-171450" algn="just">
              <a:buFont typeface="Arial" pitchFamily="34" charset="0"/>
              <a:buChar char="•"/>
            </a:pPr>
            <a:r>
              <a:rPr lang="es-ES" sz="1100" dirty="0"/>
              <a:t>Diseño e implantación de modelos matemáticos aplicados a la Industria Petrolera.</a:t>
            </a:r>
          </a:p>
          <a:p>
            <a:pPr marL="171450" indent="-171450" algn="just">
              <a:buFont typeface="Arial" pitchFamily="34" charset="0"/>
              <a:buChar char="•"/>
            </a:pPr>
            <a:r>
              <a:rPr lang="es-ES" sz="1100" dirty="0"/>
              <a:t>Programación Lineal y no Lineal Entera.</a:t>
            </a:r>
          </a:p>
          <a:p>
            <a:pPr marL="171450" indent="-171450" algn="just">
              <a:buFont typeface="Arial" pitchFamily="34" charset="0"/>
              <a:buChar char="•"/>
            </a:pPr>
            <a:r>
              <a:rPr lang="es-ES" sz="1100" dirty="0"/>
              <a:t>Modelos matemáticos para la evaluación de rendimiento de computadores.</a:t>
            </a:r>
          </a:p>
          <a:p>
            <a:pPr marL="171450" indent="-171450" algn="just">
              <a:buFont typeface="Arial" pitchFamily="34" charset="0"/>
              <a:buChar char="•"/>
            </a:pPr>
            <a:r>
              <a:rPr lang="es-ES" sz="1100" dirty="0"/>
              <a:t>Programación Genética.</a:t>
            </a:r>
          </a:p>
          <a:p>
            <a:pPr marL="171450" indent="-171450" algn="just">
              <a:buFont typeface="Arial" pitchFamily="34" charset="0"/>
              <a:buChar char="•"/>
            </a:pPr>
            <a:r>
              <a:rPr lang="es-ES" sz="1100" dirty="0"/>
              <a:t>Optimización en </a:t>
            </a:r>
            <a:r>
              <a:rPr lang="es-ES" sz="1100" dirty="0" smtClean="0"/>
              <a:t>Combinatoria.</a:t>
            </a:r>
          </a:p>
          <a:p>
            <a:pPr algn="just"/>
            <a:r>
              <a:rPr lang="es-ES" sz="1100" dirty="0" smtClean="0"/>
              <a:t>Este </a:t>
            </a:r>
            <a:r>
              <a:rPr lang="es-ES" sz="1100" dirty="0"/>
              <a:t>Centro es principal responsable de la Opción Profesional Modelos y Programación </a:t>
            </a:r>
            <a:r>
              <a:rPr lang="es-ES" sz="1100" dirty="0" smtClean="0"/>
              <a:t>Matemática</a:t>
            </a:r>
            <a:r>
              <a:rPr lang="es-ES" sz="1100" dirty="0"/>
              <a:t>.</a:t>
            </a:r>
            <a:endParaRPr lang="es-ES" sz="1100" dirty="0" smtClean="0"/>
          </a:p>
        </p:txBody>
      </p:sp>
      <p:sp>
        <p:nvSpPr>
          <p:cNvPr id="19" name="18 Rectángulo"/>
          <p:cNvSpPr/>
          <p:nvPr/>
        </p:nvSpPr>
        <p:spPr>
          <a:xfrm>
            <a:off x="3429000" y="4391754"/>
            <a:ext cx="2818693" cy="39966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1" name="20 CuadroTexto"/>
          <p:cNvSpPr txBox="1"/>
          <p:nvPr/>
        </p:nvSpPr>
        <p:spPr>
          <a:xfrm>
            <a:off x="3499124" y="4838540"/>
            <a:ext cx="2738188" cy="2292935"/>
          </a:xfrm>
          <a:prstGeom prst="rect">
            <a:avLst/>
          </a:prstGeom>
          <a:noFill/>
        </p:spPr>
        <p:txBody>
          <a:bodyPr wrap="square" rtlCol="0">
            <a:spAutoFit/>
          </a:bodyPr>
          <a:lstStyle/>
          <a:p>
            <a:pPr algn="just"/>
            <a:endParaRPr lang="es-ES" sz="1100" b="1" dirty="0" smtClean="0"/>
          </a:p>
          <a:p>
            <a:pPr algn="just"/>
            <a:r>
              <a:rPr lang="es-ES" sz="1100" b="1" dirty="0"/>
              <a:t>	</a:t>
            </a:r>
            <a:endParaRPr lang="es-ES" sz="1100" b="1" dirty="0" smtClean="0"/>
          </a:p>
          <a:p>
            <a:pPr algn="just"/>
            <a:r>
              <a:rPr lang="es-ES" sz="1100" b="1" dirty="0" smtClean="0"/>
              <a:t>Correo Institucional</a:t>
            </a:r>
          </a:p>
          <a:p>
            <a:pPr algn="just"/>
            <a:r>
              <a:rPr lang="es-ES" sz="1100" b="1" dirty="0"/>
              <a:t>iomma@ciens.ucv.ve  </a:t>
            </a:r>
          </a:p>
          <a:p>
            <a:pPr algn="just"/>
            <a:endParaRPr lang="es-ES" sz="1100" b="1" dirty="0" smtClean="0"/>
          </a:p>
          <a:p>
            <a:pPr algn="just"/>
            <a:endParaRPr lang="es-ES" sz="1100" b="1" dirty="0" smtClean="0"/>
          </a:p>
          <a:p>
            <a:pPr algn="just"/>
            <a:r>
              <a:rPr lang="es-ES" sz="1100" b="1" dirty="0" smtClean="0"/>
              <a:t>Dirección </a:t>
            </a:r>
            <a:endParaRPr lang="es-ES" sz="1100" b="1" dirty="0"/>
          </a:p>
          <a:p>
            <a:pPr algn="just"/>
            <a:r>
              <a:rPr lang="es-ES" sz="1100" dirty="0"/>
              <a:t>Facultad de Ciencias. </a:t>
            </a:r>
          </a:p>
          <a:p>
            <a:pPr algn="just"/>
            <a:r>
              <a:rPr lang="es-ES" sz="1100" dirty="0"/>
              <a:t>Avenida Los Ilustres, </a:t>
            </a:r>
          </a:p>
          <a:p>
            <a:pPr algn="just"/>
            <a:r>
              <a:rPr lang="es-ES" sz="1100" dirty="0"/>
              <a:t>Los Chaguaramos, </a:t>
            </a:r>
          </a:p>
          <a:p>
            <a:pPr algn="just"/>
            <a:r>
              <a:rPr lang="es-ES" sz="1100" dirty="0"/>
              <a:t>Caracas – Venezuela.</a:t>
            </a:r>
          </a:p>
          <a:p>
            <a:pPr algn="just"/>
            <a:endParaRPr lang="es-ES" sz="1100" b="1" dirty="0"/>
          </a:p>
          <a:p>
            <a:pPr algn="just"/>
            <a:endParaRPr lang="es-ES" sz="1100" b="1" dirty="0" smtClean="0"/>
          </a:p>
        </p:txBody>
      </p:sp>
      <p:grpSp>
        <p:nvGrpSpPr>
          <p:cNvPr id="22" name="21 Grupo"/>
          <p:cNvGrpSpPr/>
          <p:nvPr/>
        </p:nvGrpSpPr>
        <p:grpSpPr>
          <a:xfrm>
            <a:off x="3645024" y="4917212"/>
            <a:ext cx="220689" cy="220689"/>
            <a:chOff x="3827377" y="6599339"/>
            <a:chExt cx="373647" cy="373647"/>
          </a:xfrm>
        </p:grpSpPr>
        <p:sp>
          <p:nvSpPr>
            <p:cNvPr id="25" name="24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8" name="27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33" name="32 Grupo"/>
          <p:cNvGrpSpPr/>
          <p:nvPr/>
        </p:nvGrpSpPr>
        <p:grpSpPr>
          <a:xfrm>
            <a:off x="3501008" y="4434278"/>
            <a:ext cx="2661294" cy="307777"/>
            <a:chOff x="3573016" y="4362826"/>
            <a:chExt cx="2661294" cy="307777"/>
          </a:xfrm>
        </p:grpSpPr>
        <p:sp>
          <p:nvSpPr>
            <p:cNvPr id="34" name="33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5" name="34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grpSp>
        <p:nvGrpSpPr>
          <p:cNvPr id="36" name="35 Grupo"/>
          <p:cNvGrpSpPr/>
          <p:nvPr/>
        </p:nvGrpSpPr>
        <p:grpSpPr>
          <a:xfrm>
            <a:off x="5601302" y="4441937"/>
            <a:ext cx="407204" cy="407204"/>
            <a:chOff x="9405664" y="3214389"/>
            <a:chExt cx="506634" cy="506634"/>
          </a:xfrm>
        </p:grpSpPr>
        <p:sp>
          <p:nvSpPr>
            <p:cNvPr id="37" name="36 Elipse"/>
            <p:cNvSpPr/>
            <p:nvPr/>
          </p:nvSpPr>
          <p:spPr>
            <a:xfrm>
              <a:off x="9405664" y="3214389"/>
              <a:ext cx="506634" cy="506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8" name="37 Imagen"/>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9477672" y="3275856"/>
              <a:ext cx="365681" cy="365681"/>
            </a:xfrm>
            <a:prstGeom prst="rect">
              <a:avLst/>
            </a:prstGeom>
          </p:spPr>
        </p:pic>
      </p:grpSp>
      <p:pic>
        <p:nvPicPr>
          <p:cNvPr id="5" name="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9202" y="2271643"/>
            <a:ext cx="2683100" cy="20123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744" y="5724128"/>
            <a:ext cx="2683240" cy="200984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39 CuadroTexto"/>
          <p:cNvSpPr txBox="1"/>
          <p:nvPr/>
        </p:nvSpPr>
        <p:spPr>
          <a:xfrm>
            <a:off x="1579479" y="7812940"/>
            <a:ext cx="1777513" cy="215444"/>
          </a:xfrm>
          <a:prstGeom prst="rect">
            <a:avLst/>
          </a:prstGeom>
          <a:noFill/>
        </p:spPr>
        <p:txBody>
          <a:bodyPr wrap="square" rtlCol="0">
            <a:spAutoFit/>
          </a:bodyPr>
          <a:lstStyle/>
          <a:p>
            <a:pPr algn="r"/>
            <a:r>
              <a:rPr lang="es-ES" sz="800" i="1" dirty="0" smtClean="0"/>
              <a:t>Edificio de Aulas Facultad de Ciencias </a:t>
            </a:r>
            <a:endParaRPr lang="es-VE" sz="800" i="1" dirty="0" smtClean="0"/>
          </a:p>
        </p:txBody>
      </p:sp>
    </p:spTree>
    <p:extLst>
      <p:ext uri="{BB962C8B-B14F-4D97-AF65-F5344CB8AC3E}">
        <p14:creationId xmlns:p14="http://schemas.microsoft.com/office/powerpoint/2010/main" val="21081815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 </a:t>
            </a:r>
            <a:r>
              <a:rPr lang="es-ES" sz="1850" dirty="0">
                <a:latin typeface="Kozuka Gothic Pro M" pitchFamily="34" charset="-128"/>
                <a:ea typeface="Kozuka Gothic Pro M" pitchFamily="34" charset="-128"/>
              </a:rPr>
              <a:t>de Investigación en Sistemas de Información  </a:t>
            </a:r>
            <a:endParaRPr lang="es-VE" sz="1850" dirty="0">
              <a:latin typeface="Kozuka Gothic Pro M" pitchFamily="34" charset="-128"/>
              <a:ea typeface="Kozuka Gothic Pro M" pitchFamily="34" charset="-128"/>
            </a:endParaRPr>
          </a:p>
        </p:txBody>
      </p:sp>
      <p:sp>
        <p:nvSpPr>
          <p:cNvPr id="17" name="16 CuadroTexto"/>
          <p:cNvSpPr txBox="1"/>
          <p:nvPr/>
        </p:nvSpPr>
        <p:spPr>
          <a:xfrm>
            <a:off x="498479" y="2195736"/>
            <a:ext cx="2786506" cy="6186309"/>
          </a:xfrm>
          <a:prstGeom prst="rect">
            <a:avLst/>
          </a:prstGeom>
          <a:noFill/>
        </p:spPr>
        <p:txBody>
          <a:bodyPr wrap="square" rtlCol="0">
            <a:spAutoFit/>
          </a:bodyPr>
          <a:lstStyle/>
          <a:p>
            <a:pPr algn="just"/>
            <a:r>
              <a:rPr lang="es-ES" sz="1100" b="1" dirty="0" smtClean="0"/>
              <a:t>MISION </a:t>
            </a:r>
            <a:r>
              <a:rPr lang="es-ES" sz="1100" dirty="0"/>
              <a:t>	</a:t>
            </a:r>
          </a:p>
          <a:p>
            <a:pPr algn="just"/>
            <a:r>
              <a:rPr lang="es-ES" sz="1100" dirty="0"/>
              <a:t>Desarrollar, guiar y proponer líneas y proyectos de investigación </a:t>
            </a:r>
            <a:r>
              <a:rPr lang="es-ES" sz="1100" dirty="0" smtClean="0"/>
              <a:t> de </a:t>
            </a:r>
            <a:r>
              <a:rPr lang="es-ES" sz="1100" dirty="0"/>
              <a:t>innovación tecnológica, así como la formación de Recursos </a:t>
            </a:r>
            <a:r>
              <a:rPr lang="es-ES" sz="1100" dirty="0" smtClean="0"/>
              <a:t>Humanos altamente </a:t>
            </a:r>
            <a:r>
              <a:rPr lang="es-ES" sz="1100" dirty="0"/>
              <a:t>capacitados en el área Sistemas de Información y Base de </a:t>
            </a:r>
            <a:r>
              <a:rPr lang="es-ES" sz="1100" dirty="0" smtClean="0"/>
              <a:t>Datos.</a:t>
            </a:r>
          </a:p>
          <a:p>
            <a:pPr algn="just"/>
            <a:r>
              <a:rPr lang="es-ES" sz="1100" b="1" dirty="0" smtClean="0"/>
              <a:t>VISION </a:t>
            </a:r>
          </a:p>
          <a:p>
            <a:pPr algn="just"/>
            <a:r>
              <a:rPr lang="es-ES" sz="1100" dirty="0"/>
              <a:t>Ser un centro de investigación líder de reconocido prestigio </a:t>
            </a:r>
            <a:r>
              <a:rPr lang="es-ES" sz="1100" dirty="0" smtClean="0"/>
              <a:t>con </a:t>
            </a:r>
            <a:r>
              <a:rPr lang="es-ES" sz="1100" dirty="0"/>
              <a:t>proyección nacional e internacional, que sirva como referencia a investigadores, </a:t>
            </a:r>
            <a:r>
              <a:rPr lang="es-ES" sz="1100" dirty="0" smtClean="0"/>
              <a:t>empresas </a:t>
            </a:r>
            <a:r>
              <a:rPr lang="es-ES" sz="1100" dirty="0"/>
              <a:t>y sectores interesados en el impacto y perspectivas de Sistemas de Información y Base de Datos.</a:t>
            </a:r>
          </a:p>
          <a:p>
            <a:pPr algn="just"/>
            <a:r>
              <a:rPr lang="es-ES" sz="1100" b="1" dirty="0" smtClean="0"/>
              <a:t>OBJETIVOS</a:t>
            </a:r>
            <a:r>
              <a:rPr lang="es-ES" sz="1100" dirty="0" smtClean="0"/>
              <a:t> </a:t>
            </a:r>
          </a:p>
          <a:p>
            <a:pPr algn="just"/>
            <a:r>
              <a:rPr lang="es-ES" sz="1100" dirty="0"/>
              <a:t>El Centro de Investigación en Sistemas de Información </a:t>
            </a:r>
            <a:r>
              <a:rPr lang="es-ES" sz="1100" dirty="0" smtClean="0"/>
              <a:t>tiene </a:t>
            </a:r>
            <a:r>
              <a:rPr lang="es-ES" sz="1100" dirty="0"/>
              <a:t>por objetivo desarrollar investigaciones teóricas </a:t>
            </a:r>
            <a:r>
              <a:rPr lang="es-ES" sz="1100" dirty="0" smtClean="0"/>
              <a:t>y </a:t>
            </a:r>
            <a:r>
              <a:rPr lang="es-ES" sz="1100" dirty="0"/>
              <a:t>aplicadas sobre los sistemas de información</a:t>
            </a:r>
            <a:r>
              <a:rPr lang="es-ES" sz="1100" dirty="0" smtClean="0"/>
              <a:t>.</a:t>
            </a:r>
            <a:endParaRPr lang="es-ES" sz="1100" dirty="0"/>
          </a:p>
          <a:p>
            <a:pPr algn="just"/>
            <a:r>
              <a:rPr lang="es-ES" sz="1100" dirty="0"/>
              <a:t>Sus objetivos específicos son:</a:t>
            </a:r>
          </a:p>
          <a:p>
            <a:pPr marL="171450" indent="-171450" algn="just">
              <a:buFont typeface="Arial" pitchFamily="34" charset="0"/>
              <a:buChar char="•"/>
            </a:pPr>
            <a:r>
              <a:rPr lang="es-ES" sz="1100" dirty="0"/>
              <a:t>Generar y aplicar el conocimiento científico para el desarrollo, uso y gerencia de los sistemas de información.</a:t>
            </a:r>
          </a:p>
          <a:p>
            <a:pPr marL="171450" indent="-171450" algn="just">
              <a:buFont typeface="Arial" pitchFamily="34" charset="0"/>
              <a:buChar char="•"/>
            </a:pPr>
            <a:r>
              <a:rPr lang="es-ES" sz="1100" dirty="0"/>
              <a:t>Contribuir a la formación de profesionales de cuarto nivel en el área sistemas de información.</a:t>
            </a:r>
          </a:p>
          <a:p>
            <a:pPr marL="171450" indent="-171450" algn="just">
              <a:buFont typeface="Arial" pitchFamily="34" charset="0"/>
              <a:buChar char="•"/>
            </a:pPr>
            <a:r>
              <a:rPr lang="es-ES" sz="1100" dirty="0"/>
              <a:t>Estudiar y buscar soluciones a problemas importantes del país, relacionados con las líneas de investigación del centro de investigación en sistemas de información.</a:t>
            </a:r>
          </a:p>
          <a:p>
            <a:pPr marL="171450" indent="-171450" algn="just">
              <a:buFont typeface="Arial" pitchFamily="34" charset="0"/>
              <a:buChar char="•"/>
            </a:pPr>
            <a:r>
              <a:rPr lang="es-ES" sz="1100" dirty="0"/>
              <a:t>Estudiar convenios con instituciones y empresas para obtener fondos para el desarrollo de su investigación o resolver problemas relacionados con ella.</a:t>
            </a:r>
          </a:p>
          <a:p>
            <a:pPr marL="171450" indent="-171450" algn="just">
              <a:buFont typeface="Arial" pitchFamily="34" charset="0"/>
              <a:buChar char="•"/>
            </a:pPr>
            <a:r>
              <a:rPr lang="es-ES" sz="1100" dirty="0"/>
              <a:t>Actividades complementarias que apoyen su objetivo básico</a:t>
            </a:r>
            <a:r>
              <a:rPr lang="es-ES" sz="1100" dirty="0" smtClean="0"/>
              <a:t>.</a:t>
            </a:r>
            <a:endParaRPr lang="es-ES" sz="1100" dirty="0"/>
          </a:p>
        </p:txBody>
      </p:sp>
      <p:sp>
        <p:nvSpPr>
          <p:cNvPr id="21" name="20 Rectángulo"/>
          <p:cNvSpPr/>
          <p:nvPr/>
        </p:nvSpPr>
        <p:spPr>
          <a:xfrm>
            <a:off x="4941168" y="2464897"/>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 name="4 Imagen"/>
          <p:cNvPicPr>
            <a:picLocks noChangeAspect="1"/>
          </p:cNvPicPr>
          <p:nvPr/>
        </p:nvPicPr>
        <p:blipFill rotWithShape="1">
          <a:blip r:embed="rId4" cstate="print">
            <a:extLst>
              <a:ext uri="{28A0092B-C50C-407E-A947-70E740481C1C}">
                <a14:useLocalDpi xmlns:a14="http://schemas.microsoft.com/office/drawing/2010/main" val="0"/>
              </a:ext>
            </a:extLst>
          </a:blip>
          <a:srcRect l="10127" r="8988"/>
          <a:stretch/>
        </p:blipFill>
        <p:spPr>
          <a:xfrm>
            <a:off x="4941168" y="2483768"/>
            <a:ext cx="1296144" cy="1253943"/>
          </a:xfrm>
          <a:prstGeom prst="rect">
            <a:avLst/>
          </a:prstGeom>
        </p:spPr>
      </p:pic>
      <p:sp>
        <p:nvSpPr>
          <p:cNvPr id="25" name="24 CuadroTexto"/>
          <p:cNvSpPr txBox="1"/>
          <p:nvPr/>
        </p:nvSpPr>
        <p:spPr>
          <a:xfrm>
            <a:off x="3284984" y="2267744"/>
            <a:ext cx="1656184" cy="1615827"/>
          </a:xfrm>
          <a:prstGeom prst="rect">
            <a:avLst/>
          </a:prstGeom>
          <a:noFill/>
        </p:spPr>
        <p:txBody>
          <a:bodyPr wrap="square" rtlCol="0">
            <a:spAutoFit/>
          </a:bodyPr>
          <a:lstStyle/>
          <a:p>
            <a:r>
              <a:rPr lang="es-ES" sz="1100" b="1" dirty="0" smtClean="0"/>
              <a:t>LÍNEASDE INVESTIGACIÓN</a:t>
            </a:r>
          </a:p>
          <a:p>
            <a:pPr marL="171450" indent="-171450" algn="just">
              <a:buFont typeface="Arial" pitchFamily="34" charset="0"/>
              <a:buChar char="•"/>
            </a:pPr>
            <a:r>
              <a:rPr lang="es-ES" sz="1100" dirty="0" smtClean="0"/>
              <a:t>Sistemas Manejadores </a:t>
            </a:r>
            <a:r>
              <a:rPr lang="es-ES" sz="1100" dirty="0"/>
              <a:t>de Bases de Datos Relacionales y No </a:t>
            </a:r>
            <a:r>
              <a:rPr lang="es-ES" sz="1100" dirty="0" smtClean="0"/>
              <a:t>relacionales</a:t>
            </a:r>
          </a:p>
          <a:p>
            <a:pPr marL="171450" indent="-171450">
              <a:buFont typeface="Arial" pitchFamily="34" charset="0"/>
              <a:buChar char="•"/>
            </a:pPr>
            <a:r>
              <a:rPr lang="es-ES" sz="1100" dirty="0"/>
              <a:t>Inteligencia de Negocios y </a:t>
            </a:r>
            <a:r>
              <a:rPr lang="es-ES" sz="1100" dirty="0" err="1" smtClean="0"/>
              <a:t>DataWarehouse</a:t>
            </a:r>
            <a:endParaRPr lang="es-ES" sz="1100" dirty="0"/>
          </a:p>
        </p:txBody>
      </p:sp>
      <p:sp>
        <p:nvSpPr>
          <p:cNvPr id="45" name="44 CuadroTexto"/>
          <p:cNvSpPr txBox="1"/>
          <p:nvPr/>
        </p:nvSpPr>
        <p:spPr>
          <a:xfrm>
            <a:off x="3386721" y="3931178"/>
            <a:ext cx="2786506" cy="2970044"/>
          </a:xfrm>
          <a:prstGeom prst="rect">
            <a:avLst/>
          </a:prstGeom>
          <a:noFill/>
        </p:spPr>
        <p:txBody>
          <a:bodyPr wrap="square" rtlCol="0">
            <a:spAutoFit/>
          </a:bodyPr>
          <a:lstStyle/>
          <a:p>
            <a:pPr marL="171450" indent="-171450" algn="just">
              <a:buFont typeface="Arial" pitchFamily="34" charset="0"/>
              <a:buChar char="•"/>
            </a:pPr>
            <a:r>
              <a:rPr lang="es-ES" sz="1100" dirty="0" smtClean="0"/>
              <a:t>Sistemas </a:t>
            </a:r>
            <a:r>
              <a:rPr lang="es-ES" sz="1100" dirty="0"/>
              <a:t>y Repositorios basados en Objetos de Aprendizaje</a:t>
            </a:r>
          </a:p>
          <a:p>
            <a:pPr marL="171450" indent="-171450" algn="just">
              <a:buFont typeface="Arial" pitchFamily="34" charset="0"/>
              <a:buChar char="•"/>
            </a:pPr>
            <a:r>
              <a:rPr lang="es-ES" sz="1100" dirty="0"/>
              <a:t>Educación a Distancia con el uso de las Tecnologías de la Información y la Comunicación</a:t>
            </a:r>
          </a:p>
          <a:p>
            <a:pPr marL="171450" indent="-171450" algn="just">
              <a:buFont typeface="Arial" pitchFamily="34" charset="0"/>
              <a:buChar char="•"/>
            </a:pPr>
            <a:r>
              <a:rPr lang="es-ES" sz="1100" dirty="0"/>
              <a:t>Planificación Estratégica en Sistemas de Información</a:t>
            </a:r>
          </a:p>
          <a:p>
            <a:pPr marL="171450" indent="-171450" algn="just">
              <a:buFont typeface="Arial" pitchFamily="34" charset="0"/>
              <a:buChar char="•"/>
            </a:pPr>
            <a:r>
              <a:rPr lang="es-ES" sz="1100" dirty="0"/>
              <a:t>Gerencia de Proyectos de Informática</a:t>
            </a:r>
          </a:p>
          <a:p>
            <a:pPr marL="171450" indent="-171450">
              <a:buFont typeface="Arial" pitchFamily="34" charset="0"/>
              <a:buChar char="•"/>
            </a:pPr>
            <a:r>
              <a:rPr lang="es-ES" sz="1100" dirty="0"/>
              <a:t>Gerencia de los Procesos de Negocios</a:t>
            </a:r>
          </a:p>
          <a:p>
            <a:pPr marL="171450" indent="-171450" algn="just">
              <a:buFont typeface="Arial" pitchFamily="34" charset="0"/>
              <a:buChar char="•"/>
            </a:pPr>
            <a:r>
              <a:rPr lang="es-ES" sz="1100" dirty="0"/>
              <a:t>Metodologías de Análisis, Diseño y Construcción de  Sistemas de Información</a:t>
            </a:r>
          </a:p>
          <a:p>
            <a:pPr marL="171450" indent="-171450" algn="just">
              <a:buFont typeface="Arial" pitchFamily="34" charset="0"/>
              <a:buChar char="•"/>
            </a:pPr>
            <a:r>
              <a:rPr lang="es-ES" sz="1100" dirty="0"/>
              <a:t>Preservación Web</a:t>
            </a:r>
          </a:p>
          <a:p>
            <a:pPr marL="171450" indent="-171450" algn="just">
              <a:buFont typeface="Arial" pitchFamily="34" charset="0"/>
              <a:buChar char="•"/>
            </a:pPr>
            <a:r>
              <a:rPr lang="es-ES" sz="1100" dirty="0"/>
              <a:t>Gestión de Conocimiento (</a:t>
            </a:r>
            <a:r>
              <a:rPr lang="es-ES" sz="1100" dirty="0" err="1"/>
              <a:t>Knowledge</a:t>
            </a:r>
            <a:r>
              <a:rPr lang="es-ES" sz="1100" dirty="0"/>
              <a:t> Management)</a:t>
            </a:r>
          </a:p>
          <a:p>
            <a:pPr marL="171450" indent="-171450" algn="just">
              <a:buFont typeface="Arial" pitchFamily="34" charset="0"/>
              <a:buChar char="•"/>
            </a:pPr>
            <a:r>
              <a:rPr lang="es-ES" sz="1100" dirty="0"/>
              <a:t>Integración de Aplicaciones Empresariales</a:t>
            </a:r>
          </a:p>
          <a:p>
            <a:pPr marL="171450" indent="-171450" algn="just">
              <a:buFont typeface="Arial" pitchFamily="34" charset="0"/>
              <a:buChar char="•"/>
            </a:pPr>
            <a:r>
              <a:rPr lang="es-ES" sz="1100" dirty="0" err="1"/>
              <a:t>DataWarehouse</a:t>
            </a:r>
            <a:r>
              <a:rPr lang="es-ES" sz="1100" dirty="0"/>
              <a:t> e Inteligencia de Negocio asociado a Big Data</a:t>
            </a:r>
            <a:r>
              <a:rPr lang="es-ES" sz="1100" dirty="0" smtClean="0"/>
              <a:t>.</a:t>
            </a:r>
            <a:endParaRPr lang="es-ES" sz="1100" dirty="0"/>
          </a:p>
        </p:txBody>
      </p:sp>
    </p:spTree>
    <p:extLst>
      <p:ext uri="{BB962C8B-B14F-4D97-AF65-F5344CB8AC3E}">
        <p14:creationId xmlns:p14="http://schemas.microsoft.com/office/powerpoint/2010/main" val="23733318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435597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1" name="20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 </a:t>
            </a:r>
            <a:r>
              <a:rPr lang="es-ES" sz="1850" dirty="0">
                <a:latin typeface="Kozuka Gothic Pro M" pitchFamily="34" charset="-128"/>
                <a:ea typeface="Kozuka Gothic Pro M" pitchFamily="34" charset="-128"/>
              </a:rPr>
              <a:t>de Investigación en Sistemas de Información  </a:t>
            </a:r>
            <a:endParaRPr lang="es-VE" sz="1850" dirty="0">
              <a:latin typeface="Kozuka Gothic Pro M" pitchFamily="34" charset="-128"/>
              <a:ea typeface="Kozuka Gothic Pro M" pitchFamily="34" charset="-128"/>
            </a:endParaRPr>
          </a:p>
        </p:txBody>
      </p:sp>
      <p:sp>
        <p:nvSpPr>
          <p:cNvPr id="29" name="28 Rectángulo"/>
          <p:cNvSpPr/>
          <p:nvPr/>
        </p:nvSpPr>
        <p:spPr>
          <a:xfrm>
            <a:off x="3429000" y="2231514"/>
            <a:ext cx="2818693" cy="358610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grpSp>
        <p:nvGrpSpPr>
          <p:cNvPr id="35" name="34 Grupo"/>
          <p:cNvGrpSpPr/>
          <p:nvPr/>
        </p:nvGrpSpPr>
        <p:grpSpPr>
          <a:xfrm>
            <a:off x="3501008" y="2274038"/>
            <a:ext cx="2661294" cy="307777"/>
            <a:chOff x="3573016" y="4362826"/>
            <a:chExt cx="2661294" cy="307777"/>
          </a:xfrm>
        </p:grpSpPr>
        <p:sp>
          <p:nvSpPr>
            <p:cNvPr id="36" name="35 Rectángulo"/>
            <p:cNvSpPr/>
            <p:nvPr/>
          </p:nvSpPr>
          <p:spPr>
            <a:xfrm>
              <a:off x="3573016" y="4407207"/>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7" name="36 CuadroTexto"/>
            <p:cNvSpPr txBox="1"/>
            <p:nvPr/>
          </p:nvSpPr>
          <p:spPr>
            <a:xfrm>
              <a:off x="3573016" y="436282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grpSp>
        <p:nvGrpSpPr>
          <p:cNvPr id="38" name="37 Grupo"/>
          <p:cNvGrpSpPr/>
          <p:nvPr/>
        </p:nvGrpSpPr>
        <p:grpSpPr>
          <a:xfrm>
            <a:off x="5601302" y="2281697"/>
            <a:ext cx="407204" cy="407204"/>
            <a:chOff x="9405664" y="3214389"/>
            <a:chExt cx="506634" cy="506634"/>
          </a:xfrm>
        </p:grpSpPr>
        <p:sp>
          <p:nvSpPr>
            <p:cNvPr id="40" name="39 Elipse"/>
            <p:cNvSpPr/>
            <p:nvPr/>
          </p:nvSpPr>
          <p:spPr>
            <a:xfrm>
              <a:off x="9405664" y="3214389"/>
              <a:ext cx="506634" cy="506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1" name="40 Imagen"/>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9477672" y="3275856"/>
              <a:ext cx="365681" cy="365681"/>
            </a:xfrm>
            <a:prstGeom prst="rect">
              <a:avLst/>
            </a:prstGeom>
          </p:spPr>
        </p:pic>
      </p:grpSp>
      <p:pic>
        <p:nvPicPr>
          <p:cNvPr id="42" name="4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688" y="3347864"/>
            <a:ext cx="2592288" cy="194421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42 Rectángulo"/>
          <p:cNvSpPr/>
          <p:nvPr/>
        </p:nvSpPr>
        <p:spPr>
          <a:xfrm>
            <a:off x="466541" y="2242831"/>
            <a:ext cx="2818693" cy="9995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4" name="43 CuadroTexto"/>
          <p:cNvSpPr txBox="1"/>
          <p:nvPr/>
        </p:nvSpPr>
        <p:spPr>
          <a:xfrm>
            <a:off x="466541" y="2642205"/>
            <a:ext cx="2786506" cy="600164"/>
          </a:xfrm>
          <a:prstGeom prst="rect">
            <a:avLst/>
          </a:prstGeom>
          <a:noFill/>
        </p:spPr>
        <p:txBody>
          <a:bodyPr wrap="square" rtlCol="0">
            <a:spAutoFit/>
          </a:bodyPr>
          <a:lstStyle/>
          <a:p>
            <a:pPr algn="just"/>
            <a:r>
              <a:rPr lang="es-ES" sz="1100" dirty="0" smtClean="0"/>
              <a:t>CISI </a:t>
            </a:r>
            <a:r>
              <a:rPr lang="es-ES" sz="1100" dirty="0"/>
              <a:t>nace en Julio de 1995, a partir del Laboratorio de Sistemas de Información, </a:t>
            </a:r>
          </a:p>
          <a:p>
            <a:pPr algn="just"/>
            <a:r>
              <a:rPr lang="es-ES" sz="1100" dirty="0"/>
              <a:t>el cual inició sus actividades en 1991</a:t>
            </a:r>
            <a:r>
              <a:rPr lang="es-ES" sz="1100" dirty="0" smtClean="0"/>
              <a:t>.</a:t>
            </a:r>
            <a:endParaRPr lang="es-ES" sz="1100" dirty="0"/>
          </a:p>
        </p:txBody>
      </p:sp>
      <p:sp>
        <p:nvSpPr>
          <p:cNvPr id="45" name="44 Rectángulo"/>
          <p:cNvSpPr/>
          <p:nvPr/>
        </p:nvSpPr>
        <p:spPr>
          <a:xfrm>
            <a:off x="541551" y="2378809"/>
            <a:ext cx="2661294" cy="2357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6" name="45 CuadroTexto"/>
          <p:cNvSpPr txBox="1"/>
          <p:nvPr/>
        </p:nvSpPr>
        <p:spPr>
          <a:xfrm>
            <a:off x="541551" y="2334428"/>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47" name="46 CuadroTexto"/>
          <p:cNvSpPr txBox="1"/>
          <p:nvPr/>
        </p:nvSpPr>
        <p:spPr>
          <a:xfrm>
            <a:off x="3501008" y="2711113"/>
            <a:ext cx="2738188" cy="2292935"/>
          </a:xfrm>
          <a:prstGeom prst="rect">
            <a:avLst/>
          </a:prstGeom>
          <a:noFill/>
        </p:spPr>
        <p:txBody>
          <a:bodyPr wrap="square" rtlCol="0">
            <a:spAutoFit/>
          </a:bodyPr>
          <a:lstStyle/>
          <a:p>
            <a:pPr algn="just"/>
            <a:endParaRPr lang="es-ES" sz="1100" b="1" dirty="0" smtClean="0"/>
          </a:p>
          <a:p>
            <a:pPr algn="just"/>
            <a:r>
              <a:rPr lang="es-ES" sz="1100" b="1" dirty="0" smtClean="0"/>
              <a:t>Números Telefónicos</a:t>
            </a:r>
          </a:p>
          <a:p>
            <a:pPr marL="228600" indent="-228600" algn="just">
              <a:buAutoNum type="arabicPlain" startAt="58"/>
            </a:pPr>
            <a:r>
              <a:rPr lang="es-ES" sz="1100" dirty="0" smtClean="0"/>
              <a:t>(212</a:t>
            </a:r>
            <a:r>
              <a:rPr lang="es-ES" sz="1100" dirty="0"/>
              <a:t>) 605.1291 </a:t>
            </a:r>
            <a:endParaRPr lang="es-ES" sz="1100" dirty="0" smtClean="0"/>
          </a:p>
          <a:p>
            <a:pPr algn="just"/>
            <a:r>
              <a:rPr lang="es-ES" sz="1100" dirty="0" smtClean="0"/>
              <a:t>605.1064</a:t>
            </a:r>
          </a:p>
          <a:p>
            <a:pPr algn="just"/>
            <a:r>
              <a:rPr lang="es-ES" sz="1100" b="1" dirty="0"/>
              <a:t>	</a:t>
            </a:r>
            <a:endParaRPr lang="es-ES" sz="1100" b="1" dirty="0" smtClean="0"/>
          </a:p>
          <a:p>
            <a:pPr algn="just"/>
            <a:r>
              <a:rPr lang="es-ES" sz="1100" b="1" dirty="0" smtClean="0"/>
              <a:t>Correo Institucional</a:t>
            </a:r>
          </a:p>
          <a:p>
            <a:pPr algn="just"/>
            <a:r>
              <a:rPr lang="es-ES" sz="1100" dirty="0"/>
              <a:t>cisi@ciens.ucv.ve </a:t>
            </a:r>
            <a:endParaRPr lang="es-ES" sz="1100" dirty="0" smtClean="0"/>
          </a:p>
          <a:p>
            <a:pPr algn="just"/>
            <a:endParaRPr lang="es-ES" sz="1100" dirty="0"/>
          </a:p>
          <a:p>
            <a:pPr algn="just"/>
            <a:r>
              <a:rPr lang="es-ES" sz="1100" dirty="0" smtClean="0"/>
              <a:t> </a:t>
            </a:r>
            <a:endParaRPr lang="es-ES" sz="1100" dirty="0"/>
          </a:p>
          <a:p>
            <a:pPr algn="just"/>
            <a:r>
              <a:rPr lang="es-ES" sz="1100" b="1" dirty="0"/>
              <a:t>	</a:t>
            </a:r>
          </a:p>
          <a:p>
            <a:pPr algn="just"/>
            <a:r>
              <a:rPr lang="es-ES" sz="1100" b="1" dirty="0"/>
              <a:t>Sitio </a:t>
            </a:r>
            <a:r>
              <a:rPr lang="es-ES" sz="1100" b="1" dirty="0" smtClean="0"/>
              <a:t>web en Facebook</a:t>
            </a:r>
          </a:p>
          <a:p>
            <a:pPr algn="just"/>
            <a:r>
              <a:rPr lang="es-ES" sz="1100" b="1" dirty="0"/>
              <a:t>https://www.facebook.com/CISIUCV</a:t>
            </a:r>
            <a:endParaRPr lang="es-ES" sz="1100" b="1" dirty="0" smtClean="0"/>
          </a:p>
          <a:p>
            <a:pPr algn="just"/>
            <a:endParaRPr lang="es-ES" sz="1100" dirty="0"/>
          </a:p>
        </p:txBody>
      </p:sp>
      <p:grpSp>
        <p:nvGrpSpPr>
          <p:cNvPr id="48" name="47 Grupo"/>
          <p:cNvGrpSpPr/>
          <p:nvPr/>
        </p:nvGrpSpPr>
        <p:grpSpPr>
          <a:xfrm>
            <a:off x="3588044" y="3419872"/>
            <a:ext cx="220689" cy="220689"/>
            <a:chOff x="3827377" y="6599339"/>
            <a:chExt cx="373647" cy="373647"/>
          </a:xfrm>
        </p:grpSpPr>
        <p:sp>
          <p:nvSpPr>
            <p:cNvPr id="49" name="4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0" name="49 Imagen"/>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51" name="50 Grupo"/>
          <p:cNvGrpSpPr/>
          <p:nvPr/>
        </p:nvGrpSpPr>
        <p:grpSpPr>
          <a:xfrm>
            <a:off x="3549497" y="4162914"/>
            <a:ext cx="310048" cy="300529"/>
            <a:chOff x="4809715" y="7309763"/>
            <a:chExt cx="418299" cy="405457"/>
          </a:xfrm>
        </p:grpSpPr>
        <p:sp>
          <p:nvSpPr>
            <p:cNvPr id="52" name="51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3" name="52 Imagen"/>
            <p:cNvPicPr>
              <a:picLocks noChangeAspect="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pic>
        <p:nvPicPr>
          <p:cNvPr id="54" name="53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4900" y="2715755"/>
            <a:ext cx="246979" cy="246979"/>
          </a:xfrm>
          <a:prstGeom prst="rect">
            <a:avLst/>
          </a:prstGeom>
        </p:spPr>
      </p:pic>
      <p:pic>
        <p:nvPicPr>
          <p:cNvPr id="512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0385" t="24993" r="11731" b="30967"/>
          <a:stretch/>
        </p:blipFill>
        <p:spPr bwMode="auto">
          <a:xfrm>
            <a:off x="509996" y="6084167"/>
            <a:ext cx="5820054" cy="22190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709306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Computación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a:latin typeface="Kozuka Gothic Pro M" pitchFamily="34" charset="-128"/>
                <a:ea typeface="Kozuka Gothic Pro M" pitchFamily="34" charset="-128"/>
              </a:rPr>
              <a:t>Centro de Ingeniería de Software y Sistemas</a:t>
            </a:r>
            <a:endParaRPr lang="es-VE" sz="1850" dirty="0">
              <a:latin typeface="Kozuka Gothic Pro M" pitchFamily="34" charset="-128"/>
              <a:ea typeface="Kozuka Gothic Pro M" pitchFamily="34" charset="-128"/>
            </a:endParaRPr>
          </a:p>
        </p:txBody>
      </p:sp>
      <p:sp>
        <p:nvSpPr>
          <p:cNvPr id="17" name="16 CuadroTexto"/>
          <p:cNvSpPr txBox="1"/>
          <p:nvPr/>
        </p:nvSpPr>
        <p:spPr>
          <a:xfrm>
            <a:off x="498479" y="2277898"/>
            <a:ext cx="2786506" cy="5678478"/>
          </a:xfrm>
          <a:prstGeom prst="rect">
            <a:avLst/>
          </a:prstGeom>
          <a:noFill/>
        </p:spPr>
        <p:txBody>
          <a:bodyPr wrap="square" rtlCol="0">
            <a:spAutoFit/>
          </a:bodyPr>
          <a:lstStyle/>
          <a:p>
            <a:pPr algn="just"/>
            <a:r>
              <a:rPr lang="es-ES" sz="1100" b="1" dirty="0" smtClean="0"/>
              <a:t>MISION </a:t>
            </a:r>
            <a:r>
              <a:rPr lang="es-ES" sz="1100" dirty="0"/>
              <a:t>	</a:t>
            </a:r>
          </a:p>
          <a:p>
            <a:pPr algn="just"/>
            <a:r>
              <a:rPr lang="es-ES" sz="1100" dirty="0" smtClean="0"/>
              <a:t>Realizar </a:t>
            </a:r>
            <a:r>
              <a:rPr lang="es-ES" sz="1100" dirty="0"/>
              <a:t>investigación de punta y transferir los conocimientos técnicos </a:t>
            </a:r>
          </a:p>
          <a:p>
            <a:pPr algn="just"/>
            <a:r>
              <a:rPr lang="es-ES" sz="1100" dirty="0"/>
              <a:t>y la tecnología adquirida en la investigación</a:t>
            </a:r>
          </a:p>
          <a:p>
            <a:pPr algn="just"/>
            <a:r>
              <a:rPr lang="es-ES" sz="1100" dirty="0"/>
              <a:t>mediante la docencia a nivel de pre y postgrado</a:t>
            </a:r>
            <a:r>
              <a:rPr lang="es-ES" sz="1100" dirty="0" smtClean="0"/>
              <a:t>.</a:t>
            </a:r>
          </a:p>
          <a:p>
            <a:pPr algn="just"/>
            <a:r>
              <a:rPr lang="es-ES" sz="1100" b="1" dirty="0" smtClean="0"/>
              <a:t>VISION</a:t>
            </a:r>
          </a:p>
          <a:p>
            <a:pPr algn="just"/>
            <a:r>
              <a:rPr lang="es-ES" sz="1100" dirty="0" smtClean="0"/>
              <a:t>CISYS es </a:t>
            </a:r>
            <a:r>
              <a:rPr lang="es-ES" sz="1100" dirty="0"/>
              <a:t>un Centro de Investigación adscrito a la Escuela de Computación de la Facultad de Ciencias. </a:t>
            </a:r>
          </a:p>
          <a:p>
            <a:pPr algn="just"/>
            <a:r>
              <a:rPr lang="es-ES" sz="1100" dirty="0"/>
              <a:t>El Centro espera ser un punto de referencia en la investigación y formación en las áreas de Ingeniería de Software, Interacción Humano-Computador, Inteligencia Artificial y abordar los nuevos paradigmas que emergen con la computación centrada en red</a:t>
            </a:r>
            <a:r>
              <a:rPr lang="es-ES" sz="1100" dirty="0" smtClean="0"/>
              <a:t>.</a:t>
            </a:r>
            <a:endParaRPr lang="es-ES" sz="1100" dirty="0"/>
          </a:p>
          <a:p>
            <a:pPr algn="just"/>
            <a:r>
              <a:rPr lang="es-ES" sz="1100" b="1" dirty="0" smtClean="0"/>
              <a:t>OBJETIVOS </a:t>
            </a:r>
          </a:p>
          <a:p>
            <a:pPr marL="171450" indent="-171450" algn="just">
              <a:buFont typeface="Arial" pitchFamily="34" charset="0"/>
              <a:buChar char="•"/>
            </a:pPr>
            <a:r>
              <a:rPr lang="es-ES" sz="1100" dirty="0"/>
              <a:t>Contribuir a la integración y al fortalecimiento de la investigación en la Escuela, promoviendo la cooperación entre diferentes grupos de investigación, en las líneas de investigación del Centro.</a:t>
            </a:r>
          </a:p>
          <a:p>
            <a:pPr marL="171450" indent="-171450" algn="just">
              <a:buFont typeface="Arial" pitchFamily="34" charset="0"/>
              <a:buChar char="•"/>
            </a:pPr>
            <a:r>
              <a:rPr lang="es-ES" sz="1100" dirty="0"/>
              <a:t>Promover, desarrollar y realizar investigación en Ingeniería de Software, de carácter interdisciplinario e inter-institucional.</a:t>
            </a:r>
          </a:p>
          <a:p>
            <a:pPr marL="171450" indent="-171450" algn="just">
              <a:buFont typeface="Arial" pitchFamily="34" charset="0"/>
              <a:buChar char="•"/>
            </a:pPr>
            <a:r>
              <a:rPr lang="es-ES" sz="1100" dirty="0"/>
              <a:t>Servir de soporte al Pregrado (licenciatura en Computación) y al Postgrado (Ciencias de la Computación) de la Facultad de Ciencias, a través de la docencia y la dirección de Trabajos Especiales de Grado y de Tesis en el postgrado</a:t>
            </a:r>
            <a:r>
              <a:rPr lang="es-ES" sz="1100" dirty="0" smtClean="0"/>
              <a:t>.</a:t>
            </a:r>
            <a:endParaRPr lang="es-ES" sz="1100" dirty="0"/>
          </a:p>
        </p:txBody>
      </p:sp>
      <p:sp>
        <p:nvSpPr>
          <p:cNvPr id="19" name="18 Rectángulo"/>
          <p:cNvSpPr/>
          <p:nvPr/>
        </p:nvSpPr>
        <p:spPr>
          <a:xfrm>
            <a:off x="4869160" y="2464897"/>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284985" y="2318932"/>
            <a:ext cx="1464779" cy="1785104"/>
          </a:xfrm>
          <a:prstGeom prst="rect">
            <a:avLst/>
          </a:prstGeom>
          <a:noFill/>
        </p:spPr>
        <p:txBody>
          <a:bodyPr wrap="square" rtlCol="0">
            <a:spAutoFit/>
          </a:bodyPr>
          <a:lstStyle/>
          <a:p>
            <a:pPr algn="just"/>
            <a:r>
              <a:rPr lang="es-ES" sz="1100" b="1" dirty="0" smtClean="0"/>
              <a:t>OBJETIVOS (CONT.)</a:t>
            </a:r>
          </a:p>
          <a:p>
            <a:pPr marL="171450" indent="-171450" algn="just">
              <a:buFont typeface="Arial" pitchFamily="34" charset="0"/>
              <a:buChar char="•"/>
            </a:pPr>
            <a:r>
              <a:rPr lang="es-ES" sz="1100" dirty="0" smtClean="0"/>
              <a:t>Contribuir </a:t>
            </a:r>
            <a:r>
              <a:rPr lang="es-ES" sz="1100" dirty="0"/>
              <a:t>a la formación </a:t>
            </a:r>
            <a:r>
              <a:rPr lang="es-ES" sz="1100" dirty="0" smtClean="0"/>
              <a:t>permanente en la actualización </a:t>
            </a:r>
            <a:r>
              <a:rPr lang="es-ES" sz="1100" dirty="0"/>
              <a:t>del recurso humano en el área de Ingeniería de Software en el país, a través de </a:t>
            </a:r>
            <a:r>
              <a:rPr lang="es-ES" sz="1100" dirty="0" smtClean="0"/>
              <a:t>la</a:t>
            </a:r>
            <a:endParaRPr lang="es-ES" sz="1100" dirty="0"/>
          </a:p>
        </p:txBody>
      </p:sp>
      <p:sp>
        <p:nvSpPr>
          <p:cNvPr id="25" name="24 CuadroTexto"/>
          <p:cNvSpPr txBox="1"/>
          <p:nvPr/>
        </p:nvSpPr>
        <p:spPr>
          <a:xfrm>
            <a:off x="3284984" y="4644008"/>
            <a:ext cx="2952328" cy="2123658"/>
          </a:xfrm>
          <a:prstGeom prst="rect">
            <a:avLst/>
          </a:prstGeom>
          <a:noFill/>
        </p:spPr>
        <p:txBody>
          <a:bodyPr wrap="square" rtlCol="0">
            <a:spAutoFit/>
          </a:bodyPr>
          <a:lstStyle/>
          <a:p>
            <a:pPr marL="171450" indent="-171450" algn="just">
              <a:buFont typeface="Arial" pitchFamily="34" charset="0"/>
              <a:buChar char="•"/>
            </a:pPr>
            <a:r>
              <a:rPr lang="es-ES" sz="1100" dirty="0"/>
              <a:t>P</a:t>
            </a:r>
            <a:r>
              <a:rPr lang="es-ES" sz="1100" dirty="0" smtClean="0"/>
              <a:t>articipar </a:t>
            </a:r>
            <a:r>
              <a:rPr lang="es-ES" sz="1100" dirty="0"/>
              <a:t>activamente en los programas y eventos nacionales e internacionales de investigación en el área de Ingeniería de Software.</a:t>
            </a:r>
          </a:p>
          <a:p>
            <a:pPr marL="171450" indent="-171450" algn="just">
              <a:buFont typeface="Arial" pitchFamily="34" charset="0"/>
              <a:buChar char="•"/>
            </a:pPr>
            <a:r>
              <a:rPr lang="es-ES" sz="1100" dirty="0"/>
              <a:t>Participar en las políticas del estado para fomentar el uso del software libre así como también el desarrollo innovador de productos bajo esta filosofía.</a:t>
            </a:r>
          </a:p>
          <a:p>
            <a:pPr marL="171450" indent="-171450" algn="just">
              <a:buFont typeface="Arial" pitchFamily="34" charset="0"/>
              <a:buChar char="•"/>
            </a:pPr>
            <a:r>
              <a:rPr lang="es-ES" sz="1100" dirty="0"/>
              <a:t>Participar en la resolución de problemas nacionales, en las áreas prioritarias definidas por el Ministerio de Ciencia y Tecnología.</a:t>
            </a:r>
          </a:p>
          <a:p>
            <a:pPr algn="just"/>
            <a:endParaRPr lang="es-ES" sz="1100" dirty="0"/>
          </a:p>
        </p:txBody>
      </p:sp>
      <p:sp>
        <p:nvSpPr>
          <p:cNvPr id="28" name="27 CuadroTexto"/>
          <p:cNvSpPr txBox="1"/>
          <p:nvPr/>
        </p:nvSpPr>
        <p:spPr>
          <a:xfrm>
            <a:off x="3471758" y="3995936"/>
            <a:ext cx="2837562" cy="938719"/>
          </a:xfrm>
          <a:prstGeom prst="rect">
            <a:avLst/>
          </a:prstGeom>
          <a:noFill/>
        </p:spPr>
        <p:txBody>
          <a:bodyPr wrap="square" rtlCol="0">
            <a:spAutoFit/>
          </a:bodyPr>
          <a:lstStyle/>
          <a:p>
            <a:pPr algn="just"/>
            <a:r>
              <a:rPr lang="es-ES" sz="1100" dirty="0" smtClean="0"/>
              <a:t>participación </a:t>
            </a:r>
            <a:r>
              <a:rPr lang="es-ES" sz="1100" dirty="0"/>
              <a:t>de su personal en dictado de cursos de especialización, de postgrado o pasantías, seminarios, asesoría, coloquios y otros eventos.</a:t>
            </a:r>
          </a:p>
          <a:p>
            <a:pPr algn="just"/>
            <a:endParaRPr lang="es-ES" sz="1100"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2346" y="6588224"/>
            <a:ext cx="2300950" cy="172571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1168" y="2849244"/>
            <a:ext cx="1132690" cy="642636"/>
          </a:xfrm>
          <a:prstGeom prst="rect">
            <a:avLst/>
          </a:prstGeom>
        </p:spPr>
      </p:pic>
      <p:sp>
        <p:nvSpPr>
          <p:cNvPr id="7" name="6 Rectángulo"/>
          <p:cNvSpPr/>
          <p:nvPr/>
        </p:nvSpPr>
        <p:spPr>
          <a:xfrm>
            <a:off x="692696" y="7740352"/>
            <a:ext cx="2592289" cy="5735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8" name="7 CuadroTexto"/>
          <p:cNvSpPr txBox="1"/>
          <p:nvPr/>
        </p:nvSpPr>
        <p:spPr>
          <a:xfrm>
            <a:off x="752909" y="7740352"/>
            <a:ext cx="2460067" cy="600164"/>
          </a:xfrm>
          <a:prstGeom prst="rect">
            <a:avLst/>
          </a:prstGeom>
          <a:noFill/>
        </p:spPr>
        <p:txBody>
          <a:bodyPr wrap="square" rtlCol="0">
            <a:spAutoFit/>
          </a:bodyPr>
          <a:lstStyle/>
          <a:p>
            <a:r>
              <a:rPr lang="es-ES" sz="1100" b="1" dirty="0" smtClean="0"/>
              <a:t>DIRECCIÓN WEB</a:t>
            </a:r>
            <a:endParaRPr lang="es-VE" sz="1100" b="1" dirty="0" smtClean="0"/>
          </a:p>
          <a:p>
            <a:r>
              <a:rPr lang="es-VE" sz="1100" dirty="0" smtClean="0"/>
              <a:t>http</a:t>
            </a:r>
            <a:r>
              <a:rPr lang="es-VE" sz="1100" dirty="0"/>
              <a:t>://kuainasi.ciens.ucv.ve/postgrado/profesores.html </a:t>
            </a:r>
          </a:p>
        </p:txBody>
      </p:sp>
    </p:spTree>
    <p:extLst>
      <p:ext uri="{BB962C8B-B14F-4D97-AF65-F5344CB8AC3E}">
        <p14:creationId xmlns:p14="http://schemas.microsoft.com/office/powerpoint/2010/main" val="41438740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a:t>
            </a:r>
            <a:r>
              <a:rPr lang="es-ES" sz="2000" dirty="0" smtClean="0">
                <a:latin typeface="Kozuka Gothic Pro H" pitchFamily="34" charset="-128"/>
                <a:ea typeface="Kozuka Gothic Pro H" pitchFamily="34" charset="-128"/>
              </a:rPr>
              <a:t>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Escuela de Física </a:t>
            </a:r>
            <a:endParaRPr lang="es-VE" sz="1850" dirty="0">
              <a:latin typeface="Kozuka Gothic Pro M" pitchFamily="34" charset="-128"/>
              <a:ea typeface="Kozuka Gothic Pro M" pitchFamily="34" charset="-128"/>
            </a:endParaRPr>
          </a:p>
        </p:txBody>
      </p:sp>
      <p:sp>
        <p:nvSpPr>
          <p:cNvPr id="17" name="16 CuadroTexto"/>
          <p:cNvSpPr txBox="1"/>
          <p:nvPr/>
        </p:nvSpPr>
        <p:spPr>
          <a:xfrm>
            <a:off x="3284984" y="4283968"/>
            <a:ext cx="3058838" cy="3816429"/>
          </a:xfrm>
          <a:prstGeom prst="rect">
            <a:avLst/>
          </a:prstGeom>
          <a:noFill/>
        </p:spPr>
        <p:txBody>
          <a:bodyPr wrap="square" rtlCol="0">
            <a:spAutoFit/>
          </a:bodyPr>
          <a:lstStyle/>
          <a:p>
            <a:pPr algn="just"/>
            <a:r>
              <a:rPr lang="es-ES" sz="1100" b="1" dirty="0" smtClean="0"/>
              <a:t>RELACIONES INSTITUCIONALES</a:t>
            </a:r>
          </a:p>
          <a:p>
            <a:pPr marL="171450" indent="-171450" algn="just">
              <a:buClr>
                <a:schemeClr val="accent6">
                  <a:lumMod val="75000"/>
                </a:schemeClr>
              </a:buClr>
              <a:buFont typeface="Arial" pitchFamily="34" charset="0"/>
              <a:buChar char="•"/>
            </a:pPr>
            <a:r>
              <a:rPr lang="es-VE" sz="1100" dirty="0" smtClean="0"/>
              <a:t>Centro </a:t>
            </a:r>
            <a:r>
              <a:rPr lang="es-VE" sz="1100" dirty="0"/>
              <a:t>de </a:t>
            </a:r>
            <a:r>
              <a:rPr lang="es-VE" sz="1100" dirty="0" smtClean="0"/>
              <a:t>Investigaciones </a:t>
            </a:r>
            <a:r>
              <a:rPr lang="es-VE" sz="1100" dirty="0"/>
              <a:t>de Astronomía (CIDA</a:t>
            </a:r>
            <a:r>
              <a:rPr lang="es-VE" sz="1100" dirty="0" smtClean="0"/>
              <a:t>)</a:t>
            </a:r>
          </a:p>
          <a:p>
            <a:pPr marL="171450" indent="-171450" algn="just">
              <a:buClr>
                <a:schemeClr val="accent6">
                  <a:lumMod val="75000"/>
                </a:schemeClr>
              </a:buClr>
              <a:buFont typeface="Arial" pitchFamily="34" charset="0"/>
              <a:buChar char="•"/>
            </a:pPr>
            <a:r>
              <a:rPr lang="es-VE" sz="1100" dirty="0" smtClean="0"/>
              <a:t>Centro </a:t>
            </a:r>
            <a:r>
              <a:rPr lang="es-VE" sz="1100" dirty="0"/>
              <a:t>Nacional de Desarrollo </a:t>
            </a:r>
            <a:r>
              <a:rPr lang="es-VE" sz="1100" dirty="0" smtClean="0"/>
              <a:t>e </a:t>
            </a:r>
            <a:r>
              <a:rPr lang="es-VE" sz="1100" dirty="0"/>
              <a:t>Investigación </a:t>
            </a:r>
            <a:endParaRPr lang="es-VE" sz="1100" dirty="0" smtClean="0"/>
          </a:p>
          <a:p>
            <a:pPr algn="just">
              <a:buClr>
                <a:schemeClr val="accent6">
                  <a:lumMod val="75000"/>
                </a:schemeClr>
              </a:buClr>
            </a:pPr>
            <a:r>
              <a:rPr lang="es-VE" sz="1100" dirty="0"/>
              <a:t> </a:t>
            </a:r>
            <a:r>
              <a:rPr lang="es-VE" sz="1100" dirty="0" smtClean="0"/>
              <a:t>      en </a:t>
            </a:r>
            <a:r>
              <a:rPr lang="es-VE" sz="1100" dirty="0"/>
              <a:t>Telecomunicaciones (CENDIT). </a:t>
            </a:r>
            <a:endParaRPr lang="es-VE" sz="1100" dirty="0" smtClean="0"/>
          </a:p>
          <a:p>
            <a:pPr marL="171450" indent="-171450" algn="just">
              <a:buClr>
                <a:schemeClr val="accent6">
                  <a:lumMod val="75000"/>
                </a:schemeClr>
              </a:buClr>
              <a:buFont typeface="Arial" pitchFamily="34" charset="0"/>
              <a:buChar char="•"/>
            </a:pPr>
            <a:r>
              <a:rPr lang="es-VE" sz="1100" dirty="0" smtClean="0"/>
              <a:t>PDVSA-INTEVEP </a:t>
            </a:r>
            <a:r>
              <a:rPr lang="es-VE" sz="1100" dirty="0"/>
              <a:t>PDVSA-Oriente. </a:t>
            </a:r>
            <a:endParaRPr lang="es-VE" sz="1100" dirty="0" smtClean="0"/>
          </a:p>
          <a:p>
            <a:pPr marL="171450" indent="-171450" algn="just">
              <a:buClr>
                <a:schemeClr val="accent6">
                  <a:lumMod val="75000"/>
                </a:schemeClr>
              </a:buClr>
              <a:buFont typeface="Arial" pitchFamily="34" charset="0"/>
              <a:buChar char="•"/>
            </a:pPr>
            <a:r>
              <a:rPr lang="es-VE" sz="1100" dirty="0" smtClean="0"/>
              <a:t>Instituto </a:t>
            </a:r>
            <a:r>
              <a:rPr lang="es-VE" sz="1100" dirty="0"/>
              <a:t>de Ciencias de la Tierra (ICT-UCV</a:t>
            </a:r>
            <a:r>
              <a:rPr lang="es-VE" sz="1100" dirty="0" smtClean="0"/>
              <a:t>).</a:t>
            </a:r>
          </a:p>
          <a:p>
            <a:pPr marL="171450" indent="-171450" algn="just">
              <a:buClr>
                <a:schemeClr val="accent6">
                  <a:lumMod val="75000"/>
                </a:schemeClr>
              </a:buClr>
              <a:buFont typeface="Arial" pitchFamily="34" charset="0"/>
              <a:buChar char="•"/>
            </a:pPr>
            <a:r>
              <a:rPr lang="es-VE" sz="1100" dirty="0" smtClean="0"/>
              <a:t>Laboratorio </a:t>
            </a:r>
            <a:r>
              <a:rPr lang="es-VE" sz="1100" dirty="0"/>
              <a:t>de Física Nuclear, </a:t>
            </a:r>
            <a:endParaRPr lang="es-VE" sz="1100" dirty="0" smtClean="0"/>
          </a:p>
          <a:p>
            <a:pPr marL="171450" indent="-171450" algn="just">
              <a:buClr>
                <a:schemeClr val="accent6">
                  <a:lumMod val="75000"/>
                </a:schemeClr>
              </a:buClr>
              <a:buFont typeface="Arial" pitchFamily="34" charset="0"/>
              <a:buChar char="•"/>
            </a:pPr>
            <a:r>
              <a:rPr lang="es-VE" sz="1100" dirty="0" smtClean="0"/>
              <a:t>Universidad </a:t>
            </a:r>
            <a:r>
              <a:rPr lang="es-VE" sz="1100" dirty="0"/>
              <a:t>Simón </a:t>
            </a:r>
            <a:r>
              <a:rPr lang="es-VE" sz="1100" dirty="0" smtClean="0"/>
              <a:t>Bolívar </a:t>
            </a:r>
            <a:r>
              <a:rPr lang="es-VE" sz="1100" dirty="0"/>
              <a:t>(USB</a:t>
            </a:r>
            <a:r>
              <a:rPr lang="es-VE" sz="1100" dirty="0" smtClean="0"/>
              <a:t>)</a:t>
            </a:r>
          </a:p>
          <a:p>
            <a:pPr algn="just"/>
            <a:r>
              <a:rPr lang="es-ES" sz="1100" b="1" dirty="0"/>
              <a:t>FUNCIONES </a:t>
            </a:r>
          </a:p>
          <a:p>
            <a:pPr marL="171450" indent="-171450" algn="just">
              <a:buClr>
                <a:schemeClr val="accent6">
                  <a:lumMod val="75000"/>
                </a:schemeClr>
              </a:buClr>
              <a:buFont typeface="Arial" pitchFamily="34" charset="0"/>
              <a:buChar char="•"/>
            </a:pPr>
            <a:r>
              <a:rPr lang="es-ES" sz="1100" dirty="0"/>
              <a:t>Formar profesionales con sólido nivel académico en Física</a:t>
            </a:r>
          </a:p>
          <a:p>
            <a:pPr marL="171450" indent="-171450" algn="just">
              <a:buClr>
                <a:schemeClr val="accent6">
                  <a:lumMod val="75000"/>
                </a:schemeClr>
              </a:buClr>
              <a:buFont typeface="Arial" pitchFamily="34" charset="0"/>
              <a:buChar char="•"/>
            </a:pPr>
            <a:r>
              <a:rPr lang="es-ES" sz="1100" dirty="0"/>
              <a:t>Realizar las labores docentes de la escuela</a:t>
            </a:r>
          </a:p>
          <a:p>
            <a:pPr marL="171450" indent="-171450" algn="just">
              <a:buClr>
                <a:schemeClr val="accent6">
                  <a:lumMod val="75000"/>
                </a:schemeClr>
              </a:buClr>
              <a:buFont typeface="Arial" pitchFamily="34" charset="0"/>
              <a:buChar char="•"/>
            </a:pPr>
            <a:r>
              <a:rPr lang="es-ES" sz="1100" dirty="0"/>
              <a:t>Elaborar planes y programas de estudio</a:t>
            </a:r>
          </a:p>
          <a:p>
            <a:pPr marL="171450" indent="-171450" algn="just">
              <a:buClr>
                <a:schemeClr val="accent6">
                  <a:lumMod val="75000"/>
                </a:schemeClr>
              </a:buClr>
              <a:buFont typeface="Arial" pitchFamily="34" charset="0"/>
              <a:buChar char="•"/>
            </a:pPr>
            <a:r>
              <a:rPr lang="es-ES" sz="1100" dirty="0"/>
              <a:t>Presentar y estudiar las solicitudes de los trámites docentes, administrativos y </a:t>
            </a:r>
            <a:r>
              <a:rPr lang="es-ES" sz="1100" dirty="0" smtClean="0"/>
              <a:t>estudiantiles</a:t>
            </a:r>
          </a:p>
          <a:p>
            <a:pPr marL="171450" indent="-171450" algn="just">
              <a:buClr>
                <a:schemeClr val="accent6">
                  <a:lumMod val="75000"/>
                </a:schemeClr>
              </a:buClr>
              <a:buFont typeface="Arial" pitchFamily="34" charset="0"/>
              <a:buChar char="•"/>
            </a:pPr>
            <a:r>
              <a:rPr lang="es-ES" sz="1100" dirty="0"/>
              <a:t>Adicionalmente existe la opción docente, la cual es desarrollada con apoyo de la Facultad de Humanidades y Educación. </a:t>
            </a:r>
          </a:p>
          <a:p>
            <a:pPr marL="171450" indent="-171450" algn="just">
              <a:buClr>
                <a:schemeClr val="accent6">
                  <a:lumMod val="75000"/>
                </a:schemeClr>
              </a:buClr>
              <a:buFont typeface="Arial" pitchFamily="34" charset="0"/>
              <a:buChar char="•"/>
            </a:pPr>
            <a:endParaRPr lang="es-ES" sz="1100" dirty="0"/>
          </a:p>
          <a:p>
            <a:pPr marL="171450" indent="-171450" algn="just">
              <a:buClr>
                <a:schemeClr val="accent6">
                  <a:lumMod val="75000"/>
                </a:schemeClr>
              </a:buClr>
              <a:buFont typeface="Arial" pitchFamily="34" charset="0"/>
              <a:buChar char="•"/>
            </a:pPr>
            <a:endParaRPr lang="es-VE" sz="1100" dirty="0" smtClean="0"/>
          </a:p>
        </p:txBody>
      </p:sp>
      <p:sp>
        <p:nvSpPr>
          <p:cNvPr id="19" name="18 CuadroTexto"/>
          <p:cNvSpPr txBox="1"/>
          <p:nvPr/>
        </p:nvSpPr>
        <p:spPr>
          <a:xfrm>
            <a:off x="498479" y="2277898"/>
            <a:ext cx="2786506" cy="6017032"/>
          </a:xfrm>
          <a:prstGeom prst="rect">
            <a:avLst/>
          </a:prstGeom>
          <a:noFill/>
        </p:spPr>
        <p:txBody>
          <a:bodyPr wrap="square" rtlCol="0">
            <a:spAutoFit/>
          </a:bodyPr>
          <a:lstStyle/>
          <a:p>
            <a:pPr algn="just"/>
            <a:r>
              <a:rPr lang="es-ES" sz="1100" b="1" dirty="0" smtClean="0"/>
              <a:t>MISIÓN</a:t>
            </a:r>
            <a:r>
              <a:rPr lang="es-ES" sz="1100" b="1" u="sng" dirty="0" smtClean="0"/>
              <a:t> </a:t>
            </a:r>
            <a:endParaRPr lang="es-ES" sz="1100" b="1" u="sng" dirty="0"/>
          </a:p>
          <a:p>
            <a:pPr marL="171450" indent="-171450" algn="just">
              <a:buClr>
                <a:schemeClr val="accent6">
                  <a:lumMod val="75000"/>
                </a:schemeClr>
              </a:buClr>
              <a:buFont typeface="Arial" pitchFamily="34" charset="0"/>
              <a:buChar char="•"/>
            </a:pPr>
            <a:r>
              <a:rPr lang="es-ES" sz="1100" dirty="0"/>
              <a:t>Llevar a cabo investigación de frontera en distintas áreas de la Física.</a:t>
            </a:r>
          </a:p>
          <a:p>
            <a:pPr marL="171450" indent="-171450" algn="just">
              <a:buClr>
                <a:schemeClr val="accent6">
                  <a:lumMod val="75000"/>
                </a:schemeClr>
              </a:buClr>
              <a:buFont typeface="Arial" pitchFamily="34" charset="0"/>
              <a:buChar char="•"/>
            </a:pPr>
            <a:r>
              <a:rPr lang="es-ES" sz="1100" dirty="0"/>
              <a:t>Formar Licenciados con perfil de investigador en las áreas ligadas a la Escuela y/o profesional adaptado a las necesidades de la industria.</a:t>
            </a:r>
          </a:p>
          <a:p>
            <a:pPr marL="171450" indent="-171450" algn="just">
              <a:buClr>
                <a:schemeClr val="accent6">
                  <a:lumMod val="75000"/>
                </a:schemeClr>
              </a:buClr>
              <a:buFont typeface="Arial" pitchFamily="34" charset="0"/>
              <a:buChar char="•"/>
            </a:pPr>
            <a:r>
              <a:rPr lang="es-ES" sz="1100" dirty="0"/>
              <a:t>Desarrollar programas de postgrado.</a:t>
            </a:r>
          </a:p>
          <a:p>
            <a:pPr marL="171450" indent="-171450" algn="just">
              <a:buClr>
                <a:schemeClr val="accent6">
                  <a:lumMod val="75000"/>
                </a:schemeClr>
              </a:buClr>
              <a:buFont typeface="Arial" pitchFamily="34" charset="0"/>
              <a:buChar char="•"/>
            </a:pPr>
            <a:r>
              <a:rPr lang="es-ES" sz="1100" dirty="0"/>
              <a:t>Desarrollar actividades de extensión universitaria.</a:t>
            </a:r>
            <a:endParaRPr lang="es-ES" sz="1100" b="1" u="sng" dirty="0"/>
          </a:p>
          <a:p>
            <a:pPr algn="just"/>
            <a:r>
              <a:rPr lang="es-ES" sz="1100" b="1" dirty="0"/>
              <a:t>VISIÓN </a:t>
            </a:r>
          </a:p>
          <a:p>
            <a:pPr algn="just"/>
            <a:r>
              <a:rPr lang="es-ES" sz="1100" dirty="0"/>
              <a:t>La Escuela de Física se plantea el desarrollo de actividades ligadas al conocimiento, que redunden en productos de calidad, impactando positivamente en la comunidad.</a:t>
            </a:r>
          </a:p>
          <a:p>
            <a:pPr algn="just"/>
            <a:r>
              <a:rPr lang="es-ES" sz="1100" b="1" dirty="0"/>
              <a:t>CAMPO DE ACCIÓN </a:t>
            </a:r>
          </a:p>
          <a:p>
            <a:pPr algn="just"/>
            <a:r>
              <a:rPr lang="es-ES" sz="1100" dirty="0"/>
              <a:t>La investigación procura desarrollar resultados en las áreas de Astrofísica, Relatividad General, Teoría de Campos y Partículas, Física Matemática, Sistemas Complejos, Física Médica, Geofísica, Física de la Materia Condensada y Física de los </a:t>
            </a:r>
            <a:r>
              <a:rPr lang="es-ES" sz="1100" dirty="0" smtClean="0"/>
              <a:t>Materiales. Promoviendo </a:t>
            </a:r>
            <a:r>
              <a:rPr lang="es-ES" sz="1100" dirty="0"/>
              <a:t>vínculos entre el sector académico y los entes externos, ligados a la innovación y el desarrollo, se crearán asociaciones que aborden problemas actuales con un espíritu multidisciplinario.</a:t>
            </a:r>
          </a:p>
          <a:p>
            <a:pPr algn="just"/>
            <a:r>
              <a:rPr lang="es-ES" sz="1100" dirty="0"/>
              <a:t>El desarrollo de programas de educación y difusión de la actividad científica permitirá la apropiación social de la ciencia y su reconocimiento por parte de la misma</a:t>
            </a:r>
            <a:endParaRPr lang="es-ES" sz="1100" b="1" u="sng" dirty="0"/>
          </a:p>
          <a:p>
            <a:pPr algn="just"/>
            <a:r>
              <a:rPr lang="es-ES" sz="1100" b="1" dirty="0"/>
              <a:t>OBJETIVOS </a:t>
            </a:r>
          </a:p>
          <a:p>
            <a:pPr marL="171450" lvl="0" indent="-171450" algn="just">
              <a:buClr>
                <a:schemeClr val="accent6">
                  <a:lumMod val="75000"/>
                </a:schemeClr>
              </a:buClr>
              <a:buFont typeface="Arial" pitchFamily="34" charset="0"/>
              <a:buChar char="•"/>
            </a:pPr>
            <a:r>
              <a:rPr lang="es-VE" sz="1100" dirty="0"/>
              <a:t>Disponer de un excelente recurso humano (docentes) para la preparación del </a:t>
            </a:r>
            <a:r>
              <a:rPr lang="es-VE" sz="1100" dirty="0" smtClean="0"/>
              <a:t>estudiantado</a:t>
            </a:r>
            <a:endParaRPr lang="es-VE" sz="1100" dirty="0"/>
          </a:p>
        </p:txBody>
      </p:sp>
      <p:sp>
        <p:nvSpPr>
          <p:cNvPr id="21" name="20 Rectángulo"/>
          <p:cNvSpPr/>
          <p:nvPr/>
        </p:nvSpPr>
        <p:spPr>
          <a:xfrm>
            <a:off x="4869160" y="2464897"/>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 name="4 Imagen"/>
          <p:cNvPicPr>
            <a:picLocks noChangeAspect="1"/>
          </p:cNvPicPr>
          <p:nvPr/>
        </p:nvPicPr>
        <p:blipFill rotWithShape="1">
          <a:blip r:embed="rId4" cstate="print">
            <a:extLst>
              <a:ext uri="{28A0092B-C50C-407E-A947-70E740481C1C}">
                <a14:useLocalDpi xmlns:a14="http://schemas.microsoft.com/office/drawing/2010/main" val="0"/>
              </a:ext>
            </a:extLst>
          </a:blip>
          <a:srcRect r="10101"/>
          <a:stretch/>
        </p:blipFill>
        <p:spPr>
          <a:xfrm>
            <a:off x="4941168" y="2733064"/>
            <a:ext cx="1173164" cy="776997"/>
          </a:xfrm>
          <a:prstGeom prst="rect">
            <a:avLst/>
          </a:prstGeom>
        </p:spPr>
      </p:pic>
      <p:sp>
        <p:nvSpPr>
          <p:cNvPr id="22" name="21 CuadroTexto"/>
          <p:cNvSpPr txBox="1"/>
          <p:nvPr/>
        </p:nvSpPr>
        <p:spPr>
          <a:xfrm>
            <a:off x="3284984" y="2267744"/>
            <a:ext cx="1464779" cy="1446550"/>
          </a:xfrm>
          <a:prstGeom prst="rect">
            <a:avLst/>
          </a:prstGeom>
          <a:noFill/>
        </p:spPr>
        <p:txBody>
          <a:bodyPr wrap="square" rtlCol="0">
            <a:spAutoFit/>
          </a:bodyPr>
          <a:lstStyle/>
          <a:p>
            <a:pPr algn="r"/>
            <a:r>
              <a:rPr lang="es-ES" sz="1100" b="1" dirty="0" smtClean="0"/>
              <a:t>OBJETIVOS (CONT.)</a:t>
            </a:r>
          </a:p>
          <a:p>
            <a:pPr marL="171450" lvl="0" indent="-171450">
              <a:buClr>
                <a:schemeClr val="accent6">
                  <a:lumMod val="75000"/>
                </a:schemeClr>
              </a:buClr>
              <a:buFont typeface="Arial" pitchFamily="34" charset="0"/>
              <a:buChar char="•"/>
            </a:pPr>
            <a:r>
              <a:rPr lang="es-VE" sz="1100" dirty="0"/>
              <a:t>Garantizar a los estudiantes las herramientas básicas, fundamentales </a:t>
            </a:r>
            <a:r>
              <a:rPr lang="es-VE" sz="1100" dirty="0" smtClean="0"/>
              <a:t>para su capacitación.</a:t>
            </a:r>
            <a:r>
              <a:rPr lang="es-ES" sz="1100" dirty="0"/>
              <a:t>	</a:t>
            </a:r>
          </a:p>
        </p:txBody>
      </p:sp>
      <p:sp>
        <p:nvSpPr>
          <p:cNvPr id="25" name="24 CuadroTexto"/>
          <p:cNvSpPr txBox="1"/>
          <p:nvPr/>
        </p:nvSpPr>
        <p:spPr>
          <a:xfrm>
            <a:off x="3284984" y="3779912"/>
            <a:ext cx="3024336" cy="600164"/>
          </a:xfrm>
          <a:prstGeom prst="rect">
            <a:avLst/>
          </a:prstGeom>
          <a:noFill/>
        </p:spPr>
        <p:txBody>
          <a:bodyPr wrap="square" rtlCol="0">
            <a:spAutoFit/>
          </a:bodyPr>
          <a:lstStyle/>
          <a:p>
            <a:pPr marL="171450" indent="-171450" algn="just">
              <a:buClr>
                <a:schemeClr val="accent6">
                  <a:lumMod val="75000"/>
                </a:schemeClr>
              </a:buClr>
              <a:buFont typeface="Arial" pitchFamily="34" charset="0"/>
              <a:buChar char="•"/>
            </a:pPr>
            <a:r>
              <a:rPr lang="es-VE" sz="1100" dirty="0" smtClean="0"/>
              <a:t>Crear </a:t>
            </a:r>
            <a:r>
              <a:rPr lang="es-VE" sz="1100" dirty="0"/>
              <a:t>conciencia al estudiantado sobre la importancia de contribuir al desarrollo de la investigación </a:t>
            </a:r>
            <a:r>
              <a:rPr lang="es-VE" sz="1100" dirty="0" smtClean="0"/>
              <a:t>científica.</a:t>
            </a:r>
            <a:r>
              <a:rPr lang="es-ES" sz="1100" dirty="0"/>
              <a:t>	</a:t>
            </a:r>
          </a:p>
        </p:txBody>
      </p:sp>
    </p:spTree>
    <p:extLst>
      <p:ext uri="{BB962C8B-B14F-4D97-AF65-F5344CB8AC3E}">
        <p14:creationId xmlns:p14="http://schemas.microsoft.com/office/powerpoint/2010/main" val="8707177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Escuela de Física </a:t>
            </a:r>
            <a:endParaRPr lang="es-VE" sz="1850" dirty="0">
              <a:latin typeface="Kozuka Gothic Pro M" pitchFamily="34" charset="-128"/>
              <a:ea typeface="Kozuka Gothic Pro M" pitchFamily="34" charset="-128"/>
            </a:endParaRPr>
          </a:p>
        </p:txBody>
      </p:sp>
      <p:sp>
        <p:nvSpPr>
          <p:cNvPr id="17" name="16 CuadroTexto"/>
          <p:cNvSpPr txBox="1"/>
          <p:nvPr/>
        </p:nvSpPr>
        <p:spPr>
          <a:xfrm>
            <a:off x="498479" y="2277898"/>
            <a:ext cx="2920140" cy="2970044"/>
          </a:xfrm>
          <a:prstGeom prst="rect">
            <a:avLst/>
          </a:prstGeom>
          <a:noFill/>
        </p:spPr>
        <p:txBody>
          <a:bodyPr wrap="square" rtlCol="0">
            <a:spAutoFit/>
          </a:bodyPr>
          <a:lstStyle/>
          <a:p>
            <a:pPr marL="171450" indent="-171450" algn="just">
              <a:buClr>
                <a:schemeClr val="accent6">
                  <a:lumMod val="75000"/>
                </a:schemeClr>
              </a:buClr>
              <a:buFont typeface="Arial" pitchFamily="34" charset="0"/>
              <a:buChar char="•"/>
            </a:pPr>
            <a:r>
              <a:rPr lang="es-ES" sz="1100" dirty="0" smtClean="0"/>
              <a:t>De </a:t>
            </a:r>
            <a:r>
              <a:rPr lang="es-ES" sz="1100" dirty="0"/>
              <a:t>las orientaciones que ofrece la Licenciatura en Física destacan las orientaciones en Física, Física Médica, Geofísica, Física Computacional y la Opción Docente son de mucha importancia en el desarrollo del país ya que hay la necesidad de que se inserten en el mercado laboral un número considerable de egresados en las mismas.  </a:t>
            </a:r>
          </a:p>
          <a:p>
            <a:pPr marL="171450" indent="-171450" algn="just">
              <a:buClr>
                <a:schemeClr val="accent6">
                  <a:lumMod val="75000"/>
                </a:schemeClr>
              </a:buClr>
              <a:buFont typeface="Arial" pitchFamily="34" charset="0"/>
              <a:buChar char="•"/>
            </a:pPr>
            <a:r>
              <a:rPr lang="es-ES" sz="1100" dirty="0"/>
              <a:t>Luego de la realización de los Trabajos Especiales de Grado la supervisión es llevada a cabo por el personal docente y de investigación de la escuela (en todas las orientaciones) y/o personal adscrito a otros institutos de investigación (como el IVIC, INTEVEP, otras instituciones de Educación </a:t>
            </a:r>
            <a:r>
              <a:rPr lang="es-ES" sz="1100" dirty="0" smtClean="0"/>
              <a:t>Superior).</a:t>
            </a:r>
          </a:p>
        </p:txBody>
      </p:sp>
      <p:sp>
        <p:nvSpPr>
          <p:cNvPr id="19" name="18 Rectángulo"/>
          <p:cNvSpPr/>
          <p:nvPr/>
        </p:nvSpPr>
        <p:spPr>
          <a:xfrm>
            <a:off x="3418619" y="2219850"/>
            <a:ext cx="2818693" cy="60144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504010" y="2292380"/>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504010" y="2247999"/>
            <a:ext cx="2160240" cy="307777"/>
          </a:xfrm>
          <a:prstGeom prst="rect">
            <a:avLst/>
          </a:prstGeom>
          <a:noFill/>
        </p:spPr>
        <p:txBody>
          <a:bodyPr wrap="square" rtlCol="0">
            <a:spAutoFit/>
          </a:bodyPr>
          <a:lstStyle/>
          <a:p>
            <a:r>
              <a:rPr lang="es-ES" sz="1400" b="1" dirty="0" smtClean="0">
                <a:solidFill>
                  <a:schemeClr val="bg1"/>
                </a:solidFill>
              </a:rPr>
              <a:t>Historia de la Escuela  </a:t>
            </a:r>
            <a:endParaRPr lang="es-VE" sz="1400" b="1" dirty="0">
              <a:solidFill>
                <a:schemeClr val="bg1"/>
              </a:solidFill>
            </a:endParaRPr>
          </a:p>
        </p:txBody>
      </p:sp>
      <p:sp>
        <p:nvSpPr>
          <p:cNvPr id="25" name="24 CuadroTexto"/>
          <p:cNvSpPr txBox="1"/>
          <p:nvPr/>
        </p:nvSpPr>
        <p:spPr>
          <a:xfrm>
            <a:off x="3429000" y="2555776"/>
            <a:ext cx="2786506" cy="5847755"/>
          </a:xfrm>
          <a:prstGeom prst="rect">
            <a:avLst/>
          </a:prstGeom>
          <a:noFill/>
        </p:spPr>
        <p:txBody>
          <a:bodyPr wrap="square" rtlCol="0">
            <a:spAutoFit/>
          </a:bodyPr>
          <a:lstStyle/>
          <a:p>
            <a:pPr algn="just"/>
            <a:r>
              <a:rPr lang="es-ES" sz="1100" dirty="0" smtClean="0"/>
              <a:t>El </a:t>
            </a:r>
            <a:r>
              <a:rPr lang="es-ES" sz="1100" dirty="0"/>
              <a:t>13 de marzo de 1958  se realiza el Acto Solemne que da inicio a la Facultad de Ciencias, </a:t>
            </a:r>
            <a:r>
              <a:rPr lang="es-ES" sz="1100" dirty="0" smtClean="0"/>
              <a:t>la </a:t>
            </a:r>
            <a:r>
              <a:rPr lang="es-ES" sz="1100" dirty="0"/>
              <a:t>cual estuvo constituida por las Escuelas de Biología, Química, Física y Matemáticas. </a:t>
            </a:r>
            <a:r>
              <a:rPr lang="es-ES" sz="1100" dirty="0" smtClean="0"/>
              <a:t>A </a:t>
            </a:r>
            <a:r>
              <a:rPr lang="es-ES" sz="1100" dirty="0"/>
              <a:t>partir de esa fecha comienza un período de crecimiento acelerado y modernizador de la actividad científica venezolana amparadas en la Ley de Universidades. La Facultad de Ciencias comienza a mejorar su planta profesoral, contratando a personal extranjero, y apoyando la capacitación de la planta profesoral en centros educativos de países desarrollados</a:t>
            </a:r>
            <a:r>
              <a:rPr lang="es-ES" sz="1100" dirty="0" smtClean="0"/>
              <a:t>.</a:t>
            </a:r>
            <a:endParaRPr lang="es-ES" sz="1100" dirty="0"/>
          </a:p>
          <a:p>
            <a:pPr algn="just"/>
            <a:r>
              <a:rPr lang="es-ES" sz="1100" dirty="0"/>
              <a:t>En 1968 se le crea a la Escuela de Física y Matemática el área de Computación, pasándose a denominar Escuela de Física, Matemática y Computación, área que a su vez es separada en 1974, creándose la Escuela de Computación. </a:t>
            </a:r>
            <a:endParaRPr lang="es-ES" sz="1100" dirty="0" smtClean="0"/>
          </a:p>
          <a:p>
            <a:pPr algn="just"/>
            <a:r>
              <a:rPr lang="es-ES" sz="1100" dirty="0"/>
              <a:t>Con el tiempo se fueron desarrollando grupos de investigación: Magnetismo, </a:t>
            </a:r>
            <a:r>
              <a:rPr lang="es-ES" sz="1100" dirty="0" smtClean="0"/>
              <a:t>Paramagnetismo  y </a:t>
            </a:r>
            <a:r>
              <a:rPr lang="es-ES" sz="1100" dirty="0"/>
              <a:t>Mecanismos de Transporte, Física Molecular, Cristalografía, Instrumentación, Preparación de Muestras, Inteligencia Artificial, Física Teórica del Sólido, Partículas y Relatividad General e Interfaces y Superficies, grupos que a su vez permitieron la creación de los actuales cursos de Postgrado en Física y Física Médica</a:t>
            </a:r>
            <a:r>
              <a:rPr lang="es-ES" sz="1100" dirty="0" smtClean="0"/>
              <a:t>.</a:t>
            </a:r>
            <a:endParaRPr lang="es-ES" sz="1100" dirty="0"/>
          </a:p>
          <a:p>
            <a:pPr algn="just"/>
            <a:r>
              <a:rPr lang="es-ES" sz="1100" dirty="0"/>
              <a:t>En 1998 se realiza la separación de las escuelas quedando constituida la Escuela de Física y la Escuela de Matemática.</a:t>
            </a:r>
            <a:endParaRPr lang="es-ES" sz="1100" dirty="0" smtClean="0"/>
          </a:p>
        </p:txBody>
      </p:sp>
      <p:sp>
        <p:nvSpPr>
          <p:cNvPr id="28" name="27 Rectángulo"/>
          <p:cNvSpPr/>
          <p:nvPr/>
        </p:nvSpPr>
        <p:spPr>
          <a:xfrm>
            <a:off x="478513" y="5218635"/>
            <a:ext cx="2818693" cy="3015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9" name="28 CuadroTexto"/>
          <p:cNvSpPr txBox="1"/>
          <p:nvPr/>
        </p:nvSpPr>
        <p:spPr>
          <a:xfrm>
            <a:off x="546796" y="5665420"/>
            <a:ext cx="2738188" cy="2292935"/>
          </a:xfrm>
          <a:prstGeom prst="rect">
            <a:avLst/>
          </a:prstGeom>
          <a:noFill/>
        </p:spPr>
        <p:txBody>
          <a:bodyPr wrap="square" rtlCol="0">
            <a:spAutoFit/>
          </a:bodyPr>
          <a:lstStyle/>
          <a:p>
            <a:pPr algn="just"/>
            <a:endParaRPr lang="es-ES" sz="1100" b="1" dirty="0" smtClean="0"/>
          </a:p>
          <a:p>
            <a:pPr algn="just"/>
            <a:r>
              <a:rPr lang="es-ES" sz="1100" b="1" dirty="0" smtClean="0"/>
              <a:t>Números </a:t>
            </a:r>
            <a:r>
              <a:rPr lang="es-ES" sz="1100" b="1" dirty="0"/>
              <a:t>Telefónicos	</a:t>
            </a:r>
          </a:p>
          <a:p>
            <a:pPr algn="just"/>
            <a:r>
              <a:rPr lang="es-ES" sz="1100" dirty="0"/>
              <a:t>58 (212) 6051102</a:t>
            </a:r>
          </a:p>
          <a:p>
            <a:pPr algn="just"/>
            <a:r>
              <a:rPr lang="es-ES" sz="1100" dirty="0" smtClean="0"/>
              <a:t>1675/1187/1188/1261/1109</a:t>
            </a:r>
            <a:endParaRPr lang="es-ES" sz="1100" dirty="0"/>
          </a:p>
          <a:p>
            <a:pPr algn="just"/>
            <a:endParaRPr lang="es-ES" sz="1100" b="1" dirty="0" smtClean="0"/>
          </a:p>
          <a:p>
            <a:pPr algn="just"/>
            <a:r>
              <a:rPr lang="es-ES" sz="1100" b="1" dirty="0" smtClean="0"/>
              <a:t>Correo Institucional</a:t>
            </a:r>
          </a:p>
          <a:p>
            <a:pPr algn="just"/>
            <a:r>
              <a:rPr lang="es-ES" sz="1100" dirty="0"/>
              <a:t>ccg@ciens.ucv.ve </a:t>
            </a:r>
          </a:p>
          <a:p>
            <a:pPr algn="just"/>
            <a:endParaRPr lang="es-ES" sz="1100" dirty="0" smtClean="0"/>
          </a:p>
          <a:p>
            <a:pPr algn="just"/>
            <a:endParaRPr lang="es-ES" sz="1100" b="1" dirty="0" smtClean="0"/>
          </a:p>
          <a:p>
            <a:pPr algn="just"/>
            <a:r>
              <a:rPr lang="es-ES" sz="1100" b="1" dirty="0" smtClean="0"/>
              <a:t>Facebook Institucional : </a:t>
            </a:r>
            <a:r>
              <a:rPr lang="es-ES" sz="1100" b="1" dirty="0"/>
              <a:t>	</a:t>
            </a:r>
          </a:p>
          <a:p>
            <a:r>
              <a:rPr lang="es-ES" sz="1100" b="1" dirty="0" smtClean="0"/>
              <a:t>https</a:t>
            </a:r>
            <a:r>
              <a:rPr lang="es-ES" sz="1100" b="1" dirty="0"/>
              <a:t>://www.facebook.com/FisicaUCV</a:t>
            </a:r>
          </a:p>
          <a:p>
            <a:r>
              <a:rPr lang="es-ES" sz="1100" b="1" dirty="0" err="1"/>
              <a:t>Twitter</a:t>
            </a:r>
            <a:r>
              <a:rPr lang="es-ES" sz="1100" b="1" dirty="0"/>
              <a:t> </a:t>
            </a:r>
            <a:r>
              <a:rPr lang="es-ES" sz="1100" b="1" dirty="0" smtClean="0"/>
              <a:t>Institucional: @</a:t>
            </a:r>
            <a:r>
              <a:rPr lang="es-ES" sz="1100" b="1" dirty="0" err="1"/>
              <a:t>fisicaUCV</a:t>
            </a:r>
            <a:endParaRPr lang="es-ES" sz="1100" b="1" dirty="0"/>
          </a:p>
          <a:p>
            <a:pPr algn="just"/>
            <a:r>
              <a:rPr lang="es-ES" sz="1100" b="1" dirty="0"/>
              <a:t>	</a:t>
            </a:r>
          </a:p>
        </p:txBody>
      </p:sp>
      <p:grpSp>
        <p:nvGrpSpPr>
          <p:cNvPr id="30" name="29 Grupo"/>
          <p:cNvGrpSpPr/>
          <p:nvPr/>
        </p:nvGrpSpPr>
        <p:grpSpPr>
          <a:xfrm>
            <a:off x="620688" y="6372200"/>
            <a:ext cx="220689" cy="220689"/>
            <a:chOff x="3827377" y="6599339"/>
            <a:chExt cx="373647" cy="373647"/>
          </a:xfrm>
        </p:grpSpPr>
        <p:sp>
          <p:nvSpPr>
            <p:cNvPr id="32" name="31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3" name="32 Imagen"/>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34" name="33 Grupo"/>
          <p:cNvGrpSpPr/>
          <p:nvPr/>
        </p:nvGrpSpPr>
        <p:grpSpPr>
          <a:xfrm>
            <a:off x="598672" y="6913778"/>
            <a:ext cx="310048" cy="300529"/>
            <a:chOff x="4809715" y="7309763"/>
            <a:chExt cx="418299" cy="405457"/>
          </a:xfrm>
        </p:grpSpPr>
        <p:sp>
          <p:nvSpPr>
            <p:cNvPr id="35" name="34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6" name="35 Imagen"/>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
        <p:nvSpPr>
          <p:cNvPr id="40" name="39 Rectángulo"/>
          <p:cNvSpPr/>
          <p:nvPr/>
        </p:nvSpPr>
        <p:spPr>
          <a:xfrm>
            <a:off x="550521" y="5305539"/>
            <a:ext cx="2661294" cy="2357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1" name="40 CuadroTexto"/>
          <p:cNvSpPr txBox="1"/>
          <p:nvPr/>
        </p:nvSpPr>
        <p:spPr>
          <a:xfrm>
            <a:off x="550521" y="526115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2" name="41 Imagen"/>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20688" y="5619545"/>
            <a:ext cx="246979" cy="246979"/>
          </a:xfrm>
          <a:prstGeom prst="rect">
            <a:avLst/>
          </a:prstGeom>
        </p:spPr>
      </p:pic>
      <p:pic>
        <p:nvPicPr>
          <p:cNvPr id="5" name="4 Imagen"/>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700374" y="5271244"/>
            <a:ext cx="304860" cy="304860"/>
          </a:xfrm>
          <a:prstGeom prst="rect">
            <a:avLst/>
          </a:prstGeom>
        </p:spPr>
      </p:pic>
      <p:grpSp>
        <p:nvGrpSpPr>
          <p:cNvPr id="6" name="5 Grupo"/>
          <p:cNvGrpSpPr/>
          <p:nvPr/>
        </p:nvGrpSpPr>
        <p:grpSpPr>
          <a:xfrm>
            <a:off x="2650815" y="5220072"/>
            <a:ext cx="407204" cy="407204"/>
            <a:chOff x="2650815" y="5220072"/>
            <a:chExt cx="407204" cy="407204"/>
          </a:xfrm>
        </p:grpSpPr>
        <p:sp>
          <p:nvSpPr>
            <p:cNvPr id="44" name="43 Elipse"/>
            <p:cNvSpPr/>
            <p:nvPr/>
          </p:nvSpPr>
          <p:spPr>
            <a:xfrm>
              <a:off x="2650815" y="5220072"/>
              <a:ext cx="407204" cy="4072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7" name="46 Imagen"/>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692092" y="5271244"/>
              <a:ext cx="304860" cy="304860"/>
            </a:xfrm>
            <a:prstGeom prst="rect">
              <a:avLst/>
            </a:prstGeom>
          </p:spPr>
        </p:pic>
      </p:grpSp>
    </p:spTree>
    <p:extLst>
      <p:ext uri="{BB962C8B-B14F-4D97-AF65-F5344CB8AC3E}">
        <p14:creationId xmlns:p14="http://schemas.microsoft.com/office/powerpoint/2010/main" val="38386894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262778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Escuela de Física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476672" y="2193265"/>
            <a:ext cx="3002530" cy="415498"/>
          </a:xfrm>
          <a:prstGeom prst="rect">
            <a:avLst/>
          </a:prstGeom>
          <a:noFill/>
        </p:spPr>
        <p:txBody>
          <a:bodyPr wrap="square" rtlCol="0">
            <a:spAutoFit/>
          </a:bodyPr>
          <a:lstStyle/>
          <a:p>
            <a:pPr lvl="0" algn="just"/>
            <a:endParaRPr lang="es-ES" sz="1050" dirty="0" smtClean="0"/>
          </a:p>
          <a:p>
            <a:pPr lvl="0" algn="just"/>
            <a:endParaRPr lang="es-VE" sz="1050" dirty="0" smtClean="0"/>
          </a:p>
        </p:txBody>
      </p:sp>
      <p:sp>
        <p:nvSpPr>
          <p:cNvPr id="21" name="20 CuadroTexto"/>
          <p:cNvSpPr txBox="1"/>
          <p:nvPr/>
        </p:nvSpPr>
        <p:spPr>
          <a:xfrm>
            <a:off x="476672" y="2123728"/>
            <a:ext cx="2952327" cy="2292935"/>
          </a:xfrm>
          <a:prstGeom prst="rect">
            <a:avLst/>
          </a:prstGeom>
          <a:noFill/>
        </p:spPr>
        <p:txBody>
          <a:bodyPr wrap="square" rtlCol="0">
            <a:spAutoFit/>
          </a:bodyPr>
          <a:lstStyle/>
          <a:p>
            <a:pPr algn="just"/>
            <a:r>
              <a:rPr lang="es-ES" sz="1100" b="1" dirty="0" smtClean="0"/>
              <a:t>CENTROS</a:t>
            </a:r>
            <a:r>
              <a:rPr lang="es-ES" sz="1100" b="1" u="sng" dirty="0" smtClean="0"/>
              <a:t> </a:t>
            </a:r>
          </a:p>
          <a:p>
            <a:pPr algn="just"/>
            <a:r>
              <a:rPr lang="es-VE" sz="1100" dirty="0"/>
              <a:t>Centro de Física Teórica Y Computacional</a:t>
            </a:r>
          </a:p>
          <a:p>
            <a:pPr algn="just"/>
            <a:r>
              <a:rPr lang="es-VE" sz="1100" dirty="0"/>
              <a:t>Centro de Física Experimental Del Sólido</a:t>
            </a:r>
          </a:p>
          <a:p>
            <a:pPr algn="just"/>
            <a:r>
              <a:rPr lang="es-VE" sz="1100" dirty="0"/>
              <a:t>Centro de Física Molecular Y </a:t>
            </a:r>
            <a:r>
              <a:rPr lang="es-VE" sz="1100" dirty="0" smtClean="0"/>
              <a:t>Médica</a:t>
            </a:r>
            <a:endParaRPr lang="es-ES" sz="1100" b="1" dirty="0" smtClean="0"/>
          </a:p>
          <a:p>
            <a:pPr algn="just"/>
            <a:r>
              <a:rPr lang="es-ES" sz="1100" b="1" dirty="0" smtClean="0"/>
              <a:t>LABORATORIOS </a:t>
            </a:r>
          </a:p>
          <a:p>
            <a:pPr algn="just"/>
            <a:r>
              <a:rPr lang="es-VE" sz="1100" dirty="0"/>
              <a:t>Laboratorio de Fenómenos No Lineales</a:t>
            </a:r>
          </a:p>
          <a:p>
            <a:pPr algn="just"/>
            <a:r>
              <a:rPr lang="es-VE" sz="1100" dirty="0"/>
              <a:t>Laboratorio de Física Teorice De Sólidos</a:t>
            </a:r>
          </a:p>
          <a:p>
            <a:pPr algn="just"/>
            <a:r>
              <a:rPr lang="es-VE" sz="1100" dirty="0"/>
              <a:t>Laboratorio de Mecánica Cuántica, </a:t>
            </a:r>
          </a:p>
          <a:p>
            <a:pPr algn="just"/>
            <a:r>
              <a:rPr lang="es-VE" sz="1100" dirty="0"/>
              <a:t>Relatividad Y Campos</a:t>
            </a:r>
          </a:p>
          <a:p>
            <a:pPr algn="just"/>
            <a:r>
              <a:rPr lang="es-VE" sz="1100" dirty="0"/>
              <a:t>Laboratorio de Campos Y Partículas</a:t>
            </a:r>
          </a:p>
          <a:p>
            <a:pPr algn="just"/>
            <a:r>
              <a:rPr lang="es-VE" sz="1100" dirty="0"/>
              <a:t>Laboratorio de Física Estadística </a:t>
            </a:r>
          </a:p>
          <a:p>
            <a:pPr algn="just"/>
            <a:r>
              <a:rPr lang="es-VE" sz="1100" dirty="0"/>
              <a:t>Y Fenómenos Colectivos</a:t>
            </a:r>
          </a:p>
          <a:p>
            <a:pPr algn="just"/>
            <a:endParaRPr lang="es-VE" sz="1100" b="1" dirty="0" smtClean="0"/>
          </a:p>
        </p:txBody>
      </p:sp>
      <p:sp>
        <p:nvSpPr>
          <p:cNvPr id="22" name="21 CuadroTexto"/>
          <p:cNvSpPr txBox="1"/>
          <p:nvPr/>
        </p:nvSpPr>
        <p:spPr>
          <a:xfrm>
            <a:off x="3429001" y="2185571"/>
            <a:ext cx="2952327" cy="1954381"/>
          </a:xfrm>
          <a:prstGeom prst="rect">
            <a:avLst/>
          </a:prstGeom>
          <a:noFill/>
        </p:spPr>
        <p:txBody>
          <a:bodyPr wrap="square" rtlCol="0">
            <a:spAutoFit/>
          </a:bodyPr>
          <a:lstStyle/>
          <a:p>
            <a:pPr algn="just"/>
            <a:r>
              <a:rPr lang="es-ES" sz="1100" b="1" dirty="0" smtClean="0"/>
              <a:t>LABORATORIOS (CONT.)</a:t>
            </a:r>
          </a:p>
          <a:p>
            <a:pPr algn="just"/>
            <a:r>
              <a:rPr lang="es-VE" sz="1100" dirty="0"/>
              <a:t>Laboratorio de Relatividad Y Astrofísica</a:t>
            </a:r>
          </a:p>
          <a:p>
            <a:pPr algn="just"/>
            <a:r>
              <a:rPr lang="es-VE" sz="1100" dirty="0"/>
              <a:t>Laboratorio de Instrumentación Científica</a:t>
            </a:r>
          </a:p>
          <a:p>
            <a:pPr algn="just"/>
            <a:r>
              <a:rPr lang="es-VE" sz="1100" dirty="0"/>
              <a:t>Laboratorio de Magnesio</a:t>
            </a:r>
            <a:endParaRPr lang="es-VE" sz="1100" b="1" u="sng" dirty="0"/>
          </a:p>
          <a:p>
            <a:pPr algn="just"/>
            <a:r>
              <a:rPr lang="es-VE" sz="1100" dirty="0"/>
              <a:t>Laboratorio de Física De Superficies, </a:t>
            </a:r>
          </a:p>
          <a:p>
            <a:pPr algn="just"/>
            <a:r>
              <a:rPr lang="es-VE" sz="1100" dirty="0"/>
              <a:t>Y Microscopía Electrónica</a:t>
            </a:r>
          </a:p>
          <a:p>
            <a:pPr algn="just"/>
            <a:r>
              <a:rPr lang="es-VE" sz="1100" dirty="0"/>
              <a:t>Laboratorio de Física Médica</a:t>
            </a:r>
          </a:p>
          <a:p>
            <a:pPr algn="just"/>
            <a:r>
              <a:rPr lang="es-VE" sz="1100" dirty="0"/>
              <a:t>Laboratorio de Paramagnetismo </a:t>
            </a:r>
          </a:p>
          <a:p>
            <a:pPr algn="just"/>
            <a:r>
              <a:rPr lang="es-VE" sz="1100" dirty="0"/>
              <a:t>Y Fenómenos de Transporte</a:t>
            </a:r>
          </a:p>
          <a:p>
            <a:pPr algn="just"/>
            <a:r>
              <a:rPr lang="es-VE" sz="1100" dirty="0"/>
              <a:t>Laboratorio de Física Molecular</a:t>
            </a:r>
          </a:p>
          <a:p>
            <a:pPr algn="just"/>
            <a:endParaRPr lang="es-ES" sz="1100" b="1" dirty="0" smtClean="0"/>
          </a:p>
        </p:txBody>
      </p:sp>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r="13398"/>
          <a:stretch/>
        </p:blipFill>
        <p:spPr>
          <a:xfrm>
            <a:off x="476672" y="4416663"/>
            <a:ext cx="5939160" cy="38576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37269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Física   </a:t>
            </a:r>
            <a:endParaRPr lang="es-VE" sz="2000" dirty="0">
              <a:latin typeface="Kozuka Gothic Pro M" pitchFamily="34" charset="-128"/>
              <a:ea typeface="Kozuka Gothic Pro M" pitchFamily="34" charset="-128"/>
            </a:endParaRPr>
          </a:p>
        </p:txBody>
      </p:sp>
      <p:sp>
        <p:nvSpPr>
          <p:cNvPr id="19" name="18 CuadroTexto"/>
          <p:cNvSpPr txBox="1"/>
          <p:nvPr/>
        </p:nvSpPr>
        <p:spPr>
          <a:xfrm>
            <a:off x="476672" y="222767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Organigrama Estructural </a:t>
            </a:r>
            <a:endParaRPr lang="es-VE" sz="2000" dirty="0">
              <a:latin typeface="Kozuka Gothic Pro M" pitchFamily="34" charset="-128"/>
              <a:ea typeface="Kozuka Gothic Pro M" pitchFamily="34" charset="-128"/>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80" y="2972074"/>
            <a:ext cx="5781640" cy="4336230"/>
          </a:xfrm>
          <a:prstGeom prst="rect">
            <a:avLst/>
          </a:prstGeom>
        </p:spPr>
      </p:pic>
    </p:spTree>
    <p:extLst>
      <p:ext uri="{BB962C8B-B14F-4D97-AF65-F5344CB8AC3E}">
        <p14:creationId xmlns:p14="http://schemas.microsoft.com/office/powerpoint/2010/main" val="439155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34502"/>
            <a:ext cx="5973662" cy="669674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586716"/>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476672" y="1707671"/>
            <a:ext cx="6005060" cy="430887"/>
          </a:xfrm>
          <a:prstGeom prst="rect">
            <a:avLst/>
          </a:prstGeom>
          <a:noFill/>
        </p:spPr>
        <p:txBody>
          <a:bodyPr wrap="square" rtlCol="0">
            <a:spAutoFit/>
          </a:bodyPr>
          <a:lstStyle/>
          <a:p>
            <a:r>
              <a:rPr lang="es-ES" sz="2200" dirty="0" smtClean="0">
                <a:latin typeface="Kozuka Gothic Pro M" pitchFamily="34" charset="-128"/>
                <a:ea typeface="Kozuka Gothic Pro M" pitchFamily="34" charset="-128"/>
              </a:rPr>
              <a:t>Presentación</a:t>
            </a:r>
            <a:r>
              <a:rPr lang="es-ES" sz="2000" dirty="0" smtClean="0">
                <a:latin typeface="Kozuka Gothic Pro H" pitchFamily="34" charset="-128"/>
                <a:ea typeface="Kozuka Gothic Pro H" pitchFamily="34" charset="-128"/>
              </a:rPr>
              <a:t> </a:t>
            </a:r>
            <a:endParaRPr lang="es-VE" sz="2000" dirty="0">
              <a:latin typeface="Kozuka Gothic Pro H" pitchFamily="34" charset="-128"/>
              <a:ea typeface="Kozuka Gothic Pro H" pitchFamily="34" charset="-128"/>
            </a:endParaRPr>
          </a:p>
        </p:txBody>
      </p:sp>
      <p:cxnSp>
        <p:nvCxnSpPr>
          <p:cNvPr id="27" name="26 Conector recto"/>
          <p:cNvCxnSpPr/>
          <p:nvPr/>
        </p:nvCxnSpPr>
        <p:spPr>
          <a:xfrm>
            <a:off x="442169" y="2111909"/>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548680" y="8518564"/>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3439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Portafolio de Servicios 2017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34502"/>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04365"/>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5916656" y="8484167"/>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964309" y="8491054"/>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5" name="34 CuadroTexto"/>
          <p:cNvSpPr txBox="1"/>
          <p:nvPr/>
        </p:nvSpPr>
        <p:spPr>
          <a:xfrm>
            <a:off x="548680" y="2694877"/>
            <a:ext cx="3682388" cy="4247317"/>
          </a:xfrm>
          <a:prstGeom prst="rect">
            <a:avLst/>
          </a:prstGeom>
          <a:noFill/>
        </p:spPr>
        <p:txBody>
          <a:bodyPr wrap="square" rtlCol="0">
            <a:spAutoFit/>
          </a:bodyPr>
          <a:lstStyle/>
          <a:p>
            <a:pPr algn="just"/>
            <a:r>
              <a:rPr lang="es-VE" sz="1200" b="1" dirty="0" smtClean="0"/>
              <a:t>DECANO</a:t>
            </a:r>
          </a:p>
          <a:p>
            <a:pPr algn="just"/>
            <a:r>
              <a:rPr lang="es-VE" sz="1200" dirty="0" smtClean="0"/>
              <a:t>Ventura </a:t>
            </a:r>
            <a:r>
              <a:rPr lang="es-VE" sz="1200" dirty="0" err="1" smtClean="0"/>
              <a:t>Echandía</a:t>
            </a:r>
            <a:endParaRPr lang="es-VE" sz="1200" dirty="0" smtClean="0"/>
          </a:p>
          <a:p>
            <a:pPr algn="just"/>
            <a:endParaRPr lang="es-VE" sz="1200" dirty="0"/>
          </a:p>
          <a:p>
            <a:pPr algn="just"/>
            <a:r>
              <a:rPr lang="es-VE" sz="1200" b="1" dirty="0" smtClean="0"/>
              <a:t>COORDINADORES</a:t>
            </a:r>
          </a:p>
          <a:p>
            <a:pPr algn="just"/>
            <a:r>
              <a:rPr lang="es-VE" sz="1200" dirty="0" smtClean="0"/>
              <a:t>Académico: Blas </a:t>
            </a:r>
            <a:r>
              <a:rPr lang="es-VE" sz="1200" dirty="0" err="1" smtClean="0"/>
              <a:t>Dorta</a:t>
            </a:r>
            <a:endParaRPr lang="es-VE" sz="1200" dirty="0" smtClean="0"/>
          </a:p>
          <a:p>
            <a:pPr algn="just"/>
            <a:r>
              <a:rPr lang="es-VE" sz="1200" dirty="0" smtClean="0"/>
              <a:t>Postgrado: Alejandro Crema</a:t>
            </a:r>
          </a:p>
          <a:p>
            <a:pPr algn="just"/>
            <a:r>
              <a:rPr lang="es-VE" sz="1200" dirty="0" smtClean="0"/>
              <a:t>Investigación: Pío Arias</a:t>
            </a:r>
          </a:p>
          <a:p>
            <a:pPr algn="just"/>
            <a:r>
              <a:rPr lang="es-VE" sz="1200" dirty="0" smtClean="0"/>
              <a:t>Extensión: Ernesto Fuenmayor</a:t>
            </a:r>
          </a:p>
          <a:p>
            <a:pPr algn="just"/>
            <a:r>
              <a:rPr lang="es-VE" sz="1200" dirty="0" smtClean="0"/>
              <a:t>Administrativo: Santiago Gómez</a:t>
            </a:r>
          </a:p>
          <a:p>
            <a:pPr algn="just"/>
            <a:endParaRPr lang="es-VE" sz="1200" dirty="0"/>
          </a:p>
          <a:p>
            <a:pPr algn="just"/>
            <a:r>
              <a:rPr lang="es-VE" sz="1200" b="1" dirty="0" smtClean="0"/>
              <a:t>DIRECTORES (AS)  DE ESCUELA</a:t>
            </a:r>
          </a:p>
          <a:p>
            <a:pPr algn="just"/>
            <a:r>
              <a:rPr lang="es-VE" sz="1200" dirty="0" smtClean="0"/>
              <a:t>Biología: Jesús Romero</a:t>
            </a:r>
          </a:p>
          <a:p>
            <a:pPr algn="just"/>
            <a:r>
              <a:rPr lang="es-VE" sz="1200" dirty="0" smtClean="0"/>
              <a:t>Computación:  </a:t>
            </a:r>
            <a:r>
              <a:rPr lang="es-VE" sz="1200" dirty="0"/>
              <a:t>Robinson Rivas</a:t>
            </a:r>
            <a:endParaRPr lang="es-VE" sz="1200" dirty="0" smtClean="0"/>
          </a:p>
          <a:p>
            <a:pPr algn="just"/>
            <a:r>
              <a:rPr lang="es-VE" sz="1200" dirty="0" smtClean="0"/>
              <a:t>Física: José Antonio López</a:t>
            </a:r>
          </a:p>
          <a:p>
            <a:pPr algn="just"/>
            <a:r>
              <a:rPr lang="es-VE" sz="1200" dirty="0" smtClean="0"/>
              <a:t>Matemática: Mariela Castillo</a:t>
            </a:r>
          </a:p>
          <a:p>
            <a:pPr algn="just"/>
            <a:r>
              <a:rPr lang="es-VE" sz="1200" dirty="0" smtClean="0"/>
              <a:t>Química: María Lorena Araujo</a:t>
            </a:r>
          </a:p>
          <a:p>
            <a:pPr algn="just"/>
            <a:endParaRPr lang="es-VE" sz="1200" dirty="0"/>
          </a:p>
          <a:p>
            <a:pPr algn="just"/>
            <a:r>
              <a:rPr lang="es-VE" sz="1200" b="1" dirty="0" smtClean="0"/>
              <a:t>DIRECTORES (AS)  DE INSTITUTO</a:t>
            </a:r>
          </a:p>
          <a:p>
            <a:pPr algn="just"/>
            <a:r>
              <a:rPr lang="es-VE" sz="1200" dirty="0" smtClean="0"/>
              <a:t>Biología Experimental: Ernesto González</a:t>
            </a:r>
          </a:p>
          <a:p>
            <a:pPr algn="just"/>
            <a:r>
              <a:rPr lang="es-VE" sz="1200" dirty="0" smtClean="0"/>
              <a:t>Ciencia y Tecnología de Alimentos: María Estela Matos </a:t>
            </a:r>
          </a:p>
          <a:p>
            <a:pPr algn="just"/>
            <a:r>
              <a:rPr lang="es-VE" sz="1200" dirty="0" smtClean="0"/>
              <a:t>Zoología y Ecología Tropical: </a:t>
            </a:r>
            <a:r>
              <a:rPr lang="es-VE" sz="1200" dirty="0"/>
              <a:t>Ana Bonilla</a:t>
            </a:r>
            <a:endParaRPr lang="es-VE" sz="1200" dirty="0" smtClean="0"/>
          </a:p>
          <a:p>
            <a:pPr algn="just"/>
            <a:r>
              <a:rPr lang="es-VE" sz="1200" dirty="0" smtClean="0"/>
              <a:t>Ciencias de la Tierra: Ramón Montero</a:t>
            </a:r>
            <a:endParaRPr lang="es-VE" sz="1200" dirty="0"/>
          </a:p>
        </p:txBody>
      </p:sp>
      <p:pic>
        <p:nvPicPr>
          <p:cNvPr id="36" name="Picture 2" descr="http://fisica.ciens.ucv.ve/felix/elecciones2008/imgns/ve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096" y="2786630"/>
            <a:ext cx="1800200" cy="25146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7" name="36 CuadroTexto"/>
          <p:cNvSpPr txBox="1"/>
          <p:nvPr/>
        </p:nvSpPr>
        <p:spPr>
          <a:xfrm>
            <a:off x="4574495" y="5450926"/>
            <a:ext cx="1592167" cy="461665"/>
          </a:xfrm>
          <a:prstGeom prst="rect">
            <a:avLst/>
          </a:prstGeom>
          <a:noFill/>
        </p:spPr>
        <p:txBody>
          <a:bodyPr wrap="none" rtlCol="0">
            <a:spAutoFit/>
          </a:bodyPr>
          <a:lstStyle/>
          <a:p>
            <a:pPr algn="r"/>
            <a:r>
              <a:rPr lang="es-VE" sz="800" i="1" dirty="0" smtClean="0"/>
              <a:t>Dr. Ventura </a:t>
            </a:r>
            <a:r>
              <a:rPr lang="es-VE" sz="800" i="1" dirty="0" err="1" smtClean="0"/>
              <a:t>Echandía</a:t>
            </a:r>
            <a:endParaRPr lang="es-VE" sz="800" i="1" dirty="0" smtClean="0"/>
          </a:p>
          <a:p>
            <a:pPr algn="r"/>
            <a:r>
              <a:rPr lang="es-VE" sz="800" i="1" dirty="0" smtClean="0"/>
              <a:t>Decano de la Facultad de Ciencias</a:t>
            </a:r>
          </a:p>
          <a:p>
            <a:pPr algn="r"/>
            <a:r>
              <a:rPr lang="es-ES" sz="800" i="1" dirty="0" smtClean="0"/>
              <a:t>(2007-)</a:t>
            </a:r>
            <a:endParaRPr lang="es-VE" sz="800" i="1" dirty="0" smtClean="0"/>
          </a:p>
        </p:txBody>
      </p:sp>
      <p:pic>
        <p:nvPicPr>
          <p:cNvPr id="38" name="3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211" y="6171006"/>
            <a:ext cx="1840086" cy="146171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39 CuadroTexto"/>
          <p:cNvSpPr txBox="1"/>
          <p:nvPr/>
        </p:nvSpPr>
        <p:spPr>
          <a:xfrm>
            <a:off x="4334716" y="7827190"/>
            <a:ext cx="1875835" cy="338554"/>
          </a:xfrm>
          <a:prstGeom prst="rect">
            <a:avLst/>
          </a:prstGeom>
          <a:noFill/>
        </p:spPr>
        <p:txBody>
          <a:bodyPr wrap="none" rtlCol="0">
            <a:spAutoFit/>
          </a:bodyPr>
          <a:lstStyle/>
          <a:p>
            <a:pPr algn="r"/>
            <a:r>
              <a:rPr lang="es-VE" sz="800" i="1" dirty="0" smtClean="0"/>
              <a:t>Mural de Mateo Manaure (1952)</a:t>
            </a:r>
          </a:p>
          <a:p>
            <a:pPr algn="r"/>
            <a:r>
              <a:rPr lang="es-VE" sz="800" i="1" dirty="0" smtClean="0"/>
              <a:t>Galpones de la Facultad de Ciencias-UCV</a:t>
            </a:r>
          </a:p>
        </p:txBody>
      </p:sp>
      <p:sp>
        <p:nvSpPr>
          <p:cNvPr id="41" name="40 CuadroTexto"/>
          <p:cNvSpPr txBox="1"/>
          <p:nvPr/>
        </p:nvSpPr>
        <p:spPr>
          <a:xfrm>
            <a:off x="476672" y="2211727"/>
            <a:ext cx="6005060" cy="430887"/>
          </a:xfrm>
          <a:prstGeom prst="rect">
            <a:avLst/>
          </a:prstGeom>
          <a:noFill/>
        </p:spPr>
        <p:txBody>
          <a:bodyPr wrap="square" rtlCol="0">
            <a:spAutoFit/>
          </a:bodyPr>
          <a:lstStyle/>
          <a:p>
            <a:r>
              <a:rPr lang="es-ES" sz="2200" dirty="0" smtClean="0">
                <a:latin typeface="Kozuka Gothic Pro M" pitchFamily="34" charset="-128"/>
                <a:ea typeface="Kozuka Gothic Pro M" pitchFamily="34" charset="-128"/>
              </a:rPr>
              <a:t>Equipo Directivo 2007-</a:t>
            </a:r>
            <a:r>
              <a:rPr lang="es-ES" sz="2000" dirty="0" smtClean="0">
                <a:latin typeface="Kozuka Gothic Pro H" pitchFamily="34" charset="-128"/>
                <a:ea typeface="Kozuka Gothic Pro H" pitchFamily="34" charset="-128"/>
              </a:rPr>
              <a:t> </a:t>
            </a:r>
            <a:endParaRPr lang="es-VE" sz="2000" dirty="0">
              <a:latin typeface="Kozuka Gothic Pro H" pitchFamily="34" charset="-128"/>
              <a:ea typeface="Kozuka Gothic Pro H" pitchFamily="34" charset="-128"/>
            </a:endParaRPr>
          </a:p>
        </p:txBody>
      </p:sp>
    </p:spTree>
    <p:extLst>
      <p:ext uri="{BB962C8B-B14F-4D97-AF65-F5344CB8AC3E}">
        <p14:creationId xmlns:p14="http://schemas.microsoft.com/office/powerpoint/2010/main" val="3159772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707886"/>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Escuela de Matemática </a:t>
            </a:r>
            <a:endParaRPr lang="es-VE" sz="1850" dirty="0">
              <a:latin typeface="Kozuka Gothic Pro M" pitchFamily="34" charset="-128"/>
              <a:ea typeface="Kozuka Gothic Pro M" pitchFamily="34" charset="-128"/>
            </a:endParaRPr>
          </a:p>
        </p:txBody>
      </p:sp>
      <p:sp>
        <p:nvSpPr>
          <p:cNvPr id="17" name="16 CuadroTexto"/>
          <p:cNvSpPr txBox="1"/>
          <p:nvPr/>
        </p:nvSpPr>
        <p:spPr>
          <a:xfrm>
            <a:off x="7138914" y="4283968"/>
            <a:ext cx="3058838" cy="430887"/>
          </a:xfrm>
          <a:prstGeom prst="rect">
            <a:avLst/>
          </a:prstGeom>
          <a:noFill/>
        </p:spPr>
        <p:txBody>
          <a:bodyPr wrap="square" rtlCol="0">
            <a:spAutoFit/>
          </a:bodyPr>
          <a:lstStyle/>
          <a:p>
            <a:pPr marL="171450" indent="-171450" algn="just">
              <a:buClr>
                <a:schemeClr val="accent6">
                  <a:lumMod val="75000"/>
                </a:schemeClr>
              </a:buClr>
              <a:buFont typeface="Arial" pitchFamily="34" charset="0"/>
              <a:buChar char="•"/>
            </a:pPr>
            <a:endParaRPr lang="es-ES" sz="1100" dirty="0"/>
          </a:p>
          <a:p>
            <a:pPr marL="171450" indent="-171450" algn="just">
              <a:buClr>
                <a:schemeClr val="accent6">
                  <a:lumMod val="75000"/>
                </a:schemeClr>
              </a:buClr>
              <a:buFont typeface="Arial" pitchFamily="34" charset="0"/>
              <a:buChar char="•"/>
            </a:pPr>
            <a:endParaRPr lang="es-VE" sz="1100" dirty="0" smtClean="0"/>
          </a:p>
        </p:txBody>
      </p:sp>
      <p:sp>
        <p:nvSpPr>
          <p:cNvPr id="19" name="18 CuadroTexto"/>
          <p:cNvSpPr txBox="1"/>
          <p:nvPr/>
        </p:nvSpPr>
        <p:spPr>
          <a:xfrm>
            <a:off x="476672" y="2267744"/>
            <a:ext cx="2880320" cy="6524863"/>
          </a:xfrm>
          <a:prstGeom prst="rect">
            <a:avLst/>
          </a:prstGeom>
          <a:noFill/>
        </p:spPr>
        <p:txBody>
          <a:bodyPr wrap="square" rtlCol="0">
            <a:spAutoFit/>
          </a:bodyPr>
          <a:lstStyle/>
          <a:p>
            <a:pPr algn="just"/>
            <a:r>
              <a:rPr lang="es-ES" sz="1100" b="1" dirty="0" smtClean="0"/>
              <a:t>MISIÓN</a:t>
            </a:r>
            <a:r>
              <a:rPr lang="es-ES" sz="1100" b="1" u="sng" dirty="0" smtClean="0"/>
              <a:t> </a:t>
            </a:r>
          </a:p>
          <a:p>
            <a:pPr algn="just"/>
            <a:r>
              <a:rPr lang="es-ES" sz="1100" dirty="0"/>
              <a:t>Formar a los profesionales matemáticos que el país necesita, </a:t>
            </a:r>
            <a:r>
              <a:rPr lang="es-ES" sz="1100" dirty="0" smtClean="0"/>
              <a:t> brindando </a:t>
            </a:r>
            <a:r>
              <a:rPr lang="es-ES" sz="1100" dirty="0"/>
              <a:t>a sus estudiantes la formación integral que les permita un desempeño, realizando actividades de </a:t>
            </a:r>
            <a:r>
              <a:rPr lang="es-ES" sz="1100" dirty="0" smtClean="0"/>
              <a:t>docencia (pregrado y postgrado</a:t>
            </a:r>
            <a:r>
              <a:rPr lang="es-ES" sz="1100" dirty="0"/>
              <a:t>), investigación y extensión profesional caracterizado por una actitud </a:t>
            </a:r>
            <a:r>
              <a:rPr lang="es-ES" sz="1100" dirty="0" smtClean="0"/>
              <a:t>crítica, creativa </a:t>
            </a:r>
            <a:r>
              <a:rPr lang="es-ES" sz="1100" dirty="0"/>
              <a:t>y participativa, en el ámbito </a:t>
            </a:r>
            <a:r>
              <a:rPr lang="es-ES" sz="1100" dirty="0" smtClean="0"/>
              <a:t>científico-tecnológico, orientada </a:t>
            </a:r>
            <a:r>
              <a:rPr lang="es-ES" sz="1100" dirty="0"/>
              <a:t>siempre por sólidos principios éticos, </a:t>
            </a:r>
            <a:r>
              <a:rPr lang="es-ES" sz="1100" dirty="0" smtClean="0"/>
              <a:t>científicos </a:t>
            </a:r>
            <a:r>
              <a:rPr lang="es-ES" sz="1100" dirty="0"/>
              <a:t>y culturales; con una profunda vocación de servicio y un alto sentido de la responsabilidad y honestidad.</a:t>
            </a:r>
          </a:p>
          <a:p>
            <a:pPr algn="just"/>
            <a:r>
              <a:rPr lang="es-ES" sz="1100" b="1" dirty="0" smtClean="0"/>
              <a:t>VISIÓN </a:t>
            </a:r>
          </a:p>
          <a:p>
            <a:pPr algn="just"/>
            <a:r>
              <a:rPr lang="es-ES" sz="1100" dirty="0"/>
              <a:t>Lograr  la excelencia y liderazgo académico, </a:t>
            </a:r>
            <a:r>
              <a:rPr lang="es-ES" sz="1100" dirty="0" smtClean="0"/>
              <a:t>con </a:t>
            </a:r>
            <a:r>
              <a:rPr lang="es-ES" sz="1100" dirty="0"/>
              <a:t>un personal docente e investigador, y profesionales egresados en pre y postgrado, </a:t>
            </a:r>
          </a:p>
          <a:p>
            <a:pPr algn="just"/>
            <a:r>
              <a:rPr lang="es-ES" sz="1100" dirty="0"/>
              <a:t>de alta calificación; creadora de conocimientos matemáticos, científicos y tecnológicos </a:t>
            </a:r>
            <a:r>
              <a:rPr lang="es-ES" sz="1100" dirty="0" smtClean="0"/>
              <a:t>soportados </a:t>
            </a:r>
            <a:r>
              <a:rPr lang="es-ES" sz="1100" dirty="0"/>
              <a:t>por valores éticos sociales y humanistas acordes con la  naturaleza estatal, </a:t>
            </a:r>
            <a:r>
              <a:rPr lang="es-ES" sz="1100" dirty="0" smtClean="0"/>
              <a:t> publica  </a:t>
            </a:r>
            <a:r>
              <a:rPr lang="es-ES" sz="1100" dirty="0"/>
              <a:t>y abierta de la Universidad, para de ese modo  contribuir </a:t>
            </a:r>
            <a:r>
              <a:rPr lang="es-ES" sz="1100" dirty="0" smtClean="0"/>
              <a:t>al </a:t>
            </a:r>
            <a:r>
              <a:rPr lang="es-ES" sz="1100" dirty="0"/>
              <a:t>desarrollo humano con equidad propiciando una sociedad democrática y solidaria</a:t>
            </a:r>
            <a:r>
              <a:rPr lang="es-ES" sz="1100" dirty="0" smtClean="0"/>
              <a:t>.</a:t>
            </a:r>
            <a:endParaRPr lang="es-ES" sz="1100" b="1" dirty="0"/>
          </a:p>
          <a:p>
            <a:pPr marL="171450" indent="-171450" algn="just">
              <a:buClr>
                <a:srgbClr val="7030A0"/>
              </a:buClr>
              <a:buFont typeface="Arial" pitchFamily="34" charset="0"/>
              <a:buChar char="•"/>
            </a:pPr>
            <a:r>
              <a:rPr lang="es-ES" sz="1100" dirty="0" smtClean="0"/>
              <a:t>Ser </a:t>
            </a:r>
            <a:r>
              <a:rPr lang="es-ES" sz="1100" dirty="0"/>
              <a:t>modelo de excelencia en la formación de profesionales en matemática tanto de pre como de  </a:t>
            </a:r>
            <a:r>
              <a:rPr lang="es-ES" sz="1100" dirty="0" smtClean="0"/>
              <a:t>postgrado.</a:t>
            </a:r>
            <a:endParaRPr lang="es-ES" sz="1100" dirty="0"/>
          </a:p>
          <a:p>
            <a:pPr marL="171450" indent="-171450" algn="just">
              <a:buClr>
                <a:srgbClr val="7030A0"/>
              </a:buClr>
              <a:buFont typeface="Arial" pitchFamily="34" charset="0"/>
              <a:buChar char="•"/>
            </a:pPr>
            <a:r>
              <a:rPr lang="es-ES" sz="1100" dirty="0"/>
              <a:t>Ser líder en la producción de investigadores de matemática del país</a:t>
            </a:r>
          </a:p>
          <a:p>
            <a:pPr marL="171450" indent="-171450" algn="just">
              <a:buClr>
                <a:srgbClr val="7030A0"/>
              </a:buClr>
              <a:buFont typeface="Arial" pitchFamily="34" charset="0"/>
              <a:buChar char="•"/>
            </a:pPr>
            <a:r>
              <a:rPr lang="es-ES" sz="1100" dirty="0"/>
              <a:t>Lograr el reconocimiento del mundo académico nacional e internacional en las áreas de su </a:t>
            </a:r>
            <a:r>
              <a:rPr lang="es-ES" sz="1100" dirty="0" smtClean="0"/>
              <a:t>competencia.</a:t>
            </a:r>
          </a:p>
          <a:p>
            <a:pPr marL="171450" indent="-171450" algn="just">
              <a:buClr>
                <a:srgbClr val="7030A0"/>
              </a:buClr>
              <a:buFont typeface="Arial" pitchFamily="34" charset="0"/>
              <a:buChar char="•"/>
            </a:pPr>
            <a:r>
              <a:rPr lang="es-ES" sz="1100" dirty="0"/>
              <a:t>Involucrarse a través de la matemática en los procesos científicos y tecnológicos del país.</a:t>
            </a:r>
          </a:p>
          <a:p>
            <a:pPr marL="171450" indent="-171450" algn="just">
              <a:buClr>
                <a:srgbClr val="7030A0"/>
              </a:buClr>
              <a:buFont typeface="Arial" pitchFamily="34" charset="0"/>
              <a:buChar char="•"/>
            </a:pPr>
            <a:endParaRPr lang="es-ES" sz="1100" dirty="0" smtClean="0"/>
          </a:p>
        </p:txBody>
      </p:sp>
      <p:sp>
        <p:nvSpPr>
          <p:cNvPr id="25" name="24 CuadroTexto"/>
          <p:cNvSpPr txBox="1"/>
          <p:nvPr/>
        </p:nvSpPr>
        <p:spPr>
          <a:xfrm>
            <a:off x="3429000" y="2267744"/>
            <a:ext cx="1728192" cy="1446550"/>
          </a:xfrm>
          <a:prstGeom prst="rect">
            <a:avLst/>
          </a:prstGeom>
          <a:noFill/>
        </p:spPr>
        <p:txBody>
          <a:bodyPr wrap="square" rtlCol="0">
            <a:spAutoFit/>
          </a:bodyPr>
          <a:lstStyle/>
          <a:p>
            <a:r>
              <a:rPr lang="es-ES" sz="1100" b="1" dirty="0" smtClean="0"/>
              <a:t>VISIÓN  (CONT.)</a:t>
            </a:r>
          </a:p>
          <a:p>
            <a:pPr marL="171450" indent="-171450">
              <a:buClr>
                <a:srgbClr val="7030A0"/>
              </a:buClr>
              <a:buFont typeface="Arial" pitchFamily="34" charset="0"/>
              <a:buChar char="•"/>
            </a:pPr>
            <a:r>
              <a:rPr lang="es-ES" sz="1100" dirty="0"/>
              <a:t>Transferir </a:t>
            </a:r>
            <a:r>
              <a:rPr lang="es-ES" sz="1100" dirty="0" smtClean="0"/>
              <a:t>los conocimientos</a:t>
            </a:r>
          </a:p>
          <a:p>
            <a:pPr>
              <a:buClr>
                <a:srgbClr val="7030A0"/>
              </a:buClr>
            </a:pPr>
            <a:r>
              <a:rPr lang="es-ES" sz="1100" dirty="0" smtClean="0"/>
              <a:t>matemáticos </a:t>
            </a:r>
            <a:r>
              <a:rPr lang="es-ES" sz="1100" dirty="0"/>
              <a:t>de </a:t>
            </a:r>
            <a:r>
              <a:rPr lang="es-ES" sz="1100" dirty="0" smtClean="0"/>
              <a:t>sus       profesores, estudiantes</a:t>
            </a:r>
            <a:r>
              <a:rPr lang="es-ES" sz="1100" dirty="0"/>
              <a:t>, </a:t>
            </a:r>
            <a:r>
              <a:rPr lang="es-ES" sz="1100" dirty="0" smtClean="0"/>
              <a:t>  de manera </a:t>
            </a:r>
            <a:r>
              <a:rPr lang="es-ES" sz="1100" dirty="0"/>
              <a:t>útil a la sociedad.</a:t>
            </a:r>
          </a:p>
          <a:p>
            <a:endParaRPr lang="es-ES" sz="1100" dirty="0"/>
          </a:p>
        </p:txBody>
      </p:sp>
      <p:grpSp>
        <p:nvGrpSpPr>
          <p:cNvPr id="6" name="5 Grupo"/>
          <p:cNvGrpSpPr/>
          <p:nvPr/>
        </p:nvGrpSpPr>
        <p:grpSpPr>
          <a:xfrm>
            <a:off x="4941168" y="2207205"/>
            <a:ext cx="1296144" cy="1315015"/>
            <a:chOff x="4909172" y="2207205"/>
            <a:chExt cx="1296144" cy="1315015"/>
          </a:xfrm>
        </p:grpSpPr>
        <p:sp>
          <p:nvSpPr>
            <p:cNvPr id="21" name="20 Rectángulo"/>
            <p:cNvSpPr/>
            <p:nvPr/>
          </p:nvSpPr>
          <p:spPr>
            <a:xfrm>
              <a:off x="4909172" y="2207205"/>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1180" y="2607021"/>
              <a:ext cx="1175738" cy="411143"/>
            </a:xfrm>
            <a:prstGeom prst="rect">
              <a:avLst/>
            </a:prstGeom>
          </p:spPr>
        </p:pic>
      </p:grpSp>
      <p:sp>
        <p:nvSpPr>
          <p:cNvPr id="33" name="32 CuadroTexto"/>
          <p:cNvSpPr txBox="1"/>
          <p:nvPr/>
        </p:nvSpPr>
        <p:spPr>
          <a:xfrm>
            <a:off x="3356992" y="3517136"/>
            <a:ext cx="2952328" cy="4832092"/>
          </a:xfrm>
          <a:prstGeom prst="rect">
            <a:avLst/>
          </a:prstGeom>
          <a:noFill/>
        </p:spPr>
        <p:txBody>
          <a:bodyPr wrap="square" rtlCol="0">
            <a:spAutoFit/>
          </a:bodyPr>
          <a:lstStyle/>
          <a:p>
            <a:pPr marL="171450" indent="-171450" algn="just">
              <a:buClr>
                <a:srgbClr val="7030A0"/>
              </a:buClr>
              <a:buFont typeface="Arial" pitchFamily="34" charset="0"/>
              <a:buChar char="•"/>
            </a:pPr>
            <a:r>
              <a:rPr lang="es-ES" sz="1100" dirty="0" smtClean="0"/>
              <a:t>Desarrollar una cultura matemática que interactué con  las demás áreas académicas  de la Universidad.</a:t>
            </a:r>
          </a:p>
          <a:p>
            <a:pPr marL="171450" indent="-171450" algn="just">
              <a:buClr>
                <a:srgbClr val="7030A0"/>
              </a:buClr>
              <a:buFont typeface="Arial" pitchFamily="34" charset="0"/>
              <a:buChar char="•"/>
            </a:pPr>
            <a:r>
              <a:rPr lang="es-ES" sz="1100" dirty="0" smtClean="0"/>
              <a:t>Construir el pensamiento creativo, lógico y conceptual que permitan una toma de decisiones responsables que estimulen el mejor desempeño individual y colectivo, con respeto y libertad.</a:t>
            </a:r>
          </a:p>
          <a:p>
            <a:pPr marL="171450" indent="-171450" algn="just">
              <a:buClr>
                <a:srgbClr val="7030A0"/>
              </a:buClr>
              <a:buFont typeface="Arial" pitchFamily="34" charset="0"/>
              <a:buChar char="•"/>
            </a:pPr>
            <a:r>
              <a:rPr lang="es-ES" sz="1100" dirty="0" smtClean="0"/>
              <a:t>Formar profesionales que utilicen la matemática como  un instrumento para pensar, valorar y entender y modificar nuestro entorno.</a:t>
            </a:r>
          </a:p>
          <a:p>
            <a:pPr marL="171450" indent="-171450" algn="just">
              <a:buClr>
                <a:srgbClr val="7030A0"/>
              </a:buClr>
              <a:buFont typeface="Arial" pitchFamily="34" charset="0"/>
              <a:buChar char="•"/>
            </a:pPr>
            <a:r>
              <a:rPr lang="es-ES" sz="1100" dirty="0" smtClean="0"/>
              <a:t>Propiciar el trabajo multidisciplinario y en equipo, para solucionar los problemas no convencionales que afectan la sociedad.</a:t>
            </a:r>
          </a:p>
          <a:p>
            <a:pPr marL="171450" indent="-171450" algn="just">
              <a:buClr>
                <a:srgbClr val="7030A0"/>
              </a:buClr>
              <a:buFont typeface="Arial" pitchFamily="34" charset="0"/>
              <a:buChar char="•"/>
            </a:pPr>
            <a:r>
              <a:rPr lang="es-ES" sz="1100" dirty="0" smtClean="0"/>
              <a:t>Asimilar las nuevas tecnologías de manera eficiente y aplicarlas de manera adecuada.</a:t>
            </a:r>
          </a:p>
          <a:p>
            <a:pPr algn="just">
              <a:buClr>
                <a:srgbClr val="7030A0"/>
              </a:buClr>
            </a:pPr>
            <a:r>
              <a:rPr lang="es-ES" sz="1100" b="1" dirty="0" smtClean="0"/>
              <a:t>OBJETIVOS </a:t>
            </a:r>
          </a:p>
          <a:p>
            <a:pPr marL="171450" indent="-171450" algn="just">
              <a:buClr>
                <a:srgbClr val="7030A0"/>
              </a:buClr>
              <a:buFont typeface="Arial" pitchFamily="34" charset="0"/>
              <a:buChar char="•"/>
            </a:pPr>
            <a:r>
              <a:rPr lang="es-ES" sz="1100" dirty="0"/>
              <a:t>Formar profesionales con sólido nivel académico en matemática.</a:t>
            </a:r>
          </a:p>
          <a:p>
            <a:pPr marL="171450" indent="-171450" algn="just">
              <a:buClr>
                <a:srgbClr val="7030A0"/>
              </a:buClr>
              <a:buFont typeface="Arial" pitchFamily="34" charset="0"/>
              <a:buChar char="•"/>
            </a:pPr>
            <a:r>
              <a:rPr lang="es-ES" sz="1100" dirty="0"/>
              <a:t>Formar investigadores, docentes y profesionales de cuarto nivel de alta calidad. </a:t>
            </a:r>
          </a:p>
          <a:p>
            <a:pPr marL="171450" indent="-171450" algn="just">
              <a:buClr>
                <a:srgbClr val="7030A0"/>
              </a:buClr>
              <a:buFont typeface="Arial" pitchFamily="34" charset="0"/>
              <a:buChar char="•"/>
            </a:pPr>
            <a:r>
              <a:rPr lang="es-ES" sz="1100" dirty="0"/>
              <a:t>Promover y desarrollar las actividades de investigación.</a:t>
            </a:r>
          </a:p>
          <a:p>
            <a:pPr marL="171450" indent="-171450" algn="just">
              <a:buClr>
                <a:srgbClr val="7030A0"/>
              </a:buClr>
              <a:buFont typeface="Arial" pitchFamily="34" charset="0"/>
              <a:buChar char="•"/>
            </a:pPr>
            <a:r>
              <a:rPr lang="es-ES" sz="1100" dirty="0"/>
              <a:t>Mantener intercambios científicos con otros centros nacionales e internacionales.</a:t>
            </a:r>
          </a:p>
          <a:p>
            <a:pPr marL="171450" indent="-171450" algn="just">
              <a:buClr>
                <a:srgbClr val="7030A0"/>
              </a:buClr>
              <a:buFont typeface="Arial" pitchFamily="34" charset="0"/>
              <a:buChar char="•"/>
            </a:pPr>
            <a:r>
              <a:rPr lang="es-ES" sz="1100" dirty="0"/>
              <a:t>Desarrollar proyectos de investigación.</a:t>
            </a:r>
            <a:endParaRPr lang="es-ES" sz="1100" dirty="0" smtClean="0"/>
          </a:p>
          <a:p>
            <a:pPr marL="171450" indent="-171450" algn="just">
              <a:buFont typeface="Arial" pitchFamily="34" charset="0"/>
              <a:buChar char="•"/>
            </a:pPr>
            <a:endParaRPr lang="es-ES" sz="1100" dirty="0"/>
          </a:p>
        </p:txBody>
      </p:sp>
    </p:spTree>
    <p:extLst>
      <p:ext uri="{BB962C8B-B14F-4D97-AF65-F5344CB8AC3E}">
        <p14:creationId xmlns:p14="http://schemas.microsoft.com/office/powerpoint/2010/main" val="13416072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511991" y="8532440"/>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75968" y="1256075"/>
            <a:ext cx="6414480" cy="707886"/>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a:p>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Escuela de Matemática </a:t>
            </a:r>
            <a:endParaRPr lang="es-VE" sz="1850" dirty="0">
              <a:latin typeface="Kozuka Gothic Pro M" pitchFamily="34" charset="-128"/>
              <a:ea typeface="Kozuka Gothic Pro M" pitchFamily="34" charset="-128"/>
            </a:endParaRPr>
          </a:p>
        </p:txBody>
      </p:sp>
      <p:sp>
        <p:nvSpPr>
          <p:cNvPr id="17" name="16 CuadroTexto"/>
          <p:cNvSpPr txBox="1"/>
          <p:nvPr/>
        </p:nvSpPr>
        <p:spPr>
          <a:xfrm>
            <a:off x="476672" y="2195736"/>
            <a:ext cx="2920140" cy="3647152"/>
          </a:xfrm>
          <a:prstGeom prst="rect">
            <a:avLst/>
          </a:prstGeom>
          <a:noFill/>
        </p:spPr>
        <p:txBody>
          <a:bodyPr wrap="square" rtlCol="0">
            <a:spAutoFit/>
          </a:bodyPr>
          <a:lstStyle/>
          <a:p>
            <a:pPr algn="just">
              <a:buClr>
                <a:schemeClr val="accent6">
                  <a:lumMod val="75000"/>
                </a:schemeClr>
              </a:buClr>
            </a:pPr>
            <a:r>
              <a:rPr lang="es-ES" sz="1100" b="1" dirty="0" smtClean="0"/>
              <a:t>FUNCIONES</a:t>
            </a:r>
          </a:p>
          <a:p>
            <a:pPr marL="171450" indent="-171450" algn="just">
              <a:buClr>
                <a:srgbClr val="7030A0"/>
              </a:buClr>
              <a:buFont typeface="Arial" pitchFamily="34" charset="0"/>
              <a:buChar char="•"/>
            </a:pPr>
            <a:r>
              <a:rPr lang="es-ES" sz="1100" dirty="0" smtClean="0"/>
              <a:t>Formar </a:t>
            </a:r>
            <a:r>
              <a:rPr lang="es-ES" sz="1100" dirty="0"/>
              <a:t>profesionales con sólido nivel académico en </a:t>
            </a:r>
            <a:r>
              <a:rPr lang="es-ES" sz="1100" dirty="0" smtClean="0"/>
              <a:t>matemáticas.</a:t>
            </a:r>
            <a:endParaRPr lang="es-ES" sz="1100" dirty="0"/>
          </a:p>
          <a:p>
            <a:pPr marL="171450" indent="-171450" algn="just">
              <a:buClr>
                <a:srgbClr val="7030A0"/>
              </a:buClr>
              <a:buFont typeface="Arial" pitchFamily="34" charset="0"/>
              <a:buChar char="•"/>
            </a:pPr>
            <a:r>
              <a:rPr lang="es-ES" sz="1100" dirty="0"/>
              <a:t>Realizar las labores docentes de la </a:t>
            </a:r>
            <a:r>
              <a:rPr lang="es-ES" sz="1100" dirty="0" smtClean="0"/>
              <a:t>escuela.</a:t>
            </a:r>
            <a:endParaRPr lang="es-ES" sz="1100" dirty="0"/>
          </a:p>
          <a:p>
            <a:pPr marL="171450" indent="-171450" algn="just">
              <a:buClr>
                <a:srgbClr val="7030A0"/>
              </a:buClr>
              <a:buFont typeface="Arial" pitchFamily="34" charset="0"/>
              <a:buChar char="•"/>
            </a:pPr>
            <a:r>
              <a:rPr lang="es-ES" sz="1100" dirty="0"/>
              <a:t>Elaborar planes y programas de </a:t>
            </a:r>
            <a:r>
              <a:rPr lang="es-ES" sz="1100" dirty="0" smtClean="0"/>
              <a:t>estudio.</a:t>
            </a:r>
            <a:endParaRPr lang="es-ES" sz="1100" dirty="0"/>
          </a:p>
          <a:p>
            <a:pPr marL="171450" indent="-171450" algn="just">
              <a:buClr>
                <a:srgbClr val="7030A0"/>
              </a:buClr>
              <a:buFont typeface="Arial" pitchFamily="34" charset="0"/>
              <a:buChar char="•"/>
            </a:pPr>
            <a:r>
              <a:rPr lang="es-ES" sz="1100" dirty="0"/>
              <a:t>Proponer y nombrar </a:t>
            </a:r>
            <a:r>
              <a:rPr lang="es-ES" sz="1100" dirty="0" smtClean="0"/>
              <a:t>jurados.</a:t>
            </a:r>
            <a:endParaRPr lang="es-ES" sz="1100" dirty="0"/>
          </a:p>
          <a:p>
            <a:pPr marL="171450" indent="-171450" algn="just">
              <a:buClr>
                <a:srgbClr val="7030A0"/>
              </a:buClr>
              <a:buFont typeface="Arial" pitchFamily="34" charset="0"/>
              <a:buChar char="•"/>
            </a:pPr>
            <a:r>
              <a:rPr lang="es-ES" sz="1100" dirty="0"/>
              <a:t>Presentar y estudiar las solicitudes de todos los trámites de los estudiantes y personal </a:t>
            </a:r>
            <a:r>
              <a:rPr lang="es-ES" sz="1100" dirty="0" smtClean="0"/>
              <a:t>docente. </a:t>
            </a:r>
            <a:endParaRPr lang="es-ES" sz="1100" dirty="0"/>
          </a:p>
          <a:p>
            <a:pPr marL="171450" indent="-171450" algn="just">
              <a:buClr>
                <a:srgbClr val="7030A0"/>
              </a:buClr>
              <a:buFont typeface="Arial" pitchFamily="34" charset="0"/>
              <a:buChar char="•"/>
            </a:pPr>
            <a:r>
              <a:rPr lang="es-ES" sz="1100" dirty="0"/>
              <a:t>Fomentar la Investigación y las actividades de extensión especializada en el </a:t>
            </a:r>
            <a:r>
              <a:rPr lang="es-ES" sz="1100" dirty="0" smtClean="0"/>
              <a:t>área.</a:t>
            </a:r>
          </a:p>
          <a:p>
            <a:pPr algn="just">
              <a:buClr>
                <a:srgbClr val="7030A0"/>
              </a:buClr>
            </a:pPr>
            <a:r>
              <a:rPr lang="es-ES" sz="1100" b="1" dirty="0" smtClean="0"/>
              <a:t>CAMPO DE ACCIÓN </a:t>
            </a:r>
          </a:p>
          <a:p>
            <a:pPr marL="171450" indent="-171450" algn="just">
              <a:buClr>
                <a:srgbClr val="7030A0"/>
              </a:buClr>
              <a:buFont typeface="Arial" pitchFamily="34" charset="0"/>
              <a:buChar char="•"/>
            </a:pPr>
            <a:r>
              <a:rPr lang="es-ES" sz="1100" dirty="0"/>
              <a:t>La investigación procura desarrollar resultados en las áreas de Astrofísica, </a:t>
            </a:r>
            <a:r>
              <a:rPr lang="es-ES" sz="1100" dirty="0" smtClean="0"/>
              <a:t> Relatividad </a:t>
            </a:r>
            <a:r>
              <a:rPr lang="es-ES" sz="1100" dirty="0"/>
              <a:t>General, Teoría de Campos y Partículas, Física Matemática, Sistemas Complejos, </a:t>
            </a:r>
            <a:r>
              <a:rPr lang="es-ES" sz="1100" dirty="0" smtClean="0"/>
              <a:t>Física </a:t>
            </a:r>
            <a:r>
              <a:rPr lang="es-ES" sz="1100" dirty="0"/>
              <a:t>Médica, Geofísica, Física de la Materia Condensada y Física de los Materiales. </a:t>
            </a:r>
            <a:endParaRPr lang="es-ES" sz="1100" dirty="0" smtClean="0"/>
          </a:p>
          <a:p>
            <a:pPr marL="171450" indent="-171450" algn="just">
              <a:buClr>
                <a:srgbClr val="7030A0"/>
              </a:buClr>
              <a:buFont typeface="Arial" pitchFamily="34" charset="0"/>
              <a:buChar char="•"/>
            </a:pPr>
            <a:r>
              <a:rPr lang="es-ES" sz="1100" dirty="0" smtClean="0"/>
              <a:t>Promueve convenios institucionales que fomenten la enseñanza de la matemática. </a:t>
            </a:r>
            <a:endParaRPr lang="es-ES" sz="1100"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1048" y="6488895"/>
            <a:ext cx="2330880" cy="174816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20 Rectángulo"/>
          <p:cNvSpPr/>
          <p:nvPr/>
        </p:nvSpPr>
        <p:spPr>
          <a:xfrm>
            <a:off x="3429000" y="2219850"/>
            <a:ext cx="2818693" cy="41564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Rectángulo"/>
          <p:cNvSpPr/>
          <p:nvPr/>
        </p:nvSpPr>
        <p:spPr>
          <a:xfrm>
            <a:off x="3501008" y="2292380"/>
            <a:ext cx="2661294" cy="235769"/>
          </a:xfrm>
          <a:prstGeom prst="rect">
            <a:avLst/>
          </a:prstGeom>
          <a:solidFill>
            <a:srgbClr val="635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5" name="24 CuadroTexto"/>
          <p:cNvSpPr txBox="1"/>
          <p:nvPr/>
        </p:nvSpPr>
        <p:spPr>
          <a:xfrm>
            <a:off x="3511389" y="2247999"/>
            <a:ext cx="2160240" cy="307777"/>
          </a:xfrm>
          <a:prstGeom prst="rect">
            <a:avLst/>
          </a:prstGeom>
          <a:noFill/>
        </p:spPr>
        <p:txBody>
          <a:bodyPr wrap="square" rtlCol="0">
            <a:spAutoFit/>
          </a:bodyPr>
          <a:lstStyle/>
          <a:p>
            <a:r>
              <a:rPr lang="es-ES" sz="1400" b="1" dirty="0" smtClean="0">
                <a:solidFill>
                  <a:schemeClr val="bg1"/>
                </a:solidFill>
              </a:rPr>
              <a:t>Historia de la Escuela    </a:t>
            </a:r>
            <a:endParaRPr lang="es-VE" sz="1400" b="1" dirty="0">
              <a:solidFill>
                <a:schemeClr val="bg1"/>
              </a:solidFill>
            </a:endParaRPr>
          </a:p>
        </p:txBody>
      </p:sp>
      <p:sp>
        <p:nvSpPr>
          <p:cNvPr id="19" name="18 CuadroTexto"/>
          <p:cNvSpPr txBox="1"/>
          <p:nvPr/>
        </p:nvSpPr>
        <p:spPr>
          <a:xfrm>
            <a:off x="3428999" y="2555771"/>
            <a:ext cx="2818693" cy="3816429"/>
          </a:xfrm>
          <a:prstGeom prst="rect">
            <a:avLst/>
          </a:prstGeom>
          <a:noFill/>
        </p:spPr>
        <p:txBody>
          <a:bodyPr wrap="square" rtlCol="0">
            <a:spAutoFit/>
          </a:bodyPr>
          <a:lstStyle/>
          <a:p>
            <a:pPr algn="just">
              <a:buClr>
                <a:schemeClr val="accent6">
                  <a:lumMod val="75000"/>
                </a:schemeClr>
              </a:buClr>
            </a:pPr>
            <a:r>
              <a:rPr lang="es-ES" sz="1100" dirty="0"/>
              <a:t>En 1958 fue creada la Facultad de Ciencias de la Universidad Central de Venezuela, </a:t>
            </a:r>
            <a:r>
              <a:rPr lang="es-ES" sz="1100" dirty="0" smtClean="0"/>
              <a:t>marcando </a:t>
            </a:r>
            <a:r>
              <a:rPr lang="es-ES" sz="1100" dirty="0"/>
              <a:t>el establecimiento institucional de la educación en ciencias básicas </a:t>
            </a:r>
            <a:r>
              <a:rPr lang="es-ES" sz="1100" dirty="0" smtClean="0"/>
              <a:t>en </a:t>
            </a:r>
            <a:r>
              <a:rPr lang="es-ES" sz="1100" dirty="0"/>
              <a:t>las universidades venezolanas. La Escuela de Física y Matemática durante este período inicial </a:t>
            </a:r>
            <a:r>
              <a:rPr lang="es-ES" sz="1100" dirty="0" smtClean="0"/>
              <a:t>fue </a:t>
            </a:r>
            <a:r>
              <a:rPr lang="es-ES" sz="1100" dirty="0"/>
              <a:t>el centro de las actividades de investigación en Matemática, </a:t>
            </a:r>
            <a:r>
              <a:rPr lang="es-ES" sz="1100" dirty="0" smtClean="0"/>
              <a:t>el </a:t>
            </a:r>
            <a:r>
              <a:rPr lang="es-ES" sz="1100" dirty="0"/>
              <a:t>lugar donde se concentraron los personajes que más influyeron en el futuro de esta actividad en Venezuela. </a:t>
            </a:r>
          </a:p>
          <a:p>
            <a:pPr algn="just">
              <a:buClr>
                <a:schemeClr val="accent6">
                  <a:lumMod val="75000"/>
                </a:schemeClr>
              </a:buClr>
            </a:pPr>
            <a:r>
              <a:rPr lang="es-ES" sz="1100" dirty="0"/>
              <a:t>A finales de la década de 1970 el Departamento de Matemática forma su estructura de Investigación por medio de los grupos </a:t>
            </a:r>
            <a:r>
              <a:rPr lang="es-ES" sz="1100" dirty="0" smtClean="0"/>
              <a:t>que </a:t>
            </a:r>
            <a:r>
              <a:rPr lang="es-ES" sz="1100" dirty="0"/>
              <a:t>constituyen las líneas de investigación para ese momento, y es así como se </a:t>
            </a:r>
            <a:r>
              <a:rPr lang="es-ES" sz="1100" dirty="0" smtClean="0"/>
              <a:t>estructuran los </a:t>
            </a:r>
            <a:r>
              <a:rPr lang="es-ES" sz="1100" dirty="0"/>
              <a:t>Grupos de Análisis, Álgebra y Lógica, Ecuaciones Diferenciales, Geometría y Topología y Probabilidades y </a:t>
            </a:r>
            <a:r>
              <a:rPr lang="es-ES" sz="1100" dirty="0" smtClean="0"/>
              <a:t>Estadística, y </a:t>
            </a:r>
            <a:r>
              <a:rPr lang="es-ES" sz="1100" dirty="0"/>
              <a:t>no es hasta 1998 que el Consejo Universitario aprobó la separación de las Escuelas de Física y Matemática.</a:t>
            </a:r>
            <a:endParaRPr lang="es-ES" sz="1100" dirty="0" smtClean="0"/>
          </a:p>
        </p:txBody>
      </p:sp>
      <p:sp>
        <p:nvSpPr>
          <p:cNvPr id="29" name="28 Rectángulo"/>
          <p:cNvSpPr/>
          <p:nvPr/>
        </p:nvSpPr>
        <p:spPr>
          <a:xfrm>
            <a:off x="538299" y="5915250"/>
            <a:ext cx="2818693" cy="24011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0" name="29 CuadroTexto"/>
          <p:cNvSpPr txBox="1"/>
          <p:nvPr/>
        </p:nvSpPr>
        <p:spPr>
          <a:xfrm>
            <a:off x="606582" y="6362035"/>
            <a:ext cx="2750410" cy="1954381"/>
          </a:xfrm>
          <a:prstGeom prst="rect">
            <a:avLst/>
          </a:prstGeom>
          <a:noFill/>
        </p:spPr>
        <p:txBody>
          <a:bodyPr wrap="square" rtlCol="0">
            <a:spAutoFit/>
          </a:bodyPr>
          <a:lstStyle/>
          <a:p>
            <a:pPr algn="just"/>
            <a:endParaRPr lang="es-ES" sz="1100" b="1" dirty="0" smtClean="0"/>
          </a:p>
          <a:p>
            <a:pPr algn="just"/>
            <a:r>
              <a:rPr lang="es-ES" sz="1100" b="1" dirty="0" smtClean="0"/>
              <a:t>Números </a:t>
            </a:r>
            <a:r>
              <a:rPr lang="es-ES" sz="1100" b="1" dirty="0"/>
              <a:t>Telefónicos	</a:t>
            </a:r>
          </a:p>
          <a:p>
            <a:pPr algn="just"/>
            <a:r>
              <a:rPr lang="es-ES" sz="1100" dirty="0"/>
              <a:t>58(212) 6050107 </a:t>
            </a:r>
            <a:r>
              <a:rPr lang="es-ES" sz="1100" dirty="0" smtClean="0"/>
              <a:t>/1047/1558/1197/1199</a:t>
            </a:r>
          </a:p>
          <a:p>
            <a:pPr algn="just"/>
            <a:endParaRPr lang="es-ES" sz="1100" b="1" dirty="0" smtClean="0"/>
          </a:p>
          <a:p>
            <a:pPr algn="just"/>
            <a:r>
              <a:rPr lang="es-ES" sz="1100" b="1" dirty="0" smtClean="0"/>
              <a:t>Correo Institucional</a:t>
            </a:r>
          </a:p>
          <a:p>
            <a:pPr algn="just"/>
            <a:r>
              <a:rPr lang="es-ES" sz="1100" dirty="0" smtClean="0"/>
              <a:t>dirmat@ciens.ucv.ve/depmat@ciens.ucv.ve</a:t>
            </a:r>
          </a:p>
          <a:p>
            <a:pPr algn="just"/>
            <a:endParaRPr lang="es-ES" sz="1100" b="1" dirty="0" smtClean="0"/>
          </a:p>
          <a:p>
            <a:pPr algn="just"/>
            <a:endParaRPr lang="es-ES" sz="1100" b="1" dirty="0" smtClean="0"/>
          </a:p>
          <a:p>
            <a:pPr algn="just"/>
            <a:r>
              <a:rPr lang="es-ES" sz="1100" b="1" dirty="0" smtClean="0"/>
              <a:t>Redes Sociales y Página Web: </a:t>
            </a:r>
          </a:p>
          <a:p>
            <a:pPr algn="just"/>
            <a:r>
              <a:rPr lang="es-ES" sz="1100" dirty="0"/>
              <a:t>@</a:t>
            </a:r>
            <a:r>
              <a:rPr lang="es-ES" sz="1100" dirty="0" err="1" smtClean="0"/>
              <a:t>escmateucv</a:t>
            </a:r>
            <a:endParaRPr lang="es-ES" sz="1100" dirty="0" smtClean="0"/>
          </a:p>
          <a:p>
            <a:pPr algn="just"/>
            <a:r>
              <a:rPr lang="es-ES" sz="1100" dirty="0"/>
              <a:t>http://www.matematica.ciens.ucv.ve</a:t>
            </a:r>
            <a:r>
              <a:rPr lang="es-ES" sz="1100" dirty="0" smtClean="0"/>
              <a:t>/</a:t>
            </a:r>
          </a:p>
        </p:txBody>
      </p:sp>
      <p:grpSp>
        <p:nvGrpSpPr>
          <p:cNvPr id="32" name="31 Grupo"/>
          <p:cNvGrpSpPr/>
          <p:nvPr/>
        </p:nvGrpSpPr>
        <p:grpSpPr>
          <a:xfrm>
            <a:off x="712983" y="6888757"/>
            <a:ext cx="220689" cy="220689"/>
            <a:chOff x="3827377" y="6599339"/>
            <a:chExt cx="373647" cy="373647"/>
          </a:xfrm>
        </p:grpSpPr>
        <p:sp>
          <p:nvSpPr>
            <p:cNvPr id="33" name="32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4" name="33 Imagen"/>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35" name="34 Grupo"/>
          <p:cNvGrpSpPr/>
          <p:nvPr/>
        </p:nvGrpSpPr>
        <p:grpSpPr>
          <a:xfrm>
            <a:off x="658458" y="7416358"/>
            <a:ext cx="310048" cy="300529"/>
            <a:chOff x="4809715" y="7309763"/>
            <a:chExt cx="418299" cy="405457"/>
          </a:xfrm>
        </p:grpSpPr>
        <p:sp>
          <p:nvSpPr>
            <p:cNvPr id="36" name="35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pic>
        <p:nvPicPr>
          <p:cNvPr id="41" name="40 Imagen"/>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89992" y="6276727"/>
            <a:ext cx="246979" cy="246979"/>
          </a:xfrm>
          <a:prstGeom prst="rect">
            <a:avLst/>
          </a:prstGeom>
        </p:spPr>
      </p:pic>
      <p:grpSp>
        <p:nvGrpSpPr>
          <p:cNvPr id="8" name="7 Grupo"/>
          <p:cNvGrpSpPr/>
          <p:nvPr/>
        </p:nvGrpSpPr>
        <p:grpSpPr>
          <a:xfrm>
            <a:off x="610307" y="5916687"/>
            <a:ext cx="2661294" cy="407204"/>
            <a:chOff x="-2907704" y="5220072"/>
            <a:chExt cx="2661294" cy="407204"/>
          </a:xfrm>
        </p:grpSpPr>
        <p:sp>
          <p:nvSpPr>
            <p:cNvPr id="38" name="37 Rectángulo"/>
            <p:cNvSpPr/>
            <p:nvPr/>
          </p:nvSpPr>
          <p:spPr>
            <a:xfrm>
              <a:off x="-2907704" y="5305539"/>
              <a:ext cx="2661294" cy="235769"/>
            </a:xfrm>
            <a:prstGeom prst="rect">
              <a:avLst/>
            </a:prstGeom>
            <a:solidFill>
              <a:srgbClr val="635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0" name="39 CuadroTexto"/>
            <p:cNvSpPr txBox="1"/>
            <p:nvPr/>
          </p:nvSpPr>
          <p:spPr>
            <a:xfrm>
              <a:off x="-2907704" y="526115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2" name="41 Imagen"/>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7851" y="5271244"/>
              <a:ext cx="304860" cy="304860"/>
            </a:xfrm>
            <a:prstGeom prst="rect">
              <a:avLst/>
            </a:prstGeom>
          </p:spPr>
        </p:pic>
        <p:sp>
          <p:nvSpPr>
            <p:cNvPr id="44" name="43 Elipse"/>
            <p:cNvSpPr/>
            <p:nvPr/>
          </p:nvSpPr>
          <p:spPr>
            <a:xfrm>
              <a:off x="-807410" y="5220072"/>
              <a:ext cx="407204" cy="4072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 name="6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109" y="5308373"/>
              <a:ext cx="275376" cy="230601"/>
            </a:xfrm>
            <a:prstGeom prst="rect">
              <a:avLst/>
            </a:prstGeom>
          </p:spPr>
        </p:pic>
      </p:grpSp>
    </p:spTree>
    <p:extLst>
      <p:ext uri="{BB962C8B-B14F-4D97-AF65-F5344CB8AC3E}">
        <p14:creationId xmlns:p14="http://schemas.microsoft.com/office/powerpoint/2010/main" val="3010446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6"/>
            <a:ext cx="5973662" cy="301077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Escuela de Matemática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476672" y="2193265"/>
            <a:ext cx="3002530" cy="415498"/>
          </a:xfrm>
          <a:prstGeom prst="rect">
            <a:avLst/>
          </a:prstGeom>
          <a:noFill/>
        </p:spPr>
        <p:txBody>
          <a:bodyPr wrap="square" rtlCol="0">
            <a:spAutoFit/>
          </a:bodyPr>
          <a:lstStyle/>
          <a:p>
            <a:pPr lvl="0" algn="just"/>
            <a:endParaRPr lang="es-ES" sz="1050" dirty="0" smtClean="0"/>
          </a:p>
          <a:p>
            <a:pPr lvl="0" algn="just"/>
            <a:endParaRPr lang="es-VE" sz="1050" dirty="0" smtClean="0"/>
          </a:p>
        </p:txBody>
      </p:sp>
      <p:sp>
        <p:nvSpPr>
          <p:cNvPr id="21" name="20 CuadroTexto"/>
          <p:cNvSpPr txBox="1"/>
          <p:nvPr/>
        </p:nvSpPr>
        <p:spPr>
          <a:xfrm>
            <a:off x="548681" y="2195736"/>
            <a:ext cx="2952327" cy="2123658"/>
          </a:xfrm>
          <a:prstGeom prst="rect">
            <a:avLst/>
          </a:prstGeom>
          <a:noFill/>
        </p:spPr>
        <p:txBody>
          <a:bodyPr wrap="square" rtlCol="0">
            <a:spAutoFit/>
          </a:bodyPr>
          <a:lstStyle/>
          <a:p>
            <a:pPr algn="just"/>
            <a:r>
              <a:rPr lang="es-ES" sz="1100" b="1" dirty="0" smtClean="0"/>
              <a:t>CENTROS</a:t>
            </a:r>
            <a:r>
              <a:rPr lang="es-ES" sz="1100" b="1" u="sng" dirty="0" smtClean="0"/>
              <a:t> </a:t>
            </a:r>
          </a:p>
          <a:p>
            <a:pPr algn="just"/>
            <a:r>
              <a:rPr lang="es-VE" sz="1100" dirty="0" smtClean="0"/>
              <a:t>Centro </a:t>
            </a:r>
            <a:r>
              <a:rPr lang="es-VE" sz="1100" dirty="0"/>
              <a:t>de </a:t>
            </a:r>
            <a:r>
              <a:rPr lang="es-VE" sz="1100" dirty="0" smtClean="0"/>
              <a:t>Análisis «Mischa Cotlare»</a:t>
            </a:r>
            <a:endParaRPr lang="es-VE" sz="1100" dirty="0"/>
          </a:p>
          <a:p>
            <a:pPr algn="just"/>
            <a:r>
              <a:rPr lang="es-VE" sz="1100" dirty="0"/>
              <a:t>Centro de Geometría</a:t>
            </a:r>
          </a:p>
          <a:p>
            <a:pPr algn="just"/>
            <a:r>
              <a:rPr lang="es-VE" sz="1100" dirty="0"/>
              <a:t>Centro de Probabilidades Y Estadísticas</a:t>
            </a:r>
          </a:p>
          <a:p>
            <a:pPr algn="just"/>
            <a:r>
              <a:rPr lang="es-ES" sz="1100" dirty="0"/>
              <a:t>Grupo de </a:t>
            </a:r>
            <a:r>
              <a:rPr lang="es-ES" sz="1100" dirty="0" smtClean="0"/>
              <a:t>Lógica y Álgebra </a:t>
            </a:r>
            <a:endParaRPr lang="es-ES" sz="1100" dirty="0"/>
          </a:p>
          <a:p>
            <a:pPr algn="just"/>
            <a:r>
              <a:rPr lang="es-ES" sz="1100" b="1" dirty="0" smtClean="0"/>
              <a:t>LABORATORIOS </a:t>
            </a:r>
          </a:p>
          <a:p>
            <a:pPr algn="just"/>
            <a:r>
              <a:rPr lang="es-VE" sz="1100" dirty="0" smtClean="0"/>
              <a:t>Laboratorio de Análisis Armónico</a:t>
            </a:r>
          </a:p>
          <a:p>
            <a:pPr algn="just"/>
            <a:r>
              <a:rPr lang="es-VE" sz="1100" dirty="0" smtClean="0"/>
              <a:t>Laboratorio de Formas En Grupos</a:t>
            </a:r>
          </a:p>
          <a:p>
            <a:pPr algn="just"/>
            <a:r>
              <a:rPr lang="es-VE" sz="1100" dirty="0" smtClean="0"/>
              <a:t>Laboratorio de Análisis Funcional</a:t>
            </a:r>
          </a:p>
          <a:p>
            <a:pPr algn="just"/>
            <a:r>
              <a:rPr lang="es-VE" sz="1100" dirty="0" smtClean="0"/>
              <a:t>Laboratorio de Teoría De Operaciones</a:t>
            </a:r>
          </a:p>
          <a:p>
            <a:pPr algn="just"/>
            <a:r>
              <a:rPr lang="es-VE" sz="1100" dirty="0" smtClean="0"/>
              <a:t>Laboratorio de Estadísticas</a:t>
            </a:r>
          </a:p>
          <a:p>
            <a:pPr algn="just"/>
            <a:endParaRPr lang="es-ES" sz="1100" b="1" u="sng" dirty="0" smtClean="0"/>
          </a:p>
        </p:txBody>
      </p:sp>
      <p:sp>
        <p:nvSpPr>
          <p:cNvPr id="22" name="21 CuadroTexto"/>
          <p:cNvSpPr txBox="1"/>
          <p:nvPr/>
        </p:nvSpPr>
        <p:spPr>
          <a:xfrm>
            <a:off x="3429001" y="2185571"/>
            <a:ext cx="2952327" cy="1277273"/>
          </a:xfrm>
          <a:prstGeom prst="rect">
            <a:avLst/>
          </a:prstGeom>
          <a:noFill/>
        </p:spPr>
        <p:txBody>
          <a:bodyPr wrap="square" rtlCol="0">
            <a:spAutoFit/>
          </a:bodyPr>
          <a:lstStyle/>
          <a:p>
            <a:pPr algn="just"/>
            <a:r>
              <a:rPr lang="es-ES" sz="1100" b="1" dirty="0" smtClean="0"/>
              <a:t>LABORATORIOS (CONT.)</a:t>
            </a:r>
          </a:p>
          <a:p>
            <a:pPr algn="just"/>
            <a:r>
              <a:rPr lang="es-VE" sz="1100" dirty="0"/>
              <a:t>Laboratorio de Geometría Y Topología</a:t>
            </a:r>
          </a:p>
          <a:p>
            <a:pPr algn="just"/>
            <a:r>
              <a:rPr lang="es-VE" sz="1100" dirty="0"/>
              <a:t>Laboratorio de Visualización De Imágenes</a:t>
            </a:r>
          </a:p>
          <a:p>
            <a:pPr algn="just"/>
            <a:r>
              <a:rPr lang="es-VE" sz="1100" dirty="0"/>
              <a:t>Laboratorio de Computación Gráfica </a:t>
            </a:r>
          </a:p>
          <a:p>
            <a:pPr algn="just"/>
            <a:r>
              <a:rPr lang="es-VE" sz="1100" dirty="0"/>
              <a:t>Y Geometría Aplicada</a:t>
            </a:r>
          </a:p>
          <a:p>
            <a:pPr algn="just"/>
            <a:endParaRPr lang="es-ES" sz="1100" b="1" dirty="0" smtClean="0"/>
          </a:p>
          <a:p>
            <a:pPr algn="just"/>
            <a:endParaRPr lang="es-ES" sz="1100" b="1" dirty="0" smtClean="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73" y="5004048"/>
            <a:ext cx="5939158" cy="277686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24 CuadroTexto"/>
          <p:cNvSpPr txBox="1"/>
          <p:nvPr/>
        </p:nvSpPr>
        <p:spPr>
          <a:xfrm>
            <a:off x="4354506" y="7956376"/>
            <a:ext cx="2097918" cy="338554"/>
          </a:xfrm>
          <a:prstGeom prst="rect">
            <a:avLst/>
          </a:prstGeom>
          <a:noFill/>
        </p:spPr>
        <p:txBody>
          <a:bodyPr wrap="square" rtlCol="0">
            <a:spAutoFit/>
          </a:bodyPr>
          <a:lstStyle/>
          <a:p>
            <a:pPr algn="r"/>
            <a:r>
              <a:rPr lang="es-VE" sz="800" i="1" dirty="0" smtClean="0"/>
              <a:t>Sala del Laboratorio </a:t>
            </a:r>
            <a:r>
              <a:rPr lang="es-VE" sz="800" i="1" dirty="0"/>
              <a:t>de Computación Gráfica </a:t>
            </a:r>
          </a:p>
          <a:p>
            <a:pPr algn="r"/>
            <a:r>
              <a:rPr lang="es-VE" sz="800" i="1" dirty="0"/>
              <a:t>Y Geometría </a:t>
            </a:r>
            <a:r>
              <a:rPr lang="es-VE" sz="800" i="1" dirty="0" smtClean="0"/>
              <a:t>Aplicada</a:t>
            </a:r>
            <a:endParaRPr lang="es-VE" sz="800" i="1" dirty="0"/>
          </a:p>
        </p:txBody>
      </p:sp>
    </p:spTree>
    <p:extLst>
      <p:ext uri="{BB962C8B-B14F-4D97-AF65-F5344CB8AC3E}">
        <p14:creationId xmlns:p14="http://schemas.microsoft.com/office/powerpoint/2010/main" val="14337502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Matemática   </a:t>
            </a:r>
            <a:endParaRPr lang="es-VE" sz="2000" dirty="0">
              <a:latin typeface="Kozuka Gothic Pro M" pitchFamily="34" charset="-128"/>
              <a:ea typeface="Kozuka Gothic Pro M" pitchFamily="34" charset="-128"/>
            </a:endParaRPr>
          </a:p>
        </p:txBody>
      </p:sp>
      <p:sp>
        <p:nvSpPr>
          <p:cNvPr id="19" name="18 CuadroTexto"/>
          <p:cNvSpPr txBox="1"/>
          <p:nvPr/>
        </p:nvSpPr>
        <p:spPr>
          <a:xfrm>
            <a:off x="476672" y="222767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Organigrama Estructural </a:t>
            </a:r>
            <a:endParaRPr lang="es-VE" sz="2000" dirty="0">
              <a:latin typeface="Kozuka Gothic Pro M" pitchFamily="34" charset="-128"/>
              <a:ea typeface="Kozuka Gothic Pro M" pitchFamily="34" charset="-128"/>
            </a:endParaRP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64" y="3062368"/>
            <a:ext cx="5661248" cy="4245936"/>
          </a:xfrm>
          <a:prstGeom prst="rect">
            <a:avLst/>
          </a:prstGeom>
        </p:spPr>
      </p:pic>
    </p:spTree>
    <p:extLst>
      <p:ext uri="{BB962C8B-B14F-4D97-AF65-F5344CB8AC3E}">
        <p14:creationId xmlns:p14="http://schemas.microsoft.com/office/powerpoint/2010/main" val="28757852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a:t>
            </a:r>
            <a:r>
              <a:rPr lang="es-ES" sz="2000" dirty="0" smtClean="0">
                <a:latin typeface="Kozuka Gothic Pro H" pitchFamily="34" charset="-128"/>
                <a:ea typeface="Kozuka Gothic Pro H" pitchFamily="34" charset="-128"/>
              </a:rPr>
              <a:t>Matemática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 </a:t>
            </a:r>
            <a:r>
              <a:rPr lang="es-ES" sz="1850" dirty="0">
                <a:latin typeface="Kozuka Gothic Pro M" pitchFamily="34" charset="-128"/>
                <a:ea typeface="Kozuka Gothic Pro M" pitchFamily="34" charset="-128"/>
              </a:rPr>
              <a:t>de Análisis “</a:t>
            </a:r>
            <a:r>
              <a:rPr lang="es-ES" sz="1850" dirty="0" err="1">
                <a:latin typeface="Kozuka Gothic Pro M" pitchFamily="34" charset="-128"/>
                <a:ea typeface="Kozuka Gothic Pro M" pitchFamily="34" charset="-128"/>
              </a:rPr>
              <a:t>Mischa</a:t>
            </a:r>
            <a:r>
              <a:rPr lang="es-ES" sz="1850" dirty="0">
                <a:latin typeface="Kozuka Gothic Pro M" pitchFamily="34" charset="-128"/>
                <a:ea typeface="Kozuka Gothic Pro M" pitchFamily="34" charset="-128"/>
              </a:rPr>
              <a:t> </a:t>
            </a:r>
            <a:r>
              <a:rPr lang="es-ES" sz="1850" dirty="0" err="1" smtClean="0">
                <a:latin typeface="Kozuka Gothic Pro M" pitchFamily="34" charset="-128"/>
                <a:ea typeface="Kozuka Gothic Pro M" pitchFamily="34" charset="-128"/>
              </a:rPr>
              <a:t>Cotlar</a:t>
            </a:r>
            <a:r>
              <a:rPr lang="es-ES" sz="1850" dirty="0" smtClean="0">
                <a:latin typeface="Kozuka Gothic Pro M" pitchFamily="34" charset="-128"/>
                <a:ea typeface="Kozuka Gothic Pro M" pitchFamily="34" charset="-128"/>
              </a:rPr>
              <a:t>” </a:t>
            </a:r>
            <a:endParaRPr lang="es-VE" sz="1850" dirty="0">
              <a:latin typeface="Kozuka Gothic Pro M" pitchFamily="34" charset="-128"/>
              <a:ea typeface="Kozuka Gothic Pro M" pitchFamily="34" charset="-128"/>
            </a:endParaRPr>
          </a:p>
        </p:txBody>
      </p:sp>
      <p:sp>
        <p:nvSpPr>
          <p:cNvPr id="17" name="16 CuadroTexto"/>
          <p:cNvSpPr txBox="1"/>
          <p:nvPr/>
        </p:nvSpPr>
        <p:spPr>
          <a:xfrm>
            <a:off x="476672" y="2195736"/>
            <a:ext cx="2880320" cy="5001369"/>
          </a:xfrm>
          <a:prstGeom prst="rect">
            <a:avLst/>
          </a:prstGeom>
          <a:noFill/>
        </p:spPr>
        <p:txBody>
          <a:bodyPr wrap="square" rtlCol="0">
            <a:spAutoFit/>
          </a:bodyPr>
          <a:lstStyle/>
          <a:p>
            <a:pPr algn="just"/>
            <a:r>
              <a:rPr lang="es-ES" sz="1100" b="1" dirty="0" smtClean="0"/>
              <a:t>MISIÓN</a:t>
            </a:r>
          </a:p>
          <a:p>
            <a:pPr algn="just"/>
            <a:r>
              <a:rPr lang="es-ES" sz="1100" dirty="0"/>
              <a:t>Promover tanto el estudio como la investigación en el área de Análisis Matemático </a:t>
            </a:r>
            <a:r>
              <a:rPr lang="es-ES" sz="1100" dirty="0" smtClean="0"/>
              <a:t>b a </a:t>
            </a:r>
            <a:r>
              <a:rPr lang="es-ES" sz="1100" dirty="0"/>
              <a:t>nivel nacional y en particular en la Universidad Central de Venezuela. </a:t>
            </a:r>
          </a:p>
          <a:p>
            <a:pPr algn="just"/>
            <a:r>
              <a:rPr lang="es-ES" sz="1100" b="1" dirty="0" smtClean="0"/>
              <a:t>VISIÓN </a:t>
            </a:r>
            <a:endParaRPr lang="es-ES" sz="1100" b="1" dirty="0"/>
          </a:p>
          <a:p>
            <a:pPr algn="just"/>
            <a:r>
              <a:rPr lang="es-ES" sz="1100" dirty="0"/>
              <a:t>Consolidar el Centro de Análisis como unidad de investigación y docencia de alta calidad</a:t>
            </a:r>
            <a:r>
              <a:rPr lang="es-ES" sz="1100" dirty="0" smtClean="0"/>
              <a:t>.</a:t>
            </a:r>
          </a:p>
          <a:p>
            <a:pPr algn="just"/>
            <a:r>
              <a:rPr lang="es-ES" sz="1100" b="1" dirty="0" smtClean="0"/>
              <a:t>OBJETIVOS</a:t>
            </a:r>
          </a:p>
          <a:p>
            <a:pPr marL="171450" indent="-171450" algn="just">
              <a:buFont typeface="Arial" pitchFamily="34" charset="0"/>
              <a:buChar char="•"/>
            </a:pPr>
            <a:r>
              <a:rPr lang="es-ES" sz="1100" dirty="0" smtClean="0"/>
              <a:t>Desarrollar </a:t>
            </a:r>
            <a:r>
              <a:rPr lang="es-ES" sz="1100" dirty="0"/>
              <a:t>la investigación en Análisis Matemático en la Universidad Central de </a:t>
            </a:r>
            <a:r>
              <a:rPr lang="es-ES" sz="1100" dirty="0" smtClean="0"/>
              <a:t>Venezuela.</a:t>
            </a:r>
            <a:endParaRPr lang="es-ES" sz="1100" dirty="0"/>
          </a:p>
          <a:p>
            <a:pPr marL="171450" indent="-171450" algn="just">
              <a:buFont typeface="Arial" pitchFamily="34" charset="0"/>
              <a:buChar char="•"/>
            </a:pPr>
            <a:r>
              <a:rPr lang="es-ES" sz="1100" dirty="0"/>
              <a:t>Garantizar una docencia de calidad en las asignaturas que dicta la Escuela de </a:t>
            </a:r>
            <a:r>
              <a:rPr lang="es-ES" sz="1100" dirty="0" smtClean="0"/>
              <a:t>Matemática, sobre </a:t>
            </a:r>
            <a:r>
              <a:rPr lang="es-ES" sz="1100" dirty="0"/>
              <a:t>todo en las del área de Análisis </a:t>
            </a:r>
            <a:r>
              <a:rPr lang="es-ES" sz="1100" dirty="0" smtClean="0"/>
              <a:t>  Matemático</a:t>
            </a:r>
            <a:r>
              <a:rPr lang="es-ES" sz="1100" dirty="0"/>
              <a:t>.</a:t>
            </a:r>
          </a:p>
          <a:p>
            <a:pPr marL="171450" indent="-171450" algn="just">
              <a:buFont typeface="Arial" pitchFamily="34" charset="0"/>
              <a:buChar char="•"/>
            </a:pPr>
            <a:r>
              <a:rPr lang="es-ES" sz="1100" dirty="0"/>
              <a:t>Ofrecer tutorías a los niveles de Licenciatura, Maestría y Doctorado </a:t>
            </a:r>
            <a:r>
              <a:rPr lang="es-ES" sz="1100" dirty="0" smtClean="0"/>
              <a:t>a </a:t>
            </a:r>
            <a:r>
              <a:rPr lang="es-ES" sz="1100" dirty="0"/>
              <a:t>las personas interesadas en trabajar en el área de Análisis Matemático</a:t>
            </a:r>
            <a:r>
              <a:rPr lang="es-ES" sz="1100" dirty="0" smtClean="0"/>
              <a:t>.</a:t>
            </a:r>
          </a:p>
          <a:p>
            <a:pPr algn="just"/>
            <a:r>
              <a:rPr lang="es-ES" sz="1100" b="1" dirty="0" smtClean="0"/>
              <a:t>FUNCIONES</a:t>
            </a:r>
          </a:p>
          <a:p>
            <a:pPr marL="171450" indent="-171450" algn="just">
              <a:buFont typeface="Arial" pitchFamily="34" charset="0"/>
              <a:buChar char="•"/>
            </a:pPr>
            <a:r>
              <a:rPr lang="es-ES" sz="1100" dirty="0" smtClean="0"/>
              <a:t>Realizar </a:t>
            </a:r>
            <a:r>
              <a:rPr lang="es-ES" sz="1100" dirty="0"/>
              <a:t>investigación en el área de Análisis </a:t>
            </a:r>
            <a:r>
              <a:rPr lang="es-ES" sz="1100" dirty="0" smtClean="0"/>
              <a:t>Matemático.</a:t>
            </a:r>
            <a:endParaRPr lang="es-ES" sz="1100" dirty="0"/>
          </a:p>
          <a:p>
            <a:pPr marL="171450" indent="-171450" algn="just">
              <a:buFont typeface="Arial" pitchFamily="34" charset="0"/>
              <a:buChar char="•"/>
            </a:pPr>
            <a:r>
              <a:rPr lang="es-ES" sz="1100" dirty="0"/>
              <a:t>Colaborar con la programación docente de la Escuela, a nivel de Pregrado </a:t>
            </a:r>
            <a:r>
              <a:rPr lang="es-ES" sz="1100" dirty="0" smtClean="0"/>
              <a:t> y </a:t>
            </a:r>
            <a:r>
              <a:rPr lang="es-ES" sz="1100" dirty="0"/>
              <a:t>Postgrado, sobre todo con las asignaturas del área de Análisis Matemático.</a:t>
            </a:r>
          </a:p>
          <a:p>
            <a:pPr algn="just"/>
            <a:endParaRPr lang="es-ES" sz="1100" b="1" dirty="0" smtClean="0"/>
          </a:p>
          <a:p>
            <a:pPr algn="just">
              <a:buClr>
                <a:srgbClr val="7030A0"/>
              </a:buClr>
            </a:pPr>
            <a:endParaRPr lang="es-ES" sz="1100" dirty="0" smtClean="0"/>
          </a:p>
        </p:txBody>
      </p:sp>
      <p:sp>
        <p:nvSpPr>
          <p:cNvPr id="19" name="18 Rectángulo"/>
          <p:cNvSpPr/>
          <p:nvPr/>
        </p:nvSpPr>
        <p:spPr>
          <a:xfrm>
            <a:off x="3429000" y="2219851"/>
            <a:ext cx="2818693" cy="24765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501008" y="2292380"/>
            <a:ext cx="2661294" cy="235769"/>
          </a:xfrm>
          <a:prstGeom prst="rect">
            <a:avLst/>
          </a:prstGeom>
          <a:solidFill>
            <a:srgbClr val="635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511389" y="2247999"/>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25" name="24 CuadroTexto"/>
          <p:cNvSpPr txBox="1"/>
          <p:nvPr/>
        </p:nvSpPr>
        <p:spPr>
          <a:xfrm>
            <a:off x="3428999" y="2555771"/>
            <a:ext cx="2818693" cy="2123658"/>
          </a:xfrm>
          <a:prstGeom prst="rect">
            <a:avLst/>
          </a:prstGeom>
          <a:noFill/>
        </p:spPr>
        <p:txBody>
          <a:bodyPr wrap="square" rtlCol="0">
            <a:spAutoFit/>
          </a:bodyPr>
          <a:lstStyle/>
          <a:p>
            <a:pPr algn="just">
              <a:buClr>
                <a:schemeClr val="accent6">
                  <a:lumMod val="75000"/>
                </a:schemeClr>
              </a:buClr>
            </a:pPr>
            <a:r>
              <a:rPr lang="es-ES" sz="1100" dirty="0" smtClean="0"/>
              <a:t>El </a:t>
            </a:r>
            <a:r>
              <a:rPr lang="es-ES" sz="1100" dirty="0"/>
              <a:t>04 de junio de 2002 fue aprobada la creación del Centro de Análisis, </a:t>
            </a:r>
            <a:r>
              <a:rPr lang="es-ES" sz="1100" dirty="0" smtClean="0"/>
              <a:t>que </a:t>
            </a:r>
            <a:r>
              <a:rPr lang="es-ES" sz="1100" dirty="0"/>
              <a:t>surgió de lo que anteriormente era el grupo de Análisis. </a:t>
            </a:r>
          </a:p>
          <a:p>
            <a:pPr algn="just">
              <a:buClr>
                <a:schemeClr val="accent6">
                  <a:lumMod val="75000"/>
                </a:schemeClr>
              </a:buClr>
            </a:pPr>
            <a:r>
              <a:rPr lang="es-ES" sz="1100" dirty="0"/>
              <a:t>Desde el momento de su creación cuenta con cuatro laboratorios que son: </a:t>
            </a:r>
          </a:p>
          <a:p>
            <a:pPr marL="171450" indent="-171450" algn="just">
              <a:buFont typeface="Arial" pitchFamily="34" charset="0"/>
              <a:buChar char="•"/>
            </a:pPr>
            <a:r>
              <a:rPr lang="es-ES" sz="1100" dirty="0"/>
              <a:t>Análisis </a:t>
            </a:r>
            <a:r>
              <a:rPr lang="es-ES" sz="1100" dirty="0" smtClean="0"/>
              <a:t>Armónico</a:t>
            </a:r>
          </a:p>
          <a:p>
            <a:pPr marL="171450" indent="-171450" algn="just">
              <a:buFont typeface="Arial" pitchFamily="34" charset="0"/>
              <a:buChar char="•"/>
            </a:pPr>
            <a:r>
              <a:rPr lang="es-ES" sz="1100" dirty="0" smtClean="0"/>
              <a:t>Análisis </a:t>
            </a:r>
            <a:r>
              <a:rPr lang="es-ES" sz="1100" dirty="0"/>
              <a:t>Funcional, </a:t>
            </a:r>
            <a:endParaRPr lang="es-ES" sz="1100" dirty="0" smtClean="0"/>
          </a:p>
          <a:p>
            <a:pPr marL="171450" indent="-171450" algn="just">
              <a:buFont typeface="Arial" pitchFamily="34" charset="0"/>
              <a:buChar char="•"/>
            </a:pPr>
            <a:r>
              <a:rPr lang="es-ES" sz="1100" dirty="0" smtClean="0"/>
              <a:t>Formas </a:t>
            </a:r>
            <a:r>
              <a:rPr lang="es-ES" sz="1100" dirty="0"/>
              <a:t>en grupos </a:t>
            </a:r>
          </a:p>
          <a:p>
            <a:pPr marL="171450" indent="-171450" algn="just">
              <a:buFont typeface="Arial" pitchFamily="34" charset="0"/>
              <a:buChar char="•"/>
            </a:pPr>
            <a:r>
              <a:rPr lang="es-ES" sz="1100" dirty="0" smtClean="0"/>
              <a:t>Teoría </a:t>
            </a:r>
            <a:r>
              <a:rPr lang="es-ES" sz="1100" dirty="0"/>
              <a:t>de Operadores.</a:t>
            </a:r>
          </a:p>
          <a:p>
            <a:pPr algn="just">
              <a:buClr>
                <a:schemeClr val="accent6">
                  <a:lumMod val="75000"/>
                </a:schemeClr>
              </a:buClr>
            </a:pPr>
            <a:r>
              <a:rPr lang="es-ES" sz="1100" dirty="0"/>
              <a:t>El día 14 de mayo de 2007 se aprobó su cambio de nombre a “Centro de Análisis Mischa Cotlar”.</a:t>
            </a:r>
            <a:endParaRPr lang="es-ES" sz="1100" dirty="0" smtClean="0"/>
          </a:p>
        </p:txBody>
      </p:sp>
      <p:sp>
        <p:nvSpPr>
          <p:cNvPr id="28" name="27 Rectángulo"/>
          <p:cNvSpPr/>
          <p:nvPr/>
        </p:nvSpPr>
        <p:spPr>
          <a:xfrm>
            <a:off x="3407194" y="4860854"/>
            <a:ext cx="2818693" cy="34555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9" name="28 CuadroTexto"/>
          <p:cNvSpPr txBox="1"/>
          <p:nvPr/>
        </p:nvSpPr>
        <p:spPr>
          <a:xfrm>
            <a:off x="3475477" y="5281915"/>
            <a:ext cx="2750410" cy="2631490"/>
          </a:xfrm>
          <a:prstGeom prst="rect">
            <a:avLst/>
          </a:prstGeom>
          <a:noFill/>
        </p:spPr>
        <p:txBody>
          <a:bodyPr wrap="square" rtlCol="0">
            <a:spAutoFit/>
          </a:bodyPr>
          <a:lstStyle/>
          <a:p>
            <a:pPr algn="just"/>
            <a:endParaRPr lang="es-ES" sz="1100" b="1" dirty="0" smtClean="0"/>
          </a:p>
          <a:p>
            <a:pPr algn="just"/>
            <a:r>
              <a:rPr lang="es-ES" sz="1100" b="1" dirty="0" smtClean="0"/>
              <a:t>Números Telefónicos</a:t>
            </a:r>
          </a:p>
          <a:p>
            <a:pPr algn="just"/>
            <a:r>
              <a:rPr lang="fr-FR" sz="1100" dirty="0" smtClean="0"/>
              <a:t>58 (212) 605.11.38 </a:t>
            </a:r>
            <a:endParaRPr lang="fr-FR" sz="1100" dirty="0"/>
          </a:p>
          <a:p>
            <a:pPr algn="just"/>
            <a:r>
              <a:rPr lang="fr-FR" sz="1100" dirty="0"/>
              <a:t>/ 10.12 / 11.80</a:t>
            </a:r>
          </a:p>
          <a:p>
            <a:pPr algn="just"/>
            <a:r>
              <a:rPr lang="fr-FR" sz="1100" dirty="0"/>
              <a:t>Fax: </a:t>
            </a:r>
            <a:endParaRPr lang="fr-FR" sz="1100" dirty="0" smtClean="0"/>
          </a:p>
          <a:p>
            <a:pPr algn="just"/>
            <a:r>
              <a:rPr lang="fr-FR" sz="1100" dirty="0" smtClean="0"/>
              <a:t>58 (212) 605.10.12 </a:t>
            </a:r>
            <a:endParaRPr lang="fr-FR" sz="1100" dirty="0"/>
          </a:p>
          <a:p>
            <a:pPr algn="just"/>
            <a:r>
              <a:rPr lang="es-ES" sz="1100" b="1" dirty="0"/>
              <a:t>	</a:t>
            </a:r>
          </a:p>
          <a:p>
            <a:pPr algn="just"/>
            <a:r>
              <a:rPr lang="es-ES" sz="1100" b="1" dirty="0" smtClean="0"/>
              <a:t>Correo Institucional</a:t>
            </a:r>
          </a:p>
          <a:p>
            <a:pPr algn="just"/>
            <a:r>
              <a:rPr lang="es-ES" sz="1100" dirty="0"/>
              <a:t>centro.analisis@ciens.ucv.ve</a:t>
            </a:r>
            <a:endParaRPr lang="es-ES" sz="1100" dirty="0" smtClean="0"/>
          </a:p>
          <a:p>
            <a:pPr algn="just"/>
            <a:endParaRPr lang="es-ES" sz="1100" b="1" dirty="0" smtClean="0"/>
          </a:p>
          <a:p>
            <a:pPr algn="just"/>
            <a:endParaRPr lang="es-ES" sz="1100" b="1" dirty="0" smtClean="0"/>
          </a:p>
          <a:p>
            <a:pPr algn="just"/>
            <a:r>
              <a:rPr lang="es-ES" sz="1100" b="1" dirty="0" smtClean="0"/>
              <a:t>Página Web</a:t>
            </a:r>
            <a:r>
              <a:rPr lang="es-ES" sz="1100" b="1" dirty="0"/>
              <a:t> </a:t>
            </a:r>
            <a:r>
              <a:rPr lang="es-ES" sz="1100" b="1" dirty="0" smtClean="0"/>
              <a:t>Institucional</a:t>
            </a:r>
          </a:p>
          <a:p>
            <a:pPr algn="just"/>
            <a:r>
              <a:rPr lang="es-ES" sz="1100" dirty="0"/>
              <a:t>http://www.matematica.ciens.ucv.ve</a:t>
            </a:r>
            <a:r>
              <a:rPr lang="es-ES" sz="1100" dirty="0" smtClean="0"/>
              <a:t>/</a:t>
            </a:r>
          </a:p>
          <a:p>
            <a:pPr algn="just"/>
            <a:r>
              <a:rPr lang="es-ES" sz="1100" dirty="0" err="1" smtClean="0"/>
              <a:t>centana</a:t>
            </a:r>
            <a:r>
              <a:rPr lang="es-ES" sz="1100" dirty="0" smtClean="0"/>
              <a:t>/index.htm</a:t>
            </a:r>
            <a:endParaRPr lang="es-ES" sz="1100" dirty="0"/>
          </a:p>
          <a:p>
            <a:pPr algn="just"/>
            <a:endParaRPr lang="es-ES" sz="1100" dirty="0" smtClean="0"/>
          </a:p>
        </p:txBody>
      </p:sp>
      <p:grpSp>
        <p:nvGrpSpPr>
          <p:cNvPr id="30" name="29 Grupo"/>
          <p:cNvGrpSpPr/>
          <p:nvPr/>
        </p:nvGrpSpPr>
        <p:grpSpPr>
          <a:xfrm>
            <a:off x="3581878" y="6300192"/>
            <a:ext cx="220689" cy="220689"/>
            <a:chOff x="3827377" y="6599339"/>
            <a:chExt cx="373647" cy="373647"/>
          </a:xfrm>
        </p:grpSpPr>
        <p:sp>
          <p:nvSpPr>
            <p:cNvPr id="32" name="31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3" name="32 Imagen"/>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34" name="33 Grupo"/>
          <p:cNvGrpSpPr/>
          <p:nvPr/>
        </p:nvGrpSpPr>
        <p:grpSpPr>
          <a:xfrm>
            <a:off x="3527353" y="6876256"/>
            <a:ext cx="310048" cy="300529"/>
            <a:chOff x="4809715" y="7309763"/>
            <a:chExt cx="418299" cy="405457"/>
          </a:xfrm>
        </p:grpSpPr>
        <p:sp>
          <p:nvSpPr>
            <p:cNvPr id="35" name="34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6" name="35 Imagen"/>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pic>
        <p:nvPicPr>
          <p:cNvPr id="37" name="36 Imagen"/>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58887" y="5222332"/>
            <a:ext cx="246979" cy="246979"/>
          </a:xfrm>
          <a:prstGeom prst="rect">
            <a:avLst/>
          </a:prstGeom>
        </p:spPr>
      </p:pic>
      <p:grpSp>
        <p:nvGrpSpPr>
          <p:cNvPr id="38" name="37 Grupo"/>
          <p:cNvGrpSpPr/>
          <p:nvPr/>
        </p:nvGrpSpPr>
        <p:grpSpPr>
          <a:xfrm>
            <a:off x="3479202" y="4862292"/>
            <a:ext cx="2661294" cy="407204"/>
            <a:chOff x="-2907704" y="5220072"/>
            <a:chExt cx="2661294" cy="407204"/>
          </a:xfrm>
        </p:grpSpPr>
        <p:sp>
          <p:nvSpPr>
            <p:cNvPr id="40" name="39 Rectángulo"/>
            <p:cNvSpPr/>
            <p:nvPr/>
          </p:nvSpPr>
          <p:spPr>
            <a:xfrm>
              <a:off x="-2907704" y="5305539"/>
              <a:ext cx="2661294" cy="235769"/>
            </a:xfrm>
            <a:prstGeom prst="rect">
              <a:avLst/>
            </a:prstGeom>
            <a:solidFill>
              <a:srgbClr val="635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41" name="40 CuadroTexto"/>
            <p:cNvSpPr txBox="1"/>
            <p:nvPr/>
          </p:nvSpPr>
          <p:spPr>
            <a:xfrm>
              <a:off x="-2907704" y="526115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2" name="41 Imagen"/>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7851" y="5271244"/>
              <a:ext cx="304860" cy="304860"/>
            </a:xfrm>
            <a:prstGeom prst="rect">
              <a:avLst/>
            </a:prstGeom>
          </p:spPr>
        </p:pic>
        <p:sp>
          <p:nvSpPr>
            <p:cNvPr id="43" name="42 Elipse"/>
            <p:cNvSpPr/>
            <p:nvPr/>
          </p:nvSpPr>
          <p:spPr>
            <a:xfrm>
              <a:off x="-807410" y="5220072"/>
              <a:ext cx="407204" cy="4072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4" name="43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109" y="5308373"/>
              <a:ext cx="275376" cy="230601"/>
            </a:xfrm>
            <a:prstGeom prst="rect">
              <a:avLst/>
            </a:prstGeom>
          </p:spPr>
        </p:pic>
      </p:grpSp>
      <p:pic>
        <p:nvPicPr>
          <p:cNvPr id="5" name="4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704" y="6847260"/>
            <a:ext cx="2304256" cy="146915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17591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itchFamily="34" charset="0"/>
              <a:buChar char="•"/>
            </a:pP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6" name="25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 </a:t>
            </a:r>
            <a:r>
              <a:rPr lang="es-ES" sz="1850" dirty="0">
                <a:latin typeface="Kozuka Gothic Pro M" pitchFamily="34" charset="-128"/>
                <a:ea typeface="Kozuka Gothic Pro M" pitchFamily="34" charset="-128"/>
              </a:rPr>
              <a:t>de Probabilidad y Estadística (</a:t>
            </a:r>
            <a:r>
              <a:rPr lang="es-ES" sz="1850" dirty="0" smtClean="0">
                <a:latin typeface="Kozuka Gothic Pro M" pitchFamily="34" charset="-128"/>
                <a:ea typeface="Kozuka Gothic Pro M" pitchFamily="34" charset="-128"/>
              </a:rPr>
              <a:t>CEPE)</a:t>
            </a:r>
            <a:endParaRPr lang="es-VE" sz="1850" dirty="0">
              <a:latin typeface="Kozuka Gothic Pro M" pitchFamily="34" charset="-128"/>
              <a:ea typeface="Kozuka Gothic Pro M" pitchFamily="34" charset="-128"/>
            </a:endParaRPr>
          </a:p>
        </p:txBody>
      </p:sp>
      <p:sp>
        <p:nvSpPr>
          <p:cNvPr id="19" name="18 CuadroTexto"/>
          <p:cNvSpPr txBox="1"/>
          <p:nvPr/>
        </p:nvSpPr>
        <p:spPr>
          <a:xfrm>
            <a:off x="476672" y="2195736"/>
            <a:ext cx="2880320" cy="4154984"/>
          </a:xfrm>
          <a:prstGeom prst="rect">
            <a:avLst/>
          </a:prstGeom>
        </p:spPr>
        <p:txBody>
          <a:bodyPr wrap="square" rtlCol="0">
            <a:spAutoFit/>
          </a:bodyPr>
          <a:lstStyle/>
          <a:p>
            <a:pPr algn="just"/>
            <a:r>
              <a:rPr lang="es-ES" sz="1100" b="1" dirty="0" smtClean="0"/>
              <a:t>MISIÓN</a:t>
            </a:r>
          </a:p>
          <a:p>
            <a:pPr algn="just"/>
            <a:r>
              <a:rPr lang="es-ES" sz="1100" dirty="0"/>
              <a:t>El Centro de Probabilidad y Estadística es una dependencia adscrita a la Escuela de Matemática </a:t>
            </a:r>
            <a:r>
              <a:rPr lang="es-ES" sz="1100" dirty="0" smtClean="0"/>
              <a:t>destinada </a:t>
            </a:r>
            <a:r>
              <a:rPr lang="es-ES" sz="1100" dirty="0"/>
              <a:t>al estudio de la Teoría de Probabilidades, los Procesos Aleatorios, </a:t>
            </a:r>
            <a:r>
              <a:rPr lang="es-ES" sz="1100" dirty="0" smtClean="0"/>
              <a:t>la </a:t>
            </a:r>
            <a:r>
              <a:rPr lang="es-ES" sz="1100" dirty="0"/>
              <a:t>Estadística y sus aplicaciones en su más amplio espectro</a:t>
            </a:r>
            <a:r>
              <a:rPr lang="es-ES" sz="1100" dirty="0" smtClean="0"/>
              <a:t>.</a:t>
            </a:r>
          </a:p>
          <a:p>
            <a:pPr algn="just"/>
            <a:r>
              <a:rPr lang="es-ES" sz="1100" b="1" dirty="0" smtClean="0"/>
              <a:t>VISION</a:t>
            </a:r>
          </a:p>
          <a:p>
            <a:pPr marL="171450" indent="-171450" algn="just">
              <a:buFont typeface="Arial" pitchFamily="34" charset="0"/>
              <a:buChar char="•"/>
            </a:pPr>
            <a:r>
              <a:rPr lang="es-ES" sz="1100" dirty="0" smtClean="0"/>
              <a:t>Dar </a:t>
            </a:r>
            <a:r>
              <a:rPr lang="es-ES" sz="1100" dirty="0"/>
              <a:t>formación en las áreas de estadística y probabilidad a licenciados en Matemática, </a:t>
            </a:r>
            <a:r>
              <a:rPr lang="es-ES" sz="1100" dirty="0" smtClean="0"/>
              <a:t>Estadística</a:t>
            </a:r>
            <a:r>
              <a:rPr lang="es-ES" sz="1100" dirty="0"/>
              <a:t>, Computación, Física, Ingenieros o similares</a:t>
            </a:r>
            <a:r>
              <a:rPr lang="es-ES" sz="1100" dirty="0" smtClean="0"/>
              <a:t>, que </a:t>
            </a:r>
            <a:r>
              <a:rPr lang="es-ES" sz="1100" dirty="0"/>
              <a:t>les permita el ejercicio profesional </a:t>
            </a:r>
            <a:r>
              <a:rPr lang="es-ES" sz="1100" dirty="0" smtClean="0"/>
              <a:t>y </a:t>
            </a:r>
            <a:r>
              <a:rPr lang="es-ES" sz="1100" dirty="0"/>
              <a:t>su inserción en el aparato industrial </a:t>
            </a:r>
            <a:r>
              <a:rPr lang="es-ES" sz="1100" dirty="0" smtClean="0"/>
              <a:t> o </a:t>
            </a:r>
            <a:r>
              <a:rPr lang="es-ES" sz="1100" dirty="0"/>
              <a:t>en el campo de la planificación. </a:t>
            </a:r>
            <a:endParaRPr lang="es-ES" sz="1100" dirty="0" smtClean="0"/>
          </a:p>
          <a:p>
            <a:pPr marL="171450" indent="-171450" algn="just">
              <a:buFont typeface="Arial" pitchFamily="34" charset="0"/>
              <a:buChar char="•"/>
            </a:pPr>
            <a:r>
              <a:rPr lang="es-ES" sz="1100" dirty="0" smtClean="0"/>
              <a:t>Formar </a:t>
            </a:r>
            <a:r>
              <a:rPr lang="es-ES" sz="1100" dirty="0"/>
              <a:t>profesionales orientados al desarrollo de proyectos </a:t>
            </a:r>
            <a:r>
              <a:rPr lang="es-ES" sz="1100" dirty="0" smtClean="0"/>
              <a:t>y </a:t>
            </a:r>
            <a:r>
              <a:rPr lang="es-ES" sz="1100" dirty="0"/>
              <a:t>a la creación de técnicas adecuadas para la solución de problemas específicos, </a:t>
            </a:r>
            <a:r>
              <a:rPr lang="es-ES" sz="1100" dirty="0" smtClean="0"/>
              <a:t> valiéndose </a:t>
            </a:r>
            <a:r>
              <a:rPr lang="es-ES" sz="1100" dirty="0"/>
              <a:t>además de diferentes </a:t>
            </a:r>
            <a:r>
              <a:rPr lang="es-ES" sz="1100" dirty="0" err="1"/>
              <a:t>softwares</a:t>
            </a:r>
            <a:r>
              <a:rPr lang="es-ES" sz="1100" dirty="0"/>
              <a:t> estadísticos que le den un amplio impulso al desarrollo </a:t>
            </a:r>
            <a:r>
              <a:rPr lang="es-ES" sz="1100" dirty="0" smtClean="0"/>
              <a:t>y </a:t>
            </a:r>
            <a:r>
              <a:rPr lang="es-ES" sz="1100" dirty="0"/>
              <a:t>estudio de nuevas técnicas y herramientas que también le permitan abordar la difícil relación producción-investigación </a:t>
            </a:r>
            <a:r>
              <a:rPr lang="es-ES" sz="1100" dirty="0" smtClean="0"/>
              <a:t>y </a:t>
            </a:r>
            <a:r>
              <a:rPr lang="es-ES" sz="1100" dirty="0"/>
              <a:t>gerencial</a:t>
            </a:r>
            <a:r>
              <a:rPr lang="es-ES" sz="1100" dirty="0" smtClean="0"/>
              <a:t>.</a:t>
            </a:r>
          </a:p>
        </p:txBody>
      </p:sp>
      <p:sp>
        <p:nvSpPr>
          <p:cNvPr id="21" name="20 CuadroTexto"/>
          <p:cNvSpPr txBox="1"/>
          <p:nvPr/>
        </p:nvSpPr>
        <p:spPr>
          <a:xfrm>
            <a:off x="3356992" y="2203894"/>
            <a:ext cx="2880320" cy="6017032"/>
          </a:xfrm>
          <a:prstGeom prst="rect">
            <a:avLst/>
          </a:prstGeom>
        </p:spPr>
        <p:txBody>
          <a:bodyPr wrap="square" rtlCol="0">
            <a:spAutoFit/>
          </a:bodyPr>
          <a:lstStyle/>
          <a:p>
            <a:pPr algn="just"/>
            <a:r>
              <a:rPr lang="es-ES" sz="1100" b="1" dirty="0" smtClean="0"/>
              <a:t>OBJETIVOS (CONT.)	</a:t>
            </a:r>
          </a:p>
          <a:p>
            <a:pPr marL="171450" indent="-171450" algn="just">
              <a:buFont typeface="Arial" pitchFamily="34" charset="0"/>
              <a:buChar char="•"/>
            </a:pPr>
            <a:r>
              <a:rPr lang="es-ES" sz="1100" dirty="0" smtClean="0"/>
              <a:t>Contribuir </a:t>
            </a:r>
            <a:r>
              <a:rPr lang="es-ES" sz="1100" dirty="0"/>
              <a:t>a la formación de recursos humanos en el área de Probabilidad y Estadística a través </a:t>
            </a:r>
            <a:r>
              <a:rPr lang="es-ES" sz="1100" dirty="0" smtClean="0"/>
              <a:t>de </a:t>
            </a:r>
            <a:r>
              <a:rPr lang="es-ES" sz="1100" dirty="0"/>
              <a:t>la participación de su personal en cursos de postgrado o pasantías.</a:t>
            </a:r>
          </a:p>
          <a:p>
            <a:pPr marL="171450" indent="-171450" algn="just">
              <a:buFont typeface="Arial" pitchFamily="34" charset="0"/>
              <a:buChar char="•"/>
            </a:pPr>
            <a:r>
              <a:rPr lang="es-ES" sz="1100" dirty="0"/>
              <a:t>Estudiar y buscar soluciones, por iniciativa propia o por solicitud de instituciones públicas o privadas, </a:t>
            </a:r>
            <a:r>
              <a:rPr lang="es-ES" sz="1100" dirty="0" smtClean="0"/>
              <a:t>a </a:t>
            </a:r>
            <a:r>
              <a:rPr lang="es-ES" sz="1100" dirty="0"/>
              <a:t>problemas de interés que pueden ser abordados por enfoques, procedimientos o metodologías derivados </a:t>
            </a:r>
            <a:r>
              <a:rPr lang="es-ES" sz="1100" dirty="0" smtClean="0"/>
              <a:t>de </a:t>
            </a:r>
            <a:r>
              <a:rPr lang="es-ES" sz="1100" dirty="0"/>
              <a:t>sus líneas de investigación.</a:t>
            </a:r>
          </a:p>
          <a:p>
            <a:pPr marL="171450" indent="-171450" algn="just">
              <a:buFont typeface="Arial" pitchFamily="34" charset="0"/>
              <a:buChar char="•"/>
            </a:pPr>
            <a:r>
              <a:rPr lang="es-ES" sz="1100" dirty="0"/>
              <a:t>Solicitar y disponer de fondos de organismos estatales o privados para el cumplimiento de sus fines, </a:t>
            </a:r>
            <a:r>
              <a:rPr lang="es-ES" sz="1100" dirty="0" smtClean="0"/>
              <a:t>de </a:t>
            </a:r>
            <a:r>
              <a:rPr lang="es-ES" sz="1100" dirty="0"/>
              <a:t>acuerdo a los reglamentos y normas existentes.</a:t>
            </a:r>
          </a:p>
          <a:p>
            <a:pPr marL="171450" indent="-171450" algn="just">
              <a:buFont typeface="Arial" pitchFamily="34" charset="0"/>
              <a:buChar char="•"/>
            </a:pPr>
            <a:r>
              <a:rPr lang="es-ES" sz="1100" dirty="0"/>
              <a:t>Cooperar y participar activamente en programas nacionales e internacionales de investigación </a:t>
            </a:r>
            <a:r>
              <a:rPr lang="es-ES" sz="1100" dirty="0" smtClean="0"/>
              <a:t>en </a:t>
            </a:r>
            <a:r>
              <a:rPr lang="es-ES" sz="1100" dirty="0"/>
              <a:t>el área de Probabilidad y Estadística.</a:t>
            </a:r>
          </a:p>
          <a:p>
            <a:pPr marL="171450" indent="-171450" algn="just">
              <a:buFont typeface="Arial" pitchFamily="34" charset="0"/>
              <a:buChar char="•"/>
            </a:pPr>
            <a:r>
              <a:rPr lang="es-ES" sz="1100" dirty="0"/>
              <a:t>Realizar otras tareas complementarias derivadas de sus objetivos, como por ejemplo, Seminarios, </a:t>
            </a:r>
            <a:r>
              <a:rPr lang="es-ES" sz="1100" dirty="0" smtClean="0"/>
              <a:t>Coloquios </a:t>
            </a:r>
            <a:r>
              <a:rPr lang="es-ES" sz="1100" dirty="0"/>
              <a:t>y Congresos en el área</a:t>
            </a:r>
            <a:r>
              <a:rPr lang="es-ES" sz="1100" dirty="0" smtClean="0"/>
              <a:t>.</a:t>
            </a:r>
          </a:p>
          <a:p>
            <a:pPr marL="171450" indent="-171450" algn="just">
              <a:buFont typeface="Arial" pitchFamily="34" charset="0"/>
              <a:buChar char="•"/>
            </a:pPr>
            <a:r>
              <a:rPr lang="es-ES" sz="1100" dirty="0"/>
              <a:t>Servir de soporte al pregrado de la Escuela de Matemáticas, al programa de Maestría y Especialización en Modelos Aleatorios y al Postgrado de Matemática de la Facultad de Ciencias, así como otros postgrados de la Facultad de Ciencias o de otras facultades de la Universidad Central de Venezuela,  a través de la docencia y del desarrollo de tesis y trabajos de grado.</a:t>
            </a:r>
          </a:p>
          <a:p>
            <a:pPr marL="171450" indent="-171450" algn="just">
              <a:buFont typeface="Arial" pitchFamily="34" charset="0"/>
              <a:buChar char="•"/>
            </a:pPr>
            <a:endParaRPr lang="es-ES" sz="1100" dirty="0" smtClean="0"/>
          </a:p>
          <a:p>
            <a:pPr marL="171450" indent="-171450" algn="just">
              <a:buFont typeface="Arial" pitchFamily="34" charset="0"/>
              <a:buChar char="•"/>
            </a:pPr>
            <a:endParaRPr lang="es-ES" sz="1100" dirty="0"/>
          </a:p>
        </p:txBody>
      </p:sp>
      <p:sp>
        <p:nvSpPr>
          <p:cNvPr id="22" name="21 CuadroTexto"/>
          <p:cNvSpPr txBox="1"/>
          <p:nvPr/>
        </p:nvSpPr>
        <p:spPr>
          <a:xfrm>
            <a:off x="398896" y="1256075"/>
            <a:ext cx="6414480" cy="400110"/>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a:t>
            </a:r>
            <a:r>
              <a:rPr lang="es-ES" sz="2000" dirty="0" smtClean="0">
                <a:latin typeface="Kozuka Gothic Pro H" pitchFamily="34" charset="-128"/>
                <a:ea typeface="Kozuka Gothic Pro H" pitchFamily="34" charset="-128"/>
              </a:rPr>
              <a:t>Matemática    </a:t>
            </a:r>
            <a:endParaRPr lang="es-VE" sz="2000" dirty="0">
              <a:latin typeface="Kozuka Gothic Pro H" pitchFamily="34" charset="-128"/>
              <a:ea typeface="Kozuka Gothic Pro H" pitchFamily="34" charset="-128"/>
            </a:endParaRPr>
          </a:p>
        </p:txBody>
      </p:sp>
      <p:sp>
        <p:nvSpPr>
          <p:cNvPr id="28" name="27 CuadroTexto"/>
          <p:cNvSpPr txBox="1"/>
          <p:nvPr/>
        </p:nvSpPr>
        <p:spPr>
          <a:xfrm>
            <a:off x="476672" y="6294006"/>
            <a:ext cx="2880320" cy="1954381"/>
          </a:xfrm>
          <a:prstGeom prst="rect">
            <a:avLst/>
          </a:prstGeom>
        </p:spPr>
        <p:txBody>
          <a:bodyPr wrap="square" rtlCol="0">
            <a:spAutoFit/>
          </a:bodyPr>
          <a:lstStyle/>
          <a:p>
            <a:pPr algn="just"/>
            <a:r>
              <a:rPr lang="es-ES" sz="1100" b="1" dirty="0" smtClean="0"/>
              <a:t>OBJETIVOS </a:t>
            </a:r>
            <a:r>
              <a:rPr lang="es-ES" sz="1100" b="1" dirty="0"/>
              <a:t>	</a:t>
            </a:r>
          </a:p>
          <a:p>
            <a:pPr marL="171450" indent="-171450" algn="just">
              <a:buFont typeface="Arial" pitchFamily="34" charset="0"/>
              <a:buChar char="•"/>
            </a:pPr>
            <a:r>
              <a:rPr lang="es-ES" sz="1100" dirty="0"/>
              <a:t>Promover, desarrollar y realizar investigación en Teoría de Probabilidades, Procesos Aleatorios, </a:t>
            </a:r>
            <a:r>
              <a:rPr lang="es-ES" sz="1100" dirty="0" smtClean="0"/>
              <a:t>Estadística </a:t>
            </a:r>
            <a:r>
              <a:rPr lang="es-ES" sz="1100" dirty="0"/>
              <a:t>y sus aplicaciones, incluyendo aquella de carácter interdisciplinario e interinstitucional, </a:t>
            </a:r>
            <a:r>
              <a:rPr lang="es-ES" sz="1100" dirty="0" smtClean="0"/>
              <a:t>utilizando </a:t>
            </a:r>
            <a:r>
              <a:rPr lang="es-ES" sz="1100" dirty="0"/>
              <a:t>para tales fines al personal ordinario de la Facultad de Ciencias, la personal visitante de otras instituciones </a:t>
            </a:r>
            <a:r>
              <a:rPr lang="es-ES" sz="1100" dirty="0" smtClean="0"/>
              <a:t>y </a:t>
            </a:r>
            <a:r>
              <a:rPr lang="es-ES" sz="1100" dirty="0"/>
              <a:t>al personal que pudiese contratarse para estas tareas</a:t>
            </a:r>
            <a:r>
              <a:rPr lang="es-ES" sz="1100" dirty="0" smtClean="0"/>
              <a:t>.</a:t>
            </a:r>
            <a:endParaRPr lang="es-ES" sz="1100" dirty="0"/>
          </a:p>
        </p:txBody>
      </p:sp>
    </p:spTree>
    <p:extLst>
      <p:ext uri="{BB962C8B-B14F-4D97-AF65-F5344CB8AC3E}">
        <p14:creationId xmlns:p14="http://schemas.microsoft.com/office/powerpoint/2010/main" val="24150112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7" name="16 CuadroTexto"/>
          <p:cNvSpPr txBox="1"/>
          <p:nvPr/>
        </p:nvSpPr>
        <p:spPr>
          <a:xfrm>
            <a:off x="476672" y="2220173"/>
            <a:ext cx="2880320" cy="3985706"/>
          </a:xfrm>
          <a:prstGeom prst="rect">
            <a:avLst/>
          </a:prstGeom>
        </p:spPr>
        <p:txBody>
          <a:bodyPr wrap="square" rtlCol="0">
            <a:spAutoFit/>
          </a:bodyPr>
          <a:lstStyle/>
          <a:p>
            <a:pPr algn="just"/>
            <a:r>
              <a:rPr lang="es-ES" sz="1100" b="1" dirty="0" smtClean="0"/>
              <a:t>FUNCIONES</a:t>
            </a:r>
          </a:p>
          <a:p>
            <a:pPr marL="171450" indent="-171450" algn="just">
              <a:buFont typeface="Arial" pitchFamily="34" charset="0"/>
              <a:buChar char="•"/>
            </a:pPr>
            <a:r>
              <a:rPr lang="es-ES" sz="1100" dirty="0" smtClean="0"/>
              <a:t>Coordinar </a:t>
            </a:r>
            <a:r>
              <a:rPr lang="es-ES" sz="1100" dirty="0"/>
              <a:t>las materias de la licenciatura en matemáticas Probabilidades y Estadística.</a:t>
            </a:r>
          </a:p>
          <a:p>
            <a:pPr marL="171450" indent="-171450" algn="just">
              <a:buFont typeface="Arial" pitchFamily="34" charset="0"/>
              <a:buChar char="•"/>
            </a:pPr>
            <a:r>
              <a:rPr lang="es-ES" sz="1100" dirty="0"/>
              <a:t>Dictar el curso de Probabilidades en el postgrado de matemáticas.</a:t>
            </a:r>
          </a:p>
          <a:p>
            <a:pPr marL="171450" indent="-171450" algn="just">
              <a:buFont typeface="Arial" pitchFamily="34" charset="0"/>
              <a:buChar char="•"/>
            </a:pPr>
            <a:r>
              <a:rPr lang="es-ES" sz="1100" dirty="0"/>
              <a:t>Designar al coordinador del postgrado de modelos aleatorios, designar el comité asesor y establecer la programación docente de este postgrado.</a:t>
            </a:r>
          </a:p>
          <a:p>
            <a:pPr marL="171450" indent="-171450" algn="just">
              <a:buFont typeface="Arial" pitchFamily="34" charset="0"/>
              <a:buChar char="•"/>
            </a:pPr>
            <a:r>
              <a:rPr lang="es-ES" sz="1100" dirty="0"/>
              <a:t>Prestar colaboración al centro de análisis en el dictado de las materias Teoría de la medida, análisis real, variable compleja de pre y postgrado entre otras.</a:t>
            </a:r>
          </a:p>
          <a:p>
            <a:pPr marL="171450" indent="-171450" algn="just">
              <a:buFont typeface="Arial" pitchFamily="34" charset="0"/>
              <a:buChar char="•"/>
            </a:pPr>
            <a:r>
              <a:rPr lang="es-ES" sz="1100" dirty="0"/>
              <a:t>Designar el coordinador del Laboratorio </a:t>
            </a:r>
            <a:r>
              <a:rPr lang="es-ES" sz="1100" dirty="0" err="1"/>
              <a:t>LaProEsA</a:t>
            </a:r>
            <a:r>
              <a:rPr lang="es-ES" sz="1100" dirty="0"/>
              <a:t>.</a:t>
            </a:r>
          </a:p>
          <a:p>
            <a:pPr marL="171450" indent="-171450" algn="just">
              <a:buFont typeface="Arial" pitchFamily="34" charset="0"/>
              <a:buChar char="•"/>
            </a:pPr>
            <a:r>
              <a:rPr lang="es-ES" sz="1100" dirty="0"/>
              <a:t>Designar al miembro del comité académico asesor del postgrado en matemáticas.</a:t>
            </a:r>
          </a:p>
          <a:p>
            <a:pPr marL="171450" indent="-171450" algn="just">
              <a:buFont typeface="Arial" pitchFamily="34" charset="0"/>
              <a:buChar char="•"/>
            </a:pPr>
            <a:r>
              <a:rPr lang="es-ES" sz="1100" dirty="0"/>
              <a:t>Designar al coordinador de las matemáticas básicas cuando corresponda.</a:t>
            </a:r>
          </a:p>
          <a:p>
            <a:pPr marL="171450" indent="-171450" algn="just">
              <a:buFont typeface="Arial" pitchFamily="34" charset="0"/>
              <a:buChar char="•"/>
            </a:pPr>
            <a:r>
              <a:rPr lang="es-ES" sz="1100" dirty="0"/>
              <a:t>Participar en las actividades administrativas y de extensión que sean designadas por el Consejo de Escuela o la </a:t>
            </a:r>
            <a:r>
              <a:rPr lang="es-ES" sz="1100" dirty="0" smtClean="0"/>
              <a:t>Facultad.</a:t>
            </a:r>
          </a:p>
          <a:p>
            <a:pPr marL="171450" indent="-171450" algn="just">
              <a:buFont typeface="Arial" pitchFamily="34" charset="0"/>
              <a:buChar char="•"/>
            </a:pPr>
            <a:endParaRPr lang="es-ES" sz="1100" dirty="0" smtClean="0"/>
          </a:p>
        </p:txBody>
      </p:sp>
      <p:sp>
        <p:nvSpPr>
          <p:cNvPr id="46" name="45 CuadroTexto"/>
          <p:cNvSpPr txBox="1"/>
          <p:nvPr/>
        </p:nvSpPr>
        <p:spPr>
          <a:xfrm>
            <a:off x="398896" y="1256075"/>
            <a:ext cx="6414480" cy="400110"/>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a:t>
            </a:r>
            <a:r>
              <a:rPr lang="es-ES" sz="2000" dirty="0" smtClean="0">
                <a:latin typeface="Kozuka Gothic Pro H" pitchFamily="34" charset="-128"/>
                <a:ea typeface="Kozuka Gothic Pro H" pitchFamily="34" charset="-128"/>
              </a:rPr>
              <a:t>Matemática    </a:t>
            </a:r>
            <a:endParaRPr lang="es-VE" sz="2000" dirty="0">
              <a:latin typeface="Kozuka Gothic Pro H" pitchFamily="34" charset="-128"/>
              <a:ea typeface="Kozuka Gothic Pro H" pitchFamily="34" charset="-128"/>
            </a:endParaRPr>
          </a:p>
        </p:txBody>
      </p:sp>
      <p:sp>
        <p:nvSpPr>
          <p:cNvPr id="47" name="46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 </a:t>
            </a:r>
            <a:r>
              <a:rPr lang="es-ES" sz="1850" dirty="0">
                <a:latin typeface="Kozuka Gothic Pro M" pitchFamily="34" charset="-128"/>
                <a:ea typeface="Kozuka Gothic Pro M" pitchFamily="34" charset="-128"/>
              </a:rPr>
              <a:t>de Probabilidad y Estadística (</a:t>
            </a:r>
            <a:r>
              <a:rPr lang="es-ES" sz="1850" dirty="0" smtClean="0">
                <a:latin typeface="Kozuka Gothic Pro M" pitchFamily="34" charset="-128"/>
                <a:ea typeface="Kozuka Gothic Pro M" pitchFamily="34" charset="-128"/>
              </a:rPr>
              <a:t>CEPE)</a:t>
            </a:r>
            <a:endParaRPr lang="es-VE" sz="1850" dirty="0">
              <a:latin typeface="Kozuka Gothic Pro M" pitchFamily="34" charset="-128"/>
              <a:ea typeface="Kozuka Gothic Pro M" pitchFamily="34" charset="-128"/>
            </a:endParaRPr>
          </a:p>
        </p:txBody>
      </p:sp>
      <p:sp>
        <p:nvSpPr>
          <p:cNvPr id="48" name="47 Rectángulo"/>
          <p:cNvSpPr/>
          <p:nvPr/>
        </p:nvSpPr>
        <p:spPr>
          <a:xfrm>
            <a:off x="3429000" y="2267744"/>
            <a:ext cx="2818693" cy="26314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9" name="48 CuadroTexto"/>
          <p:cNvSpPr txBox="1"/>
          <p:nvPr/>
        </p:nvSpPr>
        <p:spPr>
          <a:xfrm>
            <a:off x="3429001" y="2267744"/>
            <a:ext cx="2836706" cy="2631490"/>
          </a:xfrm>
          <a:prstGeom prst="rect">
            <a:avLst/>
          </a:prstGeom>
          <a:noFill/>
        </p:spPr>
        <p:txBody>
          <a:bodyPr wrap="square" rtlCol="0">
            <a:spAutoFit/>
          </a:bodyPr>
          <a:lstStyle/>
          <a:p>
            <a:pPr algn="just"/>
            <a:r>
              <a:rPr lang="es-ES" sz="1100" b="1" dirty="0" smtClean="0"/>
              <a:t>OBJETIVOS</a:t>
            </a:r>
            <a:endParaRPr lang="es-ES" sz="1100" b="1" dirty="0"/>
          </a:p>
          <a:p>
            <a:pPr marL="171450" indent="-171450" algn="just">
              <a:buFont typeface="Arial" pitchFamily="34" charset="0"/>
              <a:buChar char="•"/>
            </a:pPr>
            <a:r>
              <a:rPr lang="es-ES" sz="1100" dirty="0"/>
              <a:t>Ofrecer un espacio adecuado para el desarrollo de las Probabilidades, la Estadística y el Análisis </a:t>
            </a:r>
            <a:r>
              <a:rPr lang="es-ES" sz="1100" dirty="0" smtClean="0"/>
              <a:t>en </a:t>
            </a:r>
            <a:r>
              <a:rPr lang="es-ES" sz="1100" dirty="0"/>
              <a:t>el país y en particular en la Escuela de Matemática de la Universidad Central de Venezuela.</a:t>
            </a:r>
          </a:p>
          <a:p>
            <a:pPr marL="171450" indent="-171450" algn="just">
              <a:buFont typeface="Arial" pitchFamily="34" charset="0"/>
              <a:buChar char="•"/>
            </a:pPr>
            <a:r>
              <a:rPr lang="es-ES" sz="1100" dirty="0"/>
              <a:t>Promover, desarrollar y apoyar la docencia e investigación en Probabilidades, Estadísticas y Análisis, </a:t>
            </a:r>
            <a:r>
              <a:rPr lang="es-ES" sz="1100" dirty="0" smtClean="0"/>
              <a:t>incluyendo </a:t>
            </a:r>
            <a:r>
              <a:rPr lang="es-ES" sz="1100" dirty="0"/>
              <a:t>aquellas de carácter interdisciplinario e interinstitucional, utilizando para tales fines </a:t>
            </a:r>
            <a:r>
              <a:rPr lang="es-ES" sz="1100" dirty="0" smtClean="0"/>
              <a:t>al </a:t>
            </a:r>
            <a:r>
              <a:rPr lang="es-ES" sz="1100" dirty="0"/>
              <a:t>personal docente y de investigación de la Facultad de Ciencias, al personal visitante de otras </a:t>
            </a:r>
            <a:r>
              <a:rPr lang="es-ES" sz="1100" dirty="0" smtClean="0"/>
              <a:t>instituciones </a:t>
            </a:r>
            <a:r>
              <a:rPr lang="es-ES" sz="1100" dirty="0"/>
              <a:t>y al personal que pudiese contratarse para estas </a:t>
            </a:r>
            <a:r>
              <a:rPr lang="es-ES" sz="1100" dirty="0" smtClean="0"/>
              <a:t>tareas.</a:t>
            </a:r>
            <a:endParaRPr lang="es-ES" sz="1100" dirty="0"/>
          </a:p>
        </p:txBody>
      </p:sp>
      <p:sp>
        <p:nvSpPr>
          <p:cNvPr id="51" name="50 Rectángulo"/>
          <p:cNvSpPr/>
          <p:nvPr/>
        </p:nvSpPr>
        <p:spPr>
          <a:xfrm>
            <a:off x="548680" y="6218018"/>
            <a:ext cx="2770891" cy="21254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2" name="51 CuadroTexto"/>
          <p:cNvSpPr txBox="1"/>
          <p:nvPr/>
        </p:nvSpPr>
        <p:spPr>
          <a:xfrm>
            <a:off x="548680" y="6290027"/>
            <a:ext cx="2808312" cy="1954381"/>
          </a:xfrm>
          <a:prstGeom prst="rect">
            <a:avLst/>
          </a:prstGeom>
        </p:spPr>
        <p:txBody>
          <a:bodyPr wrap="square" rtlCol="0">
            <a:spAutoFit/>
          </a:bodyPr>
          <a:lstStyle/>
          <a:p>
            <a:pPr algn="just"/>
            <a:r>
              <a:rPr lang="es-ES" sz="1100" b="1" dirty="0" smtClean="0"/>
              <a:t>LABORATORIO </a:t>
            </a:r>
            <a:r>
              <a:rPr lang="es-ES" sz="1100" b="1" dirty="0"/>
              <a:t>DE PROBABILIDADES, ESTADÍSTICA Y ANÁLISIS (</a:t>
            </a:r>
            <a:r>
              <a:rPr lang="es-ES" sz="1100" b="1" dirty="0" err="1"/>
              <a:t>LaProEsA</a:t>
            </a:r>
            <a:r>
              <a:rPr lang="es-ES" sz="1100" b="1" dirty="0"/>
              <a:t>)</a:t>
            </a:r>
          </a:p>
          <a:p>
            <a:pPr algn="just"/>
            <a:r>
              <a:rPr lang="es-ES" sz="1100" dirty="0"/>
              <a:t>El Laboratorio de Probabilidades , Estadística y Análisis (</a:t>
            </a:r>
            <a:r>
              <a:rPr lang="es-ES" sz="1100" dirty="0" err="1"/>
              <a:t>LaProEsA</a:t>
            </a:r>
            <a:r>
              <a:rPr lang="es-ES" sz="1100" dirty="0"/>
              <a:t>) es una dependencia adscrita a la Escuela de Matemática, destinada al apoyo del estudio de Probabilidades, Estadística y Análisis en todos sus aspectos y en todas las ramas relacionadas, incluyendo las ramas aplicadas.</a:t>
            </a:r>
            <a:endParaRPr lang="es-ES" sz="1100" b="1" dirty="0" smtClean="0"/>
          </a:p>
          <a:p>
            <a:pPr algn="just"/>
            <a:endParaRPr lang="es-ES" sz="1100" b="1" dirty="0" smtClean="0"/>
          </a:p>
          <a:p>
            <a:pPr algn="just"/>
            <a:endParaRPr lang="es-ES" sz="1100" dirty="0" smtClean="0"/>
          </a:p>
        </p:txBody>
      </p:sp>
      <p:pic>
        <p:nvPicPr>
          <p:cNvPr id="26" name="2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998" y="5234127"/>
            <a:ext cx="2628712" cy="203309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27 CuadroTexto"/>
          <p:cNvSpPr txBox="1"/>
          <p:nvPr/>
        </p:nvSpPr>
        <p:spPr>
          <a:xfrm>
            <a:off x="4391199" y="7413802"/>
            <a:ext cx="1777513" cy="215444"/>
          </a:xfrm>
          <a:prstGeom prst="rect">
            <a:avLst/>
          </a:prstGeom>
          <a:noFill/>
        </p:spPr>
        <p:txBody>
          <a:bodyPr wrap="square" rtlCol="0">
            <a:spAutoFit/>
          </a:bodyPr>
          <a:lstStyle/>
          <a:p>
            <a:pPr algn="r"/>
            <a:r>
              <a:rPr lang="es-VE" sz="800" i="1" dirty="0" smtClean="0"/>
              <a:t>Laboratorio Sala  </a:t>
            </a:r>
            <a:r>
              <a:rPr lang="es-VE" sz="800" i="1" dirty="0" err="1" smtClean="0"/>
              <a:t>LaProesa</a:t>
            </a:r>
            <a:r>
              <a:rPr lang="es-VE" sz="800" i="1" dirty="0" smtClean="0"/>
              <a:t> </a:t>
            </a:r>
          </a:p>
        </p:txBody>
      </p:sp>
    </p:spTree>
    <p:extLst>
      <p:ext uri="{BB962C8B-B14F-4D97-AF65-F5344CB8AC3E}">
        <p14:creationId xmlns:p14="http://schemas.microsoft.com/office/powerpoint/2010/main" val="21115857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46" name="45 CuadroTexto"/>
          <p:cNvSpPr txBox="1"/>
          <p:nvPr/>
        </p:nvSpPr>
        <p:spPr>
          <a:xfrm>
            <a:off x="398896" y="1256075"/>
            <a:ext cx="6414480" cy="400110"/>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a:t>
            </a:r>
            <a:r>
              <a:rPr lang="es-ES" sz="2000" dirty="0" smtClean="0">
                <a:latin typeface="Kozuka Gothic Pro H" pitchFamily="34" charset="-128"/>
                <a:ea typeface="Kozuka Gothic Pro H" pitchFamily="34" charset="-128"/>
              </a:rPr>
              <a:t>Matemática    </a:t>
            </a:r>
            <a:endParaRPr lang="es-VE" sz="2000" dirty="0">
              <a:latin typeface="Kozuka Gothic Pro H" pitchFamily="34" charset="-128"/>
              <a:ea typeface="Kozuka Gothic Pro H" pitchFamily="34" charset="-128"/>
            </a:endParaRPr>
          </a:p>
        </p:txBody>
      </p:sp>
      <p:sp>
        <p:nvSpPr>
          <p:cNvPr id="47" name="46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 </a:t>
            </a:r>
            <a:r>
              <a:rPr lang="es-ES" sz="1850" dirty="0">
                <a:latin typeface="Kozuka Gothic Pro M" pitchFamily="34" charset="-128"/>
                <a:ea typeface="Kozuka Gothic Pro M" pitchFamily="34" charset="-128"/>
              </a:rPr>
              <a:t>de Probabilidad y Estadística (</a:t>
            </a:r>
            <a:r>
              <a:rPr lang="es-ES" sz="1850" dirty="0" smtClean="0">
                <a:latin typeface="Kozuka Gothic Pro M" pitchFamily="34" charset="-128"/>
                <a:ea typeface="Kozuka Gothic Pro M" pitchFamily="34" charset="-128"/>
              </a:rPr>
              <a:t>CEPE)</a:t>
            </a:r>
            <a:endParaRPr lang="es-VE" sz="1850" dirty="0">
              <a:latin typeface="Kozuka Gothic Pro M" pitchFamily="34" charset="-128"/>
              <a:ea typeface="Kozuka Gothic Pro M" pitchFamily="34" charset="-128"/>
            </a:endParaRPr>
          </a:p>
        </p:txBody>
      </p:sp>
      <p:sp>
        <p:nvSpPr>
          <p:cNvPr id="48" name="47 Rectángulo"/>
          <p:cNvSpPr/>
          <p:nvPr/>
        </p:nvSpPr>
        <p:spPr>
          <a:xfrm>
            <a:off x="611768" y="2267744"/>
            <a:ext cx="2818693" cy="232827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9" name="48 CuadroTexto"/>
          <p:cNvSpPr txBox="1"/>
          <p:nvPr/>
        </p:nvSpPr>
        <p:spPr>
          <a:xfrm>
            <a:off x="548680" y="2300555"/>
            <a:ext cx="2836706" cy="2292935"/>
          </a:xfrm>
          <a:prstGeom prst="rect">
            <a:avLst/>
          </a:prstGeom>
          <a:noFill/>
        </p:spPr>
        <p:txBody>
          <a:bodyPr wrap="square" rtlCol="0">
            <a:spAutoFit/>
          </a:bodyPr>
          <a:lstStyle/>
          <a:p>
            <a:pPr algn="just"/>
            <a:r>
              <a:rPr lang="es-ES" sz="1100" b="1" dirty="0" smtClean="0"/>
              <a:t>OBJETIVOS (CONT.,)</a:t>
            </a:r>
            <a:endParaRPr lang="es-ES" sz="1100" b="1" dirty="0"/>
          </a:p>
          <a:p>
            <a:pPr marL="171450" indent="-171450" algn="just">
              <a:buFont typeface="Arial" pitchFamily="34" charset="0"/>
              <a:buChar char="•"/>
            </a:pPr>
            <a:r>
              <a:rPr lang="es-ES" sz="1100" dirty="0" smtClean="0"/>
              <a:t>Servir </a:t>
            </a:r>
            <a:r>
              <a:rPr lang="es-ES" sz="1100" dirty="0"/>
              <a:t>de soporte al pregrado de la Escuela de Matemática, </a:t>
            </a:r>
            <a:r>
              <a:rPr lang="es-ES" sz="1100" dirty="0" smtClean="0"/>
              <a:t>al </a:t>
            </a:r>
            <a:r>
              <a:rPr lang="es-ES" sz="1100" dirty="0"/>
              <a:t>programa de Postgrado en Modelos Aleatorios, al programa de Maestría </a:t>
            </a:r>
            <a:r>
              <a:rPr lang="es-ES" sz="1100" dirty="0" smtClean="0"/>
              <a:t>y </a:t>
            </a:r>
            <a:r>
              <a:rPr lang="es-ES" sz="1100" dirty="0"/>
              <a:t>Doctorado del Postgrado de Matemática de la Facultad de Ciencias, </a:t>
            </a:r>
            <a:r>
              <a:rPr lang="es-ES" sz="1100" dirty="0" smtClean="0"/>
              <a:t>así </a:t>
            </a:r>
            <a:r>
              <a:rPr lang="es-ES" sz="1100" dirty="0"/>
              <a:t>como otros postgrados de la Facultad de Ciencias o de otras Facultades de la Universidad Central de Venezuela.</a:t>
            </a:r>
          </a:p>
          <a:p>
            <a:pPr marL="171450" indent="-171450" algn="just">
              <a:buFont typeface="Arial" pitchFamily="34" charset="0"/>
              <a:buChar char="•"/>
            </a:pPr>
            <a:r>
              <a:rPr lang="es-ES" sz="1100" dirty="0" smtClean="0"/>
              <a:t>Mantener </a:t>
            </a:r>
            <a:r>
              <a:rPr lang="es-ES" sz="1100" dirty="0"/>
              <a:t>el software de los equipos actualizados y dar asesoría especializada al personal de la Escuela </a:t>
            </a:r>
            <a:r>
              <a:rPr lang="es-ES" sz="1100" dirty="0" smtClean="0"/>
              <a:t>o </a:t>
            </a:r>
            <a:r>
              <a:rPr lang="es-ES" sz="1100" dirty="0"/>
              <a:t>estudiantes de pre y postgrado que lo requieran</a:t>
            </a:r>
            <a:r>
              <a:rPr lang="es-ES" sz="1100" dirty="0" smtClean="0"/>
              <a:t>.</a:t>
            </a:r>
            <a:endParaRPr lang="es-ES" sz="1100" b="1"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88" y="4819571"/>
            <a:ext cx="5586935" cy="263274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25 CuadroTexto"/>
          <p:cNvSpPr txBox="1"/>
          <p:nvPr/>
        </p:nvSpPr>
        <p:spPr>
          <a:xfrm>
            <a:off x="2738609" y="7596336"/>
            <a:ext cx="3570711" cy="215444"/>
          </a:xfrm>
          <a:prstGeom prst="rect">
            <a:avLst/>
          </a:prstGeom>
          <a:noFill/>
        </p:spPr>
        <p:txBody>
          <a:bodyPr wrap="square" rtlCol="0">
            <a:spAutoFit/>
          </a:bodyPr>
          <a:lstStyle/>
          <a:p>
            <a:pPr algn="r"/>
            <a:r>
              <a:rPr lang="es-VE" sz="800" i="1" dirty="0" smtClean="0"/>
              <a:t>Laboratorio Sala  </a:t>
            </a:r>
            <a:r>
              <a:rPr lang="es-VE" sz="800" i="1" dirty="0" err="1" smtClean="0"/>
              <a:t>LaProEsa</a:t>
            </a:r>
            <a:r>
              <a:rPr lang="es-VE" sz="800" i="1" dirty="0" smtClean="0"/>
              <a:t>  durante una jornada de trabajo.</a:t>
            </a:r>
          </a:p>
        </p:txBody>
      </p:sp>
      <p:sp>
        <p:nvSpPr>
          <p:cNvPr id="28" name="27 CuadroTexto"/>
          <p:cNvSpPr txBox="1"/>
          <p:nvPr/>
        </p:nvSpPr>
        <p:spPr>
          <a:xfrm>
            <a:off x="3592997" y="2302701"/>
            <a:ext cx="2614626" cy="2292935"/>
          </a:xfrm>
          <a:prstGeom prst="rect">
            <a:avLst/>
          </a:prstGeom>
          <a:noFill/>
        </p:spPr>
        <p:txBody>
          <a:bodyPr wrap="square" rtlCol="0">
            <a:spAutoFit/>
          </a:bodyPr>
          <a:lstStyle/>
          <a:p>
            <a:pPr algn="just"/>
            <a:r>
              <a:rPr lang="es-ES" sz="1100" dirty="0" smtClean="0"/>
              <a:t>La </a:t>
            </a:r>
            <a:r>
              <a:rPr lang="es-ES" sz="1100" dirty="0"/>
              <a:t>coordinación de </a:t>
            </a:r>
            <a:r>
              <a:rPr lang="es-ES" sz="1100" dirty="0" err="1"/>
              <a:t>LaProEsA</a:t>
            </a:r>
            <a:r>
              <a:rPr lang="es-ES" sz="1100" dirty="0"/>
              <a:t> está a cargo de dos profesores, </a:t>
            </a:r>
            <a:r>
              <a:rPr lang="es-ES" sz="1100" dirty="0" smtClean="0"/>
              <a:t>uno </a:t>
            </a:r>
            <a:r>
              <a:rPr lang="es-ES" sz="1100" dirty="0"/>
              <a:t>designado por el Centro de Análisis y el otro por el Centro de Probabilidades y </a:t>
            </a:r>
            <a:r>
              <a:rPr lang="es-ES" sz="1100" dirty="0" smtClean="0"/>
              <a:t>Estadística que en  la actualidad son: </a:t>
            </a:r>
            <a:endParaRPr lang="es-VE" sz="1100" dirty="0"/>
          </a:p>
          <a:p>
            <a:r>
              <a:rPr lang="es-VE" sz="1100" dirty="0"/>
              <a:t>Coordinador por el Centro de Análisis: </a:t>
            </a:r>
            <a:endParaRPr lang="es-ES" sz="1100" dirty="0" smtClean="0"/>
          </a:p>
          <a:p>
            <a:pPr marL="171450" indent="-171450" algn="just">
              <a:buFont typeface="Arial" pitchFamily="34" charset="0"/>
              <a:buChar char="•"/>
            </a:pPr>
            <a:r>
              <a:rPr lang="es-ES" sz="1100" dirty="0" smtClean="0"/>
              <a:t>Dr</a:t>
            </a:r>
            <a:r>
              <a:rPr lang="es-ES" sz="1100" dirty="0"/>
              <a:t>. Ramón </a:t>
            </a:r>
            <a:r>
              <a:rPr lang="es-ES" sz="1100" dirty="0" smtClean="0"/>
              <a:t>Bruzual.</a:t>
            </a:r>
          </a:p>
          <a:p>
            <a:pPr algn="just"/>
            <a:r>
              <a:rPr lang="es-VE" sz="1100" dirty="0" smtClean="0"/>
              <a:t>Coordinador </a:t>
            </a:r>
            <a:r>
              <a:rPr lang="es-VE" sz="1100" dirty="0"/>
              <a:t>por el Centro de Probabilidades y Estadística: </a:t>
            </a:r>
            <a:endParaRPr lang="es-ES" sz="1100" dirty="0"/>
          </a:p>
          <a:p>
            <a:pPr marL="171450" indent="-171450" algn="just">
              <a:buFont typeface="Arial" pitchFamily="34" charset="0"/>
              <a:buChar char="•"/>
            </a:pPr>
            <a:r>
              <a:rPr lang="es-ES" sz="1100" dirty="0" smtClean="0"/>
              <a:t>Dr</a:t>
            </a:r>
            <a:r>
              <a:rPr lang="es-ES" sz="1100" dirty="0"/>
              <a:t>. José Benito Hernández</a:t>
            </a:r>
            <a:r>
              <a:rPr lang="es-ES" sz="1100" dirty="0" smtClean="0"/>
              <a:t>.</a:t>
            </a:r>
          </a:p>
          <a:p>
            <a:pPr algn="just"/>
            <a:r>
              <a:rPr lang="es-VE" sz="1100" dirty="0"/>
              <a:t>Coordinador por el Laboratorio de Cómputo Científico:</a:t>
            </a:r>
            <a:endParaRPr lang="es-ES" sz="1100" dirty="0"/>
          </a:p>
          <a:p>
            <a:pPr marL="171450" indent="-171450" algn="just">
              <a:buFont typeface="Arial" pitchFamily="34" charset="0"/>
              <a:buChar char="•"/>
            </a:pPr>
            <a:r>
              <a:rPr lang="es-ES" sz="1100" dirty="0" smtClean="0"/>
              <a:t>Prof</a:t>
            </a:r>
            <a:r>
              <a:rPr lang="es-ES" sz="1100" dirty="0"/>
              <a:t>. Hugo Villarroel.</a:t>
            </a:r>
          </a:p>
        </p:txBody>
      </p:sp>
    </p:spTree>
    <p:extLst>
      <p:ext uri="{BB962C8B-B14F-4D97-AF65-F5344CB8AC3E}">
        <p14:creationId xmlns:p14="http://schemas.microsoft.com/office/powerpoint/2010/main" val="11791751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9" name="18 CuadroTexto"/>
          <p:cNvSpPr txBox="1"/>
          <p:nvPr/>
        </p:nvSpPr>
        <p:spPr>
          <a:xfrm>
            <a:off x="398896" y="1256075"/>
            <a:ext cx="6414480" cy="400110"/>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a:t>
            </a:r>
            <a:r>
              <a:rPr lang="es-ES" sz="2000" dirty="0" smtClean="0">
                <a:latin typeface="Kozuka Gothic Pro H" pitchFamily="34" charset="-128"/>
                <a:ea typeface="Kozuka Gothic Pro H" pitchFamily="34" charset="-128"/>
              </a:rPr>
              <a:t>Matemática    </a:t>
            </a:r>
            <a:endParaRPr lang="es-VE" sz="2000" dirty="0">
              <a:latin typeface="Kozuka Gothic Pro H" pitchFamily="34" charset="-128"/>
              <a:ea typeface="Kozuka Gothic Pro H" pitchFamily="34" charset="-128"/>
            </a:endParaRPr>
          </a:p>
        </p:txBody>
      </p:sp>
      <p:sp>
        <p:nvSpPr>
          <p:cNvPr id="21" name="20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Centro </a:t>
            </a:r>
            <a:r>
              <a:rPr lang="es-ES" sz="1850" dirty="0">
                <a:latin typeface="Kozuka Gothic Pro M" pitchFamily="34" charset="-128"/>
                <a:ea typeface="Kozuka Gothic Pro M" pitchFamily="34" charset="-128"/>
              </a:rPr>
              <a:t>de Probabilidad y Estadística (</a:t>
            </a:r>
            <a:r>
              <a:rPr lang="es-ES" sz="1850" dirty="0" smtClean="0">
                <a:latin typeface="Kozuka Gothic Pro M" pitchFamily="34" charset="-128"/>
                <a:ea typeface="Kozuka Gothic Pro M" pitchFamily="34" charset="-128"/>
              </a:rPr>
              <a:t>CEPE)</a:t>
            </a:r>
            <a:endParaRPr lang="es-VE" sz="1850" dirty="0">
              <a:latin typeface="Kozuka Gothic Pro M" pitchFamily="34" charset="-128"/>
              <a:ea typeface="Kozuka Gothic Pro M" pitchFamily="34" charset="-128"/>
            </a:endParaRPr>
          </a:p>
        </p:txBody>
      </p:sp>
      <p:sp>
        <p:nvSpPr>
          <p:cNvPr id="43" name="42 Rectángulo"/>
          <p:cNvSpPr/>
          <p:nvPr/>
        </p:nvSpPr>
        <p:spPr>
          <a:xfrm>
            <a:off x="507125" y="2196559"/>
            <a:ext cx="2818693" cy="34555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5" name="24 CuadroTexto"/>
          <p:cNvSpPr txBox="1"/>
          <p:nvPr/>
        </p:nvSpPr>
        <p:spPr>
          <a:xfrm>
            <a:off x="531054" y="2634848"/>
            <a:ext cx="2750410" cy="2631490"/>
          </a:xfrm>
          <a:prstGeom prst="rect">
            <a:avLst/>
          </a:prstGeom>
          <a:noFill/>
        </p:spPr>
        <p:txBody>
          <a:bodyPr wrap="square" rtlCol="0">
            <a:spAutoFit/>
          </a:bodyPr>
          <a:lstStyle/>
          <a:p>
            <a:pPr algn="just"/>
            <a:endParaRPr lang="es-ES" sz="1100" b="1" dirty="0" smtClean="0"/>
          </a:p>
          <a:p>
            <a:pPr algn="just"/>
            <a:r>
              <a:rPr lang="es-ES" sz="1100" b="1" dirty="0" smtClean="0"/>
              <a:t>Números Telefónicos</a:t>
            </a:r>
          </a:p>
          <a:p>
            <a:pPr algn="just"/>
            <a:r>
              <a:rPr lang="es-VE" sz="1100" dirty="0" smtClean="0"/>
              <a:t>58 (212</a:t>
            </a:r>
            <a:r>
              <a:rPr lang="es-VE" sz="1100" dirty="0"/>
              <a:t>) 605-1441</a:t>
            </a:r>
          </a:p>
          <a:p>
            <a:pPr algn="just"/>
            <a:endParaRPr lang="es-ES" sz="1100" b="1" dirty="0" smtClean="0"/>
          </a:p>
          <a:p>
            <a:pPr algn="just"/>
            <a:endParaRPr lang="es-ES" sz="1100" b="1" dirty="0"/>
          </a:p>
          <a:p>
            <a:pPr algn="just"/>
            <a:r>
              <a:rPr lang="es-ES" sz="1100" b="1" dirty="0" smtClean="0"/>
              <a:t>Correo Institucional</a:t>
            </a:r>
          </a:p>
          <a:p>
            <a:pPr algn="just"/>
            <a:r>
              <a:rPr lang="es-VE" sz="1100" dirty="0" smtClean="0"/>
              <a:t>cepe@ciens.ucv.ve</a:t>
            </a:r>
          </a:p>
          <a:p>
            <a:endParaRPr lang="es-VE" sz="1100" dirty="0"/>
          </a:p>
          <a:p>
            <a:r>
              <a:rPr lang="es-VE" sz="1100" b="1" dirty="0"/>
              <a:t>Estructura Organizativa (</a:t>
            </a:r>
            <a:r>
              <a:rPr lang="es-VE" sz="1100" b="1" dirty="0" smtClean="0"/>
              <a:t>Organigrama</a:t>
            </a:r>
            <a:r>
              <a:rPr lang="es-VE" sz="1100" b="1" dirty="0"/>
              <a:t>)</a:t>
            </a:r>
            <a:endParaRPr lang="es-VE" sz="1100" dirty="0"/>
          </a:p>
          <a:p>
            <a:r>
              <a:rPr lang="es-VE" sz="1100" dirty="0"/>
              <a:t>Coordinador: </a:t>
            </a:r>
            <a:endParaRPr lang="es-VE" sz="1100" dirty="0" smtClean="0"/>
          </a:p>
          <a:p>
            <a:r>
              <a:rPr lang="es-VE" sz="1100" dirty="0" smtClean="0"/>
              <a:t>Dr</a:t>
            </a:r>
            <a:r>
              <a:rPr lang="es-VE" sz="1100" dirty="0"/>
              <a:t>. José Benito </a:t>
            </a:r>
            <a:r>
              <a:rPr lang="es-VE" sz="1100" dirty="0" smtClean="0"/>
              <a:t>Hernández</a:t>
            </a:r>
            <a:endParaRPr lang="es-VE" sz="1100" dirty="0"/>
          </a:p>
          <a:p>
            <a:r>
              <a:rPr lang="es-VE" sz="1100" dirty="0"/>
              <a:t>Comité técnico</a:t>
            </a:r>
            <a:r>
              <a:rPr lang="es-VE" sz="1100" dirty="0" smtClean="0"/>
              <a:t>:</a:t>
            </a:r>
          </a:p>
          <a:p>
            <a:r>
              <a:rPr lang="es-VE" sz="1100" dirty="0" smtClean="0"/>
              <a:t> </a:t>
            </a:r>
            <a:r>
              <a:rPr lang="es-VE" sz="1100" dirty="0"/>
              <a:t>Dr. José Benito Hernández, </a:t>
            </a:r>
          </a:p>
          <a:p>
            <a:r>
              <a:rPr lang="es-VE" sz="1100" dirty="0"/>
              <a:t>Dra. Mairene </a:t>
            </a:r>
            <a:r>
              <a:rPr lang="es-VE" sz="1100" dirty="0" smtClean="0"/>
              <a:t>Colina</a:t>
            </a:r>
          </a:p>
          <a:p>
            <a:r>
              <a:rPr lang="es-VE" sz="1100" dirty="0" smtClean="0"/>
              <a:t>Dr</a:t>
            </a:r>
            <a:r>
              <a:rPr lang="es-VE" sz="1100" dirty="0"/>
              <a:t>. Ricardo </a:t>
            </a:r>
            <a:r>
              <a:rPr lang="es-VE" sz="1100" dirty="0" smtClean="0"/>
              <a:t>Ríos</a:t>
            </a:r>
            <a:endParaRPr lang="es-VE" sz="1100" dirty="0"/>
          </a:p>
        </p:txBody>
      </p:sp>
      <p:grpSp>
        <p:nvGrpSpPr>
          <p:cNvPr id="28" name="27 Grupo"/>
          <p:cNvGrpSpPr/>
          <p:nvPr/>
        </p:nvGrpSpPr>
        <p:grpSpPr>
          <a:xfrm>
            <a:off x="637455" y="3275856"/>
            <a:ext cx="220689" cy="220689"/>
            <a:chOff x="3827377" y="6599339"/>
            <a:chExt cx="373647" cy="373647"/>
          </a:xfrm>
        </p:grpSpPr>
        <p:sp>
          <p:nvSpPr>
            <p:cNvPr id="29" name="2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0" name="29 Imagen"/>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5" name="34 Imagen"/>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9733" y="2575265"/>
            <a:ext cx="246979" cy="246979"/>
          </a:xfrm>
          <a:prstGeom prst="rect">
            <a:avLst/>
          </a:prstGeom>
        </p:spPr>
      </p:pic>
      <p:grpSp>
        <p:nvGrpSpPr>
          <p:cNvPr id="36" name="35 Grupo"/>
          <p:cNvGrpSpPr/>
          <p:nvPr/>
        </p:nvGrpSpPr>
        <p:grpSpPr>
          <a:xfrm>
            <a:off x="557906" y="2215225"/>
            <a:ext cx="2661294" cy="407204"/>
            <a:chOff x="-2907704" y="5220072"/>
            <a:chExt cx="2661294" cy="407204"/>
          </a:xfrm>
        </p:grpSpPr>
        <p:sp>
          <p:nvSpPr>
            <p:cNvPr id="37" name="36 Rectángulo"/>
            <p:cNvSpPr/>
            <p:nvPr/>
          </p:nvSpPr>
          <p:spPr>
            <a:xfrm>
              <a:off x="-2907704" y="5305539"/>
              <a:ext cx="2661294" cy="235769"/>
            </a:xfrm>
            <a:prstGeom prst="rect">
              <a:avLst/>
            </a:prstGeom>
            <a:solidFill>
              <a:srgbClr val="635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8" name="37 CuadroTexto"/>
            <p:cNvSpPr txBox="1"/>
            <p:nvPr/>
          </p:nvSpPr>
          <p:spPr>
            <a:xfrm>
              <a:off x="-2907704" y="526115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40" name="39 Imagen"/>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7851" y="5271244"/>
              <a:ext cx="304860" cy="304860"/>
            </a:xfrm>
            <a:prstGeom prst="rect">
              <a:avLst/>
            </a:prstGeom>
          </p:spPr>
        </p:pic>
        <p:sp>
          <p:nvSpPr>
            <p:cNvPr id="41" name="40 Elipse"/>
            <p:cNvSpPr/>
            <p:nvPr/>
          </p:nvSpPr>
          <p:spPr>
            <a:xfrm>
              <a:off x="-807410" y="5220072"/>
              <a:ext cx="407204" cy="4072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2" name="41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109" y="5308373"/>
              <a:ext cx="275376" cy="230601"/>
            </a:xfrm>
            <a:prstGeom prst="rect">
              <a:avLst/>
            </a:prstGeom>
          </p:spPr>
        </p:pic>
      </p:grpSp>
      <p:sp>
        <p:nvSpPr>
          <p:cNvPr id="44" name="43 Rectángulo"/>
          <p:cNvSpPr/>
          <p:nvPr/>
        </p:nvSpPr>
        <p:spPr>
          <a:xfrm>
            <a:off x="3429000" y="2219851"/>
            <a:ext cx="2818693" cy="60965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5" name="44 Rectángulo"/>
          <p:cNvSpPr/>
          <p:nvPr/>
        </p:nvSpPr>
        <p:spPr>
          <a:xfrm>
            <a:off x="3501008" y="2292380"/>
            <a:ext cx="2661294" cy="235769"/>
          </a:xfrm>
          <a:prstGeom prst="rect">
            <a:avLst/>
          </a:prstGeom>
          <a:solidFill>
            <a:srgbClr val="635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6" name="45 CuadroTexto"/>
          <p:cNvSpPr txBox="1"/>
          <p:nvPr/>
        </p:nvSpPr>
        <p:spPr>
          <a:xfrm>
            <a:off x="3511389" y="2247999"/>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47" name="46 CuadroTexto"/>
          <p:cNvSpPr txBox="1"/>
          <p:nvPr/>
        </p:nvSpPr>
        <p:spPr>
          <a:xfrm>
            <a:off x="3429000" y="2555771"/>
            <a:ext cx="2818693" cy="5509200"/>
          </a:xfrm>
          <a:prstGeom prst="rect">
            <a:avLst/>
          </a:prstGeom>
          <a:noFill/>
        </p:spPr>
        <p:txBody>
          <a:bodyPr wrap="square" rtlCol="0">
            <a:spAutoFit/>
          </a:bodyPr>
          <a:lstStyle/>
          <a:p>
            <a:pPr algn="just">
              <a:buClr>
                <a:schemeClr val="accent6">
                  <a:lumMod val="75000"/>
                </a:schemeClr>
              </a:buClr>
            </a:pPr>
            <a:r>
              <a:rPr lang="es-ES" sz="1100" dirty="0" smtClean="0"/>
              <a:t>Desde </a:t>
            </a:r>
            <a:r>
              <a:rPr lang="es-ES" sz="1100" dirty="0"/>
              <a:t>sus inicios en la década de los 70, el grupo de Probabilidad y Estadística de la Escuela de Matemática </a:t>
            </a:r>
            <a:r>
              <a:rPr lang="es-ES" sz="1100" dirty="0" smtClean="0"/>
              <a:t>ha </a:t>
            </a:r>
            <a:r>
              <a:rPr lang="es-ES" sz="1100" dirty="0"/>
              <a:t>tenido una participación importante en la vida académica de la Escuela, logrando un desarrollo notable </a:t>
            </a:r>
          </a:p>
          <a:p>
            <a:pPr algn="just">
              <a:buClr>
                <a:schemeClr val="accent6">
                  <a:lumMod val="75000"/>
                </a:schemeClr>
              </a:buClr>
            </a:pPr>
            <a:r>
              <a:rPr lang="es-ES" sz="1100" dirty="0"/>
              <a:t>en sus tareas de investigación, docencia y extensión.</a:t>
            </a:r>
          </a:p>
          <a:p>
            <a:pPr algn="just">
              <a:buClr>
                <a:schemeClr val="accent6">
                  <a:lumMod val="75000"/>
                </a:schemeClr>
              </a:buClr>
            </a:pPr>
            <a:r>
              <a:rPr lang="es-ES" sz="1100" dirty="0"/>
              <a:t>A finales de la década de 1980 el grupo estableció un Programa de Cooperación de Postgrado (P.C.P) </a:t>
            </a:r>
            <a:r>
              <a:rPr lang="es-ES" sz="1100" dirty="0" smtClean="0"/>
              <a:t>Con </a:t>
            </a:r>
            <a:r>
              <a:rPr lang="es-ES" sz="1100" dirty="0"/>
              <a:t>el financiamiento del CEFI (Francia), CONICIT y la UCV para intercambio de profesores y estudiantes entre la UCV </a:t>
            </a:r>
            <a:r>
              <a:rPr lang="es-ES" sz="1100" dirty="0" smtClean="0"/>
              <a:t>y </a:t>
            </a:r>
            <a:r>
              <a:rPr lang="es-ES" sz="1100" dirty="0"/>
              <a:t>la Universidad de París-Sur, que resultó muy exitoso. A través de él dos estudiantes franceses, Marc </a:t>
            </a:r>
            <a:r>
              <a:rPr lang="es-ES" sz="1100" dirty="0" err="1"/>
              <a:t>Lavielle</a:t>
            </a:r>
            <a:r>
              <a:rPr lang="es-ES" sz="1100" dirty="0"/>
              <a:t> </a:t>
            </a:r>
            <a:r>
              <a:rPr lang="es-ES" sz="1100" dirty="0" smtClean="0"/>
              <a:t>y </a:t>
            </a:r>
            <a:r>
              <a:rPr lang="es-ES" sz="1100" dirty="0" err="1"/>
              <a:t>Serge</a:t>
            </a:r>
            <a:r>
              <a:rPr lang="es-ES" sz="1100" dirty="0"/>
              <a:t> </a:t>
            </a:r>
            <a:r>
              <a:rPr lang="es-ES" sz="1100" dirty="0" err="1"/>
              <a:t>Iovleff</a:t>
            </a:r>
            <a:r>
              <a:rPr lang="es-ES" sz="1100" dirty="0"/>
              <a:t>, realizaron sus tesis de doctorado en Venezuela y tres estudiantes venezolanos, </a:t>
            </a:r>
            <a:r>
              <a:rPr lang="es-ES" sz="1100" dirty="0" err="1"/>
              <a:t>Carenne</a:t>
            </a:r>
            <a:r>
              <a:rPr lang="es-ES" sz="1100" dirty="0"/>
              <a:t> </a:t>
            </a:r>
            <a:r>
              <a:rPr lang="es-ES" sz="1100" dirty="0" err="1"/>
              <a:t>Ludeña</a:t>
            </a:r>
            <a:r>
              <a:rPr lang="es-ES" sz="1100" dirty="0"/>
              <a:t>, </a:t>
            </a:r>
            <a:r>
              <a:rPr lang="es-ES" sz="1100" dirty="0" smtClean="0"/>
              <a:t>David </a:t>
            </a:r>
            <a:r>
              <a:rPr lang="es-ES" sz="1100" dirty="0"/>
              <a:t>Márquez y Ricardo Ríos hicieron la suyas en Francia. A través de este programa se estableció una fructífera relación </a:t>
            </a:r>
            <a:r>
              <a:rPr lang="es-ES" sz="1100" dirty="0" smtClean="0"/>
              <a:t>entre </a:t>
            </a:r>
            <a:r>
              <a:rPr lang="es-ES" sz="1100" dirty="0"/>
              <a:t>ambos países que ha perdurado más allá de la vigencia del convenio y que ha dado pie al establecimiento </a:t>
            </a:r>
            <a:r>
              <a:rPr lang="es-ES" sz="1100" dirty="0" smtClean="0"/>
              <a:t>de </a:t>
            </a:r>
            <a:r>
              <a:rPr lang="es-ES" sz="1100" dirty="0"/>
              <a:t>otros acuerdos en temas específicos.</a:t>
            </a:r>
          </a:p>
          <a:p>
            <a:pPr algn="just">
              <a:buClr>
                <a:schemeClr val="accent6">
                  <a:lumMod val="75000"/>
                </a:schemeClr>
              </a:buClr>
            </a:pPr>
            <a:r>
              <a:rPr lang="es-ES" sz="1100" dirty="0" smtClean="0"/>
              <a:t> En </a:t>
            </a:r>
            <a:r>
              <a:rPr lang="es-ES" sz="1100" dirty="0"/>
              <a:t>base a los logros del grupo de Probabilidad y Estadística se crea el Centro de Probabilidad y Estadística (CEPE)  </a:t>
            </a:r>
            <a:r>
              <a:rPr lang="es-ES" sz="1100" dirty="0" smtClean="0"/>
              <a:t>en fecha 6 de febrero de 2002 con la debida aprobación del Consejo Universitario y el Consejo de Desarrollo Científico  y Humanístico de la UCV.</a:t>
            </a:r>
          </a:p>
          <a:p>
            <a:pPr algn="just">
              <a:buClr>
                <a:schemeClr val="accent6">
                  <a:lumMod val="75000"/>
                </a:schemeClr>
              </a:buClr>
            </a:pPr>
            <a:r>
              <a:rPr lang="es-ES" sz="1100" dirty="0"/>
              <a:t>D</a:t>
            </a:r>
            <a:r>
              <a:rPr lang="es-ES" sz="1100" dirty="0" smtClean="0"/>
              <a:t>esde entonces la actividad creadora y de docencia del Centro ha ido incrementándose.</a:t>
            </a:r>
          </a:p>
        </p:txBody>
      </p:sp>
      <p:pic>
        <p:nvPicPr>
          <p:cNvPr id="48" name="47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80" y="5844604"/>
            <a:ext cx="2746846" cy="2220367"/>
          </a:xfrm>
          <a:prstGeom prst="rect">
            <a:avLst/>
          </a:prstGeom>
        </p:spPr>
      </p:pic>
    </p:spTree>
    <p:extLst>
      <p:ext uri="{BB962C8B-B14F-4D97-AF65-F5344CB8AC3E}">
        <p14:creationId xmlns:p14="http://schemas.microsoft.com/office/powerpoint/2010/main" val="12241274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398896" y="1256075"/>
            <a:ext cx="6414480" cy="400110"/>
          </a:xfrm>
          <a:prstGeom prst="rect">
            <a:avLst/>
          </a:prstGeom>
          <a:noFill/>
        </p:spPr>
        <p:txBody>
          <a:bodyPr wrap="square" rtlCol="0">
            <a:spAutoFit/>
          </a:bodyPr>
          <a:lstStyle/>
          <a:p>
            <a:r>
              <a:rPr lang="es-ES" sz="2000" dirty="0">
                <a:latin typeface="Kozuka Gothic Pro H" pitchFamily="34" charset="-128"/>
                <a:ea typeface="Kozuka Gothic Pro H" pitchFamily="34" charset="-128"/>
              </a:rPr>
              <a:t>Escuela de </a:t>
            </a:r>
            <a:r>
              <a:rPr lang="es-ES" sz="2000" dirty="0" smtClean="0">
                <a:latin typeface="Kozuka Gothic Pro H" pitchFamily="34" charset="-128"/>
                <a:ea typeface="Kozuka Gothic Pro H" pitchFamily="34" charset="-128"/>
              </a:rPr>
              <a:t>Matemática    </a:t>
            </a:r>
            <a:endParaRPr lang="es-VE" sz="2000" dirty="0">
              <a:latin typeface="Kozuka Gothic Pro H" pitchFamily="34" charset="-128"/>
              <a:ea typeface="Kozuka Gothic Pro H" pitchFamily="34" charset="-128"/>
            </a:endParaRPr>
          </a:p>
        </p:txBody>
      </p:sp>
      <p:sp>
        <p:nvSpPr>
          <p:cNvPr id="22" name="21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Grupo de Lógica y Álgebra  </a:t>
            </a:r>
            <a:endParaRPr lang="es-VE" sz="1850" dirty="0">
              <a:latin typeface="Kozuka Gothic Pro M" pitchFamily="34" charset="-128"/>
              <a:ea typeface="Kozuka Gothic Pro M" pitchFamily="34" charset="-128"/>
            </a:endParaRPr>
          </a:p>
        </p:txBody>
      </p:sp>
      <p:sp>
        <p:nvSpPr>
          <p:cNvPr id="25" name="24 CuadroTexto"/>
          <p:cNvSpPr txBox="1"/>
          <p:nvPr/>
        </p:nvSpPr>
        <p:spPr>
          <a:xfrm>
            <a:off x="476672" y="2195736"/>
            <a:ext cx="2880320" cy="6355586"/>
          </a:xfrm>
          <a:prstGeom prst="rect">
            <a:avLst/>
          </a:prstGeom>
        </p:spPr>
        <p:txBody>
          <a:bodyPr wrap="square" rtlCol="0">
            <a:spAutoFit/>
          </a:bodyPr>
          <a:lstStyle/>
          <a:p>
            <a:pPr algn="just"/>
            <a:r>
              <a:rPr lang="es-ES" sz="1100" b="1" dirty="0" smtClean="0"/>
              <a:t>MISIÓN</a:t>
            </a:r>
          </a:p>
          <a:p>
            <a:pPr algn="just"/>
            <a:r>
              <a:rPr lang="es-ES" sz="1100" dirty="0"/>
              <a:t>Formación, docencia e investigación en las áreas de Lógica y </a:t>
            </a:r>
            <a:r>
              <a:rPr lang="es-ES" sz="1100" dirty="0" smtClean="0"/>
              <a:t>Álgebra.</a:t>
            </a:r>
          </a:p>
          <a:p>
            <a:pPr algn="just"/>
            <a:r>
              <a:rPr lang="es-ES" sz="1100" b="1" dirty="0" smtClean="0"/>
              <a:t>VISION </a:t>
            </a:r>
            <a:endParaRPr lang="es-ES" sz="1100" b="1" dirty="0"/>
          </a:p>
          <a:p>
            <a:pPr algn="just"/>
            <a:r>
              <a:rPr lang="es-ES" sz="1100" dirty="0"/>
              <a:t>Visión humanista de la </a:t>
            </a:r>
            <a:r>
              <a:rPr lang="es-ES" sz="1100" dirty="0" smtClean="0"/>
              <a:t>ciencia.</a:t>
            </a:r>
          </a:p>
          <a:p>
            <a:pPr algn="just"/>
            <a:r>
              <a:rPr lang="es-ES" sz="1100" b="1" dirty="0" smtClean="0"/>
              <a:t>OBJETIVOS </a:t>
            </a:r>
          </a:p>
          <a:p>
            <a:pPr marL="171450" indent="-171450" algn="just">
              <a:buFont typeface="Arial" pitchFamily="34" charset="0"/>
              <a:buChar char="•"/>
            </a:pPr>
            <a:r>
              <a:rPr lang="es-ES" sz="1100" dirty="0"/>
              <a:t>Realizar investigación en álgebra y lógica, en su acepción más general. </a:t>
            </a:r>
            <a:r>
              <a:rPr lang="es-ES" sz="1100" dirty="0" smtClean="0"/>
              <a:t>Esto </a:t>
            </a:r>
            <a:r>
              <a:rPr lang="es-ES" sz="1100" dirty="0"/>
              <a:t>incluye especialidades como Álgebra Abstracta, Álgebra Lineal y </a:t>
            </a:r>
            <a:r>
              <a:rPr lang="es-ES" sz="1100" dirty="0" err="1"/>
              <a:t>Multilineal</a:t>
            </a:r>
            <a:r>
              <a:rPr lang="es-ES" sz="1100" dirty="0"/>
              <a:t>, </a:t>
            </a:r>
            <a:r>
              <a:rPr lang="es-ES" sz="1100" dirty="0" smtClean="0"/>
              <a:t>Teoría </a:t>
            </a:r>
            <a:r>
              <a:rPr lang="es-ES" sz="1100" dirty="0"/>
              <a:t>de Categorías, Combinatoria, Teoría de Conjuntos, Teoría de Grafos, etc.</a:t>
            </a:r>
          </a:p>
          <a:p>
            <a:pPr marL="171450" indent="-171450" algn="just">
              <a:buFont typeface="Arial" pitchFamily="34" charset="0"/>
              <a:buChar char="•"/>
            </a:pPr>
            <a:r>
              <a:rPr lang="es-ES" sz="1100" dirty="0"/>
              <a:t>Formar recursos humanos en las líneas de investigación existentes y estimular el desarrollo de nuevas líneas de interés.</a:t>
            </a:r>
          </a:p>
          <a:p>
            <a:pPr marL="171450" indent="-171450" algn="just">
              <a:buFont typeface="Arial" pitchFamily="34" charset="0"/>
              <a:buChar char="•"/>
            </a:pPr>
            <a:r>
              <a:rPr lang="es-ES" sz="1100" dirty="0"/>
              <a:t>Estimular las relaciones de investigación y colaboración entre los miembros del grupo, </a:t>
            </a:r>
            <a:r>
              <a:rPr lang="es-ES" sz="1100" dirty="0" smtClean="0"/>
              <a:t>con </a:t>
            </a:r>
            <a:r>
              <a:rPr lang="es-ES" sz="1100" dirty="0"/>
              <a:t>otros grupos y centros de investigación y con instituciones del Estado o privadas, </a:t>
            </a:r>
            <a:r>
              <a:rPr lang="es-ES" sz="1100" dirty="0" smtClean="0"/>
              <a:t>a </a:t>
            </a:r>
            <a:r>
              <a:rPr lang="es-ES" sz="1100" dirty="0"/>
              <a:t>fin de prestar asesoría y llevar a cabo proyectos de desarrollo en áreas de interés común. </a:t>
            </a:r>
          </a:p>
          <a:p>
            <a:pPr marL="171450" indent="-171450" algn="just">
              <a:buFont typeface="Arial" pitchFamily="34" charset="0"/>
              <a:buChar char="•"/>
            </a:pPr>
            <a:r>
              <a:rPr lang="es-ES" sz="1100" dirty="0"/>
              <a:t>Cooperar y participar activamente en programas nacionales e internacionales de investigación </a:t>
            </a:r>
            <a:r>
              <a:rPr lang="es-ES" sz="1100" dirty="0" smtClean="0"/>
              <a:t>en </a:t>
            </a:r>
            <a:r>
              <a:rPr lang="es-ES" sz="1100" dirty="0"/>
              <a:t>las áreas de Lógica y Álgebra.</a:t>
            </a:r>
          </a:p>
          <a:p>
            <a:pPr marL="171450" indent="-171450" algn="just">
              <a:buFont typeface="Arial" pitchFamily="34" charset="0"/>
              <a:buChar char="•"/>
            </a:pPr>
            <a:r>
              <a:rPr lang="es-ES" sz="1100" dirty="0"/>
              <a:t>Realizar otras tareas complementarias derivadas de sus </a:t>
            </a:r>
            <a:r>
              <a:rPr lang="es-ES" sz="1100" dirty="0" smtClean="0"/>
              <a:t>objetivos, como </a:t>
            </a:r>
            <a:r>
              <a:rPr lang="es-ES" sz="1100" dirty="0"/>
              <a:t>por ejemplo, Seminarios, Coloquios y Congresos en el área.</a:t>
            </a:r>
          </a:p>
          <a:p>
            <a:pPr marL="171450" indent="-171450" algn="just">
              <a:buFont typeface="Arial" pitchFamily="34" charset="0"/>
              <a:buChar char="•"/>
            </a:pPr>
            <a:r>
              <a:rPr lang="es-ES" sz="1100" dirty="0"/>
              <a:t>Servir de soporte al pregrado de la Escuela de Matemática y a los programas </a:t>
            </a:r>
            <a:r>
              <a:rPr lang="es-ES" sz="1100" dirty="0" smtClean="0"/>
              <a:t>de </a:t>
            </a:r>
            <a:r>
              <a:rPr lang="es-ES" sz="1100" dirty="0"/>
              <a:t>Maestría y Doctorado del Postgrado de Matemática de la Facultad de Ciencias, </a:t>
            </a:r>
            <a:r>
              <a:rPr lang="es-ES" sz="1100" dirty="0" smtClean="0"/>
              <a:t>Así </a:t>
            </a:r>
            <a:r>
              <a:rPr lang="es-ES" sz="1100" dirty="0"/>
              <a:t>como otros postgrados de la Facultad de </a:t>
            </a:r>
            <a:r>
              <a:rPr lang="es-ES" sz="1100" dirty="0" smtClean="0"/>
              <a:t>Ciencias  o </a:t>
            </a:r>
            <a:r>
              <a:rPr lang="es-ES" sz="1100" dirty="0"/>
              <a:t>de otras </a:t>
            </a:r>
            <a:r>
              <a:rPr lang="es-ES" sz="1100" dirty="0" smtClean="0"/>
              <a:t>facultades.</a:t>
            </a:r>
            <a:endParaRPr lang="es-ES" sz="1100" b="1" dirty="0" smtClean="0"/>
          </a:p>
          <a:p>
            <a:pPr algn="just"/>
            <a:endParaRPr lang="es-ES" sz="1100" b="1" dirty="0" smtClean="0"/>
          </a:p>
        </p:txBody>
      </p:sp>
      <p:sp>
        <p:nvSpPr>
          <p:cNvPr id="28" name="27 CuadroTexto"/>
          <p:cNvSpPr txBox="1"/>
          <p:nvPr/>
        </p:nvSpPr>
        <p:spPr>
          <a:xfrm>
            <a:off x="3428999" y="2195736"/>
            <a:ext cx="2880320" cy="938719"/>
          </a:xfrm>
          <a:prstGeom prst="rect">
            <a:avLst/>
          </a:prstGeom>
        </p:spPr>
        <p:txBody>
          <a:bodyPr wrap="square" rtlCol="0">
            <a:spAutoFit/>
          </a:bodyPr>
          <a:lstStyle/>
          <a:p>
            <a:pPr algn="just"/>
            <a:r>
              <a:rPr lang="es-ES" sz="1100" b="1" dirty="0" smtClean="0"/>
              <a:t>FUNCIONES</a:t>
            </a:r>
            <a:r>
              <a:rPr lang="es-ES" sz="1100" b="1" dirty="0"/>
              <a:t>	</a:t>
            </a:r>
          </a:p>
          <a:p>
            <a:pPr algn="just"/>
            <a:r>
              <a:rPr lang="es-ES" sz="1100" dirty="0" smtClean="0"/>
              <a:t>Creado en 1976, se especializa en la Docencia </a:t>
            </a:r>
            <a:r>
              <a:rPr lang="es-ES" sz="1100" dirty="0"/>
              <a:t>en pregrado (licenciatura en matemática) y postgrado </a:t>
            </a:r>
            <a:r>
              <a:rPr lang="es-ES" sz="1100" dirty="0" smtClean="0"/>
              <a:t>(</a:t>
            </a:r>
            <a:r>
              <a:rPr lang="es-ES" sz="1100" dirty="0"/>
              <a:t>postgrado de matemática) </a:t>
            </a:r>
            <a:r>
              <a:rPr lang="es-ES" sz="1100" dirty="0" smtClean="0"/>
              <a:t> realizando investigaciones </a:t>
            </a:r>
            <a:r>
              <a:rPr lang="es-ES" sz="1100" dirty="0"/>
              <a:t>en álgebra y lógica</a:t>
            </a:r>
            <a:r>
              <a:rPr lang="es-ES" sz="1100" dirty="0" smtClean="0"/>
              <a:t>.</a:t>
            </a:r>
            <a:endParaRPr lang="es-ES" sz="1100"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3016" y="3203848"/>
            <a:ext cx="2576570" cy="145001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41 Rectángulo"/>
          <p:cNvSpPr/>
          <p:nvPr/>
        </p:nvSpPr>
        <p:spPr>
          <a:xfrm>
            <a:off x="3437511" y="4843626"/>
            <a:ext cx="2818693" cy="34555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43" name="42 CuadroTexto"/>
          <p:cNvSpPr txBox="1"/>
          <p:nvPr/>
        </p:nvSpPr>
        <p:spPr>
          <a:xfrm>
            <a:off x="3461440" y="5281915"/>
            <a:ext cx="2750410" cy="2292935"/>
          </a:xfrm>
          <a:prstGeom prst="rect">
            <a:avLst/>
          </a:prstGeom>
          <a:noFill/>
        </p:spPr>
        <p:txBody>
          <a:bodyPr wrap="square" rtlCol="0">
            <a:spAutoFit/>
          </a:bodyPr>
          <a:lstStyle/>
          <a:p>
            <a:pPr algn="just"/>
            <a:endParaRPr lang="es-ES" sz="1100" b="1" dirty="0" smtClean="0"/>
          </a:p>
          <a:p>
            <a:pPr algn="just"/>
            <a:r>
              <a:rPr lang="es-ES" sz="1100" b="1" dirty="0" smtClean="0"/>
              <a:t>Números Telefónicos</a:t>
            </a:r>
          </a:p>
          <a:p>
            <a:pPr algn="just"/>
            <a:r>
              <a:rPr lang="es-ES" sz="1100" dirty="0"/>
              <a:t>58(212)6051001</a:t>
            </a:r>
            <a:endParaRPr lang="es-ES" sz="1100" dirty="0" smtClean="0"/>
          </a:p>
          <a:p>
            <a:pPr algn="just"/>
            <a:endParaRPr lang="es-ES" sz="1100" b="1" dirty="0" smtClean="0"/>
          </a:p>
          <a:p>
            <a:pPr algn="just"/>
            <a:endParaRPr lang="es-ES" sz="1100" b="1" dirty="0"/>
          </a:p>
          <a:p>
            <a:pPr algn="just"/>
            <a:r>
              <a:rPr lang="es-ES" sz="1100" b="1" dirty="0" smtClean="0"/>
              <a:t>Correo Institucional</a:t>
            </a:r>
          </a:p>
          <a:p>
            <a:r>
              <a:rPr lang="es-VE" sz="1100" dirty="0" smtClean="0"/>
              <a:t>algebra@ciens.ucv.ve</a:t>
            </a:r>
          </a:p>
          <a:p>
            <a:endParaRPr lang="es-VE" sz="1100" dirty="0"/>
          </a:p>
          <a:p>
            <a:endParaRPr lang="es-VE" sz="1100" dirty="0"/>
          </a:p>
          <a:p>
            <a:r>
              <a:rPr lang="es-VE" sz="1100" b="1" dirty="0" smtClean="0"/>
              <a:t>Sitio </a:t>
            </a:r>
            <a:r>
              <a:rPr lang="es-VE" sz="1100" b="1" dirty="0"/>
              <a:t>w</a:t>
            </a:r>
            <a:r>
              <a:rPr lang="es-VE" sz="1100" b="1" dirty="0" smtClean="0"/>
              <a:t>eb Institucional </a:t>
            </a:r>
            <a:endParaRPr lang="es-VE" sz="1100" b="1" dirty="0"/>
          </a:p>
          <a:p>
            <a:r>
              <a:rPr lang="es-VE" sz="1100" dirty="0"/>
              <a:t>http://</a:t>
            </a:r>
            <a:r>
              <a:rPr lang="es-VE" sz="1100" dirty="0" smtClean="0"/>
              <a:t>www.matematica.ciens.ucv.ve/grupodealgebraylogica/index.html</a:t>
            </a:r>
          </a:p>
          <a:p>
            <a:endParaRPr lang="es-VE" sz="1100" dirty="0" smtClean="0"/>
          </a:p>
        </p:txBody>
      </p:sp>
      <p:grpSp>
        <p:nvGrpSpPr>
          <p:cNvPr id="44" name="43 Grupo"/>
          <p:cNvGrpSpPr/>
          <p:nvPr/>
        </p:nvGrpSpPr>
        <p:grpSpPr>
          <a:xfrm>
            <a:off x="3567841" y="5922923"/>
            <a:ext cx="220689" cy="220689"/>
            <a:chOff x="3827377" y="6599339"/>
            <a:chExt cx="373647" cy="373647"/>
          </a:xfrm>
        </p:grpSpPr>
        <p:sp>
          <p:nvSpPr>
            <p:cNvPr id="45" name="44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6" name="45 Imagen"/>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47" name="46 Imagen"/>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20119" y="5222332"/>
            <a:ext cx="246979" cy="246979"/>
          </a:xfrm>
          <a:prstGeom prst="rect">
            <a:avLst/>
          </a:prstGeom>
        </p:spPr>
      </p:pic>
      <p:grpSp>
        <p:nvGrpSpPr>
          <p:cNvPr id="48" name="47 Grupo"/>
          <p:cNvGrpSpPr/>
          <p:nvPr/>
        </p:nvGrpSpPr>
        <p:grpSpPr>
          <a:xfrm>
            <a:off x="3488292" y="4862292"/>
            <a:ext cx="2661294" cy="407204"/>
            <a:chOff x="-2907704" y="5220072"/>
            <a:chExt cx="2661294" cy="407204"/>
          </a:xfrm>
        </p:grpSpPr>
        <p:sp>
          <p:nvSpPr>
            <p:cNvPr id="49" name="48 Rectángulo"/>
            <p:cNvSpPr/>
            <p:nvPr/>
          </p:nvSpPr>
          <p:spPr>
            <a:xfrm>
              <a:off x="-2907704" y="5305539"/>
              <a:ext cx="2661294" cy="235769"/>
            </a:xfrm>
            <a:prstGeom prst="rect">
              <a:avLst/>
            </a:prstGeom>
            <a:solidFill>
              <a:srgbClr val="635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50" name="49 CuadroTexto"/>
            <p:cNvSpPr txBox="1"/>
            <p:nvPr/>
          </p:nvSpPr>
          <p:spPr>
            <a:xfrm>
              <a:off x="-2907704" y="526115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51" name="50 Imagen"/>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7851" y="5271244"/>
              <a:ext cx="304860" cy="304860"/>
            </a:xfrm>
            <a:prstGeom prst="rect">
              <a:avLst/>
            </a:prstGeom>
          </p:spPr>
        </p:pic>
        <p:sp>
          <p:nvSpPr>
            <p:cNvPr id="52" name="51 Elipse"/>
            <p:cNvSpPr/>
            <p:nvPr/>
          </p:nvSpPr>
          <p:spPr>
            <a:xfrm>
              <a:off x="-807410" y="5220072"/>
              <a:ext cx="407204" cy="4072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3" name="52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109" y="5308373"/>
              <a:ext cx="275376" cy="230601"/>
            </a:xfrm>
            <a:prstGeom prst="rect">
              <a:avLst/>
            </a:prstGeom>
          </p:spPr>
        </p:pic>
      </p:grpSp>
      <p:grpSp>
        <p:nvGrpSpPr>
          <p:cNvPr id="54" name="53 Grupo"/>
          <p:cNvGrpSpPr/>
          <p:nvPr/>
        </p:nvGrpSpPr>
        <p:grpSpPr>
          <a:xfrm>
            <a:off x="3527353" y="6588224"/>
            <a:ext cx="310048" cy="300529"/>
            <a:chOff x="4809715" y="7309763"/>
            <a:chExt cx="418299" cy="405457"/>
          </a:xfrm>
        </p:grpSpPr>
        <p:sp>
          <p:nvSpPr>
            <p:cNvPr id="55" name="54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6" name="55 Imagen"/>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spTree>
    <p:extLst>
      <p:ext uri="{BB962C8B-B14F-4D97-AF65-F5344CB8AC3E}">
        <p14:creationId xmlns:p14="http://schemas.microsoft.com/office/powerpoint/2010/main" val="474196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9391"/>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34502"/>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586716"/>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11909"/>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548680" y="8518564"/>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3439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Portafolio de Servicios 2017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34502"/>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04365"/>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5916656" y="8484167"/>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933684" y="8491054"/>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5" name="24 CuadroTexto"/>
          <p:cNvSpPr txBox="1"/>
          <p:nvPr/>
        </p:nvSpPr>
        <p:spPr>
          <a:xfrm>
            <a:off x="476672" y="1707671"/>
            <a:ext cx="6005060" cy="430887"/>
          </a:xfrm>
          <a:prstGeom prst="rect">
            <a:avLst/>
          </a:prstGeom>
          <a:noFill/>
        </p:spPr>
        <p:txBody>
          <a:bodyPr wrap="square" rtlCol="0">
            <a:spAutoFit/>
          </a:bodyPr>
          <a:lstStyle/>
          <a:p>
            <a:r>
              <a:rPr lang="es-ES" sz="2200" dirty="0" smtClean="0">
                <a:latin typeface="Kozuka Gothic Pro M" pitchFamily="34" charset="-128"/>
                <a:ea typeface="Kozuka Gothic Pro M" pitchFamily="34" charset="-128"/>
              </a:rPr>
              <a:t>Historia de la Facultad de Ciencias </a:t>
            </a:r>
            <a:r>
              <a:rPr lang="es-ES" sz="2000" dirty="0" smtClean="0">
                <a:latin typeface="Kozuka Gothic Pro H" pitchFamily="34" charset="-128"/>
                <a:ea typeface="Kozuka Gothic Pro H" pitchFamily="34" charset="-128"/>
              </a:rPr>
              <a:t> </a:t>
            </a:r>
            <a:endParaRPr lang="es-VE" sz="2000" dirty="0">
              <a:latin typeface="Kozuka Gothic Pro H" pitchFamily="34" charset="-128"/>
              <a:ea typeface="Kozuka Gothic Pro H" pitchFamily="34" charset="-128"/>
            </a:endParaRPr>
          </a:p>
        </p:txBody>
      </p:sp>
      <p:sp>
        <p:nvSpPr>
          <p:cNvPr id="26" name="25 CuadroTexto"/>
          <p:cNvSpPr txBox="1"/>
          <p:nvPr/>
        </p:nvSpPr>
        <p:spPr>
          <a:xfrm>
            <a:off x="588676" y="2354582"/>
            <a:ext cx="2624299" cy="2292935"/>
          </a:xfrm>
          <a:prstGeom prst="rect">
            <a:avLst/>
          </a:prstGeom>
          <a:noFill/>
        </p:spPr>
        <p:txBody>
          <a:bodyPr wrap="square" rtlCol="0">
            <a:spAutoFit/>
          </a:bodyPr>
          <a:lstStyle/>
          <a:p>
            <a:pPr algn="just"/>
            <a:r>
              <a:rPr lang="es-ES_tradnl" sz="1100" dirty="0" smtClean="0"/>
              <a:t>El recorrido histórico comienza con la idea de crear en nuestro país una estructura académica que tuviese a cargo el desarrollo de la ciencia como disciplina. El Congreso de la Gran Colombia decretó el 18 de marzo de 1826, la Ley sobre Instrucción Pública. Por diversas razones, la Comisión encargada de presentar al Libertador Simón Bolívar el nuevo Estatuto Universitario, ignoró la proyectada Escuela de Ciencias, por tanto, no figuró en la constitución de la Pontificia Universidad aprobada el 28 de junio de 1827.</a:t>
            </a:r>
          </a:p>
        </p:txBody>
      </p:sp>
      <p:pic>
        <p:nvPicPr>
          <p:cNvPr id="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016" y="2424774"/>
            <a:ext cx="2594709" cy="194603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9" name="28 CuadroTexto"/>
          <p:cNvSpPr txBox="1"/>
          <p:nvPr/>
        </p:nvSpPr>
        <p:spPr>
          <a:xfrm>
            <a:off x="576916" y="4808895"/>
            <a:ext cx="5731627" cy="3308598"/>
          </a:xfrm>
          <a:prstGeom prst="rect">
            <a:avLst/>
          </a:prstGeom>
          <a:noFill/>
        </p:spPr>
        <p:txBody>
          <a:bodyPr wrap="square" rtlCol="0">
            <a:spAutoFit/>
          </a:bodyPr>
          <a:lstStyle/>
          <a:p>
            <a:pPr algn="just"/>
            <a:r>
              <a:rPr lang="es-ES_tradnl" sz="1100" dirty="0" smtClean="0"/>
              <a:t>El deseo de crear una institución académica destinada a cumplir con estas funciones, encuentra un obstáculo en el año 1859, cuando a raíz de la Guerra de la Federación y por razones presupuestarias, no fue posible la aprobación de un Estatuto que incluyera una Facultad de Matemática, Física, Filosofía y Filología, la cual hubiese podido estar inmersa en la Sección de Filosofía en la Magna Casa de Estudios. En su lugar se creó la Facultad de Ciencias Exactas, a la cual se le anexó en 1895 la Escuela de Ingeniería, donde la preparación en matemática, física y química, estaba destinada a la educación de los estudiantes de ingeniería, con detrimento en la investigación de las ciencias naturales. Un siglo después el Estatuto Orgánico de las Universidades Nacionales de 1946, creó la Facultad de Ciencias Físicas y Matemáticas, en sustitución de la Escuela de Ingeniería. Esta nueva facultad estuvo compuesta por tres escuelas: Ingeniería, Arquitectura y Ciencias. </a:t>
            </a:r>
          </a:p>
          <a:p>
            <a:pPr algn="just"/>
            <a:endParaRPr lang="es-ES_tradnl" sz="1100" dirty="0"/>
          </a:p>
          <a:p>
            <a:pPr algn="just"/>
            <a:r>
              <a:rPr lang="es-VE" sz="1100" dirty="0" smtClean="0"/>
              <a:t>El  28 de septiembre de 1951, el Dr. De León remite al Dr. Eloy Dávila Celis, Rector y Presidente del Consejo Universitario, un informe donde se objeta la idea del Dr. </a:t>
            </a:r>
            <a:r>
              <a:rPr lang="es-VE" sz="1100" dirty="0" err="1" smtClean="0"/>
              <a:t>Lasser</a:t>
            </a:r>
            <a:r>
              <a:rPr lang="es-VE" sz="1100" dirty="0" smtClean="0"/>
              <a:t>, al considerarla presuntuosa y extemporánea. Lamentablemente el 3 de octubre de 1951, el Prof. Luis Eduardo Arocha, Vicerrector y Secretario del Consejo Universitario, remite al Dr. De León un comunicado en el cual ese cuerpo suscribe el informe presentado por el Consejo de la Facultad de Ciencias Matemáticas y Naturales, coartando de esta forma la idea de crear una Facultad de Ciencias en la Universidad Central de Venezuela.</a:t>
            </a:r>
          </a:p>
        </p:txBody>
      </p:sp>
      <p:sp>
        <p:nvSpPr>
          <p:cNvPr id="30" name="29 CuadroTexto"/>
          <p:cNvSpPr txBox="1"/>
          <p:nvPr/>
        </p:nvSpPr>
        <p:spPr>
          <a:xfrm>
            <a:off x="4001027" y="4478240"/>
            <a:ext cx="2254207" cy="338554"/>
          </a:xfrm>
          <a:prstGeom prst="rect">
            <a:avLst/>
          </a:prstGeom>
          <a:noFill/>
        </p:spPr>
        <p:txBody>
          <a:bodyPr wrap="none" rtlCol="0">
            <a:spAutoFit/>
          </a:bodyPr>
          <a:lstStyle/>
          <a:p>
            <a:pPr algn="r"/>
            <a:r>
              <a:rPr lang="es-VE" sz="800" i="1" dirty="0" smtClean="0"/>
              <a:t>Antigua Sede la Universidad Central de Venezuela</a:t>
            </a:r>
          </a:p>
          <a:p>
            <a:pPr algn="r"/>
            <a:r>
              <a:rPr lang="es-VE" sz="800" i="1" dirty="0" smtClean="0"/>
              <a:t>Hoy Palacio de las Academias</a:t>
            </a:r>
          </a:p>
        </p:txBody>
      </p:sp>
    </p:spTree>
    <p:extLst>
      <p:ext uri="{BB962C8B-B14F-4D97-AF65-F5344CB8AC3E}">
        <p14:creationId xmlns:p14="http://schemas.microsoft.com/office/powerpoint/2010/main" val="8617807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6" name="15 CuadroTexto"/>
          <p:cNvSpPr txBox="1"/>
          <p:nvPr/>
        </p:nvSpPr>
        <p:spPr>
          <a:xfrm>
            <a:off x="476672"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
        <p:nvSpPr>
          <p:cNvPr id="18" name="17 CuadroTexto"/>
          <p:cNvSpPr txBox="1"/>
          <p:nvPr/>
        </p:nvSpPr>
        <p:spPr>
          <a:xfrm>
            <a:off x="52028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Escuela de Química </a:t>
            </a:r>
            <a:endParaRPr lang="es-VE" sz="1850" dirty="0">
              <a:latin typeface="Kozuka Gothic Pro M" pitchFamily="34" charset="-128"/>
              <a:ea typeface="Kozuka Gothic Pro M" pitchFamily="34" charset="-128"/>
            </a:endParaRPr>
          </a:p>
        </p:txBody>
      </p:sp>
      <p:sp>
        <p:nvSpPr>
          <p:cNvPr id="22" name="21 CuadroTexto"/>
          <p:cNvSpPr txBox="1"/>
          <p:nvPr/>
        </p:nvSpPr>
        <p:spPr>
          <a:xfrm>
            <a:off x="526107" y="2267744"/>
            <a:ext cx="2830885" cy="5747727"/>
          </a:xfrm>
          <a:prstGeom prst="rect">
            <a:avLst/>
          </a:prstGeom>
          <a:noFill/>
        </p:spPr>
        <p:txBody>
          <a:bodyPr wrap="square" rtlCol="0">
            <a:spAutoFit/>
          </a:bodyPr>
          <a:lstStyle/>
          <a:p>
            <a:pPr algn="just"/>
            <a:r>
              <a:rPr lang="es-ES" sz="1050" b="1" dirty="0" smtClean="0"/>
              <a:t>MISIÓN </a:t>
            </a:r>
          </a:p>
          <a:p>
            <a:pPr algn="just"/>
            <a:r>
              <a:rPr lang="es-VE" sz="1050" dirty="0" smtClean="0"/>
              <a:t>Formar </a:t>
            </a:r>
            <a:r>
              <a:rPr lang="es-VE" sz="1050" dirty="0"/>
              <a:t>profesionales de la química con un sólido nivel académico, con adecuadas competencias profesionales, con valores éticos y humanísticos de pertinencia social, capaces de generar, adaptar, transferir e innovar conocimientos y tecnologías en la disciplina, que le permitan insertarse y atender exitosamente las necesidades de los sectores académico, científico, de servicio y productivo del país. </a:t>
            </a:r>
            <a:endParaRPr lang="es-VE" sz="1050" dirty="0" smtClean="0"/>
          </a:p>
          <a:p>
            <a:pPr algn="just"/>
            <a:r>
              <a:rPr lang="es-ES" sz="1050" b="1" dirty="0" smtClean="0"/>
              <a:t>VISIÓN </a:t>
            </a:r>
          </a:p>
          <a:p>
            <a:pPr algn="just"/>
            <a:r>
              <a:rPr lang="es-VE" sz="1050" dirty="0" smtClean="0"/>
              <a:t>La </a:t>
            </a:r>
            <a:r>
              <a:rPr lang="es-VE" sz="1050" dirty="0"/>
              <a:t>Escuela de Química de la Facultad de Ciencias, Universidad Central de Venezuela, </a:t>
            </a:r>
            <a:r>
              <a:rPr lang="es-VE" sz="1050" dirty="0" smtClean="0"/>
              <a:t>es </a:t>
            </a:r>
            <a:r>
              <a:rPr lang="es-VE" sz="1050" dirty="0"/>
              <a:t>una comunidad generadora de </a:t>
            </a:r>
            <a:r>
              <a:rPr lang="es-VE" sz="1050" dirty="0" smtClean="0"/>
              <a:t>conocimientos, capacitados </a:t>
            </a:r>
            <a:r>
              <a:rPr lang="es-VE" sz="1050" dirty="0"/>
              <a:t>para resolver problemas actuales y futuros en diversas áreas de la ciencia, la tecnología y el ambiente, generando soluciones adecuadas. </a:t>
            </a:r>
            <a:endParaRPr lang="es-VE" sz="1050" dirty="0" smtClean="0"/>
          </a:p>
          <a:p>
            <a:pPr algn="just"/>
            <a:r>
              <a:rPr lang="es-ES" sz="1050" b="1" dirty="0" smtClean="0"/>
              <a:t>OBJETIVOS </a:t>
            </a:r>
          </a:p>
          <a:p>
            <a:pPr marL="171450" lvl="0" indent="-171450" algn="just">
              <a:buFont typeface="Arial" pitchFamily="34" charset="0"/>
              <a:buChar char="•"/>
            </a:pPr>
            <a:r>
              <a:rPr lang="es-VE" sz="1050" dirty="0" smtClean="0"/>
              <a:t>Formar </a:t>
            </a:r>
            <a:r>
              <a:rPr lang="es-VE" sz="1050" dirty="0"/>
              <a:t>licenciados en química y geoquímica en áreas básicas, tecnológicas y geoquímicas con capacidad de generar conocimientos en el </a:t>
            </a:r>
            <a:r>
              <a:rPr lang="es-VE" sz="1050" dirty="0" smtClean="0"/>
              <a:t>área.</a:t>
            </a:r>
            <a:endParaRPr lang="es-VE" sz="1050" dirty="0"/>
          </a:p>
          <a:p>
            <a:pPr marL="171450" lvl="0" indent="-171450" algn="just">
              <a:buFont typeface="Arial" pitchFamily="34" charset="0"/>
              <a:buChar char="•"/>
            </a:pPr>
            <a:r>
              <a:rPr lang="es-VE" sz="1050" dirty="0"/>
              <a:t>Generar conocimiento para incentivar la investigación en las distintas líneas de investigación que brinda la </a:t>
            </a:r>
            <a:r>
              <a:rPr lang="es-VE" sz="1050" dirty="0" smtClean="0"/>
              <a:t>institución.</a:t>
            </a:r>
            <a:endParaRPr lang="es-VE" sz="1050" dirty="0"/>
          </a:p>
          <a:p>
            <a:pPr marL="171450" lvl="0" indent="-171450" algn="just">
              <a:buFont typeface="Arial" pitchFamily="34" charset="0"/>
              <a:buChar char="•"/>
            </a:pPr>
            <a:r>
              <a:rPr lang="es-VE" sz="1050" dirty="0"/>
              <a:t>Promocionar y apoyar el desarrollo de las actividades de </a:t>
            </a:r>
            <a:r>
              <a:rPr lang="es-VE" sz="1050" dirty="0" smtClean="0"/>
              <a:t>extensión.</a:t>
            </a:r>
            <a:endParaRPr lang="es-VE" sz="1050" dirty="0"/>
          </a:p>
          <a:p>
            <a:pPr marL="171450" lvl="0" indent="-171450" algn="just">
              <a:buFont typeface="Arial" pitchFamily="34" charset="0"/>
              <a:buChar char="•"/>
            </a:pPr>
            <a:r>
              <a:rPr lang="es-VE" sz="1050" dirty="0"/>
              <a:t>Desarrollar proyectos de investigación en las diversas líneas de </a:t>
            </a:r>
            <a:r>
              <a:rPr lang="es-VE" sz="1050" dirty="0" smtClean="0"/>
              <a:t>investigación.</a:t>
            </a:r>
            <a:endParaRPr lang="es-VE" sz="1050" dirty="0"/>
          </a:p>
          <a:p>
            <a:pPr marL="171450" lvl="0" indent="-171450" algn="just">
              <a:buFont typeface="Arial" pitchFamily="34" charset="0"/>
              <a:buChar char="•"/>
            </a:pPr>
            <a:r>
              <a:rPr lang="es-VE" sz="1050" dirty="0"/>
              <a:t>Conservar el intercambio docente y científico con otras instituciones nacionales e </a:t>
            </a:r>
            <a:r>
              <a:rPr lang="es-VE" sz="1050" dirty="0" smtClean="0"/>
              <a:t>internacionales  y Brindar </a:t>
            </a:r>
            <a:r>
              <a:rPr lang="es-VE" sz="1050" dirty="0"/>
              <a:t>asesoramiento técnico a las instituciones que así lo </a:t>
            </a:r>
            <a:r>
              <a:rPr lang="es-VE" sz="1050" dirty="0" smtClean="0"/>
              <a:t>requieran.</a:t>
            </a:r>
          </a:p>
        </p:txBody>
      </p:sp>
      <p:sp>
        <p:nvSpPr>
          <p:cNvPr id="26" name="25 Rectángulo"/>
          <p:cNvSpPr/>
          <p:nvPr/>
        </p:nvSpPr>
        <p:spPr>
          <a:xfrm>
            <a:off x="3429000" y="3994789"/>
            <a:ext cx="2818693" cy="432162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Rectángulo"/>
          <p:cNvSpPr/>
          <p:nvPr/>
        </p:nvSpPr>
        <p:spPr>
          <a:xfrm>
            <a:off x="3501008" y="4067319"/>
            <a:ext cx="2661294" cy="2357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9" name="28 CuadroTexto"/>
          <p:cNvSpPr txBox="1"/>
          <p:nvPr/>
        </p:nvSpPr>
        <p:spPr>
          <a:xfrm>
            <a:off x="3511389" y="4022938"/>
            <a:ext cx="2160240" cy="307777"/>
          </a:xfrm>
          <a:prstGeom prst="rect">
            <a:avLst/>
          </a:prstGeom>
          <a:noFill/>
          <a:ln>
            <a:noFill/>
          </a:ln>
        </p:spPr>
        <p:txBody>
          <a:bodyPr wrap="square" rtlCol="0">
            <a:spAutoFit/>
          </a:bodyPr>
          <a:lstStyle/>
          <a:p>
            <a:r>
              <a:rPr lang="es-ES" sz="1400" b="1" dirty="0" smtClean="0">
                <a:solidFill>
                  <a:schemeClr val="bg1"/>
                </a:solidFill>
              </a:rPr>
              <a:t>Historia de la Escuela    </a:t>
            </a:r>
            <a:endParaRPr lang="es-VE" sz="1400" b="1" dirty="0">
              <a:solidFill>
                <a:schemeClr val="bg1"/>
              </a:solidFill>
            </a:endParaRPr>
          </a:p>
        </p:txBody>
      </p:sp>
      <p:sp>
        <p:nvSpPr>
          <p:cNvPr id="30" name="29 CuadroTexto"/>
          <p:cNvSpPr txBox="1"/>
          <p:nvPr/>
        </p:nvSpPr>
        <p:spPr>
          <a:xfrm>
            <a:off x="3429000" y="4330710"/>
            <a:ext cx="2818693" cy="3985706"/>
          </a:xfrm>
          <a:prstGeom prst="rect">
            <a:avLst/>
          </a:prstGeom>
          <a:noFill/>
        </p:spPr>
        <p:txBody>
          <a:bodyPr wrap="square" rtlCol="0">
            <a:spAutoFit/>
          </a:bodyPr>
          <a:lstStyle/>
          <a:p>
            <a:pPr algn="just">
              <a:buClr>
                <a:schemeClr val="accent6">
                  <a:lumMod val="75000"/>
                </a:schemeClr>
              </a:buClr>
            </a:pPr>
            <a:r>
              <a:rPr lang="es-ES" sz="1100" dirty="0"/>
              <a:t>La Escuela de Química de la Facultad de Ciencias, de la U </a:t>
            </a:r>
            <a:r>
              <a:rPr lang="es-ES" sz="1100" dirty="0" smtClean="0"/>
              <a:t>CV </a:t>
            </a:r>
            <a:r>
              <a:rPr lang="es-ES" sz="1100" dirty="0"/>
              <a:t>es la más antigua del país. </a:t>
            </a:r>
          </a:p>
          <a:p>
            <a:pPr algn="just">
              <a:buClr>
                <a:schemeClr val="accent6">
                  <a:lumMod val="75000"/>
                </a:schemeClr>
              </a:buClr>
            </a:pPr>
            <a:r>
              <a:rPr lang="es-ES" sz="1100" dirty="0"/>
              <a:t>Fundada en 1946 en lo que es hoy la Facultad de Ingeniería, luego transferida a la Escuela de Farmacia </a:t>
            </a:r>
            <a:r>
              <a:rPr lang="es-ES" sz="1100" dirty="0" smtClean="0"/>
              <a:t>y </a:t>
            </a:r>
            <a:r>
              <a:rPr lang="es-ES" sz="1100" dirty="0"/>
              <a:t>finalmente  es adscrita el 3 de Marzo 1958 a la recién creada  Facultad de Ciencias de la Universidad Central de Venezuela. </a:t>
            </a:r>
          </a:p>
          <a:p>
            <a:pPr algn="just">
              <a:buClr>
                <a:schemeClr val="accent6">
                  <a:lumMod val="75000"/>
                </a:schemeClr>
              </a:buClr>
            </a:pPr>
            <a:r>
              <a:rPr lang="es-ES" sz="1100" dirty="0"/>
              <a:t>La Facultad de Ciencias fue creada el 3 de marzo de 1958, conformándose </a:t>
            </a:r>
            <a:r>
              <a:rPr lang="es-ES" sz="1100" dirty="0" smtClean="0"/>
              <a:t>inicialmente </a:t>
            </a:r>
            <a:r>
              <a:rPr lang="es-ES" sz="1100" dirty="0"/>
              <a:t>con las Escuelas de Biología, Química y de Ciencias Físicas y Matemáticas, </a:t>
            </a:r>
            <a:r>
              <a:rPr lang="es-ES" sz="1100" dirty="0" smtClean="0"/>
              <a:t>cuya </a:t>
            </a:r>
            <a:r>
              <a:rPr lang="es-ES" sz="1100" dirty="0"/>
              <a:t>actividad fundamental formadora de recursos humanos giraba alrededor de la labor de </a:t>
            </a:r>
            <a:r>
              <a:rPr lang="es-ES" sz="1100" dirty="0" smtClean="0"/>
              <a:t>investigación </a:t>
            </a:r>
            <a:r>
              <a:rPr lang="es-ES" sz="1100" dirty="0"/>
              <a:t>básica orientada y aplicada. </a:t>
            </a:r>
          </a:p>
          <a:p>
            <a:pPr algn="just">
              <a:buClr>
                <a:schemeClr val="accent6">
                  <a:lumMod val="75000"/>
                </a:schemeClr>
              </a:buClr>
            </a:pPr>
            <a:r>
              <a:rPr lang="es-ES" sz="1100" dirty="0"/>
              <a:t>Durante el segundo período el Decano de la Facultad de Farmacia Jesús María Bianco, </a:t>
            </a:r>
            <a:r>
              <a:rPr lang="es-ES" sz="1100" dirty="0" smtClean="0"/>
              <a:t>asesorado </a:t>
            </a:r>
            <a:r>
              <a:rPr lang="es-ES" sz="1100" dirty="0"/>
              <a:t>por Warner </a:t>
            </a:r>
            <a:r>
              <a:rPr lang="es-ES" sz="1100" dirty="0" err="1"/>
              <a:t>Jaffé</a:t>
            </a:r>
            <a:r>
              <a:rPr lang="es-ES" sz="1100" dirty="0"/>
              <a:t>, fundó la Escuela de Química, pasando así la facultad a denominarse </a:t>
            </a:r>
            <a:r>
              <a:rPr lang="es-ES" sz="1100" dirty="0" smtClean="0"/>
              <a:t>"</a:t>
            </a:r>
            <a:r>
              <a:rPr lang="es-ES" sz="1100" dirty="0"/>
              <a:t>Facultad de Farmacia y Química" hasta que en 1958 está fue incluida entre las escuelas que formarían </a:t>
            </a:r>
            <a:r>
              <a:rPr lang="es-ES" sz="1100" dirty="0" smtClean="0"/>
              <a:t>parte </a:t>
            </a:r>
            <a:r>
              <a:rPr lang="es-ES" sz="1100" dirty="0"/>
              <a:t>de la nueva Facultad de Ciencias</a:t>
            </a:r>
            <a:r>
              <a:rPr lang="es-ES" sz="1100" dirty="0" smtClean="0"/>
              <a:t>.</a:t>
            </a:r>
            <a:endParaRPr lang="es-ES" sz="1100"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6129" y="2267744"/>
            <a:ext cx="2751183" cy="164528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1405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476672" y="2236817"/>
            <a:ext cx="2830885" cy="2839239"/>
          </a:xfrm>
          <a:prstGeom prst="rect">
            <a:avLst/>
          </a:prstGeom>
          <a:noFill/>
        </p:spPr>
        <p:txBody>
          <a:bodyPr wrap="square" rtlCol="0">
            <a:spAutoFit/>
          </a:bodyPr>
          <a:lstStyle/>
          <a:p>
            <a:pPr algn="just"/>
            <a:r>
              <a:rPr lang="es-ES" sz="1050" b="1" dirty="0" smtClean="0"/>
              <a:t>CAMPO DE ACCIÓN </a:t>
            </a:r>
          </a:p>
          <a:p>
            <a:pPr algn="just"/>
            <a:r>
              <a:rPr lang="es-VE" sz="1050" dirty="0" smtClean="0"/>
              <a:t>Diseño y modificación de procesos químicos, solución de problemas industriales, innovación tecnológica, evaluación del impacto ambiental, mejoramiento y síntesis de productos, control de calidad, análisis de productos diversos.</a:t>
            </a:r>
          </a:p>
          <a:p>
            <a:pPr algn="just"/>
            <a:r>
              <a:rPr lang="es-VE" sz="1050" b="1" dirty="0" smtClean="0"/>
              <a:t>RELACIONES INSTITUCIONALES </a:t>
            </a:r>
            <a:r>
              <a:rPr lang="es-ES" sz="1050" b="1" dirty="0"/>
              <a:t>	</a:t>
            </a:r>
          </a:p>
          <a:p>
            <a:pPr marL="171450" indent="-171450" algn="just">
              <a:buFont typeface="Arial" pitchFamily="34" charset="0"/>
              <a:buChar char="•"/>
            </a:pPr>
            <a:r>
              <a:rPr lang="es-ES" sz="1050" dirty="0"/>
              <a:t>Universidad Simón </a:t>
            </a:r>
            <a:r>
              <a:rPr lang="es-ES" sz="1050" dirty="0" smtClean="0"/>
              <a:t>Bolívar</a:t>
            </a:r>
            <a:endParaRPr lang="es-ES" sz="1050" dirty="0"/>
          </a:p>
          <a:p>
            <a:pPr marL="171450" indent="-171450" algn="just">
              <a:buFont typeface="Arial" pitchFamily="34" charset="0"/>
              <a:buChar char="•"/>
            </a:pPr>
            <a:r>
              <a:rPr lang="es-ES" sz="1050" dirty="0" smtClean="0"/>
              <a:t>IDEA</a:t>
            </a:r>
          </a:p>
          <a:p>
            <a:pPr marL="171450" indent="-171450" algn="just">
              <a:buFont typeface="Arial" pitchFamily="34" charset="0"/>
              <a:buChar char="•"/>
            </a:pPr>
            <a:r>
              <a:rPr lang="es-ES" sz="1050" dirty="0" smtClean="0"/>
              <a:t>PDVSA-INTEVEP</a:t>
            </a:r>
          </a:p>
          <a:p>
            <a:pPr marL="171450" indent="-171450" algn="just">
              <a:buFont typeface="Arial" pitchFamily="34" charset="0"/>
              <a:buChar char="•"/>
            </a:pPr>
            <a:r>
              <a:rPr lang="es-ES" sz="1050" dirty="0" smtClean="0"/>
              <a:t>INEA</a:t>
            </a:r>
          </a:p>
          <a:p>
            <a:pPr marL="171450" indent="-171450" algn="just">
              <a:buFont typeface="Arial" pitchFamily="34" charset="0"/>
              <a:buChar char="•"/>
            </a:pPr>
            <a:r>
              <a:rPr lang="es-ES" sz="1050" dirty="0" smtClean="0"/>
              <a:t>Universidad </a:t>
            </a:r>
            <a:r>
              <a:rPr lang="es-ES" sz="1050" dirty="0"/>
              <a:t>de Pisa (ITALIA),</a:t>
            </a:r>
          </a:p>
          <a:p>
            <a:pPr marL="171450" indent="-171450" algn="just">
              <a:buFont typeface="Arial" pitchFamily="34" charset="0"/>
              <a:buChar char="•"/>
            </a:pPr>
            <a:r>
              <a:rPr lang="es-ES" sz="1050" dirty="0" smtClean="0"/>
              <a:t>Universidad </a:t>
            </a:r>
            <a:r>
              <a:rPr lang="es-ES" sz="1050" dirty="0"/>
              <a:t>de la Laguna (Tenerife. España</a:t>
            </a:r>
            <a:r>
              <a:rPr lang="es-ES" sz="1050" dirty="0" smtClean="0"/>
              <a:t>)</a:t>
            </a:r>
          </a:p>
          <a:p>
            <a:pPr marL="171450" indent="-171450" algn="just">
              <a:buFont typeface="Arial" pitchFamily="34" charset="0"/>
              <a:buChar char="•"/>
            </a:pPr>
            <a:r>
              <a:rPr lang="es-ES" sz="1050" dirty="0" smtClean="0"/>
              <a:t> </a:t>
            </a:r>
            <a:r>
              <a:rPr lang="es-ES" sz="1050" dirty="0"/>
              <a:t>Universidad de Borgoña (Dijon, Francia</a:t>
            </a:r>
            <a:r>
              <a:rPr lang="es-ES" sz="1050" dirty="0" smtClean="0"/>
              <a:t>)</a:t>
            </a:r>
            <a:endParaRPr lang="es-ES" sz="1050" dirty="0"/>
          </a:p>
          <a:p>
            <a:pPr marL="171450" indent="-171450" algn="just">
              <a:buFont typeface="Arial" pitchFamily="34" charset="0"/>
              <a:buChar char="•"/>
            </a:pPr>
            <a:r>
              <a:rPr lang="es-ES" sz="1050" dirty="0"/>
              <a:t>Universidad de Pau (Pau, Francia</a:t>
            </a:r>
            <a:r>
              <a:rPr lang="es-ES" sz="1050" dirty="0" smtClean="0"/>
              <a:t>)</a:t>
            </a:r>
            <a:endParaRPr lang="es-ES" sz="1050" dirty="0"/>
          </a:p>
          <a:p>
            <a:pPr marL="171450" indent="-171450" algn="just">
              <a:buFont typeface="Arial" pitchFamily="34" charset="0"/>
              <a:buChar char="•"/>
            </a:pPr>
            <a:r>
              <a:rPr lang="es-ES" sz="1050" dirty="0"/>
              <a:t>Instituto Venezolano de Investigaciones Científicas </a:t>
            </a:r>
            <a:r>
              <a:rPr lang="es-ES" sz="1050" dirty="0" smtClean="0"/>
              <a:t>(IVIC)</a:t>
            </a:r>
          </a:p>
        </p:txBody>
      </p:sp>
      <p:sp>
        <p:nvSpPr>
          <p:cNvPr id="16" name="15 CuadroTexto"/>
          <p:cNvSpPr txBox="1"/>
          <p:nvPr/>
        </p:nvSpPr>
        <p:spPr>
          <a:xfrm>
            <a:off x="476672"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
        <p:nvSpPr>
          <p:cNvPr id="17" name="16 CuadroTexto"/>
          <p:cNvSpPr txBox="1"/>
          <p:nvPr/>
        </p:nvSpPr>
        <p:spPr>
          <a:xfrm>
            <a:off x="520284" y="1746702"/>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Escuela de Química </a:t>
            </a:r>
            <a:endParaRPr lang="es-VE" sz="1850" dirty="0">
              <a:latin typeface="Kozuka Gothic Pro M" pitchFamily="34" charset="-128"/>
              <a:ea typeface="Kozuka Gothic Pro M" pitchFamily="34" charset="-128"/>
            </a:endParaRPr>
          </a:p>
        </p:txBody>
      </p:sp>
      <p:sp>
        <p:nvSpPr>
          <p:cNvPr id="18" name="17 Rectángulo"/>
          <p:cNvSpPr/>
          <p:nvPr/>
        </p:nvSpPr>
        <p:spPr>
          <a:xfrm>
            <a:off x="510686" y="5127186"/>
            <a:ext cx="2818693" cy="3261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19" name="18 CuadroTexto"/>
          <p:cNvSpPr txBox="1"/>
          <p:nvPr/>
        </p:nvSpPr>
        <p:spPr>
          <a:xfrm>
            <a:off x="534615" y="5565475"/>
            <a:ext cx="2750410" cy="2970044"/>
          </a:xfrm>
          <a:prstGeom prst="rect">
            <a:avLst/>
          </a:prstGeom>
          <a:noFill/>
        </p:spPr>
        <p:txBody>
          <a:bodyPr wrap="square" rtlCol="0">
            <a:spAutoFit/>
          </a:bodyPr>
          <a:lstStyle/>
          <a:p>
            <a:pPr algn="just"/>
            <a:endParaRPr lang="es-ES" sz="1100" b="1" dirty="0" smtClean="0"/>
          </a:p>
          <a:p>
            <a:pPr algn="just"/>
            <a:r>
              <a:rPr lang="es-ES" sz="1100" b="1" dirty="0" smtClean="0"/>
              <a:t>Números Telefónicos</a:t>
            </a:r>
            <a:endParaRPr lang="es-ES" sz="1100" b="1" dirty="0"/>
          </a:p>
          <a:p>
            <a:pPr algn="just"/>
            <a:r>
              <a:rPr lang="es-ES" sz="1100" dirty="0"/>
              <a:t>58(212)6051013 </a:t>
            </a:r>
          </a:p>
          <a:p>
            <a:pPr algn="just"/>
            <a:r>
              <a:rPr lang="es-ES" sz="1100" dirty="0"/>
              <a:t>1009/1256 </a:t>
            </a:r>
          </a:p>
          <a:p>
            <a:pPr algn="just"/>
            <a:r>
              <a:rPr lang="es-ES" sz="1100" dirty="0"/>
              <a:t>51014/51019</a:t>
            </a:r>
            <a:endParaRPr lang="es-ES" sz="1100" dirty="0" smtClean="0"/>
          </a:p>
          <a:p>
            <a:pPr algn="just"/>
            <a:endParaRPr lang="es-ES" sz="1100" b="1" dirty="0"/>
          </a:p>
          <a:p>
            <a:pPr algn="just"/>
            <a:r>
              <a:rPr lang="es-ES" sz="1100" b="1" dirty="0" smtClean="0"/>
              <a:t>Correo Institucional</a:t>
            </a:r>
          </a:p>
          <a:p>
            <a:pPr algn="just"/>
            <a:r>
              <a:rPr lang="es-ES" sz="1100" dirty="0"/>
              <a:t>dirección.quimica@ciens.ucv.ve</a:t>
            </a:r>
            <a:endParaRPr lang="es-ES" sz="1100" dirty="0" smtClean="0"/>
          </a:p>
          <a:p>
            <a:pPr algn="just"/>
            <a:endParaRPr lang="es-ES" sz="1100" b="1" dirty="0" smtClean="0"/>
          </a:p>
          <a:p>
            <a:endParaRPr lang="es-VE" sz="1100" dirty="0"/>
          </a:p>
          <a:p>
            <a:r>
              <a:rPr lang="es-VE" sz="1100" b="1" dirty="0" smtClean="0"/>
              <a:t>Redes Sociales:</a:t>
            </a:r>
          </a:p>
          <a:p>
            <a:r>
              <a:rPr lang="es-VE" sz="1100" dirty="0" err="1" smtClean="0"/>
              <a:t>Twitter</a:t>
            </a:r>
            <a:r>
              <a:rPr lang="es-VE" sz="1100" dirty="0" smtClean="0"/>
              <a:t>: @</a:t>
            </a:r>
            <a:r>
              <a:rPr lang="es-VE" sz="1100" dirty="0" err="1" smtClean="0"/>
              <a:t>quimica_UCV</a:t>
            </a:r>
            <a:endParaRPr lang="es-VE" sz="1100" dirty="0" smtClean="0"/>
          </a:p>
          <a:p>
            <a:r>
              <a:rPr lang="es-VE" sz="1100" dirty="0"/>
              <a:t>https://</a:t>
            </a:r>
            <a:r>
              <a:rPr lang="es-VE" sz="1100" dirty="0" smtClean="0"/>
              <a:t>www.facebook.com/equimicaucv</a:t>
            </a:r>
            <a:endParaRPr lang="es-VE" sz="1100" dirty="0"/>
          </a:p>
          <a:p>
            <a:r>
              <a:rPr lang="es-VE" sz="1100" b="1" dirty="0"/>
              <a:t>Sitio web </a:t>
            </a:r>
            <a:r>
              <a:rPr lang="es-VE" sz="1100" b="1" dirty="0" smtClean="0"/>
              <a:t>Institucional</a:t>
            </a:r>
          </a:p>
          <a:p>
            <a:r>
              <a:rPr lang="es-VE" sz="1100" dirty="0" smtClean="0"/>
              <a:t>http</a:t>
            </a:r>
            <a:r>
              <a:rPr lang="es-VE" sz="1100" dirty="0"/>
              <a:t>://www.ciens.ucv.ve/ciens/quimica/</a:t>
            </a:r>
          </a:p>
          <a:p>
            <a:endParaRPr lang="es-VE" sz="1100" dirty="0"/>
          </a:p>
          <a:p>
            <a:endParaRPr lang="es-VE" sz="1100" dirty="0" smtClean="0"/>
          </a:p>
        </p:txBody>
      </p:sp>
      <p:grpSp>
        <p:nvGrpSpPr>
          <p:cNvPr id="21" name="20 Grupo"/>
          <p:cNvGrpSpPr/>
          <p:nvPr/>
        </p:nvGrpSpPr>
        <p:grpSpPr>
          <a:xfrm>
            <a:off x="641016" y="6444208"/>
            <a:ext cx="220689" cy="220689"/>
            <a:chOff x="3827377" y="6599339"/>
            <a:chExt cx="373647" cy="373647"/>
          </a:xfrm>
        </p:grpSpPr>
        <p:sp>
          <p:nvSpPr>
            <p:cNvPr id="22" name="21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5" name="24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26" name="2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294" y="5505892"/>
            <a:ext cx="246979" cy="246979"/>
          </a:xfrm>
          <a:prstGeom prst="rect">
            <a:avLst/>
          </a:prstGeom>
        </p:spPr>
      </p:pic>
      <p:sp>
        <p:nvSpPr>
          <p:cNvPr id="29" name="28 Rectángulo"/>
          <p:cNvSpPr/>
          <p:nvPr/>
        </p:nvSpPr>
        <p:spPr>
          <a:xfrm>
            <a:off x="561467" y="5231319"/>
            <a:ext cx="2661294" cy="2357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accent1">
                  <a:lumMod val="75000"/>
                </a:schemeClr>
              </a:solidFill>
            </a:endParaRPr>
          </a:p>
        </p:txBody>
      </p:sp>
      <p:sp>
        <p:nvSpPr>
          <p:cNvPr id="30" name="29 CuadroTexto"/>
          <p:cNvSpPr txBox="1"/>
          <p:nvPr/>
        </p:nvSpPr>
        <p:spPr>
          <a:xfrm>
            <a:off x="561467" y="5186938"/>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pic>
        <p:nvPicPr>
          <p:cNvPr id="32" name="31 Imagen"/>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711320" y="5197024"/>
            <a:ext cx="304860" cy="304860"/>
          </a:xfrm>
          <a:prstGeom prst="rect">
            <a:avLst/>
          </a:prstGeom>
        </p:spPr>
      </p:pic>
      <p:sp>
        <p:nvSpPr>
          <p:cNvPr id="33" name="32 Elipse"/>
          <p:cNvSpPr/>
          <p:nvPr/>
        </p:nvSpPr>
        <p:spPr>
          <a:xfrm>
            <a:off x="2661761" y="5145852"/>
            <a:ext cx="407204" cy="4072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nvGrpSpPr>
          <p:cNvPr id="35" name="34 Grupo"/>
          <p:cNvGrpSpPr/>
          <p:nvPr/>
        </p:nvGrpSpPr>
        <p:grpSpPr>
          <a:xfrm>
            <a:off x="600528" y="7007775"/>
            <a:ext cx="310048" cy="300529"/>
            <a:chOff x="4809715" y="7309763"/>
            <a:chExt cx="418299" cy="405457"/>
          </a:xfrm>
        </p:grpSpPr>
        <p:sp>
          <p:nvSpPr>
            <p:cNvPr id="36" name="35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7"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pic>
        <p:nvPicPr>
          <p:cNvPr id="5" name="4 Imagen"/>
          <p:cNvPicPr>
            <a:picLocks noChangeAspect="1"/>
          </p:cNvPicPr>
          <p:nvPr/>
        </p:nvPicPr>
        <p:blipFill rotWithShape="1">
          <a:blip r:embed="rId8">
            <a:extLst>
              <a:ext uri="{28A0092B-C50C-407E-A947-70E740481C1C}">
                <a14:useLocalDpi xmlns:a14="http://schemas.microsoft.com/office/drawing/2010/main" val="0"/>
              </a:ext>
            </a:extLst>
          </a:blip>
          <a:srcRect b="4707"/>
          <a:stretch/>
        </p:blipFill>
        <p:spPr>
          <a:xfrm rot="16200000">
            <a:off x="2036001" y="3683057"/>
            <a:ext cx="5616624" cy="278599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40 CuadroTexto"/>
          <p:cNvSpPr txBox="1"/>
          <p:nvPr/>
        </p:nvSpPr>
        <p:spPr>
          <a:xfrm>
            <a:off x="4531807" y="8028384"/>
            <a:ext cx="1777513" cy="215444"/>
          </a:xfrm>
          <a:prstGeom prst="rect">
            <a:avLst/>
          </a:prstGeom>
          <a:noFill/>
        </p:spPr>
        <p:txBody>
          <a:bodyPr wrap="square" rtlCol="0">
            <a:spAutoFit/>
          </a:bodyPr>
          <a:lstStyle/>
          <a:p>
            <a:pPr algn="r"/>
            <a:r>
              <a:rPr lang="es-VE" sz="800" i="1" dirty="0" smtClean="0"/>
              <a:t>Molécula </a:t>
            </a:r>
          </a:p>
        </p:txBody>
      </p:sp>
      <p:pic>
        <p:nvPicPr>
          <p:cNvPr id="7" name="6 Imagen"/>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691045" y="5186938"/>
            <a:ext cx="325665" cy="327637"/>
          </a:xfrm>
          <a:prstGeom prst="rect">
            <a:avLst/>
          </a:prstGeom>
        </p:spPr>
      </p:pic>
    </p:spTree>
    <p:extLst>
      <p:ext uri="{BB962C8B-B14F-4D97-AF65-F5344CB8AC3E}">
        <p14:creationId xmlns:p14="http://schemas.microsoft.com/office/powerpoint/2010/main" val="18287094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Rectángulo"/>
          <p:cNvSpPr/>
          <p:nvPr/>
        </p:nvSpPr>
        <p:spPr>
          <a:xfrm>
            <a:off x="442170" y="1656185"/>
            <a:ext cx="5973662" cy="262778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16" name="15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476672" y="1729354"/>
            <a:ext cx="6005060" cy="377026"/>
          </a:xfrm>
          <a:prstGeom prst="rect">
            <a:avLst/>
          </a:prstGeom>
          <a:noFill/>
        </p:spPr>
        <p:txBody>
          <a:bodyPr wrap="square" rtlCol="0">
            <a:spAutoFit/>
          </a:bodyPr>
          <a:lstStyle/>
          <a:p>
            <a:r>
              <a:rPr lang="es-ES" sz="1850" dirty="0" smtClean="0">
                <a:latin typeface="Kozuka Gothic Pro M" pitchFamily="34" charset="-128"/>
                <a:ea typeface="Kozuka Gothic Pro M" pitchFamily="34" charset="-128"/>
              </a:rPr>
              <a:t>Escuela de Química </a:t>
            </a:r>
            <a:endParaRPr lang="es-VE" sz="1850" dirty="0">
              <a:latin typeface="Kozuka Gothic Pro M" pitchFamily="34" charset="-128"/>
              <a:ea typeface="Kozuka Gothic Pro M" pitchFamily="34" charset="-128"/>
            </a:endParaRPr>
          </a:p>
        </p:txBody>
      </p:sp>
      <p:cxnSp>
        <p:nvCxnSpPr>
          <p:cNvPr id="19" name="18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476672" y="2193265"/>
            <a:ext cx="3002530" cy="415498"/>
          </a:xfrm>
          <a:prstGeom prst="rect">
            <a:avLst/>
          </a:prstGeom>
          <a:noFill/>
        </p:spPr>
        <p:txBody>
          <a:bodyPr wrap="square" rtlCol="0">
            <a:spAutoFit/>
          </a:bodyPr>
          <a:lstStyle/>
          <a:p>
            <a:pPr lvl="0" algn="just"/>
            <a:endParaRPr lang="es-ES" sz="1050" dirty="0" smtClean="0"/>
          </a:p>
          <a:p>
            <a:pPr lvl="0" algn="just"/>
            <a:endParaRPr lang="es-VE" sz="1050" dirty="0" smtClean="0"/>
          </a:p>
        </p:txBody>
      </p:sp>
      <p:sp>
        <p:nvSpPr>
          <p:cNvPr id="22" name="21 CuadroTexto"/>
          <p:cNvSpPr txBox="1"/>
          <p:nvPr/>
        </p:nvSpPr>
        <p:spPr>
          <a:xfrm>
            <a:off x="476672" y="2160310"/>
            <a:ext cx="2952327" cy="6186309"/>
          </a:xfrm>
          <a:prstGeom prst="rect">
            <a:avLst/>
          </a:prstGeom>
          <a:noFill/>
        </p:spPr>
        <p:txBody>
          <a:bodyPr wrap="square" rtlCol="0">
            <a:spAutoFit/>
          </a:bodyPr>
          <a:lstStyle/>
          <a:p>
            <a:pPr algn="just"/>
            <a:r>
              <a:rPr lang="es-ES" sz="1100" b="1" dirty="0" smtClean="0"/>
              <a:t>CENTROS </a:t>
            </a:r>
          </a:p>
          <a:p>
            <a:r>
              <a:rPr lang="es-VE" sz="1100" dirty="0" smtClean="0"/>
              <a:t>Centro </a:t>
            </a:r>
            <a:r>
              <a:rPr lang="es-VE" sz="1100" dirty="0"/>
              <a:t>de Fisicoquímica</a:t>
            </a:r>
          </a:p>
          <a:p>
            <a:r>
              <a:rPr lang="es-VE" sz="1100" dirty="0"/>
              <a:t>Centro de Química Analítica</a:t>
            </a:r>
          </a:p>
          <a:p>
            <a:r>
              <a:rPr lang="es-VE" sz="1100" dirty="0"/>
              <a:t>Centro de Equilibrio en Solución</a:t>
            </a:r>
          </a:p>
          <a:p>
            <a:r>
              <a:rPr lang="es-VE" sz="1100" dirty="0"/>
              <a:t>Centro de </a:t>
            </a:r>
            <a:r>
              <a:rPr lang="es-VE" sz="1100" dirty="0" err="1"/>
              <a:t>Organometálica</a:t>
            </a:r>
            <a:r>
              <a:rPr lang="es-VE" sz="1100" dirty="0"/>
              <a:t> y Macromolecular</a:t>
            </a:r>
          </a:p>
          <a:p>
            <a:r>
              <a:rPr lang="es-VE" sz="1100" dirty="0"/>
              <a:t>Centro de Catálisis, Petróleo y Petroquímica</a:t>
            </a:r>
          </a:p>
          <a:p>
            <a:r>
              <a:rPr lang="es-VE" sz="1100" dirty="0"/>
              <a:t>Centro de Orgánica</a:t>
            </a:r>
            <a:endParaRPr lang="es-ES" sz="1100" dirty="0"/>
          </a:p>
          <a:p>
            <a:r>
              <a:rPr lang="es-ES" sz="1100" b="1" dirty="0" smtClean="0"/>
              <a:t>LABORATORIOS </a:t>
            </a:r>
          </a:p>
          <a:p>
            <a:r>
              <a:rPr lang="es-VE" sz="1100" dirty="0" smtClean="0"/>
              <a:t>Laboratorio </a:t>
            </a:r>
            <a:r>
              <a:rPr lang="es-VE" sz="1100" dirty="0"/>
              <a:t>de Trazas</a:t>
            </a:r>
          </a:p>
          <a:p>
            <a:r>
              <a:rPr lang="es-VE" sz="1100" dirty="0"/>
              <a:t>Laboratorio de </a:t>
            </a:r>
            <a:r>
              <a:rPr lang="es-VE" sz="1100" dirty="0" err="1"/>
              <a:t>Espectroscopía</a:t>
            </a:r>
            <a:r>
              <a:rPr lang="es-VE" sz="1100" dirty="0"/>
              <a:t> </a:t>
            </a:r>
            <a:endParaRPr lang="es-VE" sz="1100" dirty="0" smtClean="0"/>
          </a:p>
          <a:p>
            <a:r>
              <a:rPr lang="es-VE" sz="1100" dirty="0" smtClean="0"/>
              <a:t>de </a:t>
            </a:r>
            <a:r>
              <a:rPr lang="es-VE" sz="1100" dirty="0"/>
              <a:t>Emisión Atómica</a:t>
            </a:r>
          </a:p>
          <a:p>
            <a:r>
              <a:rPr lang="es-VE" sz="1100" dirty="0"/>
              <a:t>Laboratorio de </a:t>
            </a:r>
            <a:r>
              <a:rPr lang="es-VE" sz="1100" dirty="0" err="1"/>
              <a:t>Espectroscopía</a:t>
            </a:r>
            <a:r>
              <a:rPr lang="es-VE" sz="1100" dirty="0"/>
              <a:t> </a:t>
            </a:r>
            <a:endParaRPr lang="es-VE" sz="1100" dirty="0" smtClean="0"/>
          </a:p>
          <a:p>
            <a:r>
              <a:rPr lang="es-VE" sz="1100" dirty="0" smtClean="0"/>
              <a:t>de </a:t>
            </a:r>
            <a:r>
              <a:rPr lang="es-VE" sz="1100" dirty="0"/>
              <a:t>Absorción Atómica</a:t>
            </a:r>
            <a:endParaRPr lang="es-ES" sz="1100" b="1" u="sng" dirty="0"/>
          </a:p>
          <a:p>
            <a:r>
              <a:rPr lang="es-VE" sz="1100" dirty="0"/>
              <a:t>Laboratorio de Métodos </a:t>
            </a:r>
            <a:r>
              <a:rPr lang="es-VE" sz="1100" dirty="0" err="1"/>
              <a:t>Cromatográficos</a:t>
            </a:r>
            <a:endParaRPr lang="es-VE" sz="1100" dirty="0"/>
          </a:p>
          <a:p>
            <a:r>
              <a:rPr lang="es-VE" sz="1100" dirty="0"/>
              <a:t>Laboratorio de </a:t>
            </a:r>
            <a:r>
              <a:rPr lang="es-VE" sz="1100" dirty="0" err="1"/>
              <a:t>Espectroscopía</a:t>
            </a:r>
            <a:r>
              <a:rPr lang="es-VE" sz="1100" dirty="0"/>
              <a:t> de Masas con ICP</a:t>
            </a:r>
          </a:p>
          <a:p>
            <a:r>
              <a:rPr lang="es-VE" sz="1100" dirty="0"/>
              <a:t>Laboratorio de Preparaciones</a:t>
            </a:r>
          </a:p>
          <a:p>
            <a:r>
              <a:rPr lang="es-VE" sz="1100" dirty="0"/>
              <a:t>Laboratorio de Instrumentación</a:t>
            </a:r>
            <a:endParaRPr lang="es-ES" sz="1100" b="1" u="sng" dirty="0"/>
          </a:p>
          <a:p>
            <a:r>
              <a:rPr lang="es-VE" sz="1100" dirty="0"/>
              <a:t>Laboratorio de Fitopatología</a:t>
            </a:r>
          </a:p>
          <a:p>
            <a:r>
              <a:rPr lang="es-VE" sz="1100" dirty="0"/>
              <a:t>Laboratorio de Mejoramiento Vegetal</a:t>
            </a:r>
          </a:p>
          <a:p>
            <a:r>
              <a:rPr lang="es-VE" sz="1100" dirty="0"/>
              <a:t>Laboratorio de Morfología Y Anatomía Vegetal</a:t>
            </a:r>
          </a:p>
          <a:p>
            <a:r>
              <a:rPr lang="es-VE" sz="1100" dirty="0"/>
              <a:t>Laboratorio de Nutrición Mineral </a:t>
            </a:r>
          </a:p>
          <a:p>
            <a:r>
              <a:rPr lang="es-VE" sz="1100" dirty="0"/>
              <a:t>De Plantas Silvestres</a:t>
            </a:r>
          </a:p>
          <a:p>
            <a:r>
              <a:rPr lang="es-VE" sz="1100" dirty="0"/>
              <a:t>Laboratorio de Instrumentación</a:t>
            </a:r>
            <a:endParaRPr lang="es-ES" sz="1100" b="1" u="sng" dirty="0"/>
          </a:p>
          <a:p>
            <a:r>
              <a:rPr lang="es-VE" sz="1100" dirty="0"/>
              <a:t>Laboratorio de Fitopatología</a:t>
            </a:r>
          </a:p>
          <a:p>
            <a:r>
              <a:rPr lang="es-VE" sz="1100" dirty="0"/>
              <a:t>Laboratorio de Mejoramiento </a:t>
            </a:r>
            <a:r>
              <a:rPr lang="es-VE" sz="1100" dirty="0" smtClean="0"/>
              <a:t>Vegetal</a:t>
            </a:r>
          </a:p>
          <a:p>
            <a:r>
              <a:rPr lang="es-VE" sz="1100" dirty="0"/>
              <a:t>Laboratorio de Morfología Y Anatomía Vegetal</a:t>
            </a:r>
          </a:p>
          <a:p>
            <a:r>
              <a:rPr lang="es-VE" sz="1100" dirty="0"/>
              <a:t>Laboratorio de Nutrición Mineral </a:t>
            </a:r>
          </a:p>
          <a:p>
            <a:r>
              <a:rPr lang="es-VE" sz="1100" dirty="0"/>
              <a:t>De Plantas Silvestres</a:t>
            </a:r>
            <a:endParaRPr lang="es-ES" sz="1100" b="1" u="sng" dirty="0"/>
          </a:p>
          <a:p>
            <a:r>
              <a:rPr lang="es-VE" sz="1100" dirty="0"/>
              <a:t>Laboratorio de Química Técnica </a:t>
            </a:r>
            <a:endParaRPr lang="es-VE" sz="1100" dirty="0" smtClean="0"/>
          </a:p>
          <a:p>
            <a:r>
              <a:rPr lang="es-VE" sz="1100" dirty="0" smtClean="0"/>
              <a:t>y </a:t>
            </a:r>
            <a:r>
              <a:rPr lang="es-VE" sz="1100" dirty="0"/>
              <a:t>Computacional</a:t>
            </a:r>
          </a:p>
          <a:p>
            <a:r>
              <a:rPr lang="es-VE" sz="1100" dirty="0"/>
              <a:t>Laboratorio de Espectroscopia Láser</a:t>
            </a:r>
            <a:endParaRPr lang="es-ES" sz="1100" dirty="0"/>
          </a:p>
          <a:p>
            <a:r>
              <a:rPr lang="es-VE" sz="1100" dirty="0"/>
              <a:t>Laboratorio de Medidas de E-1 y UV-Vis 1 Calorimetría</a:t>
            </a:r>
          </a:p>
          <a:p>
            <a:r>
              <a:rPr lang="es-VE" sz="1100" dirty="0"/>
              <a:t>Laboratorio de Medidas de E-1 y UV-Vis 2 Cinética</a:t>
            </a:r>
          </a:p>
          <a:p>
            <a:r>
              <a:rPr lang="es-VE" sz="1100" dirty="0"/>
              <a:t>Laboratorio </a:t>
            </a:r>
            <a:r>
              <a:rPr lang="es-VE" sz="1100" dirty="0" err="1" smtClean="0"/>
              <a:t>de</a:t>
            </a:r>
            <a:r>
              <a:rPr lang="es-VE" sz="1100" dirty="0" err="1"/>
              <a:t>Catálisis</a:t>
            </a:r>
            <a:r>
              <a:rPr lang="es-VE" sz="1100" dirty="0"/>
              <a:t> </a:t>
            </a:r>
            <a:r>
              <a:rPr lang="es-VE" sz="1100" dirty="0" smtClean="0"/>
              <a:t>Homogénea</a:t>
            </a:r>
            <a:endParaRPr lang="es-ES" sz="1100" b="1" u="sng" dirty="0"/>
          </a:p>
        </p:txBody>
      </p:sp>
      <p:sp>
        <p:nvSpPr>
          <p:cNvPr id="25" name="24 CuadroTexto"/>
          <p:cNvSpPr txBox="1"/>
          <p:nvPr/>
        </p:nvSpPr>
        <p:spPr>
          <a:xfrm>
            <a:off x="3429001" y="2185571"/>
            <a:ext cx="2952327" cy="6355586"/>
          </a:xfrm>
          <a:prstGeom prst="rect">
            <a:avLst/>
          </a:prstGeom>
          <a:noFill/>
        </p:spPr>
        <p:txBody>
          <a:bodyPr wrap="square" rtlCol="0">
            <a:spAutoFit/>
          </a:bodyPr>
          <a:lstStyle/>
          <a:p>
            <a:pPr algn="just"/>
            <a:r>
              <a:rPr lang="es-ES" sz="1100" b="1" dirty="0" smtClean="0"/>
              <a:t>LABORATORIOS (CONT.)</a:t>
            </a:r>
          </a:p>
          <a:p>
            <a:r>
              <a:rPr lang="es-VE" sz="1100" dirty="0" smtClean="0"/>
              <a:t>Laboratorio </a:t>
            </a:r>
            <a:r>
              <a:rPr lang="es-VE" sz="1100" dirty="0"/>
              <a:t>de Electroquímica</a:t>
            </a:r>
          </a:p>
          <a:p>
            <a:r>
              <a:rPr lang="es-VE" sz="1100" dirty="0"/>
              <a:t>Laboratorio de Análisis de Datos</a:t>
            </a:r>
          </a:p>
          <a:p>
            <a:r>
              <a:rPr lang="es-VE" sz="1100" dirty="0"/>
              <a:t>Laboratorio de Caracterización de Macromoléculas</a:t>
            </a:r>
          </a:p>
          <a:p>
            <a:r>
              <a:rPr lang="es-VE" sz="1100" dirty="0"/>
              <a:t>Laboratorio de Macromoléculas</a:t>
            </a:r>
          </a:p>
          <a:p>
            <a:r>
              <a:rPr lang="es-VE" sz="1100" dirty="0"/>
              <a:t>Laboratorio de Síntesis </a:t>
            </a:r>
            <a:r>
              <a:rPr lang="es-VE" sz="1100" dirty="0" err="1"/>
              <a:t>Organometálica</a:t>
            </a:r>
            <a:endParaRPr lang="es-VE" sz="1100" dirty="0"/>
          </a:p>
          <a:p>
            <a:r>
              <a:rPr lang="es-VE" sz="1100" dirty="0"/>
              <a:t>Laboratorio de Caracterización de Complejos</a:t>
            </a:r>
          </a:p>
          <a:p>
            <a:r>
              <a:rPr lang="es-VE" sz="1100" dirty="0"/>
              <a:t>Laboratorio de Infrarrojos</a:t>
            </a:r>
          </a:p>
          <a:p>
            <a:r>
              <a:rPr lang="es-VE" sz="1100" dirty="0"/>
              <a:t>Laboratorio de Caracterización </a:t>
            </a:r>
          </a:p>
          <a:p>
            <a:r>
              <a:rPr lang="es-VE" sz="1100" dirty="0"/>
              <a:t>de Catalizadores y Adsorbentes</a:t>
            </a:r>
          </a:p>
          <a:p>
            <a:r>
              <a:rPr lang="es-VE" sz="1100" dirty="0"/>
              <a:t>Laboratorio de Catálisis Aplicada</a:t>
            </a:r>
          </a:p>
          <a:p>
            <a:r>
              <a:rPr lang="es-VE" sz="1100" dirty="0"/>
              <a:t>Laboratorio de Catalíticos de Fluentes</a:t>
            </a:r>
          </a:p>
          <a:p>
            <a:r>
              <a:rPr lang="es-VE" sz="1100" dirty="0"/>
              <a:t>Laboratorio de Petroquímica</a:t>
            </a:r>
          </a:p>
          <a:p>
            <a:r>
              <a:rPr lang="es-VE" sz="1100" dirty="0"/>
              <a:t>Laboratorio de Química de C1</a:t>
            </a:r>
          </a:p>
          <a:p>
            <a:r>
              <a:rPr lang="es-VE" sz="1100" dirty="0"/>
              <a:t>Laboratorio de Desarrollo de Procesos</a:t>
            </a:r>
          </a:p>
          <a:p>
            <a:r>
              <a:rPr lang="es-VE" sz="1100" dirty="0"/>
              <a:t>Laboratorio de Tamices Moleculares</a:t>
            </a:r>
          </a:p>
          <a:p>
            <a:r>
              <a:rPr lang="es-VE" sz="1100" dirty="0"/>
              <a:t>Laboratorio de Catalizadores por </a:t>
            </a:r>
            <a:r>
              <a:rPr lang="es-VE" sz="1100" dirty="0" err="1"/>
              <a:t>Quimisorción</a:t>
            </a:r>
            <a:endParaRPr lang="es-VE" sz="1100" dirty="0"/>
          </a:p>
          <a:p>
            <a:r>
              <a:rPr lang="es-VE" sz="1100" dirty="0"/>
              <a:t>Laboratorio de Análisis de Hidrocarburo </a:t>
            </a:r>
          </a:p>
          <a:p>
            <a:r>
              <a:rPr lang="es-VE" sz="1100" dirty="0"/>
              <a:t>y Catálisis por Sulfuros Metálicos</a:t>
            </a:r>
          </a:p>
          <a:p>
            <a:r>
              <a:rPr lang="es-VE" sz="1100" dirty="0"/>
              <a:t>Laboratorio de </a:t>
            </a:r>
            <a:r>
              <a:rPr lang="es-VE" sz="1100" dirty="0" err="1"/>
              <a:t>Hidrotratamiento</a:t>
            </a:r>
            <a:r>
              <a:rPr lang="es-VE" sz="1100" dirty="0"/>
              <a:t> y Mejoramiento In Situ de Crudos Pesados</a:t>
            </a:r>
          </a:p>
          <a:p>
            <a:r>
              <a:rPr lang="es-VE" sz="1100" dirty="0"/>
              <a:t>Laboratorio de Fotoquímica</a:t>
            </a:r>
          </a:p>
          <a:p>
            <a:r>
              <a:rPr lang="es-VE" sz="1100" dirty="0"/>
              <a:t>Laboratorio de Síntesis de Productos Naturales</a:t>
            </a:r>
          </a:p>
          <a:p>
            <a:r>
              <a:rPr lang="es-VE" sz="1100" dirty="0"/>
              <a:t>Laboratorio de Química del Mar</a:t>
            </a:r>
          </a:p>
          <a:p>
            <a:r>
              <a:rPr lang="es-VE" sz="1100" dirty="0"/>
              <a:t>Laboratorio de Bioensayos</a:t>
            </a:r>
          </a:p>
          <a:p>
            <a:r>
              <a:rPr lang="es-VE" sz="1100" dirty="0"/>
              <a:t>Laboratorio de RMN al Servicio de la Investigación</a:t>
            </a:r>
          </a:p>
          <a:p>
            <a:r>
              <a:rPr lang="es-VE" sz="1100" dirty="0"/>
              <a:t>Laboratorio de Espectroscopia Molecular y Química Computacional Emergente</a:t>
            </a:r>
          </a:p>
          <a:p>
            <a:r>
              <a:rPr lang="es-VE" sz="1100" dirty="0"/>
              <a:t>Laboratorio de Fisicoquímica de Hidrocarburos</a:t>
            </a:r>
          </a:p>
          <a:p>
            <a:r>
              <a:rPr lang="es-VE" sz="1100" dirty="0"/>
              <a:t>Laboratorio de Espectrometría de Masas</a:t>
            </a:r>
          </a:p>
          <a:p>
            <a:r>
              <a:rPr lang="es-VE" sz="1100" dirty="0"/>
              <a:t>Laboratorio de Síntesis Orgánica</a:t>
            </a:r>
          </a:p>
          <a:p>
            <a:r>
              <a:rPr lang="es-VE" sz="1100" dirty="0"/>
              <a:t> y Productos Naturales Marinos</a:t>
            </a:r>
          </a:p>
          <a:p>
            <a:pPr algn="just"/>
            <a:endParaRPr lang="es-ES" sz="1100" b="1" dirty="0" smtClean="0"/>
          </a:p>
          <a:p>
            <a:pPr algn="just"/>
            <a:endParaRPr lang="es-ES" sz="1100" b="1" dirty="0" smtClean="0"/>
          </a:p>
        </p:txBody>
      </p:sp>
      <p:sp>
        <p:nvSpPr>
          <p:cNvPr id="28" name="27 CuadroTexto"/>
          <p:cNvSpPr txBox="1"/>
          <p:nvPr/>
        </p:nvSpPr>
        <p:spPr>
          <a:xfrm>
            <a:off x="476672"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Tree>
    <p:extLst>
      <p:ext uri="{BB962C8B-B14F-4D97-AF65-F5344CB8AC3E}">
        <p14:creationId xmlns:p14="http://schemas.microsoft.com/office/powerpoint/2010/main" val="9523752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Escuela de Química   </a:t>
            </a:r>
            <a:endParaRPr lang="es-VE" sz="2000" dirty="0">
              <a:latin typeface="Kozuka Gothic Pro M" pitchFamily="34" charset="-128"/>
              <a:ea typeface="Kozuka Gothic Pro M" pitchFamily="34" charset="-128"/>
            </a:endParaRPr>
          </a:p>
        </p:txBody>
      </p:sp>
      <p:sp>
        <p:nvSpPr>
          <p:cNvPr id="19" name="18 CuadroTexto"/>
          <p:cNvSpPr txBox="1"/>
          <p:nvPr/>
        </p:nvSpPr>
        <p:spPr>
          <a:xfrm>
            <a:off x="476672" y="222767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Organigrama Estructural </a:t>
            </a:r>
            <a:endParaRPr lang="es-VE" sz="2000" dirty="0">
              <a:latin typeface="Kozuka Gothic Pro M" pitchFamily="34" charset="-128"/>
              <a:ea typeface="Kozuka Gothic Pro M" pitchFamily="34" charset="-128"/>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91" y="3123223"/>
            <a:ext cx="5772129" cy="4329097"/>
          </a:xfrm>
          <a:prstGeom prst="rect">
            <a:avLst/>
          </a:prstGeom>
        </p:spPr>
      </p:pic>
    </p:spTree>
    <p:extLst>
      <p:ext uri="{BB962C8B-B14F-4D97-AF65-F5344CB8AC3E}">
        <p14:creationId xmlns:p14="http://schemas.microsoft.com/office/powerpoint/2010/main" val="24151399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6" name="15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
        <p:nvSpPr>
          <p:cNvPr id="17" name="16 CuadroTexto"/>
          <p:cNvSpPr txBox="1"/>
          <p:nvPr/>
        </p:nvSpPr>
        <p:spPr>
          <a:xfrm>
            <a:off x="476672" y="1729354"/>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Instituto de Biología Experimental </a:t>
            </a:r>
            <a:endParaRPr lang="es-VE" sz="1850" dirty="0">
              <a:latin typeface="Kozuka Gothic Pro M" pitchFamily="34" charset="-128"/>
              <a:ea typeface="Kozuka Gothic Pro M" pitchFamily="34" charset="-128"/>
            </a:endParaRPr>
          </a:p>
        </p:txBody>
      </p:sp>
      <p:sp>
        <p:nvSpPr>
          <p:cNvPr id="18" name="17 CuadroTexto"/>
          <p:cNvSpPr txBox="1"/>
          <p:nvPr/>
        </p:nvSpPr>
        <p:spPr>
          <a:xfrm>
            <a:off x="509791" y="2195736"/>
            <a:ext cx="2880321" cy="3139321"/>
          </a:xfrm>
          <a:prstGeom prst="rect">
            <a:avLst/>
          </a:prstGeom>
          <a:noFill/>
        </p:spPr>
        <p:txBody>
          <a:bodyPr wrap="square" rtlCol="0">
            <a:spAutoFit/>
          </a:bodyPr>
          <a:lstStyle/>
          <a:p>
            <a:pPr algn="just"/>
            <a:r>
              <a:rPr lang="es-VE" sz="1100" b="1" dirty="0" smtClean="0"/>
              <a:t>MISIÓN</a:t>
            </a:r>
          </a:p>
          <a:p>
            <a:pPr algn="just"/>
            <a:r>
              <a:rPr lang="es-VE" sz="1100" dirty="0" smtClean="0"/>
              <a:t>El </a:t>
            </a:r>
            <a:r>
              <a:rPr lang="es-VE" sz="1100" dirty="0"/>
              <a:t>IBE tiene como misión realizar actividades de investigación, de formación de recursos humanos y extensión en diferentes áreas de la Biología básica y aplicada y disciplinas afines. </a:t>
            </a:r>
            <a:endParaRPr lang="es-VE" sz="1100" dirty="0" smtClean="0"/>
          </a:p>
          <a:p>
            <a:pPr algn="just"/>
            <a:r>
              <a:rPr lang="es-VE" sz="1100" b="1" dirty="0" smtClean="0"/>
              <a:t>VISIÓN</a:t>
            </a:r>
          </a:p>
          <a:p>
            <a:pPr algn="just"/>
            <a:r>
              <a:rPr lang="es-VE" sz="1100" dirty="0" smtClean="0"/>
              <a:t>La </a:t>
            </a:r>
            <a:r>
              <a:rPr lang="es-VE" sz="1100" dirty="0"/>
              <a:t>visión del Instituto de Biología Experimental (IBE) es la de contribuir con el desarrollo de la Ciencia en el país, mediante la ejecución de proyectos de investigación en las diferentes áreas de la Biología y ciencias afines, tanto en su forma básica como aplicada, así como también la formación de recursos humanos en pre y postgrado. El IBE también participa en actividades de extensión de la Facultad de Ciencias, contribuyendo así con la divulgación de las actividades en diferentes ámbitos nacionales</a:t>
            </a:r>
            <a:r>
              <a:rPr lang="es-VE" sz="1100" dirty="0" smtClean="0"/>
              <a:t>.</a:t>
            </a:r>
            <a:endParaRPr lang="es-VE" sz="1100" dirty="0"/>
          </a:p>
        </p:txBody>
      </p:sp>
      <p:sp>
        <p:nvSpPr>
          <p:cNvPr id="21" name="20 CuadroTexto"/>
          <p:cNvSpPr txBox="1"/>
          <p:nvPr/>
        </p:nvSpPr>
        <p:spPr>
          <a:xfrm>
            <a:off x="1583524" y="8111153"/>
            <a:ext cx="1777513" cy="215444"/>
          </a:xfrm>
          <a:prstGeom prst="rect">
            <a:avLst/>
          </a:prstGeom>
          <a:noFill/>
        </p:spPr>
        <p:txBody>
          <a:bodyPr wrap="square" rtlCol="0">
            <a:spAutoFit/>
          </a:bodyPr>
          <a:lstStyle/>
          <a:p>
            <a:pPr algn="r"/>
            <a:r>
              <a:rPr lang="es-VE" sz="800" i="1" dirty="0" smtClean="0"/>
              <a:t>Fachada del Instituto </a:t>
            </a:r>
          </a:p>
        </p:txBody>
      </p:sp>
      <p:sp>
        <p:nvSpPr>
          <p:cNvPr id="22" name="21 CuadroTexto"/>
          <p:cNvSpPr txBox="1"/>
          <p:nvPr/>
        </p:nvSpPr>
        <p:spPr>
          <a:xfrm>
            <a:off x="3390114" y="2195736"/>
            <a:ext cx="1524268" cy="1446550"/>
          </a:xfrm>
          <a:prstGeom prst="rect">
            <a:avLst/>
          </a:prstGeom>
          <a:noFill/>
        </p:spPr>
        <p:txBody>
          <a:bodyPr wrap="square" rtlCol="0">
            <a:spAutoFit/>
          </a:bodyPr>
          <a:lstStyle/>
          <a:p>
            <a:pPr algn="just"/>
            <a:r>
              <a:rPr lang="es-ES" sz="1100" b="1" dirty="0" smtClean="0"/>
              <a:t>FUNCIONES(CONT.)</a:t>
            </a:r>
            <a:endParaRPr lang="es-ES" sz="1100" dirty="0"/>
          </a:p>
          <a:p>
            <a:pPr marL="171450" indent="-171450" algn="just">
              <a:buFont typeface="Arial" pitchFamily="34" charset="0"/>
              <a:buChar char="•"/>
            </a:pPr>
            <a:r>
              <a:rPr lang="es-ES" sz="1100" dirty="0"/>
              <a:t>Conducir cursos de pregrado, postgrado y de extensión para la formación de recursos humanos </a:t>
            </a:r>
            <a:r>
              <a:rPr lang="es-ES" sz="1100" dirty="0" smtClean="0"/>
              <a:t>en </a:t>
            </a:r>
            <a:r>
              <a:rPr lang="es-ES" sz="1100" dirty="0"/>
              <a:t>las respectivas áreas de interés</a:t>
            </a:r>
            <a:r>
              <a:rPr lang="es-ES" sz="1100" dirty="0" smtClean="0"/>
              <a:t>.</a:t>
            </a:r>
            <a:endParaRPr lang="es-ES" sz="1100" dirty="0"/>
          </a:p>
        </p:txBody>
      </p:sp>
      <p:sp>
        <p:nvSpPr>
          <p:cNvPr id="28" name="27 Rectángulo"/>
          <p:cNvSpPr/>
          <p:nvPr/>
        </p:nvSpPr>
        <p:spPr>
          <a:xfrm>
            <a:off x="3498343" y="4211960"/>
            <a:ext cx="2818693" cy="40789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9" name="28 Rectángulo"/>
          <p:cNvSpPr/>
          <p:nvPr/>
        </p:nvSpPr>
        <p:spPr>
          <a:xfrm>
            <a:off x="3583734" y="4284491"/>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0" name="29 CuadroTexto"/>
          <p:cNvSpPr txBox="1"/>
          <p:nvPr/>
        </p:nvSpPr>
        <p:spPr>
          <a:xfrm>
            <a:off x="3583734" y="4240110"/>
            <a:ext cx="2160240" cy="307777"/>
          </a:xfrm>
          <a:prstGeom prst="rect">
            <a:avLst/>
          </a:prstGeom>
          <a:noFill/>
        </p:spPr>
        <p:txBody>
          <a:bodyPr wrap="square" rtlCol="0">
            <a:spAutoFit/>
          </a:bodyPr>
          <a:lstStyle/>
          <a:p>
            <a:r>
              <a:rPr lang="es-ES" sz="1400" b="1" dirty="0" smtClean="0">
                <a:solidFill>
                  <a:schemeClr val="bg1"/>
                </a:solidFill>
              </a:rPr>
              <a:t>Historia  del  Instituto    </a:t>
            </a:r>
            <a:endParaRPr lang="es-VE" sz="1400" b="1" dirty="0">
              <a:solidFill>
                <a:schemeClr val="bg1"/>
              </a:solidFill>
            </a:endParaRPr>
          </a:p>
        </p:txBody>
      </p:sp>
      <p:sp>
        <p:nvSpPr>
          <p:cNvPr id="51" name="50 CuadroTexto"/>
          <p:cNvSpPr txBox="1"/>
          <p:nvPr/>
        </p:nvSpPr>
        <p:spPr>
          <a:xfrm>
            <a:off x="3501008" y="4533013"/>
            <a:ext cx="2810977" cy="3816429"/>
          </a:xfrm>
          <a:prstGeom prst="rect">
            <a:avLst/>
          </a:prstGeom>
          <a:noFill/>
        </p:spPr>
        <p:txBody>
          <a:bodyPr wrap="square" rtlCol="0">
            <a:spAutoFit/>
          </a:bodyPr>
          <a:lstStyle/>
          <a:p>
            <a:pPr algn="just"/>
            <a:r>
              <a:rPr lang="es-VE" sz="1100" dirty="0" smtClean="0"/>
              <a:t>El </a:t>
            </a:r>
            <a:r>
              <a:rPr lang="es-VE" sz="1100" dirty="0"/>
              <a:t>Instituto de Biología Experimental (IBE</a:t>
            </a:r>
            <a:r>
              <a:rPr lang="es-VE" sz="1100" dirty="0" smtClean="0"/>
              <a:t>), </a:t>
            </a:r>
            <a:r>
              <a:rPr lang="es-VE" sz="1100" dirty="0"/>
              <a:t>quedó instalado oficialmente el 18 de Julio de 1995, fecha en la cual se inició un proceso de reestructuración administrativa y de formulación de los planes de desarrollo institucional. Su creación obedeció a la necesidad de establecer una estructura académico-administrativa, que sirviera de soporte a las actividades de investigación que se venían realizando con un alto grado de desarrollo, en los laboratorios adscritos a los centros de Biología Celular y Botánica Tropical de la Escuela de Biología, ubicados en las edificaciones de la Facultad de Ciencias, en Colinas de Bello Monte. La nueva institución, sede de los Postgrados de Botánica y Biología Celular, asumió el compromiso de propiciar la creación y consolidación de un ambiente académico elevado tanto para el desarrollo de las actividades de investigación, como para la formación de Recursos Humanos en las respectivas áreas de interés</a:t>
            </a:r>
            <a:r>
              <a:rPr lang="es-VE" sz="1100" dirty="0" smtClean="0"/>
              <a:t>.</a:t>
            </a:r>
          </a:p>
        </p:txBody>
      </p:sp>
      <p:grpSp>
        <p:nvGrpSpPr>
          <p:cNvPr id="6" name="5 Grupo"/>
          <p:cNvGrpSpPr/>
          <p:nvPr/>
        </p:nvGrpSpPr>
        <p:grpSpPr>
          <a:xfrm>
            <a:off x="4888549" y="2267744"/>
            <a:ext cx="1614900" cy="1315015"/>
            <a:chOff x="6902604" y="2142729"/>
            <a:chExt cx="1614900" cy="1315015"/>
          </a:xfrm>
        </p:grpSpPr>
        <p:sp>
          <p:nvSpPr>
            <p:cNvPr id="53" name="52 Rectángulo"/>
            <p:cNvSpPr/>
            <p:nvPr/>
          </p:nvSpPr>
          <p:spPr>
            <a:xfrm>
              <a:off x="7029400" y="2142729"/>
              <a:ext cx="1296144" cy="131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4 CuadroTexto"/>
            <p:cNvSpPr txBox="1"/>
            <p:nvPr/>
          </p:nvSpPr>
          <p:spPr>
            <a:xfrm>
              <a:off x="6902604" y="2215460"/>
              <a:ext cx="1614900" cy="1169551"/>
            </a:xfrm>
            <a:prstGeom prst="rect">
              <a:avLst/>
            </a:prstGeom>
            <a:noFill/>
          </p:spPr>
          <p:txBody>
            <a:bodyPr wrap="square" rtlCol="0">
              <a:spAutoFit/>
            </a:bodyPr>
            <a:lstStyle/>
            <a:p>
              <a:pPr algn="ctr"/>
              <a:r>
                <a:rPr lang="es-VE" sz="5400" b="1" dirty="0" smtClean="0">
                  <a:latin typeface="Arial" pitchFamily="34" charset="0"/>
                  <a:cs typeface="Arial" pitchFamily="34" charset="0"/>
                </a:rPr>
                <a:t>IBE</a:t>
              </a:r>
              <a:endParaRPr lang="es-VE" sz="800" b="1" dirty="0">
                <a:latin typeface="Arial" pitchFamily="34" charset="0"/>
                <a:cs typeface="Arial" pitchFamily="34" charset="0"/>
              </a:endParaRPr>
            </a:p>
            <a:p>
              <a:pPr algn="ctr"/>
              <a:r>
                <a:rPr lang="es-VE" sz="800" b="1" dirty="0" smtClean="0">
                  <a:latin typeface="Arial" pitchFamily="34" charset="0"/>
                  <a:cs typeface="Arial" pitchFamily="34" charset="0"/>
                </a:rPr>
                <a:t>Instituto de Biología </a:t>
              </a:r>
            </a:p>
            <a:p>
              <a:pPr algn="ctr"/>
              <a:r>
                <a:rPr lang="es-VE" sz="800" b="1" dirty="0" smtClean="0">
                  <a:latin typeface="Arial" pitchFamily="34" charset="0"/>
                  <a:cs typeface="Arial" pitchFamily="34" charset="0"/>
                </a:rPr>
                <a:t>Experimental </a:t>
              </a:r>
              <a:endParaRPr lang="es-VE" sz="5400" b="1" dirty="0" smtClean="0">
                <a:latin typeface="Arial" pitchFamily="34" charset="0"/>
                <a:cs typeface="Arial" pitchFamily="34" charset="0"/>
              </a:endParaRPr>
            </a:p>
          </p:txBody>
        </p:sp>
      </p:grpSp>
      <p:sp>
        <p:nvSpPr>
          <p:cNvPr id="55" name="54 CuadroTexto"/>
          <p:cNvSpPr txBox="1"/>
          <p:nvPr/>
        </p:nvSpPr>
        <p:spPr>
          <a:xfrm>
            <a:off x="476672" y="5292080"/>
            <a:ext cx="2919207" cy="769441"/>
          </a:xfrm>
          <a:prstGeom prst="rect">
            <a:avLst/>
          </a:prstGeom>
          <a:noFill/>
        </p:spPr>
        <p:txBody>
          <a:bodyPr wrap="square" rtlCol="0">
            <a:spAutoFit/>
          </a:bodyPr>
          <a:lstStyle/>
          <a:p>
            <a:pPr algn="just"/>
            <a:r>
              <a:rPr lang="es-ES" sz="1100" b="1" dirty="0" smtClean="0"/>
              <a:t>FUNCIONES</a:t>
            </a:r>
            <a:r>
              <a:rPr lang="es-ES" sz="1100" dirty="0"/>
              <a:t>	</a:t>
            </a:r>
          </a:p>
          <a:p>
            <a:pPr marL="171450" indent="-171450" algn="just">
              <a:buFont typeface="Arial" pitchFamily="34" charset="0"/>
              <a:buChar char="•"/>
            </a:pPr>
            <a:r>
              <a:rPr lang="es-ES" sz="1100" dirty="0" smtClean="0"/>
              <a:t>Cooperar </a:t>
            </a:r>
            <a:r>
              <a:rPr lang="es-ES" sz="1100" dirty="0"/>
              <a:t>con programas nacionales e internacionales de desarrollo </a:t>
            </a:r>
            <a:r>
              <a:rPr lang="es-ES" sz="1100" dirty="0" smtClean="0"/>
              <a:t> en </a:t>
            </a:r>
            <a:r>
              <a:rPr lang="es-ES" sz="1100" dirty="0"/>
              <a:t>diferentes áreas de la Biología y disciplinas afines</a:t>
            </a:r>
            <a:r>
              <a:rPr lang="es-ES" sz="1100" dirty="0" smtClean="0"/>
              <a:t>.</a:t>
            </a:r>
            <a:endParaRPr lang="es-ES" sz="1100" dirty="0"/>
          </a:p>
        </p:txBody>
      </p:sp>
      <p:sp>
        <p:nvSpPr>
          <p:cNvPr id="56" name="55 CuadroTexto"/>
          <p:cNvSpPr txBox="1"/>
          <p:nvPr/>
        </p:nvSpPr>
        <p:spPr>
          <a:xfrm>
            <a:off x="3390113" y="3611796"/>
            <a:ext cx="2919207" cy="600164"/>
          </a:xfrm>
          <a:prstGeom prst="rect">
            <a:avLst/>
          </a:prstGeom>
          <a:noFill/>
        </p:spPr>
        <p:txBody>
          <a:bodyPr wrap="square" rtlCol="0">
            <a:spAutoFit/>
          </a:bodyPr>
          <a:lstStyle/>
          <a:p>
            <a:pPr marL="171450" indent="-171450" algn="just">
              <a:buFont typeface="Arial" pitchFamily="34" charset="0"/>
              <a:buChar char="•"/>
            </a:pPr>
            <a:r>
              <a:rPr lang="es-ES" sz="1100" dirty="0"/>
              <a:t> </a:t>
            </a:r>
            <a:r>
              <a:rPr lang="es-ES" sz="1100" dirty="0" smtClean="0"/>
              <a:t>Gestionar </a:t>
            </a:r>
            <a:r>
              <a:rPr lang="es-ES" sz="1100" dirty="0"/>
              <a:t>la consecución de fondos provenientes de </a:t>
            </a:r>
            <a:r>
              <a:rPr lang="es-ES" sz="1100" dirty="0" smtClean="0"/>
              <a:t>entes públicos </a:t>
            </a:r>
            <a:r>
              <a:rPr lang="es-ES" sz="1100" dirty="0"/>
              <a:t>y privados, del país o del exterior.</a:t>
            </a:r>
            <a:endParaRPr lang="es-VE" sz="1100" dirty="0"/>
          </a:p>
        </p:txBody>
      </p:sp>
      <p:pic>
        <p:nvPicPr>
          <p:cNvPr id="32" name="3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125" y="6114924"/>
            <a:ext cx="2560859" cy="192064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06054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8" name="17 Rectángulo"/>
          <p:cNvSpPr/>
          <p:nvPr/>
        </p:nvSpPr>
        <p:spPr>
          <a:xfrm>
            <a:off x="3448475" y="2264895"/>
            <a:ext cx="2818693" cy="32432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19" name="18 Rectángulo"/>
          <p:cNvSpPr/>
          <p:nvPr/>
        </p:nvSpPr>
        <p:spPr>
          <a:xfrm>
            <a:off x="3523485" y="2432077"/>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CuadroTexto"/>
          <p:cNvSpPr txBox="1"/>
          <p:nvPr/>
        </p:nvSpPr>
        <p:spPr>
          <a:xfrm>
            <a:off x="3523485" y="2387696"/>
            <a:ext cx="2160240"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22" name="21 CuadroTexto"/>
          <p:cNvSpPr txBox="1"/>
          <p:nvPr/>
        </p:nvSpPr>
        <p:spPr>
          <a:xfrm>
            <a:off x="3501008" y="2744837"/>
            <a:ext cx="2738188" cy="2631490"/>
          </a:xfrm>
          <a:prstGeom prst="rect">
            <a:avLst/>
          </a:prstGeom>
          <a:noFill/>
        </p:spPr>
        <p:txBody>
          <a:bodyPr wrap="square" rtlCol="0">
            <a:spAutoFit/>
          </a:bodyPr>
          <a:lstStyle/>
          <a:p>
            <a:pPr algn="just"/>
            <a:endParaRPr lang="es-ES" sz="1100" b="1" dirty="0" smtClean="0"/>
          </a:p>
          <a:p>
            <a:pPr algn="just"/>
            <a:r>
              <a:rPr lang="es-ES" sz="1100" b="1" dirty="0" smtClean="0"/>
              <a:t>Números Telefónicos</a:t>
            </a:r>
          </a:p>
          <a:p>
            <a:pPr algn="just"/>
            <a:r>
              <a:rPr lang="es-ES" sz="1100" dirty="0"/>
              <a:t>58 (212)751011 </a:t>
            </a:r>
          </a:p>
          <a:p>
            <a:pPr algn="just"/>
            <a:r>
              <a:rPr lang="es-ES" sz="1100" dirty="0" smtClean="0"/>
              <a:t>0944/0377</a:t>
            </a:r>
          </a:p>
          <a:p>
            <a:pPr algn="just"/>
            <a:r>
              <a:rPr lang="es-ES" sz="1100" dirty="0"/>
              <a:t>	</a:t>
            </a:r>
          </a:p>
          <a:p>
            <a:pPr algn="just"/>
            <a:endParaRPr lang="es-ES" sz="1100" b="1" dirty="0" smtClean="0"/>
          </a:p>
          <a:p>
            <a:pPr algn="just"/>
            <a:r>
              <a:rPr lang="es-ES" sz="1100" b="1" dirty="0" smtClean="0"/>
              <a:t>Correo </a:t>
            </a:r>
            <a:r>
              <a:rPr lang="es-ES" sz="1100" b="1" dirty="0"/>
              <a:t>Institucional	</a:t>
            </a:r>
            <a:endParaRPr lang="es-ES" sz="1100" dirty="0"/>
          </a:p>
          <a:p>
            <a:pPr algn="just"/>
            <a:r>
              <a:rPr lang="es-ES" sz="1100" dirty="0"/>
              <a:t>diribe@ciens.ucv.ve</a:t>
            </a:r>
          </a:p>
          <a:p>
            <a:pPr algn="just"/>
            <a:endParaRPr lang="es-ES" sz="1100" dirty="0"/>
          </a:p>
          <a:p>
            <a:pPr algn="just"/>
            <a:r>
              <a:rPr lang="es-ES" sz="1100" b="1" dirty="0"/>
              <a:t>	</a:t>
            </a:r>
          </a:p>
          <a:p>
            <a:pPr algn="just"/>
            <a:r>
              <a:rPr lang="es-ES" sz="1100" b="1" dirty="0"/>
              <a:t>Sitio web </a:t>
            </a:r>
            <a:r>
              <a:rPr lang="es-ES" sz="1100" b="1" dirty="0" smtClean="0"/>
              <a:t>Institucional</a:t>
            </a:r>
            <a:endParaRPr lang="es-ES" sz="1100" b="1" dirty="0"/>
          </a:p>
          <a:p>
            <a:pPr algn="just"/>
            <a:r>
              <a:rPr lang="es-ES" sz="1100" dirty="0"/>
              <a:t>www.cies.ucv.ve/ibexp/Index.htm</a:t>
            </a:r>
            <a:r>
              <a:rPr lang="es-ES" sz="1100" b="1" dirty="0"/>
              <a:t>	</a:t>
            </a:r>
          </a:p>
          <a:p>
            <a:pPr algn="just"/>
            <a:endParaRPr lang="es-ES" sz="1100" b="1" dirty="0"/>
          </a:p>
          <a:p>
            <a:pPr algn="just"/>
            <a:r>
              <a:rPr lang="es-ES" sz="1100" b="1" dirty="0"/>
              <a:t>   </a:t>
            </a:r>
            <a:endParaRPr lang="es-ES" sz="1100" b="1" dirty="0" smtClean="0"/>
          </a:p>
        </p:txBody>
      </p:sp>
      <p:grpSp>
        <p:nvGrpSpPr>
          <p:cNvPr id="25" name="24 Grupo"/>
          <p:cNvGrpSpPr/>
          <p:nvPr/>
        </p:nvGrpSpPr>
        <p:grpSpPr>
          <a:xfrm>
            <a:off x="5680723" y="2290145"/>
            <a:ext cx="456609" cy="457591"/>
            <a:chOff x="5589240" y="4413103"/>
            <a:chExt cx="644601" cy="645988"/>
          </a:xfrm>
        </p:grpSpPr>
        <p:sp>
          <p:nvSpPr>
            <p:cNvPr id="26" name="25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8" name="27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29" name="2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016" y="2737196"/>
            <a:ext cx="230469" cy="230469"/>
          </a:xfrm>
          <a:prstGeom prst="rect">
            <a:avLst/>
          </a:prstGeom>
        </p:spPr>
      </p:pic>
      <p:grpSp>
        <p:nvGrpSpPr>
          <p:cNvPr id="30" name="29 Grupo"/>
          <p:cNvGrpSpPr/>
          <p:nvPr/>
        </p:nvGrpSpPr>
        <p:grpSpPr>
          <a:xfrm>
            <a:off x="3645024" y="3563888"/>
            <a:ext cx="220689" cy="220689"/>
            <a:chOff x="3827377" y="6599339"/>
            <a:chExt cx="373647" cy="373647"/>
          </a:xfrm>
        </p:grpSpPr>
        <p:sp>
          <p:nvSpPr>
            <p:cNvPr id="32" name="31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3" name="32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grpSp>
        <p:nvGrpSpPr>
          <p:cNvPr id="34" name="33 Grupo"/>
          <p:cNvGrpSpPr/>
          <p:nvPr/>
        </p:nvGrpSpPr>
        <p:grpSpPr>
          <a:xfrm>
            <a:off x="3573016" y="4199463"/>
            <a:ext cx="310048" cy="300529"/>
            <a:chOff x="4809715" y="7309763"/>
            <a:chExt cx="418299" cy="405457"/>
          </a:xfrm>
        </p:grpSpPr>
        <p:sp>
          <p:nvSpPr>
            <p:cNvPr id="35" name="34 Elipse"/>
            <p:cNvSpPr/>
            <p:nvPr/>
          </p:nvSpPr>
          <p:spPr>
            <a:xfrm>
              <a:off x="4888097" y="7353437"/>
              <a:ext cx="261533" cy="261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6" name="3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9715" y="7309763"/>
              <a:ext cx="418299" cy="405457"/>
            </a:xfrm>
            <a:prstGeom prst="rect">
              <a:avLst/>
            </a:prstGeom>
          </p:spPr>
        </p:pic>
      </p:grpSp>
      <p:cxnSp>
        <p:nvCxnSpPr>
          <p:cNvPr id="37" name="3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0" name="39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
        <p:nvSpPr>
          <p:cNvPr id="41" name="40 CuadroTexto"/>
          <p:cNvSpPr txBox="1"/>
          <p:nvPr/>
        </p:nvSpPr>
        <p:spPr>
          <a:xfrm>
            <a:off x="476672" y="1729354"/>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Instituto de Biología Experimental </a:t>
            </a:r>
            <a:endParaRPr lang="es-VE" sz="1850" dirty="0">
              <a:latin typeface="Kozuka Gothic Pro M" pitchFamily="34" charset="-128"/>
              <a:ea typeface="Kozuka Gothic Pro M" pitchFamily="34" charset="-128"/>
            </a:endParaRPr>
          </a:p>
        </p:txBody>
      </p:sp>
      <p:sp>
        <p:nvSpPr>
          <p:cNvPr id="42" name="41 CuadroTexto"/>
          <p:cNvSpPr txBox="1"/>
          <p:nvPr/>
        </p:nvSpPr>
        <p:spPr>
          <a:xfrm>
            <a:off x="509791" y="2227376"/>
            <a:ext cx="2880321" cy="6017032"/>
          </a:xfrm>
          <a:prstGeom prst="rect">
            <a:avLst/>
          </a:prstGeom>
          <a:noFill/>
        </p:spPr>
        <p:txBody>
          <a:bodyPr wrap="square" rtlCol="0">
            <a:spAutoFit/>
          </a:bodyPr>
          <a:lstStyle/>
          <a:p>
            <a:pPr algn="just"/>
            <a:r>
              <a:rPr lang="es-VE" sz="1100" b="1" dirty="0" smtClean="0"/>
              <a:t>ORGANIZACIÓN DEL IBE</a:t>
            </a:r>
          </a:p>
          <a:p>
            <a:pPr algn="just"/>
            <a:r>
              <a:rPr lang="es-VE" sz="1100" b="1" dirty="0" smtClean="0"/>
              <a:t>DIRECCION </a:t>
            </a:r>
            <a:endParaRPr lang="es-VE" sz="1100" b="1" dirty="0"/>
          </a:p>
          <a:p>
            <a:pPr algn="just"/>
            <a:r>
              <a:rPr lang="es-ES" sz="1100" dirty="0"/>
              <a:t>El Director del IBE deberá ser un Miembro Ordinario del Instituto, con categoría no inferior a la de Profesor Asociado y con méritos científicos y académicos relevantes</a:t>
            </a:r>
            <a:r>
              <a:rPr lang="es-ES" sz="1100" dirty="0" smtClean="0"/>
              <a:t>.</a:t>
            </a:r>
            <a:endParaRPr lang="es-VE" sz="1100" b="1" dirty="0"/>
          </a:p>
          <a:p>
            <a:pPr algn="just"/>
            <a:r>
              <a:rPr lang="es-VE" sz="1100" b="1" dirty="0" smtClean="0"/>
              <a:t>CONSEJO TÉCNICO </a:t>
            </a:r>
          </a:p>
          <a:p>
            <a:pPr algn="just"/>
            <a:r>
              <a:rPr lang="es-ES" sz="1100" dirty="0"/>
              <a:t>El Consejo Técnico está constituido por el Director, quien lo preside, un representante del Consejo de Desarrollo Científico y Humanístico de la Universidad Central de Venezuela (CDCH), los Coordinadores del CBC y CBT, los Coordinadores del PBC y PB y dos Delegados del Personal Docente y de Investigación, elegidos de entre los Miembros regulares de cada Centro. Cada representante tendrá su respectivo suplente</a:t>
            </a:r>
            <a:r>
              <a:rPr lang="es-ES" sz="1100" dirty="0" smtClean="0"/>
              <a:t>.</a:t>
            </a:r>
          </a:p>
          <a:p>
            <a:pPr algn="just"/>
            <a:r>
              <a:rPr lang="es-ES" sz="1100" b="1" dirty="0" smtClean="0"/>
              <a:t>CENTROS Y LABORATORIOS </a:t>
            </a:r>
          </a:p>
          <a:p>
            <a:pPr algn="just"/>
            <a:r>
              <a:rPr lang="es-ES" sz="1100" dirty="0"/>
              <a:t>El Centro de Biología Celular (CBC) </a:t>
            </a:r>
            <a:r>
              <a:rPr lang="es-ES" sz="1100" dirty="0" smtClean="0"/>
              <a:t>y </a:t>
            </a:r>
            <a:r>
              <a:rPr lang="es-ES" sz="1100" dirty="0"/>
              <a:t>el Centro de Botánica Tropical (CBT) tienen como misión realizar investigación básica y aplicada en las áreas de Biología Celular, de Botánica y campos afines, y la formación de recursos humanos en estas disciplinas.</a:t>
            </a:r>
          </a:p>
          <a:p>
            <a:pPr algn="just"/>
            <a:r>
              <a:rPr lang="es-ES" sz="1100" b="1" dirty="0" smtClean="0"/>
              <a:t>ASAMBLEA DE INVESTIGADORES DE LOS CENTROS </a:t>
            </a:r>
          </a:p>
          <a:p>
            <a:pPr algn="just"/>
            <a:r>
              <a:rPr lang="es-ES" sz="1100" dirty="0"/>
              <a:t>La Asamblea es la autoridad máxima de cada Centro y estará integrada por los miembros regulares de cada uno de ellos. La Asamblea de Centro celebrará reuniones ordinarias por lo menos una vez al semestre. </a:t>
            </a:r>
            <a:endParaRPr lang="es-ES" sz="1100" dirty="0" smtClean="0"/>
          </a:p>
          <a:p>
            <a:pPr algn="just"/>
            <a:r>
              <a:rPr lang="es-ES" sz="1100" b="1" dirty="0"/>
              <a:t>ASAMBLEA DE INVESTIGADORES </a:t>
            </a:r>
          </a:p>
          <a:p>
            <a:pPr algn="just"/>
            <a:r>
              <a:rPr lang="es-ES" sz="1100" dirty="0"/>
              <a:t>La Asamblea es la autoridad máxima del IBE y estará integrada por los miembros regulares de este Instituto</a:t>
            </a:r>
            <a:r>
              <a:rPr lang="es-ES" sz="1100" dirty="0" smtClean="0"/>
              <a:t>.</a:t>
            </a:r>
          </a:p>
        </p:txBody>
      </p:sp>
      <p:sp>
        <p:nvSpPr>
          <p:cNvPr id="43" name="42 CuadroTexto"/>
          <p:cNvSpPr txBox="1"/>
          <p:nvPr/>
        </p:nvSpPr>
        <p:spPr>
          <a:xfrm>
            <a:off x="4495361" y="7905854"/>
            <a:ext cx="1777513" cy="338554"/>
          </a:xfrm>
          <a:prstGeom prst="rect">
            <a:avLst/>
          </a:prstGeom>
          <a:noFill/>
        </p:spPr>
        <p:txBody>
          <a:bodyPr wrap="square" rtlCol="0">
            <a:spAutoFit/>
          </a:bodyPr>
          <a:lstStyle/>
          <a:p>
            <a:pPr algn="r"/>
            <a:r>
              <a:rPr lang="es-VE" sz="800" i="1" dirty="0" smtClean="0"/>
              <a:t>Dr. Ernesto González</a:t>
            </a:r>
          </a:p>
          <a:p>
            <a:pPr algn="r"/>
            <a:r>
              <a:rPr lang="es-ES" sz="800" i="1" dirty="0" smtClean="0"/>
              <a:t>Director del Instituto</a:t>
            </a:r>
            <a:endParaRPr lang="es-VE" sz="800" i="1" dirty="0" smtClean="0"/>
          </a:p>
        </p:txBody>
      </p:sp>
      <p:pic>
        <p:nvPicPr>
          <p:cNvPr id="6" name="Picture 2" descr="C:\Documents and Settings\Coordinación\Mis documentos\2-2-2018, FOTOS DE LABORATORIOS\P110086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9202" y="5724128"/>
            <a:ext cx="2769147" cy="20768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411757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90503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sp>
        <p:nvSpPr>
          <p:cNvPr id="16" name="15 CuadroTexto"/>
          <p:cNvSpPr txBox="1"/>
          <p:nvPr/>
        </p:nvSpPr>
        <p:spPr>
          <a:xfrm>
            <a:off x="476672" y="1729354"/>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Instituto de Biología Experimental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476672" y="2193265"/>
            <a:ext cx="3002530" cy="415498"/>
          </a:xfrm>
          <a:prstGeom prst="rect">
            <a:avLst/>
          </a:prstGeom>
          <a:noFill/>
        </p:spPr>
        <p:txBody>
          <a:bodyPr wrap="square" rtlCol="0">
            <a:spAutoFit/>
          </a:bodyPr>
          <a:lstStyle/>
          <a:p>
            <a:pPr lvl="0" algn="just"/>
            <a:endParaRPr lang="es-ES" sz="1050" dirty="0" smtClean="0"/>
          </a:p>
          <a:p>
            <a:pPr lvl="0" algn="just"/>
            <a:endParaRPr lang="es-VE" sz="1050" dirty="0" smtClean="0"/>
          </a:p>
        </p:txBody>
      </p:sp>
      <p:sp>
        <p:nvSpPr>
          <p:cNvPr id="22" name="21 CuadroTexto"/>
          <p:cNvSpPr txBox="1"/>
          <p:nvPr/>
        </p:nvSpPr>
        <p:spPr>
          <a:xfrm>
            <a:off x="476672" y="2160310"/>
            <a:ext cx="2952327" cy="3816429"/>
          </a:xfrm>
          <a:prstGeom prst="rect">
            <a:avLst/>
          </a:prstGeom>
          <a:noFill/>
        </p:spPr>
        <p:txBody>
          <a:bodyPr wrap="square" rtlCol="0">
            <a:spAutoFit/>
          </a:bodyPr>
          <a:lstStyle/>
          <a:p>
            <a:pPr algn="just"/>
            <a:r>
              <a:rPr lang="es-ES" sz="1100" b="1" dirty="0" smtClean="0"/>
              <a:t>CENTROS </a:t>
            </a:r>
          </a:p>
          <a:p>
            <a:pPr algn="just"/>
            <a:r>
              <a:rPr lang="es-ES" sz="1100" dirty="0" smtClean="0"/>
              <a:t>Centro  de Biología  Celular </a:t>
            </a:r>
          </a:p>
          <a:p>
            <a:r>
              <a:rPr lang="es-ES" sz="1100" b="1" dirty="0" smtClean="0"/>
              <a:t>LABORATORIOS </a:t>
            </a:r>
          </a:p>
          <a:p>
            <a:r>
              <a:rPr lang="es-ES" sz="1100" dirty="0" smtClean="0"/>
              <a:t>Laboratorio </a:t>
            </a:r>
            <a:r>
              <a:rPr lang="es-ES" sz="1100" dirty="0"/>
              <a:t>de Fisiología de Membranas</a:t>
            </a:r>
          </a:p>
          <a:p>
            <a:r>
              <a:rPr lang="es-ES" sz="1100" dirty="0"/>
              <a:t>Laboratorio de Fisiología </a:t>
            </a:r>
            <a:r>
              <a:rPr lang="es-ES" sz="1100" dirty="0" smtClean="0"/>
              <a:t>y Biofísica</a:t>
            </a:r>
            <a:endParaRPr lang="es-ES" sz="1100" dirty="0"/>
          </a:p>
          <a:p>
            <a:r>
              <a:rPr lang="es-ES" sz="1100" dirty="0"/>
              <a:t>Laboratorio de Biología Celular</a:t>
            </a:r>
          </a:p>
          <a:p>
            <a:r>
              <a:rPr lang="es-ES" sz="1100" dirty="0"/>
              <a:t>Laboratorio de Bioquímica Nutricional y Metabolismo</a:t>
            </a:r>
          </a:p>
          <a:p>
            <a:r>
              <a:rPr lang="es-ES" sz="1100" dirty="0"/>
              <a:t>Laboratorio de Polisacáridos Vegetales</a:t>
            </a:r>
          </a:p>
          <a:p>
            <a:r>
              <a:rPr lang="es-ES" sz="1100" dirty="0"/>
              <a:t>Laboratorio de Cultivo de Tejidos y Biología de Tumores</a:t>
            </a:r>
          </a:p>
          <a:p>
            <a:r>
              <a:rPr lang="es-ES" sz="1100" dirty="0" smtClean="0"/>
              <a:t>Laboratorio </a:t>
            </a:r>
            <a:r>
              <a:rPr lang="es-ES" sz="1100" dirty="0"/>
              <a:t>de Fisiología Molecular y Biofísica</a:t>
            </a:r>
          </a:p>
          <a:p>
            <a:r>
              <a:rPr lang="es-ES" sz="1100" dirty="0"/>
              <a:t>Laboratorio de Biología de Plásmidos Bacterianos</a:t>
            </a:r>
          </a:p>
          <a:p>
            <a:r>
              <a:rPr lang="es-ES" sz="1100" dirty="0"/>
              <a:t>Laboratorio de Fisiología y Genética de Microorganismos</a:t>
            </a:r>
          </a:p>
          <a:p>
            <a:r>
              <a:rPr lang="es-ES" sz="1100" dirty="0"/>
              <a:t>Laboratorio de Procesos Fermentativos</a:t>
            </a:r>
          </a:p>
          <a:p>
            <a:r>
              <a:rPr lang="es-ES" sz="1100" dirty="0"/>
              <a:t>Laboratorio de Bioquímica y Biología Molecular de </a:t>
            </a:r>
            <a:r>
              <a:rPr lang="es-ES" sz="1100" dirty="0" smtClean="0"/>
              <a:t>Parásitos</a:t>
            </a:r>
          </a:p>
          <a:p>
            <a:r>
              <a:rPr lang="es-ES" sz="1100" dirty="0"/>
              <a:t>Laboratorio de Genética Molecular</a:t>
            </a:r>
          </a:p>
          <a:p>
            <a:r>
              <a:rPr lang="es-ES" sz="1100" dirty="0"/>
              <a:t>Laboratorio de Inmunología y Quimioterapia</a:t>
            </a:r>
          </a:p>
          <a:p>
            <a:r>
              <a:rPr lang="es-ES" sz="1100" dirty="0"/>
              <a:t>Laboratorio de </a:t>
            </a:r>
            <a:r>
              <a:rPr lang="es-ES" sz="1100" dirty="0" err="1" smtClean="0"/>
              <a:t>Limnología</a:t>
            </a:r>
            <a:endParaRPr lang="es-ES" sz="1100" dirty="0"/>
          </a:p>
        </p:txBody>
      </p:sp>
      <p:sp>
        <p:nvSpPr>
          <p:cNvPr id="26" name="25 CuadroTexto"/>
          <p:cNvSpPr txBox="1"/>
          <p:nvPr/>
        </p:nvSpPr>
        <p:spPr>
          <a:xfrm>
            <a:off x="3284984" y="2193265"/>
            <a:ext cx="2952327" cy="3816429"/>
          </a:xfrm>
          <a:prstGeom prst="rect">
            <a:avLst/>
          </a:prstGeom>
          <a:noFill/>
        </p:spPr>
        <p:txBody>
          <a:bodyPr wrap="square" rtlCol="0">
            <a:spAutoFit/>
          </a:bodyPr>
          <a:lstStyle/>
          <a:p>
            <a:r>
              <a:rPr lang="es-ES" sz="1100" dirty="0" smtClean="0"/>
              <a:t>Laboratorio </a:t>
            </a:r>
            <a:r>
              <a:rPr lang="es-ES" sz="1100" dirty="0"/>
              <a:t>de Comportamiento Animal</a:t>
            </a:r>
          </a:p>
          <a:p>
            <a:r>
              <a:rPr lang="es-ES" sz="1100" dirty="0"/>
              <a:t>Laboratorio de Ecología de Sistemas Acuáticos Continentales</a:t>
            </a:r>
          </a:p>
          <a:p>
            <a:r>
              <a:rPr lang="es-ES" sz="1100" dirty="0"/>
              <a:t>Laboratorio de Bioquímica y Biología Celular </a:t>
            </a:r>
            <a:r>
              <a:rPr lang="es-ES" sz="1100" dirty="0" smtClean="0"/>
              <a:t>Aplicada</a:t>
            </a:r>
            <a:endParaRPr lang="es-ES" sz="1100" b="1" dirty="0"/>
          </a:p>
          <a:p>
            <a:pPr algn="just"/>
            <a:r>
              <a:rPr lang="es-ES" sz="1100" b="1" dirty="0" smtClean="0"/>
              <a:t>CENTROS </a:t>
            </a:r>
          </a:p>
          <a:p>
            <a:pPr algn="just"/>
            <a:r>
              <a:rPr lang="es-ES" sz="1100" dirty="0" smtClean="0"/>
              <a:t>Centro  de Botánica  Tropical  </a:t>
            </a:r>
          </a:p>
          <a:p>
            <a:r>
              <a:rPr lang="es-ES" sz="1100" b="1" dirty="0" smtClean="0"/>
              <a:t>LABORATORIOS</a:t>
            </a:r>
          </a:p>
          <a:p>
            <a:r>
              <a:rPr lang="es-ES" sz="1100" dirty="0"/>
              <a:t>Laboratorio de Biotecnología Vegetal</a:t>
            </a:r>
          </a:p>
          <a:p>
            <a:r>
              <a:rPr lang="es-ES" sz="1100" dirty="0"/>
              <a:t>Laboratorio de Clonación y Genética Vegetal</a:t>
            </a:r>
          </a:p>
          <a:p>
            <a:r>
              <a:rPr lang="es-ES" sz="1100" dirty="0"/>
              <a:t>Laboratorio de Ecofisiología de Xerófitas</a:t>
            </a:r>
          </a:p>
          <a:p>
            <a:r>
              <a:rPr lang="es-ES" sz="1100" dirty="0"/>
              <a:t>Laboratorio de Biología Reproductiva</a:t>
            </a:r>
          </a:p>
          <a:p>
            <a:r>
              <a:rPr lang="es-ES" sz="1100" dirty="0"/>
              <a:t>Laboratorio de Morfología y Anatomía Vegetal</a:t>
            </a:r>
          </a:p>
          <a:p>
            <a:r>
              <a:rPr lang="es-ES" sz="1100" dirty="0"/>
              <a:t>Laboratorio de Biosistemática y Citogenética Vegetal</a:t>
            </a:r>
          </a:p>
          <a:p>
            <a:r>
              <a:rPr lang="es-ES" sz="1100" dirty="0"/>
              <a:t>Laboratorio de Fitopatología </a:t>
            </a:r>
          </a:p>
          <a:p>
            <a:r>
              <a:rPr lang="es-ES" sz="1100" dirty="0"/>
              <a:t>Laboratorio de Mejoramiento Vegetal</a:t>
            </a:r>
          </a:p>
          <a:p>
            <a:r>
              <a:rPr lang="es-ES" sz="1100" dirty="0"/>
              <a:t>Laboratorio de Ecología y Taxonomía de </a:t>
            </a:r>
            <a:r>
              <a:rPr lang="es-ES" sz="1100" dirty="0" err="1"/>
              <a:t>Macrófitas</a:t>
            </a:r>
            <a:r>
              <a:rPr lang="es-ES" sz="1100" dirty="0"/>
              <a:t> Marinas</a:t>
            </a:r>
          </a:p>
          <a:p>
            <a:r>
              <a:rPr lang="es-ES" sz="1100" dirty="0"/>
              <a:t>Laboratorio de Nutrición Mineral de Plantas Silvestres</a:t>
            </a:r>
          </a:p>
          <a:p>
            <a:r>
              <a:rPr lang="es-ES" sz="1100" dirty="0"/>
              <a:t>Laboratorio de </a:t>
            </a:r>
            <a:r>
              <a:rPr lang="es-ES" sz="1100" dirty="0" err="1"/>
              <a:t>Atracheophyta</a:t>
            </a:r>
            <a:r>
              <a:rPr lang="es-ES" sz="1100" dirty="0"/>
              <a:t> y </a:t>
            </a:r>
            <a:r>
              <a:rPr lang="es-ES" sz="1100" dirty="0" err="1"/>
              <a:t>Tracheophyta</a:t>
            </a:r>
            <a:r>
              <a:rPr lang="es-ES" sz="1100" dirty="0"/>
              <a:t> </a:t>
            </a:r>
            <a:endParaRPr lang="es-ES" sz="1100" dirty="0" smtClean="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856" y="6146016"/>
            <a:ext cx="3024336" cy="22765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27 CuadroTexto"/>
          <p:cNvSpPr txBox="1"/>
          <p:nvPr/>
        </p:nvSpPr>
        <p:spPr>
          <a:xfrm>
            <a:off x="332656" y="8207072"/>
            <a:ext cx="1777513" cy="215444"/>
          </a:xfrm>
          <a:prstGeom prst="rect">
            <a:avLst/>
          </a:prstGeom>
          <a:noFill/>
        </p:spPr>
        <p:txBody>
          <a:bodyPr wrap="square" rtlCol="0">
            <a:spAutoFit/>
          </a:bodyPr>
          <a:lstStyle/>
          <a:p>
            <a:pPr algn="r"/>
            <a:r>
              <a:rPr lang="es-VE" sz="800" i="1" dirty="0" smtClean="0"/>
              <a:t>Arboretum del Instituto </a:t>
            </a:r>
          </a:p>
        </p:txBody>
      </p:sp>
    </p:spTree>
    <p:extLst>
      <p:ext uri="{BB962C8B-B14F-4D97-AF65-F5344CB8AC3E}">
        <p14:creationId xmlns:p14="http://schemas.microsoft.com/office/powerpoint/2010/main" val="8371996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Escuelas e Institutos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29354"/>
            <a:ext cx="6005060" cy="400110"/>
          </a:xfrm>
          <a:prstGeom prst="rect">
            <a:avLst/>
          </a:prstGeom>
          <a:noFill/>
        </p:spPr>
        <p:txBody>
          <a:bodyPr wrap="square" rtlCol="0">
            <a:spAutoFit/>
          </a:bodyPr>
          <a:lstStyle/>
          <a:p>
            <a:r>
              <a:rPr lang="es-VE" sz="2000" dirty="0" smtClean="0">
                <a:latin typeface="Kozuka Gothic Pro M" pitchFamily="34" charset="-128"/>
                <a:ea typeface="Kozuka Gothic Pro M" pitchFamily="34" charset="-128"/>
              </a:rPr>
              <a:t>Instituto de Biología Experimental </a:t>
            </a:r>
            <a:endParaRPr lang="es-VE" sz="2000" dirty="0">
              <a:latin typeface="Kozuka Gothic Pro M" pitchFamily="34" charset="-128"/>
              <a:ea typeface="Kozuka Gothic Pro M" pitchFamily="34" charset="-128"/>
            </a:endParaRPr>
          </a:p>
        </p:txBody>
      </p:sp>
      <p:sp>
        <p:nvSpPr>
          <p:cNvPr id="19" name="18 CuadroTexto"/>
          <p:cNvSpPr txBox="1"/>
          <p:nvPr/>
        </p:nvSpPr>
        <p:spPr>
          <a:xfrm>
            <a:off x="476672" y="2227674"/>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Organigrama Estructural </a:t>
            </a:r>
            <a:endParaRPr lang="es-VE" sz="2000" dirty="0">
              <a:latin typeface="Kozuka Gothic Pro M" pitchFamily="34" charset="-128"/>
              <a:ea typeface="Kozuka Gothic Pro M" pitchFamily="34" charset="-128"/>
            </a:endParaRP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10" y="2979207"/>
            <a:ext cx="5772129" cy="4329097"/>
          </a:xfrm>
          <a:prstGeom prst="rect">
            <a:avLst/>
          </a:prstGeom>
        </p:spPr>
      </p:pic>
    </p:spTree>
    <p:extLst>
      <p:ext uri="{BB962C8B-B14F-4D97-AF65-F5344CB8AC3E}">
        <p14:creationId xmlns:p14="http://schemas.microsoft.com/office/powerpoint/2010/main" val="35000132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19672"/>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476672" y="2195736"/>
            <a:ext cx="2942931" cy="5786199"/>
          </a:xfrm>
          <a:prstGeom prst="rect">
            <a:avLst/>
          </a:prstGeom>
          <a:noFill/>
        </p:spPr>
        <p:txBody>
          <a:bodyPr wrap="square" rtlCol="0">
            <a:spAutoFit/>
          </a:bodyPr>
          <a:lstStyle/>
          <a:p>
            <a:pPr algn="just"/>
            <a:r>
              <a:rPr lang="es-ES" sz="1100" b="1" dirty="0" smtClean="0"/>
              <a:t>MISIÓN </a:t>
            </a:r>
            <a:endParaRPr lang="es-VE" sz="1100" b="1" dirty="0" smtClean="0"/>
          </a:p>
          <a:p>
            <a:pPr algn="just"/>
            <a:r>
              <a:rPr lang="es-ES" sz="1100" dirty="0"/>
              <a:t>Investigación básica y aplicada referida a Genética, Bioquímica, Biología Celular y Fisiología animal.</a:t>
            </a:r>
            <a:endParaRPr lang="es-VE" sz="1100" dirty="0" smtClean="0"/>
          </a:p>
          <a:p>
            <a:pPr algn="just"/>
            <a:r>
              <a:rPr lang="es-ES" sz="1050" b="1" dirty="0" smtClean="0"/>
              <a:t>VISIÓN </a:t>
            </a:r>
            <a:endParaRPr lang="es-VE" sz="1050" b="1" dirty="0"/>
          </a:p>
          <a:p>
            <a:pPr algn="just"/>
            <a:r>
              <a:rPr lang="es-ES" sz="1050" dirty="0"/>
              <a:t>El Centro de Biología Celular al ser adscrito al Instituto de Biología Experimental, tiene como visión contribuir con el desarrollo de la Ciencia en el país, mediante la ejecución de proyectos de investigación, en su forma básica y aplicada en las diferentes áreas tanto de la Genética, Bioquímica y Biología Celular, así como de la Fisiología animal. Así como, participar en la formación de recursos humanos en pre y postgrado. </a:t>
            </a:r>
            <a:endParaRPr lang="es-VE" sz="1050" dirty="0" smtClean="0"/>
          </a:p>
          <a:p>
            <a:pPr algn="just"/>
            <a:r>
              <a:rPr lang="es-VE" sz="1050" b="1" dirty="0"/>
              <a:t>OBJETIVOS</a:t>
            </a:r>
          </a:p>
          <a:p>
            <a:pPr marL="171450" indent="-171450" algn="just">
              <a:buFont typeface="Arial" pitchFamily="34" charset="0"/>
              <a:buChar char="•"/>
            </a:pPr>
            <a:r>
              <a:rPr lang="es-VE" sz="1050" dirty="0"/>
              <a:t>Generar y aplicar el conocimiento científico de aquellas áreas de competencia del Centro.</a:t>
            </a:r>
          </a:p>
          <a:p>
            <a:pPr marL="171450" indent="-171450" algn="just">
              <a:buFont typeface="Arial" pitchFamily="34" charset="0"/>
              <a:buChar char="•"/>
            </a:pPr>
            <a:r>
              <a:rPr lang="es-VE" sz="1050" dirty="0"/>
              <a:t>Contribuir con la formación de profesionales de pre y postgrado en sus áreas de competencia.</a:t>
            </a:r>
          </a:p>
          <a:p>
            <a:pPr marL="171450" indent="-171450" algn="just">
              <a:buFont typeface="Arial" pitchFamily="34" charset="0"/>
              <a:buChar char="•"/>
            </a:pPr>
            <a:r>
              <a:rPr lang="es-VE" sz="1050" dirty="0"/>
              <a:t>Estudiar y buscar soluciones por iniciativa propia y/o solicitud de empresas e instituciones públicas o privadas a problemas que pueden ser abordados con técnicas, procesos, metodología derivados de sus áreas de especialización.</a:t>
            </a:r>
          </a:p>
          <a:p>
            <a:pPr marL="171450" indent="-171450" algn="just">
              <a:buFont typeface="Arial" pitchFamily="34" charset="0"/>
              <a:buChar char="•"/>
            </a:pPr>
            <a:r>
              <a:rPr lang="es-VE" sz="1050" dirty="0"/>
              <a:t>Solicitar y disponer de fondos de organizaciones estatales y privadas del país o del exterior, requeridos para el cumplimiento de sus fines, de acuerdo a las Normas y Reglamentos de la Facultad.</a:t>
            </a:r>
          </a:p>
          <a:p>
            <a:pPr marL="171450" indent="-171450" algn="just">
              <a:buFont typeface="Arial" pitchFamily="34" charset="0"/>
              <a:buChar char="•"/>
            </a:pPr>
            <a:r>
              <a:rPr lang="es-VE" sz="1050" dirty="0"/>
              <a:t>Cooperar y participar activamente en los programas nacionales de la Botánica y áreas afines, con particular referencia los que tengan relevancia en la región tropical</a:t>
            </a:r>
            <a:r>
              <a:rPr lang="es-VE" sz="1050" dirty="0" smtClean="0"/>
              <a:t>.</a:t>
            </a:r>
            <a:endParaRPr lang="es-VE" sz="1050" dirty="0"/>
          </a:p>
        </p:txBody>
      </p:sp>
      <p:sp>
        <p:nvSpPr>
          <p:cNvPr id="18" name="17 CuadroTexto"/>
          <p:cNvSpPr txBox="1"/>
          <p:nvPr/>
        </p:nvSpPr>
        <p:spPr>
          <a:xfrm>
            <a:off x="332656" y="121956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9" name="18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sp>
        <p:nvSpPr>
          <p:cNvPr id="21" name="20 CuadroTexto"/>
          <p:cNvSpPr txBox="1"/>
          <p:nvPr/>
        </p:nvSpPr>
        <p:spPr>
          <a:xfrm>
            <a:off x="3429000" y="2195736"/>
            <a:ext cx="2942931" cy="3677930"/>
          </a:xfrm>
          <a:prstGeom prst="rect">
            <a:avLst/>
          </a:prstGeom>
          <a:noFill/>
        </p:spPr>
        <p:txBody>
          <a:bodyPr wrap="square" rtlCol="0">
            <a:spAutoFit/>
          </a:bodyPr>
          <a:lstStyle/>
          <a:p>
            <a:pPr algn="just"/>
            <a:r>
              <a:rPr lang="es-ES" sz="1050" b="1" dirty="0" smtClean="0"/>
              <a:t>FUNCIONES </a:t>
            </a:r>
            <a:endParaRPr lang="es-VE" sz="1050" b="1" dirty="0"/>
          </a:p>
          <a:p>
            <a:pPr marL="171450" indent="-171450" algn="just">
              <a:buFont typeface="Arial" pitchFamily="34" charset="0"/>
              <a:buChar char="•"/>
            </a:pPr>
            <a:r>
              <a:rPr lang="es-ES" sz="1050" dirty="0"/>
              <a:t>Conducir cursos de pregrado, postgrado y de extensión para la formación de recursos humanos en el área de competencia.</a:t>
            </a:r>
          </a:p>
          <a:p>
            <a:pPr marL="171450" indent="-171450" algn="just">
              <a:buFont typeface="Arial" pitchFamily="34" charset="0"/>
              <a:buChar char="•"/>
            </a:pPr>
            <a:r>
              <a:rPr lang="es-ES" sz="1050" dirty="0"/>
              <a:t>Estudiar y buscar soluciones por iniciativa propia y/o solicitud de empresas e instituciones públicas o privadas a problemas </a:t>
            </a:r>
            <a:r>
              <a:rPr lang="es-ES" sz="1050" dirty="0" smtClean="0"/>
              <a:t>.</a:t>
            </a:r>
          </a:p>
          <a:p>
            <a:pPr marL="171450" indent="-171450" algn="just">
              <a:buFont typeface="Arial" pitchFamily="34" charset="0"/>
              <a:buChar char="•"/>
            </a:pPr>
            <a:r>
              <a:rPr lang="es-ES" sz="1050" dirty="0" smtClean="0"/>
              <a:t>Solicitar </a:t>
            </a:r>
            <a:r>
              <a:rPr lang="es-ES" sz="1050" dirty="0"/>
              <a:t>y disponer de fondos de organizaciones estatales y privadas del país o del exterior, requeridos para el cumplimiento de sus fines, de acuerdo a las Normas y Reglamentos de la Facultad.</a:t>
            </a:r>
          </a:p>
          <a:p>
            <a:pPr marL="171450" indent="-171450" algn="just">
              <a:buFont typeface="Arial" pitchFamily="34" charset="0"/>
              <a:buChar char="•"/>
            </a:pPr>
            <a:endParaRPr lang="es-VE" sz="1050" dirty="0" smtClean="0"/>
          </a:p>
          <a:p>
            <a:pPr marL="171450" indent="-171450" algn="just">
              <a:buFont typeface="Arial" pitchFamily="34" charset="0"/>
              <a:buChar char="•"/>
            </a:pPr>
            <a:endParaRPr lang="es-VE" sz="1050" dirty="0"/>
          </a:p>
          <a:p>
            <a:pPr marL="171450" indent="-171450" algn="just">
              <a:buFont typeface="Arial" pitchFamily="34" charset="0"/>
              <a:buChar char="•"/>
            </a:pPr>
            <a:endParaRPr lang="es-VE" sz="1050" dirty="0" smtClean="0"/>
          </a:p>
          <a:p>
            <a:pPr marL="171450" indent="-171450" algn="just">
              <a:buFont typeface="Arial" pitchFamily="34" charset="0"/>
              <a:buChar char="•"/>
            </a:pPr>
            <a:endParaRPr lang="es-VE" sz="1050" dirty="0"/>
          </a:p>
          <a:p>
            <a:pPr algn="just"/>
            <a:endParaRPr lang="es-VE" sz="1050" dirty="0" smtClean="0"/>
          </a:p>
          <a:p>
            <a:pPr algn="just"/>
            <a:endParaRPr lang="es-VE" sz="1100" dirty="0"/>
          </a:p>
          <a:p>
            <a:pPr algn="just"/>
            <a:endParaRPr lang="es-VE" sz="1100" dirty="0" smtClean="0"/>
          </a:p>
          <a:p>
            <a:pPr algn="just"/>
            <a:endParaRPr lang="es-ES" sz="1100" dirty="0"/>
          </a:p>
          <a:p>
            <a:pPr algn="just"/>
            <a:endParaRPr lang="es-VE" sz="1100" dirty="0"/>
          </a:p>
          <a:p>
            <a:pPr algn="just"/>
            <a:endParaRPr lang="es-VE" sz="1050" dirty="0" smtClean="0"/>
          </a:p>
        </p:txBody>
      </p:sp>
      <p:sp>
        <p:nvSpPr>
          <p:cNvPr id="22" name="21 CuadroTexto"/>
          <p:cNvSpPr txBox="1"/>
          <p:nvPr/>
        </p:nvSpPr>
        <p:spPr>
          <a:xfrm>
            <a:off x="2132856" y="7812360"/>
            <a:ext cx="1777513" cy="215444"/>
          </a:xfrm>
          <a:prstGeom prst="rect">
            <a:avLst/>
          </a:prstGeom>
          <a:noFill/>
        </p:spPr>
        <p:txBody>
          <a:bodyPr wrap="square" rtlCol="0">
            <a:spAutoFit/>
          </a:bodyPr>
          <a:lstStyle/>
          <a:p>
            <a:pPr algn="r"/>
            <a:r>
              <a:rPr lang="es-VE" sz="800" i="1" dirty="0" smtClean="0"/>
              <a:t>Biología Celular  </a:t>
            </a:r>
          </a:p>
        </p:txBody>
      </p:sp>
      <p:pic>
        <p:nvPicPr>
          <p:cNvPr id="25" name="2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28895" y="5336201"/>
            <a:ext cx="3148889" cy="205253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7450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19672"/>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8" name="17 CuadroTexto"/>
          <p:cNvSpPr txBox="1"/>
          <p:nvPr/>
        </p:nvSpPr>
        <p:spPr>
          <a:xfrm>
            <a:off x="332656" y="121956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9" name="18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sp>
        <p:nvSpPr>
          <p:cNvPr id="26" name="25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596965" y="2638955"/>
            <a:ext cx="2688019" cy="5262979"/>
          </a:xfrm>
          <a:prstGeom prst="rect">
            <a:avLst/>
          </a:prstGeom>
          <a:noFill/>
        </p:spPr>
        <p:txBody>
          <a:bodyPr wrap="square" rtlCol="0">
            <a:spAutoFit/>
          </a:bodyPr>
          <a:lstStyle/>
          <a:p>
            <a:pPr algn="just"/>
            <a:r>
              <a:rPr lang="es-ES" sz="1050" dirty="0"/>
              <a:t>El Centro de Biología Celular fue creado en 1983 como un reconocimiento a las actividades de investigación realizadas, durante muchos años, por los profesores de las Unidades Docentes de Genética, Bioquímica y Biología Celular del Departamento de Biología Celular, y de la Unidad Docente de Fisiología del Departamento de Zoología de la Escuela de Biología de la Facultad de Ciencias</a:t>
            </a:r>
            <a:r>
              <a:rPr lang="es-ES" sz="1050" dirty="0" smtClean="0"/>
              <a:t>.</a:t>
            </a:r>
          </a:p>
          <a:p>
            <a:pPr algn="just"/>
            <a:r>
              <a:rPr lang="es-ES" sz="1050" dirty="0" smtClean="0"/>
              <a:t>El </a:t>
            </a:r>
            <a:r>
              <a:rPr lang="es-ES" sz="1050" dirty="0"/>
              <a:t>Centro surgió como una unidad académico-administrativa en 1985, como necesidad de una estructura organizativa de soporte a las actividades de investigación, docencia y extensión que eran ejecutadas con un alto grado de excelencia en laboratorios dependientes de las Unidades Docentes de la Escuela de Biología de la Facultad de Ciencias. Actualmente cuenta con treinta y seis (36) docentes-investigadores, que junto a los auxiliares docentes, técnicos, profesionales y estudiantes de Postgrado conforman 20 laboratorios</a:t>
            </a:r>
            <a:r>
              <a:rPr lang="es-ES" sz="1050" dirty="0" smtClean="0"/>
              <a:t>.</a:t>
            </a:r>
            <a:endParaRPr lang="es-VE" sz="1050" dirty="0"/>
          </a:p>
          <a:p>
            <a:pPr algn="just"/>
            <a:r>
              <a:rPr lang="es-ES" sz="1050" dirty="0"/>
              <a:t>Como resultado natural de los programas de formación de recursos humanos (Consejo de Desarrollo Científico y Humanístico - CDCH y Fondo Nacional de Ciencia, Tecnología e Información - FONACIT), el CBC cuenta con un elevado número de profesores – </a:t>
            </a:r>
            <a:r>
              <a:rPr lang="es-ES" sz="1050" dirty="0" smtClean="0"/>
              <a:t>investigadores con formación de cuarto nivel. </a:t>
            </a:r>
          </a:p>
          <a:p>
            <a:pPr algn="just"/>
            <a:endParaRPr lang="es-ES" sz="1050" dirty="0"/>
          </a:p>
        </p:txBody>
      </p:sp>
      <p:sp>
        <p:nvSpPr>
          <p:cNvPr id="29" name="28 Rectángulo"/>
          <p:cNvSpPr/>
          <p:nvPr/>
        </p:nvSpPr>
        <p:spPr>
          <a:xfrm>
            <a:off x="623690" y="2312125"/>
            <a:ext cx="2661294"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0" name="29 CuadroTexto"/>
          <p:cNvSpPr txBox="1"/>
          <p:nvPr/>
        </p:nvSpPr>
        <p:spPr>
          <a:xfrm>
            <a:off x="623690" y="2267744"/>
            <a:ext cx="2160240" cy="307777"/>
          </a:xfrm>
          <a:prstGeom prst="rect">
            <a:avLst/>
          </a:prstGeom>
          <a:noFill/>
        </p:spPr>
        <p:txBody>
          <a:bodyPr wrap="square" rtlCol="0">
            <a:spAutoFit/>
          </a:bodyPr>
          <a:lstStyle/>
          <a:p>
            <a:r>
              <a:rPr lang="es-ES" sz="1400" b="1" dirty="0" smtClean="0">
                <a:solidFill>
                  <a:schemeClr val="bg1"/>
                </a:solidFill>
              </a:rPr>
              <a:t>Historia  del  Centro  </a:t>
            </a:r>
            <a:endParaRPr lang="es-VE" sz="1400" b="1" dirty="0">
              <a:solidFill>
                <a:schemeClr val="bg1"/>
              </a:solidFill>
            </a:endParaRPr>
          </a:p>
        </p:txBody>
      </p:sp>
      <p:sp>
        <p:nvSpPr>
          <p:cNvPr id="32" name="31 CuadroTexto"/>
          <p:cNvSpPr txBox="1"/>
          <p:nvPr/>
        </p:nvSpPr>
        <p:spPr>
          <a:xfrm>
            <a:off x="3530214" y="2267365"/>
            <a:ext cx="2688019" cy="2516073"/>
          </a:xfrm>
          <a:prstGeom prst="rect">
            <a:avLst/>
          </a:prstGeom>
          <a:noFill/>
        </p:spPr>
        <p:txBody>
          <a:bodyPr wrap="square" rtlCol="0">
            <a:spAutoFit/>
          </a:bodyPr>
          <a:lstStyle/>
          <a:p>
            <a:pPr algn="just"/>
            <a:r>
              <a:rPr lang="es-ES" sz="1050" b="1" dirty="0" smtClean="0"/>
              <a:t>HISTORIA (CONT.)</a:t>
            </a:r>
            <a:endParaRPr lang="es-ES" sz="1050" dirty="0"/>
          </a:p>
          <a:p>
            <a:pPr algn="just"/>
            <a:r>
              <a:rPr lang="es-ES" sz="1050" dirty="0" smtClean="0"/>
              <a:t>Desde </a:t>
            </a:r>
            <a:r>
              <a:rPr lang="es-ES" sz="1050" dirty="0"/>
              <a:t>su creación ha sido coordinado por los siguientes investigadores: Vidal Rodríguez </a:t>
            </a:r>
            <a:r>
              <a:rPr lang="es-ES" sz="1050" dirty="0" err="1"/>
              <a:t>Lemoine</a:t>
            </a:r>
            <a:r>
              <a:rPr lang="es-ES" sz="1050" dirty="0"/>
              <a:t> (1985-1986), Julio Urbina (1986-1988), </a:t>
            </a:r>
            <a:r>
              <a:rPr lang="es-ES" sz="1050" dirty="0" err="1"/>
              <a:t>Angel</a:t>
            </a:r>
            <a:r>
              <a:rPr lang="es-ES" sz="1050" dirty="0"/>
              <a:t> Hernández (1989-1991), Abraham Levy (1991-1994), Blas </a:t>
            </a:r>
            <a:r>
              <a:rPr lang="es-ES" sz="1050" dirty="0" err="1"/>
              <a:t>Dorta</a:t>
            </a:r>
            <a:r>
              <a:rPr lang="es-ES" sz="1050" dirty="0"/>
              <a:t> (1994-1997). A partir de 1998 se adoptó la figura de Coordinador y Suplente. Tomás </a:t>
            </a:r>
            <a:r>
              <a:rPr lang="es-ES" sz="1050" dirty="0" err="1"/>
              <a:t>Istúriz</a:t>
            </a:r>
            <a:r>
              <a:rPr lang="es-ES" sz="1050" dirty="0"/>
              <a:t> fue electo Coordinador y ejerció el cargo desde Julio de 1997 hasta Julio de 1999. </a:t>
            </a:r>
            <a:r>
              <a:rPr lang="es-ES" sz="1050" dirty="0" err="1"/>
              <a:t>Juscelino</a:t>
            </a:r>
            <a:r>
              <a:rPr lang="es-ES" sz="1050" dirty="0"/>
              <a:t> Tovar, electo como suplente en 1997, ejerció como Coordinador encargado durante el período 1999-2001. Gustavo </a:t>
            </a:r>
            <a:r>
              <a:rPr lang="es-ES" sz="1050" dirty="0" err="1"/>
              <a:t>Benaim</a:t>
            </a:r>
            <a:r>
              <a:rPr lang="es-ES" sz="1050" dirty="0"/>
              <a:t> (2001-2003). Nereida Coello fue electa y ejerce el cargo desde Junio de 2003. </a:t>
            </a:r>
          </a:p>
        </p:txBody>
      </p:sp>
      <p:sp>
        <p:nvSpPr>
          <p:cNvPr id="33" name="32 Rectángulo"/>
          <p:cNvSpPr/>
          <p:nvPr/>
        </p:nvSpPr>
        <p:spPr>
          <a:xfrm>
            <a:off x="3551457" y="4860032"/>
            <a:ext cx="2613847" cy="34563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4" name="33 Rectángulo"/>
          <p:cNvSpPr/>
          <p:nvPr/>
        </p:nvSpPr>
        <p:spPr>
          <a:xfrm>
            <a:off x="3636556" y="499938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5" name="34 CuadroTexto"/>
          <p:cNvSpPr txBox="1"/>
          <p:nvPr/>
        </p:nvSpPr>
        <p:spPr>
          <a:xfrm>
            <a:off x="3573015" y="495500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36" name="35 CuadroTexto"/>
          <p:cNvSpPr txBox="1"/>
          <p:nvPr/>
        </p:nvSpPr>
        <p:spPr>
          <a:xfrm>
            <a:off x="3588911" y="5457582"/>
            <a:ext cx="2588643" cy="2462213"/>
          </a:xfrm>
          <a:prstGeom prst="rect">
            <a:avLst/>
          </a:prstGeom>
          <a:noFill/>
        </p:spPr>
        <p:txBody>
          <a:bodyPr wrap="square" rtlCol="0">
            <a:spAutoFit/>
          </a:bodyPr>
          <a:lstStyle/>
          <a:p>
            <a:pPr algn="just"/>
            <a:r>
              <a:rPr lang="es-ES" sz="1100" b="1" dirty="0" smtClean="0"/>
              <a:t>Números Telefónicos</a:t>
            </a:r>
          </a:p>
          <a:p>
            <a:pPr algn="just"/>
            <a:r>
              <a:rPr lang="es-ES" sz="1100" dirty="0"/>
              <a:t>58(212)751011 	</a:t>
            </a:r>
          </a:p>
          <a:p>
            <a:pPr algn="just"/>
            <a:endParaRPr lang="es-ES" sz="1100" b="1" dirty="0" smtClean="0"/>
          </a:p>
          <a:p>
            <a:pPr algn="just"/>
            <a:endParaRPr lang="es-ES" sz="1100" b="1" dirty="0" smtClean="0"/>
          </a:p>
          <a:p>
            <a:pPr algn="just"/>
            <a:r>
              <a:rPr lang="es-ES" sz="1100" b="1" dirty="0"/>
              <a:t>Correo de contacto</a:t>
            </a:r>
            <a:endParaRPr lang="es-ES" sz="1100" b="1" dirty="0" smtClean="0"/>
          </a:p>
          <a:p>
            <a:pPr algn="just"/>
            <a:r>
              <a:rPr lang="es-ES" sz="1100" dirty="0"/>
              <a:t>diribe@ciens.ucv.ve </a:t>
            </a:r>
          </a:p>
          <a:p>
            <a:pPr algn="just"/>
            <a:r>
              <a:rPr lang="es-ES" sz="1100" dirty="0"/>
              <a:t>cbcibeucv2017@gmail.com</a:t>
            </a:r>
          </a:p>
          <a:p>
            <a:pPr algn="just"/>
            <a:endParaRPr lang="es-ES" sz="1100" b="1" dirty="0" smtClean="0"/>
          </a:p>
          <a:p>
            <a:pPr algn="just"/>
            <a:r>
              <a:rPr lang="es-ES" sz="1100" b="1" dirty="0" smtClean="0"/>
              <a:t>Página Web: </a:t>
            </a:r>
          </a:p>
          <a:p>
            <a:pPr algn="just"/>
            <a:r>
              <a:rPr lang="pt-BR" sz="1100" dirty="0"/>
              <a:t>http://www.ucv.ve/estructura/facultades/facultad-de-ciencias/institutos/ibe/centros-de-investigacion.html</a:t>
            </a:r>
          </a:p>
          <a:p>
            <a:pPr algn="just"/>
            <a:endParaRPr lang="es-ES" sz="1100" b="1" dirty="0" smtClean="0"/>
          </a:p>
        </p:txBody>
      </p:sp>
      <p:grpSp>
        <p:nvGrpSpPr>
          <p:cNvPr id="37" name="36 Grupo"/>
          <p:cNvGrpSpPr/>
          <p:nvPr/>
        </p:nvGrpSpPr>
        <p:grpSpPr>
          <a:xfrm>
            <a:off x="5680723" y="4881518"/>
            <a:ext cx="456609" cy="457591"/>
            <a:chOff x="5589240" y="4413103"/>
            <a:chExt cx="644601" cy="645988"/>
          </a:xfrm>
        </p:grpSpPr>
        <p:sp>
          <p:nvSpPr>
            <p:cNvPr id="38" name="37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0" name="39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41" name="4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2279" y="5275634"/>
            <a:ext cx="230469" cy="230469"/>
          </a:xfrm>
          <a:prstGeom prst="rect">
            <a:avLst/>
          </a:prstGeom>
        </p:spPr>
      </p:pic>
      <p:grpSp>
        <p:nvGrpSpPr>
          <p:cNvPr id="42" name="41 Grupo"/>
          <p:cNvGrpSpPr/>
          <p:nvPr/>
        </p:nvGrpSpPr>
        <p:grpSpPr>
          <a:xfrm>
            <a:off x="3680898" y="5884965"/>
            <a:ext cx="220689" cy="220689"/>
            <a:chOff x="3827377" y="6599339"/>
            <a:chExt cx="373647" cy="373647"/>
          </a:xfrm>
        </p:grpSpPr>
        <p:sp>
          <p:nvSpPr>
            <p:cNvPr id="43" name="42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4" name="43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Tree>
    <p:extLst>
      <p:ext uri="{BB962C8B-B14F-4D97-AF65-F5344CB8AC3E}">
        <p14:creationId xmlns:p14="http://schemas.microsoft.com/office/powerpoint/2010/main" val="3345413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476672" y="1729354"/>
            <a:ext cx="6005060" cy="430887"/>
          </a:xfrm>
          <a:prstGeom prst="rect">
            <a:avLst/>
          </a:prstGeom>
          <a:noFill/>
        </p:spPr>
        <p:txBody>
          <a:bodyPr wrap="square" rtlCol="0">
            <a:spAutoFit/>
          </a:bodyPr>
          <a:lstStyle/>
          <a:p>
            <a:r>
              <a:rPr lang="es-ES" sz="2200" dirty="0" smtClean="0">
                <a:latin typeface="Kozuka Gothic Pro M" pitchFamily="34" charset="-128"/>
                <a:ea typeface="Kozuka Gothic Pro M" pitchFamily="34" charset="-128"/>
              </a:rPr>
              <a:t>Historia de la Facultad de Ciencias </a:t>
            </a:r>
            <a:r>
              <a:rPr lang="es-ES" sz="2000" dirty="0" smtClean="0">
                <a:latin typeface="Kozuka Gothic Pro H" pitchFamily="34" charset="-128"/>
                <a:ea typeface="Kozuka Gothic Pro H" pitchFamily="34" charset="-128"/>
              </a:rPr>
              <a:t> </a:t>
            </a:r>
            <a:endParaRPr lang="es-VE" sz="2000" dirty="0">
              <a:latin typeface="Kozuka Gothic Pro H" pitchFamily="34" charset="-128"/>
              <a:ea typeface="Kozuka Gothic Pro H" pitchFamily="34" charset="-128"/>
            </a:endParaRPr>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548680"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Portafolio de Servicios 2017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5916656"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964309"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5" name="24 CuadroTexto"/>
          <p:cNvSpPr txBox="1"/>
          <p:nvPr/>
        </p:nvSpPr>
        <p:spPr>
          <a:xfrm>
            <a:off x="548680" y="2216786"/>
            <a:ext cx="5784044" cy="1615827"/>
          </a:xfrm>
          <a:prstGeom prst="rect">
            <a:avLst/>
          </a:prstGeom>
          <a:noFill/>
        </p:spPr>
        <p:txBody>
          <a:bodyPr wrap="square" rtlCol="0">
            <a:spAutoFit/>
          </a:bodyPr>
          <a:lstStyle/>
          <a:p>
            <a:pPr algn="just"/>
            <a:r>
              <a:rPr lang="es-ES_tradnl" sz="1100" dirty="0" smtClean="0"/>
              <a:t>Paralelamente en ese mismo año, 1946, se emite el memorándum CU-28 donde el Consejo Universitario señala su opinión acerca de la enseñanza de las Ciencias Naturales en la Facultad de Filosofía de la Universidad Central de Venezuela. En dicho memorándum se analiza la situación del Instituto de Ciencias Naturales adscrito a la Facultad de Filosofía de la Universidad, explicando que el mismo no podía desarrollar en forma seria y suficiente la labor de investigación científica que debía efectuarse en el contexto de la realidad nacional, por lo que, debían realizarse estudios que fomentaran la creación de programas y temarios referentes a materias de índole biológica que pudieran ser incluidos como cursos regulares en esa Facultad, pero a su vez debía emprenderse cuanto antes las gestiones para que en Venezuela se creara una Facultad de Ciencias Biológicas.</a:t>
            </a:r>
          </a:p>
        </p:txBody>
      </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072" y="3889324"/>
            <a:ext cx="2199780" cy="177768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8" name="27 CuadroTexto"/>
          <p:cNvSpPr txBox="1"/>
          <p:nvPr/>
        </p:nvSpPr>
        <p:spPr>
          <a:xfrm>
            <a:off x="4399672" y="5760641"/>
            <a:ext cx="1909648" cy="338554"/>
          </a:xfrm>
          <a:prstGeom prst="rect">
            <a:avLst/>
          </a:prstGeom>
          <a:noFill/>
        </p:spPr>
        <p:txBody>
          <a:bodyPr wrap="square" rtlCol="0">
            <a:spAutoFit/>
          </a:bodyPr>
          <a:lstStyle/>
          <a:p>
            <a:pPr algn="r"/>
            <a:r>
              <a:rPr lang="es-VE" sz="800" i="1" dirty="0" smtClean="0"/>
              <a:t>Dr. Tobías </a:t>
            </a:r>
            <a:r>
              <a:rPr lang="es-VE" sz="800" i="1" dirty="0" err="1" smtClean="0"/>
              <a:t>Lasser</a:t>
            </a:r>
            <a:endParaRPr lang="es-VE" sz="800" i="1" dirty="0" smtClean="0"/>
          </a:p>
          <a:p>
            <a:pPr algn="r"/>
            <a:r>
              <a:rPr lang="es-VE" sz="800" i="1" dirty="0" smtClean="0"/>
              <a:t>Fundador de la Facultad de Ciencias</a:t>
            </a:r>
          </a:p>
        </p:txBody>
      </p:sp>
      <p:sp>
        <p:nvSpPr>
          <p:cNvPr id="29" name="28 CuadroTexto"/>
          <p:cNvSpPr txBox="1"/>
          <p:nvPr/>
        </p:nvSpPr>
        <p:spPr>
          <a:xfrm>
            <a:off x="548680" y="3903529"/>
            <a:ext cx="3312368" cy="1785104"/>
          </a:xfrm>
          <a:prstGeom prst="rect">
            <a:avLst/>
          </a:prstGeom>
          <a:noFill/>
        </p:spPr>
        <p:txBody>
          <a:bodyPr wrap="square" rtlCol="0">
            <a:spAutoFit/>
          </a:bodyPr>
          <a:lstStyle/>
          <a:p>
            <a:pPr algn="just"/>
            <a:r>
              <a:rPr lang="es-VE" sz="1100" dirty="0" smtClean="0"/>
              <a:t>En 1948, la Escuela de Ciencias adscrita a la Facultad de Ciencias Físicas y Matemáticas, comienza a ser dirigida por el Dr. Tobías </a:t>
            </a:r>
            <a:r>
              <a:rPr lang="es-VE" sz="1100" dirty="0" err="1" smtClean="0"/>
              <a:t>Lasser</a:t>
            </a:r>
            <a:r>
              <a:rPr lang="es-VE" sz="1100" dirty="0" smtClean="0"/>
              <a:t>, médico cirujano de profesión con estudios de postgrado en Botánica en la Universidad de Michigan, Estados Unidos. La doble finalidad de formar ingenieros y comenzar a formar científicos en la Facultad de Ciencias Físicas y Matemáticas, fue el motivo por el cual en 1950 se cambió el nombre de esta Facultad por el de Facultad de Ciencias Matemáticas y Naturales.</a:t>
            </a:r>
          </a:p>
        </p:txBody>
      </p:sp>
      <p:sp>
        <p:nvSpPr>
          <p:cNvPr id="32" name="31 CuadroTexto"/>
          <p:cNvSpPr txBox="1"/>
          <p:nvPr/>
        </p:nvSpPr>
        <p:spPr>
          <a:xfrm>
            <a:off x="548680" y="5688633"/>
            <a:ext cx="3312368" cy="2462213"/>
          </a:xfrm>
          <a:prstGeom prst="rect">
            <a:avLst/>
          </a:prstGeom>
          <a:noFill/>
        </p:spPr>
        <p:txBody>
          <a:bodyPr wrap="square" rtlCol="0">
            <a:spAutoFit/>
          </a:bodyPr>
          <a:lstStyle/>
          <a:p>
            <a:pPr algn="just"/>
            <a:r>
              <a:rPr lang="es-VE" sz="1100" dirty="0" smtClean="0"/>
              <a:t>El 26 de julio de 1951, el Dr. Tobías </a:t>
            </a:r>
            <a:r>
              <a:rPr lang="es-VE" sz="1100" dirty="0" err="1" smtClean="0"/>
              <a:t>Lasser</a:t>
            </a:r>
            <a:r>
              <a:rPr lang="es-VE" sz="1100" dirty="0" smtClean="0"/>
              <a:t>, remite al Ministro de Educación Nacional y al Presidente del Consejo Nacional de Universidades un informe donde se presentan las consideraciones para la creación de una Facultad de Ciencias en la Universidad Central de Venezuela. El Presidente del Consejo Nacional de Universidades, envía al Rector y Presidente del Consejo Universitario de la Universidad Central de Venezuela, Dr. Julio de Armas, el informe del Dr. </a:t>
            </a:r>
            <a:r>
              <a:rPr lang="es-VE" sz="1100" dirty="0" err="1" smtClean="0"/>
              <a:t>Lasser</a:t>
            </a:r>
            <a:r>
              <a:rPr lang="es-VE" sz="1100" dirty="0" smtClean="0"/>
              <a:t> para que sea evaluado por ese cuerpo colegiado, el cual a su vez, remite el documento al Dr. Rafael De León, Decano de la Facultad de Ciencias Matemáticas y Naturales, para que realice las respectivas consideraciones de la propuesta. </a:t>
            </a:r>
          </a:p>
        </p:txBody>
      </p:sp>
      <p:pic>
        <p:nvPicPr>
          <p:cNvPr id="3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7072" y="6153191"/>
            <a:ext cx="2262242" cy="145706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4" name="33 CuadroTexto"/>
          <p:cNvSpPr txBox="1"/>
          <p:nvPr/>
        </p:nvSpPr>
        <p:spPr>
          <a:xfrm>
            <a:off x="4480721" y="7654335"/>
            <a:ext cx="1909648" cy="338554"/>
          </a:xfrm>
          <a:prstGeom prst="rect">
            <a:avLst/>
          </a:prstGeom>
          <a:noFill/>
        </p:spPr>
        <p:txBody>
          <a:bodyPr wrap="square" rtlCol="0">
            <a:spAutoFit/>
          </a:bodyPr>
          <a:lstStyle/>
          <a:p>
            <a:pPr algn="r"/>
            <a:r>
              <a:rPr lang="es-VE" sz="800" i="1" dirty="0" smtClean="0"/>
              <a:t>Mural de Mateo Manaure</a:t>
            </a:r>
          </a:p>
          <a:p>
            <a:pPr algn="r"/>
            <a:r>
              <a:rPr lang="es-VE" sz="800" i="1" dirty="0" smtClean="0"/>
              <a:t>Facultad de Ciencias-UCV</a:t>
            </a:r>
          </a:p>
        </p:txBody>
      </p:sp>
    </p:spTree>
    <p:extLst>
      <p:ext uri="{BB962C8B-B14F-4D97-AF65-F5344CB8AC3E}">
        <p14:creationId xmlns:p14="http://schemas.microsoft.com/office/powerpoint/2010/main" val="37326757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3265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sp>
        <p:nvSpPr>
          <p:cNvPr id="18" name="17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CuadroTexto"/>
          <p:cNvSpPr txBox="1"/>
          <p:nvPr/>
        </p:nvSpPr>
        <p:spPr>
          <a:xfrm>
            <a:off x="549203" y="2267744"/>
            <a:ext cx="2807790" cy="6017032"/>
          </a:xfrm>
          <a:prstGeom prst="rect">
            <a:avLst/>
          </a:prstGeom>
          <a:noFill/>
        </p:spPr>
        <p:txBody>
          <a:bodyPr wrap="square" rtlCol="0">
            <a:spAutoFit/>
          </a:bodyPr>
          <a:lstStyle/>
          <a:p>
            <a:pPr algn="ctr"/>
            <a:r>
              <a:rPr lang="es-ES" sz="1100" b="1" dirty="0" smtClean="0"/>
              <a:t>LABORATORIO DE FISIOLOGÍA DE MEMBRANAS</a:t>
            </a:r>
          </a:p>
          <a:p>
            <a:pPr algn="just"/>
            <a:r>
              <a:rPr lang="es-ES" sz="1100" b="1" dirty="0" smtClean="0"/>
              <a:t>MISIÓN </a:t>
            </a:r>
            <a:endParaRPr lang="es-ES" sz="1100" b="1" dirty="0"/>
          </a:p>
          <a:p>
            <a:pPr algn="just"/>
            <a:r>
              <a:rPr lang="es-ES" sz="1100" dirty="0"/>
              <a:t>Investigación básica y aplicada referida a la homeostasis del calcio en el eritrocito humano y quimioterapia de la </a:t>
            </a:r>
            <a:r>
              <a:rPr lang="es-ES" sz="1100" dirty="0" err="1"/>
              <a:t>leishmaniasis</a:t>
            </a:r>
            <a:r>
              <a:rPr lang="es-ES" sz="1100" dirty="0"/>
              <a:t>. </a:t>
            </a:r>
          </a:p>
          <a:p>
            <a:pPr algn="just"/>
            <a:r>
              <a:rPr lang="es-ES" sz="1100" b="1" dirty="0" smtClean="0"/>
              <a:t>RESEÑA</a:t>
            </a:r>
          </a:p>
          <a:p>
            <a:pPr algn="just"/>
            <a:r>
              <a:rPr lang="es-ES" sz="1100" dirty="0" smtClean="0"/>
              <a:t>Este </a:t>
            </a:r>
            <a:r>
              <a:rPr lang="es-ES" sz="1100" dirty="0"/>
              <a:t>Laboratorio al ser adscrito al Centro de Biología Celular, tiene como visión contribuir con el desarrollo de la ciencia en el país, mediante la ejecución de proyectos de investigación, en su forma básica y aplicada en cuanto a la homeostasis del calcio en el eritrocito humano y el estudio de posibles blancos quimioterapéuticos en protozoarios patógenos. </a:t>
            </a:r>
            <a:r>
              <a:rPr lang="es-ES" sz="1100" dirty="0" smtClean="0"/>
              <a:t>Así </a:t>
            </a:r>
            <a:r>
              <a:rPr lang="es-ES" sz="1100" dirty="0"/>
              <a:t>como, participar en la formación de talentos humanos en pre y postgrado. </a:t>
            </a:r>
            <a:endParaRPr lang="es-ES" sz="1100" dirty="0" smtClean="0"/>
          </a:p>
          <a:p>
            <a:pPr algn="just"/>
            <a:r>
              <a:rPr lang="es-ES" sz="1100" b="1" dirty="0" smtClean="0"/>
              <a:t>FUNCIONES</a:t>
            </a:r>
            <a:endParaRPr lang="es-ES" sz="1100" b="1" dirty="0"/>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a:t>
            </a:r>
            <a:r>
              <a:rPr lang="es-ES" sz="1100" dirty="0" smtClean="0"/>
              <a:t>Laboratorio.</a:t>
            </a:r>
          </a:p>
        </p:txBody>
      </p:sp>
      <p:sp>
        <p:nvSpPr>
          <p:cNvPr id="21" name="20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20912" y="2301969"/>
            <a:ext cx="2807790" cy="1107996"/>
          </a:xfrm>
          <a:prstGeom prst="rect">
            <a:avLst/>
          </a:prstGeom>
          <a:noFill/>
        </p:spPr>
        <p:txBody>
          <a:bodyPr wrap="square" rtlCol="0">
            <a:spAutoFit/>
          </a:bodyPr>
          <a:lstStyle/>
          <a:p>
            <a:pPr algn="just"/>
            <a:r>
              <a:rPr lang="es-ES" sz="1100" dirty="0" smtClean="0"/>
              <a:t>El </a:t>
            </a:r>
            <a:r>
              <a:rPr lang="es-ES" sz="1100" dirty="0"/>
              <a:t>Laboratorio, inicialmente estaba asociado al grupo de Biofísica. </a:t>
            </a:r>
            <a:r>
              <a:rPr lang="es-ES" sz="1100" dirty="0" smtClean="0"/>
              <a:t>En </a:t>
            </a:r>
            <a:r>
              <a:rPr lang="es-ES" sz="1100" dirty="0"/>
              <a:t>1998 adquiere la separación académica y administrativa, con una línea de investigación sólida, </a:t>
            </a:r>
            <a:r>
              <a:rPr lang="es-ES" sz="1100" dirty="0" smtClean="0"/>
              <a:t>independiente </a:t>
            </a:r>
            <a:r>
              <a:rPr lang="es-ES" sz="1100" dirty="0"/>
              <a:t>y de reconocimiento internacional.</a:t>
            </a:r>
            <a:endParaRPr lang="es-ES" sz="1100" dirty="0" smtClean="0"/>
          </a:p>
        </p:txBody>
      </p:sp>
      <p:sp>
        <p:nvSpPr>
          <p:cNvPr id="29" name="28 CuadroTexto"/>
          <p:cNvSpPr txBox="1"/>
          <p:nvPr/>
        </p:nvSpPr>
        <p:spPr>
          <a:xfrm>
            <a:off x="4387791" y="5148064"/>
            <a:ext cx="1777513" cy="215444"/>
          </a:xfrm>
          <a:prstGeom prst="rect">
            <a:avLst/>
          </a:prstGeom>
          <a:noFill/>
        </p:spPr>
        <p:txBody>
          <a:bodyPr wrap="square" rtlCol="0">
            <a:spAutoFit/>
          </a:bodyPr>
          <a:lstStyle/>
          <a:p>
            <a:pPr algn="r"/>
            <a:r>
              <a:rPr lang="es-ES" sz="800" i="1" dirty="0" smtClean="0"/>
              <a:t>Espacios del Laboratorio </a:t>
            </a:r>
            <a:endParaRPr lang="es-VE" sz="800" i="1" dirty="0" smtClean="0"/>
          </a:p>
        </p:txBody>
      </p:sp>
      <p:sp>
        <p:nvSpPr>
          <p:cNvPr id="30" name="29 Rectángulo"/>
          <p:cNvSpPr/>
          <p:nvPr/>
        </p:nvSpPr>
        <p:spPr>
          <a:xfrm>
            <a:off x="3551457" y="5436096"/>
            <a:ext cx="2613847" cy="27363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32" name="31 Rectángulo"/>
          <p:cNvSpPr/>
          <p:nvPr/>
        </p:nvSpPr>
        <p:spPr>
          <a:xfrm>
            <a:off x="3636556" y="558761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3" name="32 CuadroTexto"/>
          <p:cNvSpPr txBox="1"/>
          <p:nvPr/>
        </p:nvSpPr>
        <p:spPr>
          <a:xfrm>
            <a:off x="3573015" y="554323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34" name="33 CuadroTexto"/>
          <p:cNvSpPr txBox="1"/>
          <p:nvPr/>
        </p:nvSpPr>
        <p:spPr>
          <a:xfrm>
            <a:off x="3588911" y="6146011"/>
            <a:ext cx="2588643" cy="1954381"/>
          </a:xfrm>
          <a:prstGeom prst="rect">
            <a:avLst/>
          </a:prstGeom>
          <a:noFill/>
        </p:spPr>
        <p:txBody>
          <a:bodyPr wrap="square" rtlCol="0">
            <a:spAutoFit/>
          </a:bodyPr>
          <a:lstStyle/>
          <a:p>
            <a:pPr algn="just"/>
            <a:r>
              <a:rPr lang="es-ES" sz="1100" b="1" dirty="0" smtClean="0"/>
              <a:t>Números Telefónicos</a:t>
            </a:r>
            <a:endParaRPr lang="es-ES" sz="1100" dirty="0"/>
          </a:p>
          <a:p>
            <a:pPr algn="just"/>
            <a:r>
              <a:rPr lang="es-ES" sz="1100" dirty="0"/>
              <a:t>58 (212)751011 </a:t>
            </a:r>
          </a:p>
          <a:p>
            <a:pPr algn="just"/>
            <a:r>
              <a:rPr lang="es-ES" sz="1100" dirty="0"/>
              <a:t>Ext. 2192	</a:t>
            </a:r>
          </a:p>
          <a:p>
            <a:pPr algn="just"/>
            <a:endParaRPr lang="es-ES" sz="1100" b="1" dirty="0" smtClean="0"/>
          </a:p>
          <a:p>
            <a:pPr algn="just"/>
            <a:r>
              <a:rPr lang="es-ES" sz="1100" b="1" dirty="0" smtClean="0"/>
              <a:t>Correo Institucional</a:t>
            </a:r>
            <a:endParaRPr lang="es-ES" sz="1100" b="1" dirty="0"/>
          </a:p>
          <a:p>
            <a:pPr algn="just"/>
            <a:r>
              <a:rPr lang="es-ES" sz="1100" dirty="0" smtClean="0"/>
              <a:t>romepe@yahoo.com</a:t>
            </a:r>
            <a:endParaRPr lang="es-ES" sz="1100" b="1" dirty="0"/>
          </a:p>
          <a:p>
            <a:pPr algn="just"/>
            <a:r>
              <a:rPr lang="es-ES" sz="1100" b="1" dirty="0" smtClean="0"/>
              <a:t>Página Web: </a:t>
            </a:r>
            <a:endParaRPr lang="es-ES" sz="1100" b="1" dirty="0"/>
          </a:p>
          <a:p>
            <a:pPr algn="just"/>
            <a:r>
              <a:rPr lang="es-ES" sz="1100" dirty="0"/>
              <a:t>http://</a:t>
            </a:r>
            <a:r>
              <a:rPr lang="es-ES" sz="1100" dirty="0" smtClean="0"/>
              <a:t>www.ucv.ve/estructura/facultades/facultad-de-ciencias</a:t>
            </a:r>
          </a:p>
          <a:p>
            <a:pPr algn="just"/>
            <a:r>
              <a:rPr lang="es-ES" sz="1100" dirty="0" smtClean="0"/>
              <a:t>/institutos/</a:t>
            </a:r>
            <a:r>
              <a:rPr lang="es-ES" sz="1100" dirty="0" err="1" smtClean="0"/>
              <a:t>ibe</a:t>
            </a:r>
            <a:r>
              <a:rPr lang="es-ES" sz="1100" dirty="0" smtClean="0"/>
              <a:t>/centros-de-investigacion.html</a:t>
            </a:r>
            <a:endParaRPr lang="es-ES" sz="1100" dirty="0"/>
          </a:p>
        </p:txBody>
      </p:sp>
      <p:grpSp>
        <p:nvGrpSpPr>
          <p:cNvPr id="35" name="34 Grupo"/>
          <p:cNvGrpSpPr/>
          <p:nvPr/>
        </p:nvGrpSpPr>
        <p:grpSpPr>
          <a:xfrm>
            <a:off x="5680723" y="5469748"/>
            <a:ext cx="456609" cy="457591"/>
            <a:chOff x="5589240" y="4413103"/>
            <a:chExt cx="644601" cy="645988"/>
          </a:xfrm>
        </p:grpSpPr>
        <p:sp>
          <p:nvSpPr>
            <p:cNvPr id="36" name="35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8" name="3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2279" y="5925707"/>
            <a:ext cx="230469" cy="230469"/>
          </a:xfrm>
          <a:prstGeom prst="rect">
            <a:avLst/>
          </a:prstGeom>
        </p:spPr>
      </p:pic>
      <p:grpSp>
        <p:nvGrpSpPr>
          <p:cNvPr id="40" name="39 Grupo"/>
          <p:cNvGrpSpPr/>
          <p:nvPr/>
        </p:nvGrpSpPr>
        <p:grpSpPr>
          <a:xfrm>
            <a:off x="3680898" y="6680762"/>
            <a:ext cx="220689" cy="220689"/>
            <a:chOff x="3827377" y="6599339"/>
            <a:chExt cx="373647" cy="373647"/>
          </a:xfrm>
        </p:grpSpPr>
        <p:sp>
          <p:nvSpPr>
            <p:cNvPr id="41" name="40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2" name="41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3074" name="Picture 2" descr="C:\Documents and Settings\Coordinación\Mis documentos\2-2-2018, FOTOS DE LABORATORIOS\P110086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8948" y="3409966"/>
            <a:ext cx="2284348" cy="166479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424308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3265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sp>
        <p:nvSpPr>
          <p:cNvPr id="17" name="16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8" name="17 CuadroTexto"/>
          <p:cNvSpPr txBox="1"/>
          <p:nvPr/>
        </p:nvSpPr>
        <p:spPr>
          <a:xfrm>
            <a:off x="549203" y="2267744"/>
            <a:ext cx="2807790" cy="5847755"/>
          </a:xfrm>
          <a:prstGeom prst="rect">
            <a:avLst/>
          </a:prstGeom>
          <a:noFill/>
        </p:spPr>
        <p:txBody>
          <a:bodyPr wrap="square" rtlCol="0">
            <a:spAutoFit/>
          </a:bodyPr>
          <a:lstStyle/>
          <a:p>
            <a:r>
              <a:rPr lang="es-ES" sz="1100" b="1" dirty="0" smtClean="0"/>
              <a:t>LABORATORIO DE FISIOLOGÍA Y BIOFÍSICA</a:t>
            </a:r>
          </a:p>
          <a:p>
            <a:r>
              <a:rPr lang="es-ES" sz="1100" b="1" dirty="0" smtClean="0"/>
              <a:t>MISIÓN </a:t>
            </a:r>
            <a:endParaRPr lang="es-ES" sz="1100" b="1" dirty="0"/>
          </a:p>
          <a:p>
            <a:pPr algn="just"/>
            <a:r>
              <a:rPr lang="es-ES" sz="1100" dirty="0"/>
              <a:t>Investigación básica y aplicada relacionada a canales iónicos en líneas celulares cancerosas, </a:t>
            </a:r>
          </a:p>
          <a:p>
            <a:pPr algn="just"/>
            <a:r>
              <a:rPr lang="es-ES" sz="1100" dirty="0"/>
              <a:t>transporte </a:t>
            </a:r>
            <a:r>
              <a:rPr lang="es-ES" sz="1100" dirty="0" err="1"/>
              <a:t>transepitelial</a:t>
            </a:r>
            <a:r>
              <a:rPr lang="es-ES" sz="1100" dirty="0"/>
              <a:t> de iones y el desarrollo de nuevas drogas en células cancerosas y </a:t>
            </a:r>
            <a:r>
              <a:rPr lang="es-ES" sz="1100" dirty="0" err="1"/>
              <a:t>Leihsmania</a:t>
            </a:r>
            <a:r>
              <a:rPr lang="es-ES" sz="1100" dirty="0" smtClean="0"/>
              <a:t>.</a:t>
            </a:r>
          </a:p>
          <a:p>
            <a:pPr algn="just"/>
            <a:r>
              <a:rPr lang="es-ES" sz="1100" b="1" dirty="0" smtClean="0"/>
              <a:t>VISIÓN </a:t>
            </a:r>
          </a:p>
          <a:p>
            <a:pPr algn="just"/>
            <a:r>
              <a:rPr lang="es-ES" sz="1100" dirty="0"/>
              <a:t>Este Laboratorio al ser adscrito al Centro de Biología Celular, </a:t>
            </a:r>
            <a:r>
              <a:rPr lang="es-ES" sz="1100" dirty="0" smtClean="0"/>
              <a:t>tiene </a:t>
            </a:r>
            <a:r>
              <a:rPr lang="es-ES" sz="1100" dirty="0"/>
              <a:t>como visión contribuir con el desarrollo de la ciencia en el país, </a:t>
            </a:r>
            <a:r>
              <a:rPr lang="es-ES" sz="1100" dirty="0" smtClean="0"/>
              <a:t>mediante </a:t>
            </a:r>
            <a:r>
              <a:rPr lang="es-ES" sz="1100" dirty="0"/>
              <a:t>la ejecución de proyectos de investigación referidos al transporte iónico </a:t>
            </a:r>
            <a:r>
              <a:rPr lang="es-ES" sz="1100" dirty="0" smtClean="0"/>
              <a:t>en </a:t>
            </a:r>
            <a:r>
              <a:rPr lang="es-ES" sz="1100" dirty="0"/>
              <a:t>diferentes líneas celulares y el desarrollo de nuevas drogas. </a:t>
            </a:r>
            <a:r>
              <a:rPr lang="es-ES" sz="1100" dirty="0" smtClean="0"/>
              <a:t>Así </a:t>
            </a:r>
            <a:r>
              <a:rPr lang="es-ES" sz="1100" dirty="0"/>
              <a:t>como la formación de profesionales (pre y postgrado</a:t>
            </a:r>
            <a:r>
              <a:rPr lang="es-ES" sz="1100" dirty="0" smtClean="0"/>
              <a:t>).</a:t>
            </a:r>
          </a:p>
          <a:p>
            <a:pPr algn="just"/>
            <a:r>
              <a:rPr lang="es-ES" sz="1100" b="1" dirty="0" smtClean="0"/>
              <a:t>FUNCIONES</a:t>
            </a:r>
            <a:endParaRPr lang="es-ES" sz="1100" b="1" dirty="0"/>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r>
              <a:rPr lang="es-ES" sz="1100" dirty="0" smtClean="0"/>
              <a:t>.</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p>
        </p:txBody>
      </p:sp>
      <p:sp>
        <p:nvSpPr>
          <p:cNvPr id="19" name="18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CuadroTexto"/>
          <p:cNvSpPr txBox="1"/>
          <p:nvPr/>
        </p:nvSpPr>
        <p:spPr>
          <a:xfrm>
            <a:off x="3520912" y="2267744"/>
            <a:ext cx="2807790" cy="1107996"/>
          </a:xfrm>
          <a:prstGeom prst="rect">
            <a:avLst/>
          </a:prstGeom>
          <a:noFill/>
        </p:spPr>
        <p:txBody>
          <a:bodyPr wrap="square" rtlCol="0">
            <a:spAutoFit/>
          </a:bodyPr>
          <a:lstStyle/>
          <a:p>
            <a:pPr algn="just"/>
            <a:r>
              <a:rPr lang="es-ES" sz="1100" b="1" dirty="0" smtClean="0"/>
              <a:t>RESEÑA </a:t>
            </a:r>
          </a:p>
          <a:p>
            <a:pPr algn="just"/>
            <a:r>
              <a:rPr lang="es-ES" sz="1100" dirty="0" smtClean="0"/>
              <a:t>El </a:t>
            </a:r>
            <a:r>
              <a:rPr lang="es-ES" sz="1100" dirty="0"/>
              <a:t>Laboratorio fue refundado en 2008. Han desarrollado estudios referentes </a:t>
            </a:r>
            <a:r>
              <a:rPr lang="es-ES" sz="1100" dirty="0" smtClean="0"/>
              <a:t>a </a:t>
            </a:r>
            <a:r>
              <a:rPr lang="es-ES" sz="1100" dirty="0"/>
              <a:t>la excitabilidad a nivel del sistema nervioso central, </a:t>
            </a:r>
            <a:r>
              <a:rPr lang="es-ES" sz="1100" dirty="0" smtClean="0"/>
              <a:t>identificación </a:t>
            </a:r>
            <a:r>
              <a:rPr lang="es-ES" sz="1100" dirty="0"/>
              <a:t>y evaluación de canales iónicos en líneas celulares cancerosas. </a:t>
            </a:r>
          </a:p>
        </p:txBody>
      </p:sp>
      <p:sp>
        <p:nvSpPr>
          <p:cNvPr id="25" name="24 CuadroTexto"/>
          <p:cNvSpPr txBox="1"/>
          <p:nvPr/>
        </p:nvSpPr>
        <p:spPr>
          <a:xfrm>
            <a:off x="3641796" y="4902423"/>
            <a:ext cx="2595516" cy="461665"/>
          </a:xfrm>
          <a:prstGeom prst="rect">
            <a:avLst/>
          </a:prstGeom>
          <a:noFill/>
        </p:spPr>
        <p:txBody>
          <a:bodyPr wrap="square" rtlCol="0">
            <a:spAutoFit/>
          </a:bodyPr>
          <a:lstStyle/>
          <a:p>
            <a:pPr algn="r"/>
            <a:r>
              <a:rPr lang="es-VE" sz="800" i="1" dirty="0"/>
              <a:t>Dra. </a:t>
            </a:r>
            <a:r>
              <a:rPr lang="es-VE" sz="800" i="1" dirty="0" err="1"/>
              <a:t>Vincenza</a:t>
            </a:r>
            <a:r>
              <a:rPr lang="es-VE" sz="800" i="1" dirty="0"/>
              <a:t> Cervino, </a:t>
            </a:r>
            <a:r>
              <a:rPr lang="es-VE" sz="800" i="1" dirty="0" err="1"/>
              <a:t>MSc</a:t>
            </a:r>
            <a:r>
              <a:rPr lang="es-VE" sz="800" i="1" dirty="0"/>
              <a:t>. Herlinda Ramos, </a:t>
            </a:r>
          </a:p>
          <a:p>
            <a:pPr algn="r"/>
            <a:r>
              <a:rPr lang="es-VE" sz="800" i="1" dirty="0"/>
              <a:t>Dra. Moraima </a:t>
            </a:r>
            <a:r>
              <a:rPr lang="es-VE" sz="800" i="1" dirty="0" err="1"/>
              <a:t>Winkler</a:t>
            </a:r>
            <a:r>
              <a:rPr lang="es-VE" sz="800" i="1" dirty="0"/>
              <a:t>, Dr. Gustavo </a:t>
            </a:r>
            <a:r>
              <a:rPr lang="es-VE" sz="800" i="1" dirty="0" err="1"/>
              <a:t>Benaim</a:t>
            </a:r>
            <a:r>
              <a:rPr lang="es-VE" sz="800" i="1" dirty="0"/>
              <a:t>, </a:t>
            </a:r>
            <a:endParaRPr lang="es-VE" sz="800" i="1" dirty="0" smtClean="0"/>
          </a:p>
          <a:p>
            <a:pPr algn="r"/>
            <a:r>
              <a:rPr lang="es-VE" sz="800" i="1" dirty="0" smtClean="0"/>
              <a:t>Lic</a:t>
            </a:r>
            <a:r>
              <a:rPr lang="es-VE" sz="800" i="1" dirty="0"/>
              <a:t>. Claudia Colina. </a:t>
            </a:r>
            <a:endParaRPr lang="es-VE" sz="800" i="1" dirty="0" smtClean="0"/>
          </a:p>
        </p:txBody>
      </p:sp>
      <p:sp>
        <p:nvSpPr>
          <p:cNvPr id="26" name="25 Rectángulo"/>
          <p:cNvSpPr/>
          <p:nvPr/>
        </p:nvSpPr>
        <p:spPr>
          <a:xfrm>
            <a:off x="3551457" y="5342602"/>
            <a:ext cx="2613847" cy="28297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chemeClr val="bg1">
                  <a:lumMod val="95000"/>
                </a:schemeClr>
              </a:solidFill>
            </a:endParaRPr>
          </a:p>
        </p:txBody>
      </p:sp>
      <p:sp>
        <p:nvSpPr>
          <p:cNvPr id="28" name="27 Rectángulo"/>
          <p:cNvSpPr/>
          <p:nvPr/>
        </p:nvSpPr>
        <p:spPr>
          <a:xfrm>
            <a:off x="3636556" y="548195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9" name="28 CuadroTexto"/>
          <p:cNvSpPr txBox="1"/>
          <p:nvPr/>
        </p:nvSpPr>
        <p:spPr>
          <a:xfrm>
            <a:off x="3573015" y="543757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sp>
        <p:nvSpPr>
          <p:cNvPr id="30" name="29 CuadroTexto"/>
          <p:cNvSpPr txBox="1"/>
          <p:nvPr/>
        </p:nvSpPr>
        <p:spPr>
          <a:xfrm>
            <a:off x="3588911" y="5940152"/>
            <a:ext cx="2588643" cy="2462213"/>
          </a:xfrm>
          <a:prstGeom prst="rect">
            <a:avLst/>
          </a:prstGeom>
          <a:noFill/>
        </p:spPr>
        <p:txBody>
          <a:bodyPr wrap="square" rtlCol="0">
            <a:spAutoFit/>
          </a:bodyPr>
          <a:lstStyle/>
          <a:p>
            <a:pPr algn="just"/>
            <a:r>
              <a:rPr lang="es-ES" sz="1100" b="1" dirty="0" smtClean="0"/>
              <a:t>Números Telefónicos</a:t>
            </a:r>
          </a:p>
          <a:p>
            <a:pPr algn="just"/>
            <a:r>
              <a:rPr lang="es-ES" sz="1100" dirty="0" smtClean="0"/>
              <a:t>58(212)751011 </a:t>
            </a:r>
            <a:endParaRPr lang="es-ES" sz="1100" dirty="0"/>
          </a:p>
          <a:p>
            <a:pPr algn="just"/>
            <a:r>
              <a:rPr lang="es-ES" sz="1100" dirty="0"/>
              <a:t>	</a:t>
            </a:r>
          </a:p>
          <a:p>
            <a:pPr algn="just"/>
            <a:endParaRPr lang="es-ES" sz="1100" b="1" dirty="0"/>
          </a:p>
          <a:p>
            <a:r>
              <a:rPr lang="es-ES" sz="1100" b="1" dirty="0" smtClean="0"/>
              <a:t>Correo de contacto </a:t>
            </a:r>
            <a:r>
              <a:rPr lang="es-ES" sz="1100" dirty="0" smtClean="0"/>
              <a:t>Antonio.gutierrez@ciens.ucv.ve</a:t>
            </a:r>
            <a:endParaRPr lang="es-ES" sz="1100" dirty="0"/>
          </a:p>
          <a:p>
            <a:pPr algn="just"/>
            <a:endParaRPr lang="es-ES" sz="1100" b="1" dirty="0" smtClean="0"/>
          </a:p>
          <a:p>
            <a:pPr algn="just"/>
            <a:r>
              <a:rPr lang="es-ES" sz="1100" b="1" dirty="0" smtClean="0"/>
              <a:t>Página Web: </a:t>
            </a:r>
          </a:p>
          <a:p>
            <a:pPr algn="just"/>
            <a:r>
              <a:rPr lang="pt-BR" sz="1100" dirty="0"/>
              <a:t>http://www.ucv.ve/estructura/facultades/facultad-de-ciencias/institutos/ibe/centros-de-investigacion.html</a:t>
            </a:r>
          </a:p>
          <a:p>
            <a:pPr algn="just"/>
            <a:r>
              <a:rPr lang="pt-BR" sz="1100" b="1" dirty="0"/>
              <a:t>	</a:t>
            </a:r>
            <a:endParaRPr lang="es-ES" sz="1100" b="1" dirty="0" smtClean="0"/>
          </a:p>
          <a:p>
            <a:pPr algn="just"/>
            <a:endParaRPr lang="es-ES" sz="1100" b="1" dirty="0"/>
          </a:p>
        </p:txBody>
      </p:sp>
      <p:grpSp>
        <p:nvGrpSpPr>
          <p:cNvPr id="32" name="31 Grupo"/>
          <p:cNvGrpSpPr/>
          <p:nvPr/>
        </p:nvGrpSpPr>
        <p:grpSpPr>
          <a:xfrm>
            <a:off x="5680723" y="5364088"/>
            <a:ext cx="456609" cy="457591"/>
            <a:chOff x="5589240" y="4413103"/>
            <a:chExt cx="644601" cy="645988"/>
          </a:xfrm>
        </p:grpSpPr>
        <p:sp>
          <p:nvSpPr>
            <p:cNvPr id="33" name="3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4" name="3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5" name="3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2279" y="5758204"/>
            <a:ext cx="230469" cy="230469"/>
          </a:xfrm>
          <a:prstGeom prst="rect">
            <a:avLst/>
          </a:prstGeom>
        </p:spPr>
      </p:pic>
      <p:grpSp>
        <p:nvGrpSpPr>
          <p:cNvPr id="36" name="35 Grupo"/>
          <p:cNvGrpSpPr/>
          <p:nvPr/>
        </p:nvGrpSpPr>
        <p:grpSpPr>
          <a:xfrm>
            <a:off x="3680898" y="6367535"/>
            <a:ext cx="220689" cy="220689"/>
            <a:chOff x="3827377" y="6599339"/>
            <a:chExt cx="373647" cy="373647"/>
          </a:xfrm>
        </p:grpSpPr>
        <p:sp>
          <p:nvSpPr>
            <p:cNvPr id="37" name="3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8" name="37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5" name="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6579" y="3409965"/>
            <a:ext cx="1966717" cy="147503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66056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3265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sp>
        <p:nvSpPr>
          <p:cNvPr id="17" name="16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8" name="17 CuadroTexto"/>
          <p:cNvSpPr txBox="1"/>
          <p:nvPr/>
        </p:nvSpPr>
        <p:spPr>
          <a:xfrm>
            <a:off x="549203" y="2195736"/>
            <a:ext cx="2807790" cy="6186309"/>
          </a:xfrm>
          <a:prstGeom prst="rect">
            <a:avLst/>
          </a:prstGeom>
          <a:noFill/>
        </p:spPr>
        <p:txBody>
          <a:bodyPr wrap="square" rtlCol="0">
            <a:spAutoFit/>
          </a:bodyPr>
          <a:lstStyle/>
          <a:p>
            <a:pPr algn="ctr"/>
            <a:r>
              <a:rPr lang="es-ES" sz="1100" b="1" dirty="0" smtClean="0"/>
              <a:t>LABORATORIO DE BIOLOGÍA CELULAR</a:t>
            </a:r>
          </a:p>
          <a:p>
            <a:r>
              <a:rPr lang="es-ES" sz="1100" b="1" dirty="0" smtClean="0"/>
              <a:t>MISIÓN </a:t>
            </a:r>
          </a:p>
          <a:p>
            <a:pPr algn="just"/>
            <a:r>
              <a:rPr lang="es-ES" sz="1100" dirty="0"/>
              <a:t>Investigación básica y aplicada relacionada a procesos bioquímicos </a:t>
            </a:r>
            <a:r>
              <a:rPr lang="es-ES" sz="1100" dirty="0" smtClean="0"/>
              <a:t>y </a:t>
            </a:r>
            <a:r>
              <a:rPr lang="es-ES" sz="1100" dirty="0"/>
              <a:t>farmacológicos </a:t>
            </a:r>
            <a:r>
              <a:rPr lang="es-ES" sz="1100" dirty="0" smtClean="0"/>
              <a:t>de </a:t>
            </a:r>
            <a:r>
              <a:rPr lang="es-ES" sz="1100" dirty="0" err="1" smtClean="0"/>
              <a:t>Leishmania</a:t>
            </a:r>
            <a:r>
              <a:rPr lang="es-ES" sz="1100" dirty="0" smtClean="0"/>
              <a:t> </a:t>
            </a:r>
            <a:r>
              <a:rPr lang="es-ES" sz="1100" dirty="0" err="1"/>
              <a:t>sp</a:t>
            </a:r>
            <a:r>
              <a:rPr lang="es-ES" sz="1100" dirty="0"/>
              <a:t>. y Tripanosoma </a:t>
            </a:r>
            <a:r>
              <a:rPr lang="es-ES" sz="1100" dirty="0" err="1"/>
              <a:t>sp</a:t>
            </a:r>
            <a:r>
              <a:rPr lang="es-ES" sz="1100" dirty="0"/>
              <a:t>. </a:t>
            </a:r>
          </a:p>
          <a:p>
            <a:pPr algn="just"/>
            <a:r>
              <a:rPr lang="es-ES" sz="1100" b="1" dirty="0" smtClean="0"/>
              <a:t>VISIÓN </a:t>
            </a:r>
          </a:p>
          <a:p>
            <a:pPr algn="just"/>
            <a:r>
              <a:rPr lang="es-ES" sz="1100" dirty="0"/>
              <a:t>Este Laboratorio al ser adscrito al Centro de Biología </a:t>
            </a:r>
            <a:r>
              <a:rPr lang="es-ES" sz="1100" dirty="0" smtClean="0"/>
              <a:t>Celular, tiene </a:t>
            </a:r>
            <a:r>
              <a:rPr lang="es-ES" sz="1100" dirty="0"/>
              <a:t>como visión contribuir con el desarrollo de la ciencia en el país, </a:t>
            </a:r>
            <a:r>
              <a:rPr lang="es-ES" sz="1100" dirty="0" smtClean="0"/>
              <a:t> mediante </a:t>
            </a:r>
            <a:r>
              <a:rPr lang="es-ES" sz="1100" dirty="0"/>
              <a:t>la ejecución de proyectos de investigación y la formación de profesionales </a:t>
            </a:r>
          </a:p>
          <a:p>
            <a:pPr algn="just"/>
            <a:r>
              <a:rPr lang="es-ES" sz="1100" dirty="0"/>
              <a:t>(pre y postgrado) en biología celular, particularmente en áreas como: Enzimas proteolíticas </a:t>
            </a:r>
            <a:r>
              <a:rPr lang="es-ES" sz="1100" dirty="0" err="1"/>
              <a:t>Leishmania</a:t>
            </a:r>
            <a:r>
              <a:rPr lang="es-ES" sz="1100" dirty="0"/>
              <a:t> </a:t>
            </a:r>
            <a:r>
              <a:rPr lang="es-ES" sz="1100" dirty="0" err="1"/>
              <a:t>sp</a:t>
            </a:r>
            <a:r>
              <a:rPr lang="es-ES" sz="1100" dirty="0"/>
              <a:t>., </a:t>
            </a:r>
            <a:r>
              <a:rPr lang="es-ES" sz="1100" dirty="0" smtClean="0"/>
              <a:t>procesos </a:t>
            </a:r>
            <a:r>
              <a:rPr lang="es-ES" sz="1100" dirty="0"/>
              <a:t>de diferenciación en </a:t>
            </a:r>
            <a:r>
              <a:rPr lang="es-ES" sz="1100" dirty="0" err="1"/>
              <a:t>Leishmania</a:t>
            </a:r>
            <a:r>
              <a:rPr lang="es-ES" sz="1100" dirty="0"/>
              <a:t> </a:t>
            </a:r>
            <a:r>
              <a:rPr lang="es-ES" sz="1100" dirty="0" err="1"/>
              <a:t>sp</a:t>
            </a:r>
            <a:r>
              <a:rPr lang="es-ES" sz="1100" dirty="0"/>
              <a:t>. y búsqueda de drogas alternativas para el tratamiento de la </a:t>
            </a:r>
            <a:r>
              <a:rPr lang="es-ES" sz="1100" dirty="0" err="1"/>
              <a:t>leishmaniasis</a:t>
            </a:r>
            <a:r>
              <a:rPr lang="es-ES" sz="1100" dirty="0"/>
              <a:t>. </a:t>
            </a:r>
            <a:endParaRPr lang="es-ES" sz="1100" dirty="0" smtClean="0"/>
          </a:p>
          <a:p>
            <a:pPr algn="just"/>
            <a:r>
              <a:rPr lang="es-ES" sz="1100" b="1" dirty="0" smtClean="0"/>
              <a:t>OBJETIVOS </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p>
          <a:p>
            <a:pPr algn="just"/>
            <a:r>
              <a:rPr lang="es-ES" sz="1100" b="1" dirty="0" smtClean="0"/>
              <a:t>FUNCIONES</a:t>
            </a:r>
            <a:r>
              <a:rPr lang="es-ES" sz="1100" b="1" dirty="0"/>
              <a:t>		</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p>
        </p:txBody>
      </p:sp>
      <p:sp>
        <p:nvSpPr>
          <p:cNvPr id="19" name="18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CuadroTexto"/>
          <p:cNvSpPr txBox="1"/>
          <p:nvPr/>
        </p:nvSpPr>
        <p:spPr>
          <a:xfrm>
            <a:off x="3520912" y="2267744"/>
            <a:ext cx="2807790" cy="769441"/>
          </a:xfrm>
          <a:prstGeom prst="rect">
            <a:avLst/>
          </a:prstGeom>
          <a:noFill/>
        </p:spPr>
        <p:txBody>
          <a:bodyPr wrap="square" rtlCol="0">
            <a:spAutoFit/>
          </a:bodyPr>
          <a:lstStyle/>
          <a:p>
            <a:pPr algn="just"/>
            <a:r>
              <a:rPr lang="es-ES" sz="1100" b="1" dirty="0" smtClean="0"/>
              <a:t>RESEÑA</a:t>
            </a:r>
          </a:p>
          <a:p>
            <a:pPr algn="just"/>
            <a:r>
              <a:rPr lang="es-ES" sz="1100" dirty="0"/>
              <a:t>El Laboratorio inicia sus actividades formalmente con la creación del Centro de Biología Celular</a:t>
            </a:r>
            <a:r>
              <a:rPr lang="es-ES" sz="1100" dirty="0" smtClean="0"/>
              <a:t>.</a:t>
            </a:r>
            <a:endParaRPr lang="es-ES" sz="1100" dirty="0"/>
          </a:p>
        </p:txBody>
      </p:sp>
      <p:sp>
        <p:nvSpPr>
          <p:cNvPr id="22" name="21 CuadroTexto"/>
          <p:cNvSpPr txBox="1"/>
          <p:nvPr/>
        </p:nvSpPr>
        <p:spPr>
          <a:xfrm>
            <a:off x="3641796" y="4881518"/>
            <a:ext cx="2595516" cy="338554"/>
          </a:xfrm>
          <a:prstGeom prst="rect">
            <a:avLst/>
          </a:prstGeom>
          <a:noFill/>
        </p:spPr>
        <p:txBody>
          <a:bodyPr wrap="square" rtlCol="0">
            <a:spAutoFit/>
          </a:bodyPr>
          <a:lstStyle/>
          <a:p>
            <a:pPr algn="r"/>
            <a:r>
              <a:rPr lang="es-VE" sz="800" i="1" dirty="0" smtClean="0"/>
              <a:t>PhD</a:t>
            </a:r>
            <a:r>
              <a:rPr lang="es-VE" sz="800" i="1" dirty="0"/>
              <a:t>. </a:t>
            </a:r>
            <a:r>
              <a:rPr lang="es-VE" sz="800" i="1" dirty="0" err="1"/>
              <a:t>Fracehuli</a:t>
            </a:r>
            <a:r>
              <a:rPr lang="es-VE" sz="800" i="1" dirty="0"/>
              <a:t> </a:t>
            </a:r>
            <a:r>
              <a:rPr lang="es-VE" sz="800" i="1" dirty="0" smtClean="0"/>
              <a:t> </a:t>
            </a:r>
            <a:r>
              <a:rPr lang="es-VE" sz="800" i="1" dirty="0" err="1" smtClean="0"/>
              <a:t>Dagger</a:t>
            </a:r>
            <a:r>
              <a:rPr lang="es-VE" sz="800" i="1" dirty="0"/>
              <a:t>, Dra. </a:t>
            </a:r>
            <a:r>
              <a:rPr lang="es-VE" sz="800" i="1" dirty="0" err="1"/>
              <a:t>Elizabet</a:t>
            </a:r>
            <a:r>
              <a:rPr lang="es-VE" sz="800" i="1" dirty="0"/>
              <a:t> Valdivieso</a:t>
            </a:r>
            <a:r>
              <a:rPr lang="es-VE" sz="800" i="1" dirty="0" smtClean="0"/>
              <a:t>,</a:t>
            </a:r>
          </a:p>
          <a:p>
            <a:pPr algn="r"/>
            <a:r>
              <a:rPr lang="es-VE" sz="800" i="1" dirty="0" smtClean="0"/>
              <a:t> </a:t>
            </a:r>
            <a:r>
              <a:rPr lang="es-VE" sz="800" i="1" dirty="0"/>
              <a:t>Lic. Jeannette Alfonzo  </a:t>
            </a:r>
            <a:endParaRPr lang="es-VE" sz="800" i="1" dirty="0" smtClean="0"/>
          </a:p>
        </p:txBody>
      </p:sp>
      <p:sp>
        <p:nvSpPr>
          <p:cNvPr id="25" name="24 Rectángulo"/>
          <p:cNvSpPr/>
          <p:nvPr/>
        </p:nvSpPr>
        <p:spPr>
          <a:xfrm>
            <a:off x="3551457" y="5342602"/>
            <a:ext cx="2613847" cy="28297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36556" y="548195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73015" y="543757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680723" y="5364088"/>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5024" y="5758204"/>
            <a:ext cx="230469" cy="230469"/>
          </a:xfrm>
          <a:prstGeom prst="rect">
            <a:avLst/>
          </a:prstGeom>
        </p:spPr>
      </p:pic>
      <p:pic>
        <p:nvPicPr>
          <p:cNvPr id="5" name="4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1048" y="3106107"/>
            <a:ext cx="2242556" cy="168191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37 CuadroTexto"/>
          <p:cNvSpPr txBox="1"/>
          <p:nvPr/>
        </p:nvSpPr>
        <p:spPr>
          <a:xfrm>
            <a:off x="3576661" y="5940152"/>
            <a:ext cx="2588643" cy="1954381"/>
          </a:xfrm>
          <a:prstGeom prst="rect">
            <a:avLst/>
          </a:prstGeom>
          <a:noFill/>
        </p:spPr>
        <p:txBody>
          <a:bodyPr wrap="square" rtlCol="0">
            <a:spAutoFit/>
          </a:bodyPr>
          <a:lstStyle/>
          <a:p>
            <a:pPr algn="just"/>
            <a:r>
              <a:rPr lang="es-ES" sz="1100" b="1" dirty="0" smtClean="0"/>
              <a:t>Números Telefónicos</a:t>
            </a:r>
            <a:endParaRPr lang="es-ES" sz="1100" dirty="0"/>
          </a:p>
          <a:p>
            <a:pPr algn="just"/>
            <a:r>
              <a:rPr lang="es-ES" sz="1100" dirty="0"/>
              <a:t>58 (212)751011 	</a:t>
            </a:r>
          </a:p>
          <a:p>
            <a:pPr algn="just"/>
            <a:endParaRPr lang="es-ES" sz="1100" b="1" dirty="0" smtClean="0"/>
          </a:p>
          <a:p>
            <a:pPr algn="just"/>
            <a:r>
              <a:rPr lang="es-ES" sz="1100" b="1" dirty="0" smtClean="0"/>
              <a:t>Correo de contacto </a:t>
            </a:r>
            <a:endParaRPr lang="es-ES" sz="1100" b="1" dirty="0"/>
          </a:p>
          <a:p>
            <a:pPr algn="just"/>
            <a:r>
              <a:rPr lang="es-ES" sz="1100" dirty="0" smtClean="0"/>
              <a:t>chichadagger@gmail.com</a:t>
            </a:r>
          </a:p>
          <a:p>
            <a:pPr algn="just"/>
            <a:endParaRPr lang="es-ES" sz="1100" dirty="0"/>
          </a:p>
          <a:p>
            <a:pPr algn="just"/>
            <a:r>
              <a:rPr lang="es-ES" sz="1100" b="1" dirty="0" smtClean="0"/>
              <a:t>Página Web: </a:t>
            </a:r>
          </a:p>
          <a:p>
            <a:pPr algn="just"/>
            <a:r>
              <a:rPr lang="es-ES" sz="1100" dirty="0"/>
              <a:t>http://www.ucv.ve/estructura/facultades/facultad-de-ciencias/institutos/ibe/centros-de-investigacion.htm</a:t>
            </a:r>
            <a:r>
              <a:rPr lang="es-ES" sz="1100" b="1" dirty="0"/>
              <a:t>l</a:t>
            </a:r>
          </a:p>
        </p:txBody>
      </p:sp>
      <p:grpSp>
        <p:nvGrpSpPr>
          <p:cNvPr id="34" name="33 Grupo"/>
          <p:cNvGrpSpPr/>
          <p:nvPr/>
        </p:nvGrpSpPr>
        <p:grpSpPr>
          <a:xfrm>
            <a:off x="3680898" y="6300192"/>
            <a:ext cx="220689" cy="220689"/>
            <a:chOff x="3827377" y="6599339"/>
            <a:chExt cx="373647" cy="373647"/>
          </a:xfrm>
        </p:grpSpPr>
        <p:sp>
          <p:nvSpPr>
            <p:cNvPr id="35" name="34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6" name="35 Imagen"/>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Tree>
    <p:extLst>
      <p:ext uri="{BB962C8B-B14F-4D97-AF65-F5344CB8AC3E}">
        <p14:creationId xmlns:p14="http://schemas.microsoft.com/office/powerpoint/2010/main" val="9402112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3265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2631490"/>
          </a:xfrm>
          <a:prstGeom prst="rect">
            <a:avLst/>
          </a:prstGeom>
          <a:noFill/>
        </p:spPr>
        <p:txBody>
          <a:bodyPr wrap="square" rtlCol="0">
            <a:spAutoFit/>
          </a:bodyPr>
          <a:lstStyle/>
          <a:p>
            <a:pPr algn="just"/>
            <a:r>
              <a:rPr lang="es-ES" sz="1100" b="1" dirty="0" smtClean="0"/>
              <a:t>RESEÑA</a:t>
            </a:r>
          </a:p>
          <a:p>
            <a:pPr algn="just"/>
            <a:r>
              <a:rPr lang="es-ES" sz="1100" dirty="0"/>
              <a:t>Las investigaciones asociadas al Laboratorio, datan de hace más de dos décadas. </a:t>
            </a:r>
            <a:r>
              <a:rPr lang="es-ES" sz="1100" dirty="0" smtClean="0"/>
              <a:t>En </a:t>
            </a:r>
            <a:r>
              <a:rPr lang="es-ES" sz="1100" dirty="0"/>
              <a:t>el año 2010, se da inicio al desarrollo de una nueva línea de investigación </a:t>
            </a:r>
            <a:r>
              <a:rPr lang="es-ES" sz="1100" dirty="0" smtClean="0"/>
              <a:t> con </a:t>
            </a:r>
            <a:r>
              <a:rPr lang="es-ES" sz="1100" dirty="0"/>
              <a:t>la finalidad de hacer estudios cinéticos de las enzimas digestivas presentes en el gorgojo del arroz como modelo experimental. E</a:t>
            </a:r>
            <a:r>
              <a:rPr lang="es-ES" sz="1100" dirty="0" smtClean="0"/>
              <a:t>n </a:t>
            </a:r>
            <a:r>
              <a:rPr lang="es-ES" sz="1100" dirty="0"/>
              <a:t>la actualidad, entre algunas de las líneas de investigación destaca: Efecto del etanol sobre la biodisponibilidad de </a:t>
            </a:r>
            <a:r>
              <a:rPr lang="es-ES" sz="1100" dirty="0" smtClean="0"/>
              <a:t>nutrientes:</a:t>
            </a:r>
          </a:p>
          <a:p>
            <a:pPr marL="171450" indent="-171450" algn="just">
              <a:buFont typeface="Arial" pitchFamily="34" charset="0"/>
              <a:buChar char="•"/>
            </a:pPr>
            <a:r>
              <a:rPr lang="es-ES" sz="1100" dirty="0" smtClean="0"/>
              <a:t>El </a:t>
            </a:r>
            <a:r>
              <a:rPr lang="es-ES" sz="1100" dirty="0"/>
              <a:t>efecto nutricional de ingredientes funcionales añadidos a biopelículas formuladas a partir de almidones; entre otras.</a:t>
            </a:r>
            <a:endParaRPr lang="es-ES" sz="1100" dirty="0" smtClean="0"/>
          </a:p>
        </p:txBody>
      </p:sp>
      <p:sp>
        <p:nvSpPr>
          <p:cNvPr id="25" name="24 Rectángulo"/>
          <p:cNvSpPr/>
          <p:nvPr/>
        </p:nvSpPr>
        <p:spPr>
          <a:xfrm>
            <a:off x="3551457" y="5342602"/>
            <a:ext cx="2613847" cy="28297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36556" y="548195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73015" y="543757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680723" y="5364088"/>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5024" y="5758204"/>
            <a:ext cx="230469" cy="230469"/>
          </a:xfrm>
          <a:prstGeom prst="rect">
            <a:avLst/>
          </a:prstGeom>
        </p:spPr>
      </p:pic>
      <p:sp>
        <p:nvSpPr>
          <p:cNvPr id="34" name="33 CuadroTexto"/>
          <p:cNvSpPr txBox="1"/>
          <p:nvPr/>
        </p:nvSpPr>
        <p:spPr>
          <a:xfrm>
            <a:off x="3576661" y="5940152"/>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a:t>58(212)751011/2168</a:t>
            </a:r>
          </a:p>
          <a:p>
            <a:pPr algn="just"/>
            <a:r>
              <a:rPr lang="es-ES" sz="1100" dirty="0"/>
              <a:t>	</a:t>
            </a:r>
          </a:p>
          <a:p>
            <a:pPr algn="just"/>
            <a:endParaRPr lang="es-ES" sz="1100" b="1" dirty="0" smtClean="0"/>
          </a:p>
          <a:p>
            <a:pPr algn="just"/>
            <a:r>
              <a:rPr lang="es-ES" sz="1100" b="1" dirty="0" smtClean="0"/>
              <a:t>Correo de contacto </a:t>
            </a:r>
          </a:p>
          <a:p>
            <a:pPr algn="just"/>
            <a:r>
              <a:rPr lang="es-ES" sz="1100" dirty="0" smtClean="0"/>
              <a:t>Ernesto.gonzalez@ciens.ucv.ve</a:t>
            </a:r>
            <a:endParaRPr lang="es-ES" sz="1100" dirty="0"/>
          </a:p>
          <a:p>
            <a:pPr algn="just"/>
            <a:endParaRPr lang="es-ES" sz="1100" dirty="0"/>
          </a:p>
          <a:p>
            <a:pPr algn="just"/>
            <a:r>
              <a:rPr lang="es-ES" sz="1100" b="1" dirty="0" smtClean="0"/>
              <a:t>Página Web: </a:t>
            </a:r>
          </a:p>
          <a:p>
            <a:pPr algn="just"/>
            <a:r>
              <a:rPr lang="es-ES" sz="1100" dirty="0"/>
              <a:t>http://www.ucv.ve/estructura/facultades/facultad-de-ciencias/institutos/ibe/centros-de-investigacion.html</a:t>
            </a:r>
            <a:endParaRPr lang="es-ES" sz="1100" dirty="0" smtClean="0"/>
          </a:p>
        </p:txBody>
      </p:sp>
      <p:grpSp>
        <p:nvGrpSpPr>
          <p:cNvPr id="35" name="34 Grupo"/>
          <p:cNvGrpSpPr/>
          <p:nvPr/>
        </p:nvGrpSpPr>
        <p:grpSpPr>
          <a:xfrm>
            <a:off x="3680898" y="6367535"/>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195736"/>
            <a:ext cx="2807790" cy="6017032"/>
          </a:xfrm>
          <a:prstGeom prst="rect">
            <a:avLst/>
          </a:prstGeom>
          <a:noFill/>
        </p:spPr>
        <p:txBody>
          <a:bodyPr wrap="square" rtlCol="0">
            <a:spAutoFit/>
          </a:bodyPr>
          <a:lstStyle/>
          <a:p>
            <a:pPr algn="ctr"/>
            <a:r>
              <a:rPr lang="es-ES" sz="1100" b="1" dirty="0" smtClean="0"/>
              <a:t>LABORATORIO DE BIOQUÍMICA NUTRICIONAL  Y  METABOLISMO </a:t>
            </a:r>
          </a:p>
          <a:p>
            <a:r>
              <a:rPr lang="es-ES" sz="1100" b="1" dirty="0" smtClean="0"/>
              <a:t>MISIÓN </a:t>
            </a:r>
          </a:p>
          <a:p>
            <a:pPr algn="just"/>
            <a:r>
              <a:rPr lang="es-ES" sz="1100" dirty="0"/>
              <a:t>Investigación básica y aplicada relacionada a la evaluación de la biodisponibilidad </a:t>
            </a:r>
            <a:r>
              <a:rPr lang="es-ES" sz="1100" dirty="0" smtClean="0"/>
              <a:t>de </a:t>
            </a:r>
            <a:r>
              <a:rPr lang="es-ES" sz="1100" dirty="0"/>
              <a:t>nutrientes empleando modelos in vivo e  in vitro. </a:t>
            </a:r>
          </a:p>
          <a:p>
            <a:r>
              <a:rPr lang="es-ES" sz="1100" b="1" dirty="0" smtClean="0"/>
              <a:t>VISIÓN </a:t>
            </a:r>
            <a:endParaRPr lang="es-VE" sz="1100" b="1" dirty="0" smtClean="0"/>
          </a:p>
          <a:p>
            <a:pPr algn="just"/>
            <a:r>
              <a:rPr lang="es-ES" sz="1100" dirty="0"/>
              <a:t>Este Laboratorio al ser adscrito al Centro de Biología Celular, </a:t>
            </a:r>
            <a:r>
              <a:rPr lang="es-ES" sz="1100" dirty="0" smtClean="0"/>
              <a:t>tiene </a:t>
            </a:r>
            <a:r>
              <a:rPr lang="es-ES" sz="1100" dirty="0"/>
              <a:t>como visión contribuir con el desarrollo de la ciencia en el país, </a:t>
            </a:r>
            <a:r>
              <a:rPr lang="es-ES" sz="1100" dirty="0" smtClean="0"/>
              <a:t>mediante </a:t>
            </a:r>
            <a:r>
              <a:rPr lang="es-ES" sz="1100" dirty="0"/>
              <a:t>la ejecución de proyectos de investigación y la formación de profesionales </a:t>
            </a:r>
          </a:p>
          <a:p>
            <a:pPr algn="just"/>
            <a:r>
              <a:rPr lang="es-ES" sz="1100" dirty="0"/>
              <a:t>(pre y postgrado) centrados en la calidad nutricional de alimentos, aplicando diversas técnicas</a:t>
            </a:r>
            <a:r>
              <a:rPr lang="es-ES" sz="1100" dirty="0" smtClean="0"/>
              <a:t>.</a:t>
            </a:r>
          </a:p>
          <a:p>
            <a:pPr algn="just"/>
            <a:r>
              <a:rPr lang="es-ES" sz="1100" b="1" dirty="0" smtClean="0"/>
              <a:t>OBJETIVOS </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endParaRPr lang="es-ES" sz="1100" dirty="0" smtClean="0"/>
          </a:p>
          <a:p>
            <a:pPr algn="just"/>
            <a:r>
              <a:rPr lang="es-ES" sz="1100" b="1" dirty="0" smtClean="0"/>
              <a:t>FUNCIONES</a:t>
            </a:r>
            <a:r>
              <a:rPr lang="es-ES" sz="1100" b="1" dirty="0"/>
              <a:t>	</a:t>
            </a:r>
            <a:endParaRPr lang="es-ES" sz="1100" b="1" dirty="0" smtClean="0"/>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r>
              <a:rPr lang="es-ES" sz="1100" b="1" dirty="0"/>
              <a:t>	</a:t>
            </a:r>
          </a:p>
        </p:txBody>
      </p:sp>
    </p:spTree>
    <p:extLst>
      <p:ext uri="{BB962C8B-B14F-4D97-AF65-F5344CB8AC3E}">
        <p14:creationId xmlns:p14="http://schemas.microsoft.com/office/powerpoint/2010/main" val="10266072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3265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0920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549202" y="2267739"/>
            <a:ext cx="2807790" cy="3816429"/>
          </a:xfrm>
          <a:prstGeom prst="rect">
            <a:avLst/>
          </a:prstGeom>
          <a:noFill/>
        </p:spPr>
        <p:txBody>
          <a:bodyPr wrap="square" rtlCol="0">
            <a:spAutoFit/>
          </a:bodyPr>
          <a:lstStyle/>
          <a:p>
            <a:pPr algn="ctr"/>
            <a:r>
              <a:rPr lang="es-ES" sz="1100" b="1" dirty="0" smtClean="0"/>
              <a:t>LABORATORIO DE POLISACÁRIDOS VEGETALES </a:t>
            </a:r>
          </a:p>
          <a:p>
            <a:r>
              <a:rPr lang="es-ES" sz="1100" b="1" dirty="0" smtClean="0"/>
              <a:t>MISIÓN </a:t>
            </a:r>
          </a:p>
          <a:p>
            <a:pPr algn="just"/>
            <a:r>
              <a:rPr lang="es-ES" sz="1100" dirty="0"/>
              <a:t>Investigación básica y aplicada referida a las propiedades bioquímicas </a:t>
            </a:r>
            <a:r>
              <a:rPr lang="es-ES" sz="1100" dirty="0" smtClean="0"/>
              <a:t>en </a:t>
            </a:r>
            <a:r>
              <a:rPr lang="es-ES" sz="1100" dirty="0"/>
              <a:t>la digestibilidad y el papel fisiológico de almidones y fibras. </a:t>
            </a:r>
            <a:endParaRPr lang="es-ES" sz="1100" dirty="0" smtClean="0"/>
          </a:p>
          <a:p>
            <a:r>
              <a:rPr lang="es-ES" sz="1100" b="1" dirty="0" smtClean="0"/>
              <a:t>VISIÓN </a:t>
            </a:r>
          </a:p>
          <a:p>
            <a:pPr algn="just"/>
            <a:r>
              <a:rPr lang="es-ES" sz="1100" dirty="0"/>
              <a:t>Este Laboratorio al ser adscrito al Centro de Biología Celular, </a:t>
            </a:r>
            <a:r>
              <a:rPr lang="es-ES" sz="1100" dirty="0" smtClean="0"/>
              <a:t>tiene </a:t>
            </a:r>
            <a:r>
              <a:rPr lang="es-ES" sz="1100" dirty="0"/>
              <a:t>como visión </a:t>
            </a:r>
            <a:r>
              <a:rPr lang="es-ES" sz="1100" dirty="0" smtClean="0"/>
              <a:t>contribuir con </a:t>
            </a:r>
            <a:r>
              <a:rPr lang="es-ES" sz="1100" dirty="0"/>
              <a:t>el desarrollo de la ciencia en el país, </a:t>
            </a:r>
            <a:r>
              <a:rPr lang="es-ES" sz="1100" dirty="0" smtClean="0"/>
              <a:t>mediante </a:t>
            </a:r>
            <a:r>
              <a:rPr lang="es-ES" sz="1100" dirty="0"/>
              <a:t>la ejecución de proyectos de investigación asociados a </a:t>
            </a:r>
            <a:r>
              <a:rPr lang="es-ES" sz="1100" dirty="0" smtClean="0"/>
              <a:t>la biodisponibilidad </a:t>
            </a:r>
            <a:r>
              <a:rPr lang="es-ES" sz="1100" dirty="0"/>
              <a:t>de </a:t>
            </a:r>
            <a:r>
              <a:rPr lang="es-ES" sz="1100" dirty="0" smtClean="0"/>
              <a:t>almidones y </a:t>
            </a:r>
            <a:r>
              <a:rPr lang="es-ES" sz="1100" dirty="0"/>
              <a:t>la </a:t>
            </a:r>
            <a:r>
              <a:rPr lang="es-ES" sz="1100" dirty="0" smtClean="0"/>
              <a:t>caracterización fisicoquímica </a:t>
            </a:r>
            <a:r>
              <a:rPr lang="es-ES" sz="1100" dirty="0"/>
              <a:t>y enzimático-nutricional de alimentos amiláceos. </a:t>
            </a:r>
            <a:r>
              <a:rPr lang="es-ES" sz="1100" dirty="0" smtClean="0"/>
              <a:t>Así </a:t>
            </a:r>
            <a:r>
              <a:rPr lang="es-ES" sz="1100" dirty="0"/>
              <a:t>como la formación de profesionales (pre y postgrado).</a:t>
            </a:r>
            <a:endParaRPr lang="es-VE" sz="1100" dirty="0" smtClean="0"/>
          </a:p>
          <a:p>
            <a:pPr algn="just"/>
            <a:r>
              <a:rPr lang="es-ES" sz="1100" b="1" dirty="0" smtClean="0"/>
              <a:t>OBJETIVOS </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buFont typeface="Arial" pitchFamily="34" charset="0"/>
              <a:buChar char="•"/>
            </a:pPr>
            <a:r>
              <a:rPr lang="es-ES" sz="1100" dirty="0"/>
              <a:t>Contribuir con la formación de profesionales de pre y postgrado</a:t>
            </a:r>
            <a:r>
              <a:rPr lang="es-ES" sz="1100" dirty="0" smtClean="0"/>
              <a:t>.</a:t>
            </a:r>
          </a:p>
        </p:txBody>
      </p:sp>
      <p:sp>
        <p:nvSpPr>
          <p:cNvPr id="40" name="39 CuadroTexto"/>
          <p:cNvSpPr txBox="1"/>
          <p:nvPr/>
        </p:nvSpPr>
        <p:spPr>
          <a:xfrm>
            <a:off x="620688" y="7905854"/>
            <a:ext cx="2480699" cy="338554"/>
          </a:xfrm>
          <a:prstGeom prst="rect">
            <a:avLst/>
          </a:prstGeom>
          <a:noFill/>
        </p:spPr>
        <p:txBody>
          <a:bodyPr wrap="square" rtlCol="0">
            <a:spAutoFit/>
          </a:bodyPr>
          <a:lstStyle/>
          <a:p>
            <a:pPr algn="r"/>
            <a:r>
              <a:rPr lang="es-ES" sz="800" i="1" dirty="0" smtClean="0"/>
              <a:t>Prof. Alexander Laurentin </a:t>
            </a:r>
          </a:p>
          <a:p>
            <a:pPr algn="r"/>
            <a:r>
              <a:rPr lang="es-ES" sz="800" i="1" dirty="0" smtClean="0"/>
              <a:t>Director del laboratorio </a:t>
            </a:r>
          </a:p>
        </p:txBody>
      </p:sp>
      <p:sp>
        <p:nvSpPr>
          <p:cNvPr id="42" name="41 CuadroTexto"/>
          <p:cNvSpPr txBox="1"/>
          <p:nvPr/>
        </p:nvSpPr>
        <p:spPr>
          <a:xfrm>
            <a:off x="3511877" y="2267744"/>
            <a:ext cx="2807790" cy="2292935"/>
          </a:xfrm>
          <a:prstGeom prst="rect">
            <a:avLst/>
          </a:prstGeom>
          <a:noFill/>
        </p:spPr>
        <p:txBody>
          <a:bodyPr wrap="square" rtlCol="0">
            <a:spAutoFit/>
          </a:bodyPr>
          <a:lstStyle/>
          <a:p>
            <a:pPr algn="just"/>
            <a:r>
              <a:rPr lang="es-ES" sz="1100" b="1" dirty="0" smtClean="0"/>
              <a:t>FUNCIONES</a:t>
            </a:r>
            <a:r>
              <a:rPr lang="es-ES" sz="1100" b="1" dirty="0"/>
              <a:t>	</a:t>
            </a:r>
            <a:endParaRPr lang="es-ES" sz="1100" b="1" dirty="0" smtClean="0"/>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r>
              <a:rPr lang="es-ES" sz="1100" dirty="0" smtClean="0"/>
              <a:t>.</a:t>
            </a:r>
          </a:p>
        </p:txBody>
      </p:sp>
      <p:sp>
        <p:nvSpPr>
          <p:cNvPr id="43" name="42 CuadroTexto"/>
          <p:cNvSpPr txBox="1"/>
          <p:nvPr/>
        </p:nvSpPr>
        <p:spPr>
          <a:xfrm>
            <a:off x="3553484" y="4468341"/>
            <a:ext cx="2746163" cy="1615827"/>
          </a:xfrm>
          <a:prstGeom prst="rect">
            <a:avLst/>
          </a:prstGeom>
          <a:noFill/>
        </p:spPr>
        <p:txBody>
          <a:bodyPr wrap="square" rtlCol="0">
            <a:spAutoFit/>
          </a:bodyPr>
          <a:lstStyle/>
          <a:p>
            <a:pPr algn="just"/>
            <a:r>
              <a:rPr lang="es-ES" sz="1100" b="1" dirty="0" smtClean="0"/>
              <a:t>RESEÑA</a:t>
            </a:r>
          </a:p>
          <a:p>
            <a:pPr algn="just"/>
            <a:r>
              <a:rPr lang="es-ES" sz="1100" dirty="0"/>
              <a:t>El Laboratorio fue fundado por el Profesor Jubilado (2004) Juscelino Tovar, </a:t>
            </a:r>
            <a:r>
              <a:rPr lang="es-ES" sz="1100" dirty="0" smtClean="0"/>
              <a:t>a </a:t>
            </a:r>
            <a:r>
              <a:rPr lang="es-ES" sz="1100" dirty="0"/>
              <a:t>mediados de la década de los 90. </a:t>
            </a:r>
            <a:endParaRPr lang="es-ES" sz="1100" dirty="0" smtClean="0"/>
          </a:p>
          <a:p>
            <a:pPr algn="just"/>
            <a:r>
              <a:rPr lang="es-ES" sz="1100" dirty="0" smtClean="0"/>
              <a:t>Líneas de investigación: Caracterización fisicoquímica, enzimática y nutricional de alimentos amiláceos; y la evaluación de la biodisponibilidad de almidones nativos y modificados.</a:t>
            </a:r>
          </a:p>
        </p:txBody>
      </p:sp>
      <p:sp>
        <p:nvSpPr>
          <p:cNvPr id="44" name="43 Rectángulo"/>
          <p:cNvSpPr/>
          <p:nvPr/>
        </p:nvSpPr>
        <p:spPr>
          <a:xfrm>
            <a:off x="3619641" y="6054354"/>
            <a:ext cx="2613847" cy="219005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5" name="44 Rectángulo"/>
          <p:cNvSpPr/>
          <p:nvPr/>
        </p:nvSpPr>
        <p:spPr>
          <a:xfrm>
            <a:off x="3704740" y="620203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6" name="45 CuadroTexto"/>
          <p:cNvSpPr txBox="1"/>
          <p:nvPr/>
        </p:nvSpPr>
        <p:spPr>
          <a:xfrm>
            <a:off x="3641199" y="615765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47" name="46 Grupo"/>
          <p:cNvGrpSpPr/>
          <p:nvPr/>
        </p:nvGrpSpPr>
        <p:grpSpPr>
          <a:xfrm>
            <a:off x="5748907" y="6084168"/>
            <a:ext cx="456609" cy="457591"/>
            <a:chOff x="5589240" y="4413103"/>
            <a:chExt cx="644601" cy="645988"/>
          </a:xfrm>
        </p:grpSpPr>
        <p:sp>
          <p:nvSpPr>
            <p:cNvPr id="48" name="47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9" name="48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sp>
        <p:nvSpPr>
          <p:cNvPr id="51" name="50 CuadroTexto"/>
          <p:cNvSpPr txBox="1"/>
          <p:nvPr/>
        </p:nvSpPr>
        <p:spPr>
          <a:xfrm>
            <a:off x="3648669" y="6679103"/>
            <a:ext cx="2588643" cy="1107996"/>
          </a:xfrm>
          <a:prstGeom prst="rect">
            <a:avLst/>
          </a:prstGeom>
          <a:noFill/>
        </p:spPr>
        <p:txBody>
          <a:bodyPr wrap="square" rtlCol="0">
            <a:spAutoFit/>
          </a:bodyPr>
          <a:lstStyle/>
          <a:p>
            <a:pPr algn="just"/>
            <a:r>
              <a:rPr lang="es-ES" sz="1100" b="1" dirty="0" smtClean="0"/>
              <a:t>Números Telefónicos</a:t>
            </a:r>
          </a:p>
          <a:p>
            <a:pPr algn="just"/>
            <a:r>
              <a:rPr lang="es-ES" sz="1100" dirty="0"/>
              <a:t>58 (</a:t>
            </a:r>
            <a:r>
              <a:rPr lang="es-ES" sz="1100" dirty="0" smtClean="0"/>
              <a:t>212)751011/2167</a:t>
            </a:r>
          </a:p>
          <a:p>
            <a:pPr algn="just"/>
            <a:endParaRPr lang="es-ES" sz="1100" dirty="0" smtClean="0"/>
          </a:p>
          <a:p>
            <a:pPr algn="just"/>
            <a:r>
              <a:rPr lang="es-ES" sz="1100" dirty="0"/>
              <a:t>	</a:t>
            </a:r>
            <a:endParaRPr lang="es-ES" sz="1100" b="1" dirty="0" smtClean="0"/>
          </a:p>
          <a:p>
            <a:pPr algn="just"/>
            <a:r>
              <a:rPr lang="es-ES" sz="1100" b="1" dirty="0" smtClean="0"/>
              <a:t>Correo de contacto</a:t>
            </a:r>
          </a:p>
          <a:p>
            <a:pPr algn="just"/>
            <a:r>
              <a:rPr lang="es-ES" sz="1100" dirty="0" smtClean="0"/>
              <a:t>alauretin@gmail.com</a:t>
            </a:r>
            <a:endParaRPr lang="es-ES" sz="1100" dirty="0"/>
          </a:p>
        </p:txBody>
      </p:sp>
      <p:pic>
        <p:nvPicPr>
          <p:cNvPr id="55" name="5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8477" y="6477005"/>
            <a:ext cx="230469" cy="230469"/>
          </a:xfrm>
          <a:prstGeom prst="rect">
            <a:avLst/>
          </a:prstGeom>
        </p:spPr>
      </p:pic>
      <p:grpSp>
        <p:nvGrpSpPr>
          <p:cNvPr id="56" name="55 Grupo"/>
          <p:cNvGrpSpPr/>
          <p:nvPr/>
        </p:nvGrpSpPr>
        <p:grpSpPr>
          <a:xfrm>
            <a:off x="3738257" y="7149381"/>
            <a:ext cx="220689" cy="220689"/>
            <a:chOff x="3827377" y="6599339"/>
            <a:chExt cx="373647" cy="373647"/>
          </a:xfrm>
        </p:grpSpPr>
        <p:sp>
          <p:nvSpPr>
            <p:cNvPr id="57" name="56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8" name="57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pic>
        <p:nvPicPr>
          <p:cNvPr id="4100" name="Picture 4" descr="C:\Documents and Settings\Coordinación\Mis documentos\2-2-2018, FOTOS DE LABORATORIOS\P11009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712" y="6156176"/>
            <a:ext cx="2254279" cy="169070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364117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3265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3308598"/>
          </a:xfrm>
          <a:prstGeom prst="rect">
            <a:avLst/>
          </a:prstGeom>
          <a:noFill/>
        </p:spPr>
        <p:txBody>
          <a:bodyPr wrap="square" rtlCol="0">
            <a:spAutoFit/>
          </a:bodyPr>
          <a:lstStyle/>
          <a:p>
            <a:pPr algn="just"/>
            <a:r>
              <a:rPr lang="es-ES" sz="1100" b="1" dirty="0" smtClean="0"/>
              <a:t>RESEÑA</a:t>
            </a:r>
          </a:p>
          <a:p>
            <a:pPr algn="just"/>
            <a:r>
              <a:rPr lang="es-ES" sz="1100" dirty="0"/>
              <a:t>El Laboratorio se formó en 1991, por la fusión de los Laboratorios de Histopatología y Cultivo de Tejidos Animales. Las investigaciones en el área datan de la década de 1960. El Laboratorio a lo largo de su trayectoria ha pretendido desarrollar modelos in vitro que permitan el estudio de mecanismos de diferenciación celular en tejidos normales y neoplásicos, </a:t>
            </a:r>
            <a:r>
              <a:rPr lang="es-ES" sz="1100" dirty="0" err="1"/>
              <a:t>asi</a:t>
            </a:r>
            <a:r>
              <a:rPr lang="es-ES" sz="1100" dirty="0"/>
              <a:t> como factores involucrados en la progresión tumoral. Hoy día, sus líneas de investigación son: La diferenciación de células </a:t>
            </a:r>
            <a:r>
              <a:rPr lang="es-ES" sz="1100" dirty="0" err="1"/>
              <a:t>mesenquimales</a:t>
            </a:r>
            <a:r>
              <a:rPr lang="es-ES" sz="1100" dirty="0"/>
              <a:t> de tejidos adultos y </a:t>
            </a:r>
            <a:r>
              <a:rPr lang="es-ES" sz="1100" dirty="0" err="1"/>
              <a:t>neonates</a:t>
            </a:r>
            <a:r>
              <a:rPr lang="es-ES" sz="1100" dirty="0"/>
              <a:t>. Bioingeniería de cartílago y tejido epitelial humano. Y estudio de la actividad biológica de procesos naturales y sintéticos sobre células tumorales humanas</a:t>
            </a:r>
            <a:r>
              <a:rPr lang="es-ES" sz="1100" b="1" dirty="0"/>
              <a:t>.</a:t>
            </a:r>
          </a:p>
          <a:p>
            <a:pPr algn="just"/>
            <a:endParaRPr lang="es-ES" sz="1100" b="1" dirty="0" smtClean="0"/>
          </a:p>
        </p:txBody>
      </p:sp>
      <p:sp>
        <p:nvSpPr>
          <p:cNvPr id="25" name="24 Rectángulo"/>
          <p:cNvSpPr/>
          <p:nvPr/>
        </p:nvSpPr>
        <p:spPr>
          <a:xfrm>
            <a:off x="3551457" y="5414610"/>
            <a:ext cx="2613847" cy="28297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36556" y="5553963"/>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73015" y="5509582"/>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680723" y="5436096"/>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5024" y="5830212"/>
            <a:ext cx="230469" cy="230469"/>
          </a:xfrm>
          <a:prstGeom prst="rect">
            <a:avLst/>
          </a:prstGeom>
        </p:spPr>
      </p:pic>
      <p:sp>
        <p:nvSpPr>
          <p:cNvPr id="34" name="33 CuadroTexto"/>
          <p:cNvSpPr txBox="1"/>
          <p:nvPr/>
        </p:nvSpPr>
        <p:spPr>
          <a:xfrm>
            <a:off x="3576661" y="6012160"/>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a:t>58 (212)751011/2273</a:t>
            </a:r>
            <a:endParaRPr lang="es-ES" sz="1100" dirty="0" smtClean="0"/>
          </a:p>
          <a:p>
            <a:pPr algn="just"/>
            <a:r>
              <a:rPr lang="es-ES" sz="1100" dirty="0"/>
              <a:t>	</a:t>
            </a:r>
          </a:p>
          <a:p>
            <a:pPr algn="just"/>
            <a:endParaRPr lang="es-ES" sz="1100" b="1" dirty="0" smtClean="0"/>
          </a:p>
          <a:p>
            <a:pPr algn="just"/>
            <a:r>
              <a:rPr lang="es-ES" sz="1100" b="1" dirty="0" smtClean="0"/>
              <a:t>Correo de contacto</a:t>
            </a:r>
          </a:p>
          <a:p>
            <a:pPr algn="just"/>
            <a:r>
              <a:rPr lang="es-ES" sz="1100" dirty="0"/>
              <a:t>emerentes@gmail.com</a:t>
            </a:r>
            <a:endParaRPr lang="es-ES" sz="1100" dirty="0" smtClean="0"/>
          </a:p>
          <a:p>
            <a:pPr algn="just"/>
            <a:endParaRPr lang="es-ES" sz="1100" dirty="0"/>
          </a:p>
          <a:p>
            <a:pPr algn="just"/>
            <a:r>
              <a:rPr lang="es-ES" sz="1100" b="1" dirty="0" smtClean="0"/>
              <a:t>Página Web: </a:t>
            </a:r>
          </a:p>
          <a:p>
            <a:pPr algn="just"/>
            <a:r>
              <a:rPr lang="es-ES" sz="1100" dirty="0"/>
              <a:t>http://</a:t>
            </a:r>
            <a:r>
              <a:rPr lang="es-ES" sz="1100" dirty="0" smtClean="0"/>
              <a:t>www.ucv.ve/estructura/facultades/facultaddeciencias/institutos/ibe/centros-de-investigacion.html</a:t>
            </a:r>
          </a:p>
          <a:p>
            <a:pPr algn="just"/>
            <a:endParaRPr lang="es-ES" sz="1100" b="1" dirty="0" smtClean="0"/>
          </a:p>
        </p:txBody>
      </p:sp>
      <p:grpSp>
        <p:nvGrpSpPr>
          <p:cNvPr id="35" name="34 Grupo"/>
          <p:cNvGrpSpPr/>
          <p:nvPr/>
        </p:nvGrpSpPr>
        <p:grpSpPr>
          <a:xfrm>
            <a:off x="3680898" y="6511551"/>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195736"/>
            <a:ext cx="2807790" cy="6524863"/>
          </a:xfrm>
          <a:prstGeom prst="rect">
            <a:avLst/>
          </a:prstGeom>
          <a:noFill/>
        </p:spPr>
        <p:txBody>
          <a:bodyPr wrap="square" rtlCol="0">
            <a:spAutoFit/>
          </a:bodyPr>
          <a:lstStyle/>
          <a:p>
            <a:pPr algn="ctr"/>
            <a:r>
              <a:rPr lang="es-ES" sz="1100" b="1" dirty="0" smtClean="0"/>
              <a:t>LABORATORIO DE CULTIVO DE TEJIDOS </a:t>
            </a:r>
          </a:p>
          <a:p>
            <a:pPr algn="ctr"/>
            <a:r>
              <a:rPr lang="es-ES" sz="1100" b="1" dirty="0" smtClean="0"/>
              <a:t>Y BIOLOGIA DE TUMORES  </a:t>
            </a:r>
          </a:p>
          <a:p>
            <a:r>
              <a:rPr lang="es-ES" sz="1100" b="1" dirty="0" smtClean="0"/>
              <a:t>MISIÓN </a:t>
            </a:r>
          </a:p>
          <a:p>
            <a:pPr algn="just"/>
            <a:r>
              <a:rPr lang="es-ES" sz="1100" dirty="0"/>
              <a:t>Investigación básica y aplicada de técnicas de cultivo de tejidos </a:t>
            </a:r>
            <a:r>
              <a:rPr lang="es-ES" sz="1100" dirty="0" smtClean="0"/>
              <a:t> y </a:t>
            </a:r>
            <a:r>
              <a:rPr lang="es-ES" sz="1100" dirty="0"/>
              <a:t>células animales en el campo de la embriología experimental y la </a:t>
            </a:r>
            <a:r>
              <a:rPr lang="es-ES" sz="1100" dirty="0" err="1"/>
              <a:t>biopatología</a:t>
            </a:r>
            <a:r>
              <a:rPr lang="es-ES" sz="1100" dirty="0"/>
              <a:t>. </a:t>
            </a:r>
            <a:endParaRPr lang="es-ES" sz="1100" dirty="0" smtClean="0"/>
          </a:p>
          <a:p>
            <a:r>
              <a:rPr lang="es-ES" sz="1100" b="1" dirty="0" smtClean="0"/>
              <a:t>VISIÓN </a:t>
            </a:r>
          </a:p>
          <a:p>
            <a:pPr algn="just"/>
            <a:r>
              <a:rPr lang="es-ES" sz="1100" dirty="0"/>
              <a:t>Este Laboratorio al ser adscrito al Centro de Biología </a:t>
            </a:r>
            <a:r>
              <a:rPr lang="es-ES" sz="1100" dirty="0" smtClean="0"/>
              <a:t>Celular, tiene </a:t>
            </a:r>
            <a:r>
              <a:rPr lang="es-ES" sz="1100" dirty="0"/>
              <a:t>como visión </a:t>
            </a:r>
            <a:r>
              <a:rPr lang="es-ES" sz="1100" dirty="0" smtClean="0"/>
              <a:t>contribuir con </a:t>
            </a:r>
            <a:r>
              <a:rPr lang="es-ES" sz="1100" dirty="0"/>
              <a:t>el desarrollo de la ciencia en el país, </a:t>
            </a:r>
          </a:p>
          <a:p>
            <a:pPr algn="just"/>
            <a:r>
              <a:rPr lang="es-ES" sz="1100" dirty="0"/>
              <a:t>mediante la ejecución de proyectos de investigación relacionados al cultivo de tejidos animales </a:t>
            </a:r>
            <a:r>
              <a:rPr lang="es-ES" sz="1100" dirty="0" smtClean="0"/>
              <a:t> y </a:t>
            </a:r>
            <a:r>
              <a:rPr lang="es-ES" sz="1100" dirty="0"/>
              <a:t>su aplicación en el campo de la embriología experimental y la </a:t>
            </a:r>
            <a:r>
              <a:rPr lang="es-ES" sz="1100" dirty="0" err="1"/>
              <a:t>biopatología</a:t>
            </a:r>
            <a:r>
              <a:rPr lang="es-ES" sz="1100" dirty="0"/>
              <a:t>. </a:t>
            </a:r>
            <a:r>
              <a:rPr lang="es-ES" sz="1100" dirty="0" smtClean="0"/>
              <a:t> Así </a:t>
            </a:r>
            <a:r>
              <a:rPr lang="es-ES" sz="1100" dirty="0"/>
              <a:t>como la formación de profesionales (pre y postgrado</a:t>
            </a:r>
            <a:r>
              <a:rPr lang="es-ES" sz="1100" dirty="0" smtClean="0"/>
              <a:t>).</a:t>
            </a:r>
          </a:p>
          <a:p>
            <a:pPr algn="just"/>
            <a:r>
              <a:rPr lang="es-ES" sz="1100" b="1" dirty="0" smtClean="0"/>
              <a:t>OBJETIVOS </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endParaRPr lang="es-ES" sz="1100" dirty="0" smtClean="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p>
          <a:p>
            <a:pPr algn="just"/>
            <a:r>
              <a:rPr lang="es-ES" sz="1100" b="1" dirty="0"/>
              <a:t>	</a:t>
            </a:r>
            <a:endParaRPr lang="es-ES" sz="1100" b="1" dirty="0" smtClean="0"/>
          </a:p>
          <a:p>
            <a:pPr algn="just"/>
            <a:r>
              <a:rPr lang="es-ES" sz="1100" b="1" dirty="0"/>
              <a:t>	</a:t>
            </a:r>
          </a:p>
        </p:txBody>
      </p:sp>
    </p:spTree>
    <p:extLst>
      <p:ext uri="{BB962C8B-B14F-4D97-AF65-F5344CB8AC3E}">
        <p14:creationId xmlns:p14="http://schemas.microsoft.com/office/powerpoint/2010/main" val="42839200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3265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2631490"/>
          </a:xfrm>
          <a:prstGeom prst="rect">
            <a:avLst/>
          </a:prstGeom>
          <a:noFill/>
        </p:spPr>
        <p:txBody>
          <a:bodyPr wrap="square" rtlCol="0">
            <a:spAutoFit/>
          </a:bodyPr>
          <a:lstStyle/>
          <a:p>
            <a:pPr algn="just"/>
            <a:r>
              <a:rPr lang="es-ES" sz="1100" b="1" dirty="0" smtClean="0"/>
              <a:t>RESEÑA</a:t>
            </a:r>
          </a:p>
          <a:p>
            <a:pPr algn="just"/>
            <a:r>
              <a:rPr lang="es-ES" sz="1100" dirty="0" smtClean="0"/>
              <a:t>El </a:t>
            </a:r>
            <a:r>
              <a:rPr lang="es-ES" sz="1100" dirty="0"/>
              <a:t>Laboratorio desarrolla proyectos sobre el transporte y biofísica en la membrana del eritrocito humano, describiendo por primera vez un intercambiador de iones y un canal de potasio. </a:t>
            </a:r>
            <a:endParaRPr lang="es-ES" sz="1100" dirty="0" smtClean="0"/>
          </a:p>
          <a:p>
            <a:pPr algn="just"/>
            <a:r>
              <a:rPr lang="es-ES" sz="1100" dirty="0" smtClean="0"/>
              <a:t>También </a:t>
            </a:r>
            <a:r>
              <a:rPr lang="es-ES" sz="1100" dirty="0"/>
              <a:t>han desarrollado una línea de investigación de farmacología racional sobre parasitosis producidas por protozoarios, empleando enfoques multireferenciales</a:t>
            </a:r>
            <a:r>
              <a:rPr lang="es-ES" sz="1100" dirty="0" smtClean="0"/>
              <a:t>.</a:t>
            </a:r>
          </a:p>
          <a:p>
            <a:pPr algn="just"/>
            <a:endParaRPr lang="es-ES" sz="1100" dirty="0" smtClean="0"/>
          </a:p>
          <a:p>
            <a:pPr algn="just"/>
            <a:r>
              <a:rPr lang="es-ES" sz="1100" b="1" dirty="0" smtClean="0"/>
              <a:t>RELACIONES INSTITUCIONALES</a:t>
            </a:r>
          </a:p>
          <a:p>
            <a:pPr algn="just"/>
            <a:r>
              <a:rPr lang="es-ES" sz="1100" dirty="0"/>
              <a:t>Universidad de Chicago, Estados Unidos.</a:t>
            </a:r>
          </a:p>
          <a:p>
            <a:pPr algn="just"/>
            <a:endParaRPr lang="es-ES" sz="1100" dirty="0" smtClean="0"/>
          </a:p>
          <a:p>
            <a:pPr algn="just"/>
            <a:endParaRPr lang="es-ES" sz="1100" dirty="0" smtClean="0"/>
          </a:p>
        </p:txBody>
      </p:sp>
      <p:sp>
        <p:nvSpPr>
          <p:cNvPr id="25" name="24 Rectángulo"/>
          <p:cNvSpPr/>
          <p:nvPr/>
        </p:nvSpPr>
        <p:spPr>
          <a:xfrm>
            <a:off x="3551457" y="5414610"/>
            <a:ext cx="2613847" cy="28297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36556" y="5553963"/>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73015" y="5509582"/>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680723" y="5436096"/>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5024" y="5830212"/>
            <a:ext cx="230469" cy="230469"/>
          </a:xfrm>
          <a:prstGeom prst="rect">
            <a:avLst/>
          </a:prstGeom>
        </p:spPr>
      </p:pic>
      <p:sp>
        <p:nvSpPr>
          <p:cNvPr id="34" name="33 CuadroTexto"/>
          <p:cNvSpPr txBox="1"/>
          <p:nvPr/>
        </p:nvSpPr>
        <p:spPr>
          <a:xfrm>
            <a:off x="3576661" y="6012160"/>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a:t>58(212)751011/2270</a:t>
            </a:r>
            <a:endParaRPr lang="es-ES" sz="1100" dirty="0" smtClean="0"/>
          </a:p>
          <a:p>
            <a:pPr algn="just"/>
            <a:r>
              <a:rPr lang="es-ES" sz="1100" dirty="0"/>
              <a:t>	</a:t>
            </a:r>
          </a:p>
          <a:p>
            <a:pPr algn="just"/>
            <a:endParaRPr lang="es-ES" sz="1100" b="1" dirty="0" smtClean="0"/>
          </a:p>
          <a:p>
            <a:pPr algn="just"/>
            <a:r>
              <a:rPr lang="es-ES" sz="1100" b="1" dirty="0" smtClean="0"/>
              <a:t>Correo de contacto</a:t>
            </a:r>
          </a:p>
          <a:p>
            <a:pPr algn="just"/>
            <a:r>
              <a:rPr lang="es-ES" sz="1100" dirty="0"/>
              <a:t>Jesus.romero@ciens.ucv.ve</a:t>
            </a:r>
            <a:endParaRPr lang="es-ES" sz="1100" dirty="0" smtClean="0"/>
          </a:p>
          <a:p>
            <a:pPr algn="just"/>
            <a:endParaRPr lang="es-ES" sz="1100" dirty="0"/>
          </a:p>
          <a:p>
            <a:pPr algn="just"/>
            <a:r>
              <a:rPr lang="es-ES" sz="1100" b="1" dirty="0" smtClean="0"/>
              <a:t>Página Web: </a:t>
            </a:r>
          </a:p>
          <a:p>
            <a:pPr algn="just"/>
            <a:r>
              <a:rPr lang="es-ES" sz="1100" dirty="0"/>
              <a:t>http://</a:t>
            </a:r>
            <a:r>
              <a:rPr lang="es-ES" sz="1100" dirty="0" smtClean="0"/>
              <a:t>www.ucv.ve/estructura/facultades/facultaddeciencias/institutos/ibe/centros-de-investigacion.html</a:t>
            </a:r>
          </a:p>
          <a:p>
            <a:pPr algn="just"/>
            <a:endParaRPr lang="es-ES" sz="1100" b="1" dirty="0" smtClean="0"/>
          </a:p>
        </p:txBody>
      </p:sp>
      <p:grpSp>
        <p:nvGrpSpPr>
          <p:cNvPr id="35" name="34 Grupo"/>
          <p:cNvGrpSpPr/>
          <p:nvPr/>
        </p:nvGrpSpPr>
        <p:grpSpPr>
          <a:xfrm>
            <a:off x="3680898" y="6511551"/>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274123"/>
            <a:ext cx="2807790" cy="6186309"/>
          </a:xfrm>
          <a:prstGeom prst="rect">
            <a:avLst/>
          </a:prstGeom>
          <a:noFill/>
        </p:spPr>
        <p:txBody>
          <a:bodyPr wrap="square" rtlCol="0">
            <a:spAutoFit/>
          </a:bodyPr>
          <a:lstStyle/>
          <a:p>
            <a:pPr algn="ctr"/>
            <a:r>
              <a:rPr lang="es-ES" sz="1100" b="1" dirty="0" smtClean="0"/>
              <a:t>LABORATORIO DE FISIOLOGÍA MOLECULAR </a:t>
            </a:r>
          </a:p>
          <a:p>
            <a:pPr algn="ctr"/>
            <a:r>
              <a:rPr lang="es-ES" sz="1100" b="1" dirty="0" smtClean="0"/>
              <a:t>Y BIOFÍSICA </a:t>
            </a:r>
          </a:p>
          <a:p>
            <a:r>
              <a:rPr lang="es-ES" sz="1100" b="1" dirty="0" smtClean="0"/>
              <a:t>MISIÓN </a:t>
            </a:r>
          </a:p>
          <a:p>
            <a:pPr algn="just"/>
            <a:r>
              <a:rPr lang="es-ES" sz="1100" dirty="0"/>
              <a:t>Investigación básica y aplicada relacionada al estudio de procesos fisiológicos empleando métodos biofísicos y con una perspectiva molecular.</a:t>
            </a:r>
            <a:endParaRPr lang="es-ES" sz="1100" dirty="0" smtClean="0"/>
          </a:p>
          <a:p>
            <a:r>
              <a:rPr lang="es-ES" sz="1100" b="1" dirty="0" smtClean="0"/>
              <a:t>VISIÓN </a:t>
            </a:r>
          </a:p>
          <a:p>
            <a:pPr algn="just"/>
            <a:r>
              <a:rPr lang="es-ES" sz="1100" dirty="0"/>
              <a:t>Este Laboratorio al ser adscrito al Centro de Biología Celular, tiene como visión contribuir con el desarrollo de la ciencia en el país, y la formación de profesionales (pre </a:t>
            </a:r>
            <a:r>
              <a:rPr lang="es-ES" sz="1100" dirty="0" smtClean="0"/>
              <a:t>y postgrado</a:t>
            </a:r>
            <a:r>
              <a:rPr lang="es-ES" sz="1100" dirty="0"/>
              <a:t>), mediante la ejecución de proyectos centrados en diversos procesos del eritrocito humano, procesos de comunicación celular y farmacología.</a:t>
            </a:r>
            <a:endParaRPr lang="es-ES" sz="1100" dirty="0" smtClean="0"/>
          </a:p>
          <a:p>
            <a:pPr algn="just"/>
            <a:r>
              <a:rPr lang="es-ES" sz="1100" b="1" dirty="0" smtClean="0"/>
              <a:t>OBJETIVOS </a:t>
            </a:r>
            <a:endParaRPr lang="es-ES" sz="1100" b="1" dirty="0"/>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endParaRPr lang="es-ES" sz="1100" dirty="0" smtClean="0"/>
          </a:p>
          <a:p>
            <a:pPr algn="just"/>
            <a:r>
              <a:rPr lang="es-ES" sz="1100" b="1" dirty="0" smtClean="0"/>
              <a:t>FUNCIONES</a:t>
            </a:r>
            <a:endParaRPr lang="es-ES" sz="1100" b="1" dirty="0"/>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r>
              <a:rPr lang="es-ES" sz="1100" dirty="0" smtClean="0"/>
              <a:t>.</a:t>
            </a:r>
          </a:p>
        </p:txBody>
      </p:sp>
    </p:spTree>
    <p:extLst>
      <p:ext uri="{BB962C8B-B14F-4D97-AF65-F5344CB8AC3E}">
        <p14:creationId xmlns:p14="http://schemas.microsoft.com/office/powerpoint/2010/main" val="20126723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2800767"/>
          </a:xfrm>
          <a:prstGeom prst="rect">
            <a:avLst/>
          </a:prstGeom>
          <a:noFill/>
        </p:spPr>
        <p:txBody>
          <a:bodyPr wrap="square" rtlCol="0">
            <a:spAutoFit/>
          </a:bodyPr>
          <a:lstStyle/>
          <a:p>
            <a:pPr algn="just"/>
            <a:r>
              <a:rPr lang="es-ES" sz="1100" b="1" dirty="0" smtClean="0"/>
              <a:t>RESEÑA (CONT.)</a:t>
            </a:r>
            <a:endParaRPr lang="es-ES" sz="1100" dirty="0" smtClean="0"/>
          </a:p>
          <a:p>
            <a:pPr algn="just"/>
            <a:r>
              <a:rPr lang="es-ES" sz="1100" dirty="0" smtClean="0"/>
              <a:t>Entre </a:t>
            </a:r>
            <a:r>
              <a:rPr lang="es-ES" sz="1100" dirty="0"/>
              <a:t>las últimas líneas de investigación, destacan: Aplicaciones de la bacteriología molecular, utilizando técnicas moleculares para el estudio de los aislados bacterianos. Genotipificación bacteriana, relacionada a la epidemiología molecular de las infecciones bacterianas en Venezuela. Y aplicaciones de la genética molecular en la búsqueda de soluciones de diversos problemas.</a:t>
            </a:r>
            <a:endParaRPr lang="es-ES" sz="1100" dirty="0" smtClean="0"/>
          </a:p>
          <a:p>
            <a:pPr algn="just"/>
            <a:endParaRPr lang="es-ES" sz="1100" dirty="0" smtClean="0"/>
          </a:p>
          <a:p>
            <a:pPr algn="just"/>
            <a:r>
              <a:rPr lang="es-ES" sz="1100" b="1" dirty="0" smtClean="0"/>
              <a:t>RELACIONES INSTITUCIONALES</a:t>
            </a:r>
          </a:p>
          <a:p>
            <a:pPr marL="171450" indent="-171450" algn="just">
              <a:buFont typeface="Arial" pitchFamily="34" charset="0"/>
              <a:buChar char="•"/>
            </a:pPr>
            <a:r>
              <a:rPr lang="es-ES" sz="1100" dirty="0" smtClean="0"/>
              <a:t>Hospital </a:t>
            </a:r>
            <a:r>
              <a:rPr lang="es-ES" sz="1100" dirty="0"/>
              <a:t>Universitario de Caracas</a:t>
            </a:r>
          </a:p>
          <a:p>
            <a:pPr marL="171450" indent="-171450" algn="just">
              <a:buFont typeface="Arial" pitchFamily="34" charset="0"/>
              <a:buChar char="•"/>
            </a:pPr>
            <a:r>
              <a:rPr lang="es-ES" sz="1100" dirty="0" smtClean="0"/>
              <a:t>Centro </a:t>
            </a:r>
            <a:r>
              <a:rPr lang="es-ES" sz="1100" dirty="0"/>
              <a:t>Médico Docente La Trinidad</a:t>
            </a:r>
          </a:p>
          <a:p>
            <a:pPr algn="just"/>
            <a:endParaRPr lang="es-ES" sz="1100" dirty="0" smtClean="0"/>
          </a:p>
          <a:p>
            <a:pPr algn="just"/>
            <a:endParaRPr lang="es-ES" sz="1100" dirty="0" smtClean="0"/>
          </a:p>
        </p:txBody>
      </p:sp>
      <p:sp>
        <p:nvSpPr>
          <p:cNvPr id="25" name="24 Rectángulo"/>
          <p:cNvSpPr/>
          <p:nvPr/>
        </p:nvSpPr>
        <p:spPr>
          <a:xfrm>
            <a:off x="3551457" y="5414610"/>
            <a:ext cx="2613847" cy="28297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36556" y="5553963"/>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73015" y="5509582"/>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680723" y="5436096"/>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5024" y="5830212"/>
            <a:ext cx="230469" cy="230469"/>
          </a:xfrm>
          <a:prstGeom prst="rect">
            <a:avLst/>
          </a:prstGeom>
        </p:spPr>
      </p:pic>
      <p:sp>
        <p:nvSpPr>
          <p:cNvPr id="34" name="33 CuadroTexto"/>
          <p:cNvSpPr txBox="1"/>
          <p:nvPr/>
        </p:nvSpPr>
        <p:spPr>
          <a:xfrm>
            <a:off x="3576661" y="6012160"/>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a:t>58(212)751011/2170</a:t>
            </a:r>
          </a:p>
          <a:p>
            <a:pPr algn="just"/>
            <a:r>
              <a:rPr lang="es-ES" sz="1100" dirty="0"/>
              <a:t>	</a:t>
            </a:r>
          </a:p>
          <a:p>
            <a:pPr algn="just"/>
            <a:endParaRPr lang="es-ES" sz="1100" b="1" dirty="0" smtClean="0"/>
          </a:p>
          <a:p>
            <a:pPr algn="just"/>
            <a:r>
              <a:rPr lang="es-ES" sz="1100" b="1" dirty="0" smtClean="0"/>
              <a:t>Correo de contacto</a:t>
            </a:r>
          </a:p>
          <a:p>
            <a:pPr algn="just"/>
            <a:r>
              <a:rPr lang="es-ES" sz="1100" dirty="0"/>
              <a:t>guillermina.alonso@ciens.ucv.ve</a:t>
            </a:r>
            <a:endParaRPr lang="es-ES" sz="1100" dirty="0" smtClean="0"/>
          </a:p>
          <a:p>
            <a:pPr algn="just"/>
            <a:endParaRPr lang="es-ES" sz="1100" dirty="0"/>
          </a:p>
          <a:p>
            <a:pPr algn="just"/>
            <a:r>
              <a:rPr lang="es-ES" sz="1100" b="1" dirty="0" smtClean="0"/>
              <a:t>Página Web: </a:t>
            </a:r>
          </a:p>
          <a:p>
            <a:pPr algn="just"/>
            <a:r>
              <a:rPr lang="es-ES" sz="1100" dirty="0"/>
              <a:t>http://</a:t>
            </a:r>
            <a:r>
              <a:rPr lang="es-ES" sz="1100" dirty="0" smtClean="0"/>
              <a:t>www.ucv.ve/estructura/facultades/facultaddeciencias/institutos/ibe/centros-de-investigacion.html</a:t>
            </a:r>
          </a:p>
          <a:p>
            <a:pPr algn="just"/>
            <a:endParaRPr lang="es-ES" sz="1100" b="1" dirty="0" smtClean="0"/>
          </a:p>
        </p:txBody>
      </p:sp>
      <p:grpSp>
        <p:nvGrpSpPr>
          <p:cNvPr id="35" name="34 Grupo"/>
          <p:cNvGrpSpPr/>
          <p:nvPr/>
        </p:nvGrpSpPr>
        <p:grpSpPr>
          <a:xfrm>
            <a:off x="3680898" y="6511551"/>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195736"/>
            <a:ext cx="2807790" cy="6186309"/>
          </a:xfrm>
          <a:prstGeom prst="rect">
            <a:avLst/>
          </a:prstGeom>
          <a:noFill/>
        </p:spPr>
        <p:txBody>
          <a:bodyPr wrap="square" rtlCol="0">
            <a:spAutoFit/>
          </a:bodyPr>
          <a:lstStyle/>
          <a:p>
            <a:pPr algn="ctr"/>
            <a:r>
              <a:rPr lang="es-ES" sz="1100" b="1" dirty="0" smtClean="0"/>
              <a:t>LABORATORIO DE BIOLOGÍA DE PLÁSMIDOS BACTERIANOS</a:t>
            </a:r>
          </a:p>
          <a:p>
            <a:r>
              <a:rPr lang="es-ES" sz="1100" b="1" dirty="0" smtClean="0"/>
              <a:t>MISIÓN </a:t>
            </a:r>
          </a:p>
          <a:p>
            <a:pPr algn="just"/>
            <a:r>
              <a:rPr lang="es-ES" sz="1100" dirty="0"/>
              <a:t>Investigación básica y aplicada asociada a la biología, </a:t>
            </a:r>
            <a:r>
              <a:rPr lang="es-ES" sz="1100" dirty="0" smtClean="0"/>
              <a:t>genética </a:t>
            </a:r>
            <a:r>
              <a:rPr lang="es-ES" sz="1100" dirty="0"/>
              <a:t>molecular y la epidemiología de plásmidos en bacterias. </a:t>
            </a:r>
            <a:endParaRPr lang="es-ES" sz="1100" dirty="0" smtClean="0"/>
          </a:p>
          <a:p>
            <a:r>
              <a:rPr lang="es-ES" sz="1100" b="1" dirty="0" smtClean="0"/>
              <a:t>VISIÓN </a:t>
            </a:r>
          </a:p>
          <a:p>
            <a:pPr marL="171450" indent="-171450" algn="just">
              <a:buFont typeface="Arial" pitchFamily="34" charset="0"/>
              <a:buChar char="•"/>
            </a:pPr>
            <a:r>
              <a:rPr lang="es-ES" sz="1100" dirty="0"/>
              <a:t>Investigación básica y aplicada asociada a la biología, </a:t>
            </a:r>
            <a:r>
              <a:rPr lang="es-ES" sz="1100" dirty="0" smtClean="0"/>
              <a:t>genética </a:t>
            </a:r>
            <a:r>
              <a:rPr lang="es-ES" sz="1100" dirty="0"/>
              <a:t>molecular y la epidemiología de plásmidos en bacterias. </a:t>
            </a:r>
          </a:p>
          <a:p>
            <a:pPr marL="171450" indent="-171450" algn="just">
              <a:buFont typeface="Arial" pitchFamily="34" charset="0"/>
              <a:buChar char="•"/>
            </a:pPr>
            <a:r>
              <a:rPr lang="es-ES" sz="1100" dirty="0"/>
              <a:t>Generar y aplicar el conocimiento científico de aquellas áreas </a:t>
            </a:r>
            <a:r>
              <a:rPr lang="es-ES" sz="1100" dirty="0" smtClean="0"/>
              <a:t>de competencia </a:t>
            </a:r>
            <a:r>
              <a:rPr lang="es-ES" sz="1100" dirty="0"/>
              <a:t>del Laboratorio.</a:t>
            </a:r>
          </a:p>
          <a:p>
            <a:pPr marL="171450" indent="-171450" algn="just">
              <a:buFont typeface="Arial" pitchFamily="34" charset="0"/>
              <a:buChar char="•"/>
            </a:pPr>
            <a:r>
              <a:rPr lang="es-ES" sz="1100" dirty="0"/>
              <a:t>Contribuir con la </a:t>
            </a:r>
            <a:r>
              <a:rPr lang="es-ES" sz="1100" dirty="0" smtClean="0"/>
              <a:t>formación  de profesionales </a:t>
            </a:r>
            <a:r>
              <a:rPr lang="es-ES" sz="1100" dirty="0"/>
              <a:t>de pre y postgrado</a:t>
            </a:r>
            <a:r>
              <a:rPr lang="es-ES" sz="1100" dirty="0" smtClean="0"/>
              <a:t>.</a:t>
            </a:r>
            <a:endParaRPr lang="es-ES" sz="1100" b="1" dirty="0"/>
          </a:p>
          <a:p>
            <a:pPr algn="just"/>
            <a:r>
              <a:rPr lang="es-ES" sz="1100" b="1" dirty="0" smtClean="0"/>
              <a:t>FUNCIONES</a:t>
            </a:r>
            <a:endParaRPr lang="es-ES" sz="1100" b="1" dirty="0"/>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a:t>
            </a:r>
            <a:r>
              <a:rPr lang="es-ES" sz="1100" dirty="0" smtClean="0"/>
              <a:t>ámbitos.</a:t>
            </a:r>
          </a:p>
          <a:p>
            <a:pPr algn="just"/>
            <a:r>
              <a:rPr lang="es-ES" sz="1100" b="1" dirty="0" smtClean="0"/>
              <a:t>RESEÑA</a:t>
            </a:r>
          </a:p>
          <a:p>
            <a:pPr algn="just"/>
            <a:r>
              <a:rPr lang="es-ES" sz="1100" dirty="0" smtClean="0"/>
              <a:t>El Laboratorio fue </a:t>
            </a:r>
            <a:r>
              <a:rPr lang="es-ES" sz="1100" dirty="0"/>
              <a:t>fundado en 1978, por el Dr. Vidal Rodríguez. En </a:t>
            </a:r>
            <a:r>
              <a:rPr lang="es-ES" sz="1100" dirty="0" smtClean="0"/>
              <a:t>los </a:t>
            </a:r>
            <a:r>
              <a:rPr lang="es-ES" sz="1100" dirty="0"/>
              <a:t>últimos años, el objetivo ha sido el estudio de las propiedades codificadas por los plásmidos provenientes de aislados bacterianos de ambientes hospitalarios, o ambientes naturales bajo intervención humana. </a:t>
            </a:r>
            <a:endParaRPr lang="es-ES" sz="1100" dirty="0" smtClean="0"/>
          </a:p>
        </p:txBody>
      </p:sp>
    </p:spTree>
    <p:extLst>
      <p:ext uri="{BB962C8B-B14F-4D97-AF65-F5344CB8AC3E}">
        <p14:creationId xmlns:p14="http://schemas.microsoft.com/office/powerpoint/2010/main" val="23022047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19"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3265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3308598"/>
          </a:xfrm>
          <a:prstGeom prst="rect">
            <a:avLst/>
          </a:prstGeom>
          <a:noFill/>
        </p:spPr>
        <p:txBody>
          <a:bodyPr wrap="square" rtlCol="0">
            <a:spAutoFit/>
          </a:bodyPr>
          <a:lstStyle/>
          <a:p>
            <a:pPr algn="just"/>
            <a:r>
              <a:rPr lang="es-ES" sz="1100" b="1" dirty="0" smtClean="0"/>
              <a:t>RESEÑA </a:t>
            </a:r>
          </a:p>
          <a:p>
            <a:pPr algn="just"/>
            <a:r>
              <a:rPr lang="es-ES" sz="1100" dirty="0"/>
              <a:t>El Laboratorio surge a mediados de la década de 1990. Las investigaciones llevadas a cabo han abordado sistemas asociados al desarrollo de resistencia a antibióticos y desinfectantes en </a:t>
            </a:r>
            <a:r>
              <a:rPr lang="es-ES" sz="1100" dirty="0" err="1"/>
              <a:t>micobacterias</a:t>
            </a:r>
            <a:r>
              <a:rPr lang="es-ES" sz="1100" dirty="0"/>
              <a:t>. También ha comprendido la búsqueda y aislamiento de mutantes y caracterización genética y molecular de diferentes </a:t>
            </a:r>
            <a:r>
              <a:rPr lang="es-ES" sz="1100" dirty="0" err="1"/>
              <a:t>loci</a:t>
            </a:r>
            <a:r>
              <a:rPr lang="es-ES" sz="1100" dirty="0"/>
              <a:t>. En la actualidad, su línea de investigación es la regulación de la expresión genética y caracterización fisiológica empleando herramientas bioinformáticas en organismos procariotas. </a:t>
            </a:r>
            <a:endParaRPr lang="es-ES" sz="1100" dirty="0" smtClean="0"/>
          </a:p>
          <a:p>
            <a:pPr algn="just"/>
            <a:r>
              <a:rPr lang="es-ES" sz="1100" b="1" dirty="0" smtClean="0"/>
              <a:t>RELACIONES INSTITUCIONALES</a:t>
            </a:r>
          </a:p>
          <a:p>
            <a:pPr marL="171450" indent="-171450" algn="just">
              <a:buFont typeface="Arial" pitchFamily="34" charset="0"/>
              <a:buChar char="•"/>
            </a:pPr>
            <a:r>
              <a:rPr lang="es-ES" sz="1100" dirty="0"/>
              <a:t>Instituto Nacional de Higiene Rafael </a:t>
            </a:r>
            <a:r>
              <a:rPr lang="es-ES" sz="1100" dirty="0" err="1" smtClean="0"/>
              <a:t>Rángel</a:t>
            </a:r>
            <a:r>
              <a:rPr lang="es-ES" sz="1100" dirty="0" smtClean="0"/>
              <a:t> (INHRR)</a:t>
            </a:r>
          </a:p>
          <a:p>
            <a:pPr algn="just"/>
            <a:endParaRPr lang="es-ES" sz="1100" dirty="0" smtClean="0"/>
          </a:p>
          <a:p>
            <a:pPr algn="just"/>
            <a:endParaRPr lang="es-ES" sz="1100" dirty="0" smtClean="0"/>
          </a:p>
        </p:txBody>
      </p:sp>
      <p:sp>
        <p:nvSpPr>
          <p:cNvPr id="25" name="24 Rectángulo"/>
          <p:cNvSpPr/>
          <p:nvPr/>
        </p:nvSpPr>
        <p:spPr>
          <a:xfrm>
            <a:off x="3551457" y="5414610"/>
            <a:ext cx="2613847" cy="28297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36556" y="5553963"/>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73015" y="5509582"/>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680723" y="5436096"/>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5024" y="5830212"/>
            <a:ext cx="230469" cy="230469"/>
          </a:xfrm>
          <a:prstGeom prst="rect">
            <a:avLst/>
          </a:prstGeom>
        </p:spPr>
      </p:pic>
      <p:sp>
        <p:nvSpPr>
          <p:cNvPr id="34" name="33 CuadroTexto"/>
          <p:cNvSpPr txBox="1"/>
          <p:nvPr/>
        </p:nvSpPr>
        <p:spPr>
          <a:xfrm>
            <a:off x="3576661" y="6012160"/>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a:t>58(212)751011 	</a:t>
            </a:r>
            <a:endParaRPr lang="es-ES" sz="1100" dirty="0" smtClean="0"/>
          </a:p>
          <a:p>
            <a:pPr algn="just"/>
            <a:endParaRPr lang="es-ES" sz="1100" dirty="0"/>
          </a:p>
          <a:p>
            <a:pPr algn="just"/>
            <a:endParaRPr lang="es-ES" sz="1100" b="1" dirty="0" smtClean="0"/>
          </a:p>
          <a:p>
            <a:pPr algn="just"/>
            <a:r>
              <a:rPr lang="es-ES" sz="1100" b="1" dirty="0" smtClean="0"/>
              <a:t>Correo de contacto</a:t>
            </a:r>
          </a:p>
          <a:p>
            <a:pPr algn="just"/>
            <a:r>
              <a:rPr lang="es-ES" sz="1100" dirty="0"/>
              <a:t>Ernesto.gonzalez@ciens.ucv.ve</a:t>
            </a:r>
            <a:endParaRPr lang="es-ES" sz="1100" dirty="0" smtClean="0"/>
          </a:p>
          <a:p>
            <a:pPr algn="just"/>
            <a:endParaRPr lang="es-ES" sz="1100" dirty="0"/>
          </a:p>
          <a:p>
            <a:pPr algn="just"/>
            <a:r>
              <a:rPr lang="es-ES" sz="1100" b="1" dirty="0" smtClean="0"/>
              <a:t>Página Web: </a:t>
            </a:r>
          </a:p>
          <a:p>
            <a:pPr algn="just"/>
            <a:r>
              <a:rPr lang="es-ES" sz="1100" dirty="0"/>
              <a:t>http://</a:t>
            </a:r>
            <a:r>
              <a:rPr lang="es-ES" sz="1100" dirty="0" smtClean="0"/>
              <a:t>www.ucv.ve/estructura/facultades/facultaddeciencias/institutos/ibe/centros-de-investigacion.html</a:t>
            </a:r>
          </a:p>
          <a:p>
            <a:pPr algn="just"/>
            <a:endParaRPr lang="es-ES" sz="1100" b="1" dirty="0" smtClean="0"/>
          </a:p>
        </p:txBody>
      </p:sp>
      <p:grpSp>
        <p:nvGrpSpPr>
          <p:cNvPr id="35" name="34 Grupo"/>
          <p:cNvGrpSpPr/>
          <p:nvPr/>
        </p:nvGrpSpPr>
        <p:grpSpPr>
          <a:xfrm>
            <a:off x="3680898" y="6511551"/>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267744"/>
            <a:ext cx="2807790" cy="6017032"/>
          </a:xfrm>
          <a:prstGeom prst="rect">
            <a:avLst/>
          </a:prstGeom>
          <a:noFill/>
        </p:spPr>
        <p:txBody>
          <a:bodyPr wrap="square" rtlCol="0">
            <a:spAutoFit/>
          </a:bodyPr>
          <a:lstStyle/>
          <a:p>
            <a:pPr algn="ctr"/>
            <a:r>
              <a:rPr lang="es-ES" sz="1100" b="1" dirty="0" smtClean="0"/>
              <a:t>LABORATORIO DE FISIOLOGÍA Y GENÉTICA DE MICROORGANISMOS</a:t>
            </a:r>
          </a:p>
          <a:p>
            <a:r>
              <a:rPr lang="es-ES" sz="1100" b="1" dirty="0" smtClean="0"/>
              <a:t>MISIÓN </a:t>
            </a:r>
          </a:p>
          <a:p>
            <a:pPr algn="just"/>
            <a:r>
              <a:rPr lang="es-ES" sz="1100" dirty="0"/>
              <a:t>Investigación básica y aplicada basada en la regulación de la expresión </a:t>
            </a:r>
            <a:r>
              <a:rPr lang="es-ES" sz="1100" dirty="0" smtClean="0"/>
              <a:t>genética y </a:t>
            </a:r>
            <a:r>
              <a:rPr lang="es-ES" sz="1100" dirty="0"/>
              <a:t>la caracterización molecular de genes en organismos </a:t>
            </a:r>
            <a:r>
              <a:rPr lang="es-ES" sz="1100" dirty="0" err="1" smtClean="0"/>
              <a:t>procariotes</a:t>
            </a:r>
            <a:r>
              <a:rPr lang="es-ES" sz="1100" dirty="0"/>
              <a:t>.</a:t>
            </a:r>
            <a:endParaRPr lang="es-ES" sz="1100" b="1" dirty="0" smtClean="0"/>
          </a:p>
          <a:p>
            <a:r>
              <a:rPr lang="es-ES" sz="1100" b="1" dirty="0" smtClean="0"/>
              <a:t>VISIÓN </a:t>
            </a:r>
          </a:p>
          <a:p>
            <a:pPr algn="just"/>
            <a:r>
              <a:rPr lang="es-ES" sz="1100" dirty="0"/>
              <a:t>Este Laboratorio al ser adscrito al Centro de Biología Celular, </a:t>
            </a:r>
            <a:r>
              <a:rPr lang="es-ES" sz="1100" dirty="0" smtClean="0"/>
              <a:t>tiene </a:t>
            </a:r>
            <a:r>
              <a:rPr lang="es-ES" sz="1100" dirty="0"/>
              <a:t>como visión contribuir con el desarrollo de la ciencia en el país, </a:t>
            </a:r>
          </a:p>
          <a:p>
            <a:pPr algn="just"/>
            <a:r>
              <a:rPr lang="es-ES" sz="1100" dirty="0"/>
              <a:t>mediante la ejecución de proyectos de investigación y la formación de profesionales (pre y postgrado), centrados en </a:t>
            </a:r>
            <a:r>
              <a:rPr lang="es-ES" sz="1100" dirty="0" smtClean="0"/>
              <a:t>la caracterización </a:t>
            </a:r>
            <a:r>
              <a:rPr lang="es-ES" sz="1100" dirty="0"/>
              <a:t>de organismos procariotas, empleando mecanismos </a:t>
            </a:r>
            <a:r>
              <a:rPr lang="es-ES" sz="1100" dirty="0" err="1"/>
              <a:t>bioinformáticos</a:t>
            </a:r>
            <a:r>
              <a:rPr lang="es-ES" sz="1100" dirty="0"/>
              <a:t>. </a:t>
            </a:r>
            <a:endParaRPr lang="es-ES" sz="1100" dirty="0" smtClean="0"/>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 </a:t>
            </a:r>
            <a:endParaRPr lang="es-ES" sz="1100" b="1" dirty="0" smtClean="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r>
              <a:rPr lang="es-ES" sz="1100" dirty="0" smtClean="0"/>
              <a:t>.</a:t>
            </a:r>
            <a:endParaRPr lang="es-ES" sz="1100" dirty="0"/>
          </a:p>
        </p:txBody>
      </p:sp>
    </p:spTree>
    <p:extLst>
      <p:ext uri="{BB962C8B-B14F-4D97-AF65-F5344CB8AC3E}">
        <p14:creationId xmlns:p14="http://schemas.microsoft.com/office/powerpoint/2010/main" val="35574527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2123658"/>
          </a:xfrm>
          <a:prstGeom prst="rect">
            <a:avLst/>
          </a:prstGeom>
          <a:noFill/>
        </p:spPr>
        <p:txBody>
          <a:bodyPr wrap="square" rtlCol="0">
            <a:spAutoFit/>
          </a:bodyPr>
          <a:lstStyle/>
          <a:p>
            <a:pPr algn="just"/>
            <a:r>
              <a:rPr lang="es-ES" sz="1100" b="1" dirty="0" smtClean="0"/>
              <a:t>RESEÑA </a:t>
            </a:r>
          </a:p>
          <a:p>
            <a:pPr algn="just"/>
            <a:r>
              <a:rPr lang="es-ES" sz="1100" dirty="0" smtClean="0"/>
              <a:t>Inicia </a:t>
            </a:r>
            <a:r>
              <a:rPr lang="es-ES" sz="1100" dirty="0"/>
              <a:t>sus actividades a mediados de la década de 1990. Las líneas de investigación se han mantenido a lo largo de estos años, entre las cuales están: </a:t>
            </a:r>
            <a:endParaRPr lang="es-ES" sz="1100" dirty="0" smtClean="0"/>
          </a:p>
          <a:p>
            <a:pPr marL="171450" indent="-171450" algn="just">
              <a:buFont typeface="Arial" pitchFamily="34" charset="0"/>
              <a:buChar char="•"/>
            </a:pPr>
            <a:r>
              <a:rPr lang="es-ES" sz="1100" dirty="0"/>
              <a:t>P</a:t>
            </a:r>
            <a:r>
              <a:rPr lang="es-ES" sz="1100" dirty="0" smtClean="0"/>
              <a:t>roducción </a:t>
            </a:r>
            <a:r>
              <a:rPr lang="es-ES" sz="1100" dirty="0"/>
              <a:t>de agentes microbianos de control de plagas y enfermedades agrícolas por fermentaciones sólidas y cultivos </a:t>
            </a:r>
            <a:r>
              <a:rPr lang="es-ES" sz="1100" dirty="0" smtClean="0"/>
              <a:t>sumergidos </a:t>
            </a:r>
          </a:p>
          <a:p>
            <a:pPr marL="171450" indent="-171450" algn="just">
              <a:buFont typeface="Arial" pitchFamily="34" charset="0"/>
              <a:buChar char="•"/>
            </a:pPr>
            <a:r>
              <a:rPr lang="es-ES" sz="1100" dirty="0" smtClean="0"/>
              <a:t>Hongos </a:t>
            </a:r>
            <a:r>
              <a:rPr lang="es-ES" sz="1100" dirty="0"/>
              <a:t>entomopatógenos. </a:t>
            </a:r>
            <a:endParaRPr lang="es-ES" sz="1100" dirty="0" smtClean="0"/>
          </a:p>
          <a:p>
            <a:pPr marL="171450" indent="-171450" algn="just">
              <a:buFont typeface="Arial" pitchFamily="34" charset="0"/>
              <a:buChar char="•"/>
            </a:pPr>
            <a:r>
              <a:rPr lang="es-ES" sz="1100" dirty="0"/>
              <a:t>P</a:t>
            </a:r>
            <a:r>
              <a:rPr lang="es-ES" sz="1100" dirty="0" smtClean="0"/>
              <a:t>roducción </a:t>
            </a:r>
            <a:r>
              <a:rPr lang="es-ES" sz="1100" dirty="0"/>
              <a:t>de insumos de interés industrial. </a:t>
            </a:r>
            <a:endParaRPr lang="es-ES" sz="1100" dirty="0" smtClean="0"/>
          </a:p>
        </p:txBody>
      </p:sp>
      <p:sp>
        <p:nvSpPr>
          <p:cNvPr id="25" name="24 Rectángulo"/>
          <p:cNvSpPr/>
          <p:nvPr/>
        </p:nvSpPr>
        <p:spPr>
          <a:xfrm>
            <a:off x="3623465" y="6444209"/>
            <a:ext cx="2613847" cy="172819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708564" y="6583562"/>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645023" y="6539181"/>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752731" y="6465695"/>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7032" y="6859811"/>
            <a:ext cx="230469" cy="230469"/>
          </a:xfrm>
          <a:prstGeom prst="rect">
            <a:avLst/>
          </a:prstGeom>
        </p:spPr>
      </p:pic>
      <p:sp>
        <p:nvSpPr>
          <p:cNvPr id="34" name="33 CuadroTexto"/>
          <p:cNvSpPr txBox="1"/>
          <p:nvPr/>
        </p:nvSpPr>
        <p:spPr>
          <a:xfrm>
            <a:off x="3648669" y="7039143"/>
            <a:ext cx="2588643" cy="1107996"/>
          </a:xfrm>
          <a:prstGeom prst="rect">
            <a:avLst/>
          </a:prstGeom>
          <a:noFill/>
        </p:spPr>
        <p:txBody>
          <a:bodyPr wrap="square" rtlCol="0">
            <a:spAutoFit/>
          </a:bodyPr>
          <a:lstStyle/>
          <a:p>
            <a:pPr algn="just"/>
            <a:r>
              <a:rPr lang="es-ES" sz="1100" b="1" dirty="0" smtClean="0"/>
              <a:t>Números Telefónicos</a:t>
            </a:r>
          </a:p>
          <a:p>
            <a:pPr algn="just"/>
            <a:r>
              <a:rPr lang="es-ES" sz="1100" dirty="0"/>
              <a:t>58(212)751011/2205</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bdorta@gmail.com</a:t>
            </a:r>
            <a:endParaRPr lang="es-ES" sz="1100" dirty="0"/>
          </a:p>
        </p:txBody>
      </p:sp>
      <p:grpSp>
        <p:nvGrpSpPr>
          <p:cNvPr id="35" name="34 Grupo"/>
          <p:cNvGrpSpPr/>
          <p:nvPr/>
        </p:nvGrpSpPr>
        <p:grpSpPr>
          <a:xfrm>
            <a:off x="3752906" y="7541150"/>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265129"/>
            <a:ext cx="2807790" cy="6017032"/>
          </a:xfrm>
          <a:prstGeom prst="rect">
            <a:avLst/>
          </a:prstGeom>
          <a:noFill/>
        </p:spPr>
        <p:txBody>
          <a:bodyPr wrap="square" rtlCol="0">
            <a:spAutoFit/>
          </a:bodyPr>
          <a:lstStyle/>
          <a:p>
            <a:pPr algn="ctr"/>
            <a:r>
              <a:rPr lang="es-ES" sz="1100" b="1" dirty="0" smtClean="0"/>
              <a:t>LABORATORIO DE PROCESOS FERMENTATIVOS  </a:t>
            </a:r>
          </a:p>
          <a:p>
            <a:r>
              <a:rPr lang="es-ES" sz="1100" b="1" dirty="0" smtClean="0"/>
              <a:t>MISIÓN </a:t>
            </a:r>
          </a:p>
          <a:p>
            <a:pPr algn="just"/>
            <a:r>
              <a:rPr lang="es-ES" sz="1100" dirty="0"/>
              <a:t>Investigación básica y aplicada referida al desarrollo de procesos </a:t>
            </a:r>
            <a:r>
              <a:rPr lang="es-ES" sz="1100" dirty="0" smtClean="0"/>
              <a:t> fermentativos </a:t>
            </a:r>
            <a:r>
              <a:rPr lang="es-ES" sz="1100" dirty="0"/>
              <a:t>para la producción industrial de </a:t>
            </a:r>
            <a:r>
              <a:rPr lang="es-ES" sz="1100" dirty="0" err="1"/>
              <a:t>bioinsecticidas</a:t>
            </a:r>
            <a:r>
              <a:rPr lang="es-ES" sz="1100" dirty="0"/>
              <a:t> bacterianos y fúngicos y agentes antagonistas. </a:t>
            </a:r>
            <a:endParaRPr lang="es-ES" sz="1100" b="1" dirty="0" smtClean="0"/>
          </a:p>
          <a:p>
            <a:r>
              <a:rPr lang="es-ES" sz="1100" b="1" dirty="0" smtClean="0"/>
              <a:t>VISIÓN </a:t>
            </a:r>
          </a:p>
          <a:p>
            <a:pPr algn="just"/>
            <a:r>
              <a:rPr lang="es-ES" sz="1100" dirty="0"/>
              <a:t>Este Laboratorio al ser adscrito al Centro de Biología Celular, </a:t>
            </a:r>
            <a:r>
              <a:rPr lang="es-ES" sz="1100" dirty="0" smtClean="0"/>
              <a:t>tiene </a:t>
            </a:r>
            <a:r>
              <a:rPr lang="es-ES" sz="1100" dirty="0"/>
              <a:t>como visión contribuir con el desarrollo de la ciencia en el país,</a:t>
            </a:r>
          </a:p>
          <a:p>
            <a:pPr algn="just"/>
            <a:r>
              <a:rPr lang="es-ES" sz="1100" dirty="0"/>
              <a:t> mediante la ejecución de proyectos de investigación y la formación de profesionales (pre y postgrado), </a:t>
            </a:r>
            <a:r>
              <a:rPr lang="es-ES" sz="1100" dirty="0" smtClean="0"/>
              <a:t> orientados </a:t>
            </a:r>
            <a:r>
              <a:rPr lang="es-ES" sz="1100" dirty="0"/>
              <a:t>en el área de las fermentaciones dirigidas a la producción de diferentes insumos de interés industrial. </a:t>
            </a:r>
            <a:endParaRPr lang="es-ES" sz="1100" dirty="0" smtClean="0"/>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endParaRPr lang="es-ES" sz="1100" dirty="0" smtClean="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endParaRPr lang="es-ES" sz="1100" dirty="0" smtClean="0"/>
          </a:p>
        </p:txBody>
      </p:sp>
      <p:sp>
        <p:nvSpPr>
          <p:cNvPr id="40" name="39 CuadroTexto"/>
          <p:cNvSpPr txBox="1"/>
          <p:nvPr/>
        </p:nvSpPr>
        <p:spPr>
          <a:xfrm>
            <a:off x="3728641" y="6156176"/>
            <a:ext cx="2480699" cy="215444"/>
          </a:xfrm>
          <a:prstGeom prst="rect">
            <a:avLst/>
          </a:prstGeom>
          <a:noFill/>
        </p:spPr>
        <p:txBody>
          <a:bodyPr wrap="square" rtlCol="0">
            <a:spAutoFit/>
          </a:bodyPr>
          <a:lstStyle/>
          <a:p>
            <a:pPr algn="r"/>
            <a:r>
              <a:rPr lang="es-ES" sz="800" i="1" dirty="0" smtClean="0"/>
              <a:t>Espacios del Laboratorio </a:t>
            </a:r>
            <a:endParaRPr lang="es-VE" sz="800" i="1" dirty="0" smtClean="0"/>
          </a:p>
        </p:txBody>
      </p:sp>
      <p:pic>
        <p:nvPicPr>
          <p:cNvPr id="5122" name="Picture 2" descr="C:\Documents and Settings\Coordinación\Mis documentos\2-2-2018, FOTOS DE LABORATORIOS\P110091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6049" y="4377461"/>
            <a:ext cx="2285881" cy="171441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43443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620688"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56075"/>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Portafolio de Servicios 2017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5916656"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933684"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25" name="24 CuadroTexto"/>
          <p:cNvSpPr txBox="1"/>
          <p:nvPr/>
        </p:nvSpPr>
        <p:spPr>
          <a:xfrm>
            <a:off x="476672" y="1729354"/>
            <a:ext cx="6005060" cy="430887"/>
          </a:xfrm>
          <a:prstGeom prst="rect">
            <a:avLst/>
          </a:prstGeom>
          <a:noFill/>
        </p:spPr>
        <p:txBody>
          <a:bodyPr wrap="square" rtlCol="0">
            <a:spAutoFit/>
          </a:bodyPr>
          <a:lstStyle/>
          <a:p>
            <a:r>
              <a:rPr lang="es-ES" sz="2200" dirty="0" smtClean="0">
                <a:latin typeface="Kozuka Gothic Pro M" pitchFamily="34" charset="-128"/>
                <a:ea typeface="Kozuka Gothic Pro M" pitchFamily="34" charset="-128"/>
              </a:rPr>
              <a:t>Historia de la Facultad de Ciencias </a:t>
            </a:r>
            <a:r>
              <a:rPr lang="es-ES" sz="2000" dirty="0" smtClean="0">
                <a:latin typeface="Kozuka Gothic Pro H" pitchFamily="34" charset="-128"/>
                <a:ea typeface="Kozuka Gothic Pro H" pitchFamily="34" charset="-128"/>
              </a:rPr>
              <a:t> </a:t>
            </a:r>
            <a:endParaRPr lang="es-VE" sz="2000" dirty="0">
              <a:latin typeface="Kozuka Gothic Pro H" pitchFamily="34" charset="-128"/>
              <a:ea typeface="Kozuka Gothic Pro H" pitchFamily="34" charset="-128"/>
            </a:endParaRPr>
          </a:p>
        </p:txBody>
      </p:sp>
      <p:sp>
        <p:nvSpPr>
          <p:cNvPr id="32" name="31 CuadroTexto"/>
          <p:cNvSpPr txBox="1"/>
          <p:nvPr/>
        </p:nvSpPr>
        <p:spPr>
          <a:xfrm>
            <a:off x="506518" y="2232249"/>
            <a:ext cx="5742588" cy="1277273"/>
          </a:xfrm>
          <a:prstGeom prst="rect">
            <a:avLst/>
          </a:prstGeom>
          <a:noFill/>
        </p:spPr>
        <p:txBody>
          <a:bodyPr wrap="square" rtlCol="0">
            <a:spAutoFit/>
          </a:bodyPr>
          <a:lstStyle/>
          <a:p>
            <a:pPr algn="just"/>
            <a:r>
              <a:rPr lang="es-VE" sz="1100" dirty="0" smtClean="0"/>
              <a:t>El  28 de septiembre de 1951, el Dr. De León remite al Dr. Eloy Dávila Celis, Rector y Presidente del Consejo Universitario, un informe donde se objeta la idea del Dr. </a:t>
            </a:r>
            <a:r>
              <a:rPr lang="es-VE" sz="1100" dirty="0" err="1" smtClean="0"/>
              <a:t>Lasser</a:t>
            </a:r>
            <a:r>
              <a:rPr lang="es-VE" sz="1100" dirty="0" smtClean="0"/>
              <a:t>, al considerarla presuntuosa y extemporánea. Lamentablemente el 3 de octubre de 1951, el Prof. Luis Eduardo Arocha, Vicerrector y Secretario del Consejo Universitario, remite al Dr. De León un comunicado en el cual ese cuerpo suscribe el informe presentado por el Consejo de la Facultad de Ciencias Matemáticas y Naturales, coartando de esta forma la idea de crear una Facultad de Ciencias en la Universidad Central de Venezuela.</a:t>
            </a:r>
          </a:p>
        </p:txBody>
      </p:sp>
      <p:sp>
        <p:nvSpPr>
          <p:cNvPr id="33" name="32 CuadroTexto"/>
          <p:cNvSpPr txBox="1"/>
          <p:nvPr/>
        </p:nvSpPr>
        <p:spPr>
          <a:xfrm>
            <a:off x="490791" y="3456385"/>
            <a:ext cx="2988411" cy="3308598"/>
          </a:xfrm>
          <a:prstGeom prst="rect">
            <a:avLst/>
          </a:prstGeom>
          <a:noFill/>
        </p:spPr>
        <p:txBody>
          <a:bodyPr wrap="square" rtlCol="0">
            <a:spAutoFit/>
          </a:bodyPr>
          <a:lstStyle/>
          <a:p>
            <a:pPr algn="just"/>
            <a:r>
              <a:rPr lang="es-VE" sz="1100" dirty="0" smtClean="0"/>
              <a:t>El empeño y tenacidad del Dr. Tobías </a:t>
            </a:r>
            <a:r>
              <a:rPr lang="es-VE" sz="1100" dirty="0" err="1" smtClean="0"/>
              <a:t>Lasser</a:t>
            </a:r>
            <a:r>
              <a:rPr lang="es-VE" sz="1100" dirty="0" smtClean="0"/>
              <a:t> hacia la consolidación de su idea, rechazada en varias oportunidades por diferentes entes y motivos, concluye felizmente años después, con la aprobación del Acuerdo Nº 63 de fecha 3 de marzo de 1958, en el que el Consejo Universitario presidido por el Dr. Francisco De </a:t>
            </a:r>
            <a:r>
              <a:rPr lang="es-VE" sz="1100" dirty="0" err="1" smtClean="0"/>
              <a:t>Venanzi</a:t>
            </a:r>
            <a:r>
              <a:rPr lang="es-VE" sz="1100" dirty="0" smtClean="0"/>
              <a:t>, aprueba la creación de la Facultad de Ciencias de la Universidad Central de Venezuela. En este acuerdo se señala que la Facultad de Ciencias quedará integrada por las Escuelas de Biología, Química y Ciencias Físicas y Matemáticas. Diez días después, el 13 de marzo, se realiza el Acto Solemne de instalación de la Facultad de Ciencias, siendo los oradores de orden en ese acto, el Dr. Francisco De </a:t>
            </a:r>
            <a:r>
              <a:rPr lang="es-VE" sz="1100" dirty="0" err="1" smtClean="0"/>
              <a:t>Venanzi</a:t>
            </a:r>
            <a:r>
              <a:rPr lang="es-VE" sz="1100" dirty="0" smtClean="0"/>
              <a:t>, Rector de la UCV, Profesor Raimundo Chela matemático, y el entonces Bachiller Jesús María Pacheco García.</a:t>
            </a:r>
          </a:p>
        </p:txBody>
      </p:sp>
      <p:sp>
        <p:nvSpPr>
          <p:cNvPr id="34" name="33 CuadroTexto"/>
          <p:cNvSpPr txBox="1"/>
          <p:nvPr/>
        </p:nvSpPr>
        <p:spPr>
          <a:xfrm>
            <a:off x="476672" y="6768753"/>
            <a:ext cx="3002530" cy="1446550"/>
          </a:xfrm>
          <a:prstGeom prst="rect">
            <a:avLst/>
          </a:prstGeom>
          <a:noFill/>
        </p:spPr>
        <p:txBody>
          <a:bodyPr wrap="square" rtlCol="0">
            <a:spAutoFit/>
          </a:bodyPr>
          <a:lstStyle/>
          <a:p>
            <a:pPr algn="just"/>
            <a:r>
              <a:rPr lang="es-VE" sz="1100" dirty="0" smtClean="0"/>
              <a:t>En 1972, durante la gestión del Decano Luis Cortés, le fue asignada a la Facultad de Ciencias las instalaciones de la recién desaparecida Escuela Técnica Industrial “Luis Caballero Mejías”, adyacente a la Ciudad Universitaria, la cual ha servido hasta la época para albergar a esta importante facultad de la Universidad Central de Venezuela.</a:t>
            </a:r>
          </a:p>
        </p:txBody>
      </p:sp>
      <p:pic>
        <p:nvPicPr>
          <p:cNvPr id="3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9262" y="5562109"/>
            <a:ext cx="2217973" cy="1576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6" name="Picture 4" descr="http://4.bp.blogspot.com/_epAnLOCytUQ/TEnZQ5MxyGI/AAAAAAAAELU/4YD2TN-qMc4/s1600/lcm02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6333" t="17479" r="1418" b="5246"/>
          <a:stretch/>
        </p:blipFill>
        <p:spPr bwMode="auto">
          <a:xfrm>
            <a:off x="3789263" y="3671030"/>
            <a:ext cx="2217973" cy="164430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7" name="36 CuadroTexto"/>
          <p:cNvSpPr txBox="1"/>
          <p:nvPr/>
        </p:nvSpPr>
        <p:spPr>
          <a:xfrm>
            <a:off x="4111362" y="7350695"/>
            <a:ext cx="1909648" cy="461665"/>
          </a:xfrm>
          <a:prstGeom prst="rect">
            <a:avLst/>
          </a:prstGeom>
          <a:noFill/>
        </p:spPr>
        <p:txBody>
          <a:bodyPr wrap="square" rtlCol="0">
            <a:spAutoFit/>
          </a:bodyPr>
          <a:lstStyle/>
          <a:p>
            <a:pPr algn="r"/>
            <a:r>
              <a:rPr lang="es-VE" sz="800" i="1" dirty="0" smtClean="0"/>
              <a:t>Escuela Técnica Industrial</a:t>
            </a:r>
          </a:p>
          <a:p>
            <a:pPr algn="r"/>
            <a:r>
              <a:rPr lang="es-VE" sz="800" i="1" dirty="0" smtClean="0"/>
              <a:t>Luis Caballero Mejías antigua sede de la Facultad de Ciencias - UCV  </a:t>
            </a:r>
          </a:p>
        </p:txBody>
      </p:sp>
    </p:spTree>
    <p:extLst>
      <p:ext uri="{BB962C8B-B14F-4D97-AF65-F5344CB8AC3E}">
        <p14:creationId xmlns:p14="http://schemas.microsoft.com/office/powerpoint/2010/main" val="8944679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40128"/>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8" name="37 CuadroTexto"/>
          <p:cNvSpPr txBox="1"/>
          <p:nvPr/>
        </p:nvSpPr>
        <p:spPr>
          <a:xfrm>
            <a:off x="549202" y="2265129"/>
            <a:ext cx="2807790" cy="3647152"/>
          </a:xfrm>
          <a:prstGeom prst="rect">
            <a:avLst/>
          </a:prstGeom>
          <a:noFill/>
        </p:spPr>
        <p:txBody>
          <a:bodyPr wrap="square" rtlCol="0">
            <a:spAutoFit/>
          </a:bodyPr>
          <a:lstStyle/>
          <a:p>
            <a:pPr algn="ctr"/>
            <a:r>
              <a:rPr lang="es-ES" sz="1100" b="1" dirty="0" smtClean="0"/>
              <a:t>LABORATORIO DE BIOQUÍMICA Y BIOLOGÍA MOLECULAR DE PARÁSITOS</a:t>
            </a:r>
          </a:p>
          <a:p>
            <a:r>
              <a:rPr lang="es-ES" sz="1100" b="1" dirty="0" smtClean="0"/>
              <a:t>MISIÓN </a:t>
            </a:r>
          </a:p>
          <a:p>
            <a:pPr algn="just"/>
            <a:r>
              <a:rPr lang="es-ES" sz="1100" dirty="0"/>
              <a:t>Investigación básica y aplicada relacionada al estudio bioquímico </a:t>
            </a:r>
            <a:r>
              <a:rPr lang="es-ES" sz="1100" dirty="0" smtClean="0"/>
              <a:t>y </a:t>
            </a:r>
            <a:r>
              <a:rPr lang="es-ES" sz="1100" dirty="0"/>
              <a:t>de biología molecular del parásito protozoario </a:t>
            </a:r>
            <a:r>
              <a:rPr lang="es-ES" sz="1100" dirty="0" err="1"/>
              <a:t>Leihsmania</a:t>
            </a:r>
            <a:r>
              <a:rPr lang="es-ES" sz="1100" dirty="0"/>
              <a:t> </a:t>
            </a:r>
            <a:r>
              <a:rPr lang="es-ES" sz="1100" dirty="0" err="1"/>
              <a:t>sp</a:t>
            </a:r>
            <a:r>
              <a:rPr lang="es-ES" sz="1100" dirty="0"/>
              <a:t>. </a:t>
            </a:r>
            <a:endParaRPr lang="es-ES" sz="1100" b="1" dirty="0" smtClean="0"/>
          </a:p>
          <a:p>
            <a:r>
              <a:rPr lang="es-ES" sz="1100" b="1" dirty="0" smtClean="0"/>
              <a:t>VISIÓN </a:t>
            </a:r>
          </a:p>
          <a:p>
            <a:pPr algn="just"/>
            <a:r>
              <a:rPr lang="es-ES" sz="1100" dirty="0" smtClean="0"/>
              <a:t>Este </a:t>
            </a:r>
            <a:r>
              <a:rPr lang="es-ES" sz="1100" dirty="0"/>
              <a:t>Laboratorio al ser adscrito al Centro de Biología Celular, </a:t>
            </a:r>
            <a:r>
              <a:rPr lang="es-ES" sz="1100" dirty="0" smtClean="0"/>
              <a:t> tiene </a:t>
            </a:r>
            <a:r>
              <a:rPr lang="es-ES" sz="1100" dirty="0"/>
              <a:t>como visión contribuir con el desarrollo de la ciencia en el país, mediante la ejecución de proyectos de investigación y la formación de profesionales (pre y postgrado), dirigidos a la bioquímica  </a:t>
            </a:r>
            <a:r>
              <a:rPr lang="es-ES" sz="1100" dirty="0" smtClean="0"/>
              <a:t>y </a:t>
            </a:r>
            <a:r>
              <a:rPr lang="es-ES" sz="1100" dirty="0"/>
              <a:t>la biología molecular de protozoarios del género </a:t>
            </a:r>
            <a:r>
              <a:rPr lang="es-ES" sz="1100" dirty="0" err="1"/>
              <a:t>Leishmania</a:t>
            </a:r>
            <a:r>
              <a:rPr lang="es-ES" sz="1100" dirty="0" smtClean="0"/>
              <a:t>.</a:t>
            </a:r>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r>
              <a:rPr lang="es-ES" sz="1100" dirty="0" smtClean="0"/>
              <a:t>.</a:t>
            </a:r>
          </a:p>
        </p:txBody>
      </p:sp>
      <p:sp>
        <p:nvSpPr>
          <p:cNvPr id="40" name="39 CuadroTexto"/>
          <p:cNvSpPr txBox="1"/>
          <p:nvPr/>
        </p:nvSpPr>
        <p:spPr>
          <a:xfrm>
            <a:off x="3496078" y="2267739"/>
            <a:ext cx="2807790" cy="4154984"/>
          </a:xfrm>
          <a:prstGeom prst="rect">
            <a:avLst/>
          </a:prstGeom>
          <a:noFill/>
        </p:spPr>
        <p:txBody>
          <a:bodyPr wrap="square" rtlCol="0">
            <a:spAutoFit/>
          </a:bodyPr>
          <a:lstStyle/>
          <a:p>
            <a:pPr algn="just"/>
            <a:r>
              <a:rPr lang="es-ES" sz="1100" b="1" dirty="0" smtClean="0"/>
              <a:t>FUNCIONES</a:t>
            </a:r>
          </a:p>
          <a:p>
            <a:pPr marL="171450" indent="-171450" algn="just">
              <a:buFont typeface="Arial" pitchFamily="34" charset="0"/>
              <a:buChar char="•"/>
            </a:pPr>
            <a:r>
              <a:rPr lang="es-ES" sz="1100" dirty="0" smtClean="0"/>
              <a:t>Conducir cursos de pregrado y postgrado para la formación de profesionales en el área de competencia.</a:t>
            </a:r>
          </a:p>
          <a:p>
            <a:pPr marL="171450" indent="-171450" algn="just">
              <a:buFont typeface="Arial" pitchFamily="34" charset="0"/>
              <a:buChar char="•"/>
            </a:pPr>
            <a:r>
              <a:rPr lang="es-ES" sz="1100" dirty="0" smtClean="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smtClean="0"/>
              <a:t>Contribuir con la divulgación de las actividades del Laboratorio en diferentes ámbitos.</a:t>
            </a:r>
          </a:p>
          <a:p>
            <a:pPr algn="just"/>
            <a:r>
              <a:rPr lang="es-ES" sz="1100" b="1" dirty="0"/>
              <a:t>RESEÑA</a:t>
            </a:r>
          </a:p>
          <a:p>
            <a:pPr algn="just"/>
            <a:r>
              <a:rPr lang="es-ES" sz="1100" dirty="0"/>
              <a:t>El Laboratorio se constituye a finales del siglo XX. Sus estudios se han centrado en el desarrollo de sondas moleculares  utilizados en la identificación de </a:t>
            </a:r>
            <a:r>
              <a:rPr lang="es-ES" sz="1100" dirty="0" err="1"/>
              <a:t>Leishmania</a:t>
            </a:r>
            <a:r>
              <a:rPr lang="es-ES" sz="1100" dirty="0"/>
              <a:t>, así como el estudio de la organización genómica del mismo y la evaluación de drogas y uso potencial en el tratamiento de la </a:t>
            </a:r>
            <a:r>
              <a:rPr lang="es-ES" sz="1100" dirty="0" err="1" smtClean="0"/>
              <a:t>leishmaniasis</a:t>
            </a:r>
            <a:r>
              <a:rPr lang="es-ES" sz="1100" dirty="0" smtClean="0"/>
              <a:t>. También </a:t>
            </a:r>
            <a:r>
              <a:rPr lang="es-ES" sz="1100" dirty="0"/>
              <a:t>se ha estudiado la variabilidad fenotípica y genotípica de vectores del parásito </a:t>
            </a:r>
            <a:r>
              <a:rPr lang="es-ES" sz="1100" dirty="0" err="1"/>
              <a:t>Trypanosoma</a:t>
            </a:r>
            <a:r>
              <a:rPr lang="es-ES" sz="1100" dirty="0"/>
              <a:t> </a:t>
            </a:r>
            <a:r>
              <a:rPr lang="es-ES" sz="1100" dirty="0" err="1"/>
              <a:t>cruzi</a:t>
            </a:r>
            <a:r>
              <a:rPr lang="es-ES" sz="1100" dirty="0"/>
              <a:t>. </a:t>
            </a:r>
            <a:endParaRPr lang="es-ES" sz="1100" dirty="0" smtClean="0"/>
          </a:p>
        </p:txBody>
      </p:sp>
      <p:pic>
        <p:nvPicPr>
          <p:cNvPr id="6146" name="Picture 2" descr="C:\Documents and Settings\Coordinación\Mis documentos\2-2-2018, FOTOS DE LABORATORIOS\P11009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699" y="6012160"/>
            <a:ext cx="2496277" cy="187220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1" name="40 CuadroTexto"/>
          <p:cNvSpPr txBox="1"/>
          <p:nvPr/>
        </p:nvSpPr>
        <p:spPr>
          <a:xfrm>
            <a:off x="804285" y="7956376"/>
            <a:ext cx="2480699" cy="215444"/>
          </a:xfrm>
          <a:prstGeom prst="rect">
            <a:avLst/>
          </a:prstGeom>
          <a:noFill/>
        </p:spPr>
        <p:txBody>
          <a:bodyPr wrap="square" rtlCol="0">
            <a:spAutoFit/>
          </a:bodyPr>
          <a:lstStyle/>
          <a:p>
            <a:pPr algn="r"/>
            <a:r>
              <a:rPr lang="es-ES" sz="800" i="1" dirty="0" smtClean="0"/>
              <a:t>Espacios del Laboratorio </a:t>
            </a:r>
            <a:endParaRPr lang="es-VE" sz="800" i="1" dirty="0" smtClean="0"/>
          </a:p>
        </p:txBody>
      </p:sp>
      <p:sp>
        <p:nvSpPr>
          <p:cNvPr id="43" name="42 Rectángulo"/>
          <p:cNvSpPr/>
          <p:nvPr/>
        </p:nvSpPr>
        <p:spPr>
          <a:xfrm>
            <a:off x="3573016" y="6516216"/>
            <a:ext cx="2613847" cy="17281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44" name="43 Rectángulo"/>
          <p:cNvSpPr/>
          <p:nvPr/>
        </p:nvSpPr>
        <p:spPr>
          <a:xfrm>
            <a:off x="3658115" y="6680548"/>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5" name="44 CuadroTexto"/>
          <p:cNvSpPr txBox="1"/>
          <p:nvPr/>
        </p:nvSpPr>
        <p:spPr>
          <a:xfrm>
            <a:off x="3594574" y="6636167"/>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46" name="45 Grupo"/>
          <p:cNvGrpSpPr/>
          <p:nvPr/>
        </p:nvGrpSpPr>
        <p:grpSpPr>
          <a:xfrm>
            <a:off x="5702282" y="6562681"/>
            <a:ext cx="456609" cy="457591"/>
            <a:chOff x="5589240" y="4413103"/>
            <a:chExt cx="644601" cy="645988"/>
          </a:xfrm>
        </p:grpSpPr>
        <p:sp>
          <p:nvSpPr>
            <p:cNvPr id="47" name="46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8" name="47 Imagen"/>
            <p:cNvPicPr>
              <a:picLocks noChangeAspect="1"/>
            </p:cNvPicPr>
            <p:nvPr/>
          </p:nvPicPr>
          <p:blipFill>
            <a:blip r:embed="rId5"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49" name="4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6583" y="7005827"/>
            <a:ext cx="230469" cy="230469"/>
          </a:xfrm>
          <a:prstGeom prst="rect">
            <a:avLst/>
          </a:prstGeom>
        </p:spPr>
      </p:pic>
      <p:sp>
        <p:nvSpPr>
          <p:cNvPr id="50" name="49 CuadroTexto"/>
          <p:cNvSpPr txBox="1"/>
          <p:nvPr/>
        </p:nvSpPr>
        <p:spPr>
          <a:xfrm>
            <a:off x="3598220" y="7233681"/>
            <a:ext cx="2588643" cy="938719"/>
          </a:xfrm>
          <a:prstGeom prst="rect">
            <a:avLst/>
          </a:prstGeom>
          <a:noFill/>
        </p:spPr>
        <p:txBody>
          <a:bodyPr wrap="square" rtlCol="0">
            <a:spAutoFit/>
          </a:bodyPr>
          <a:lstStyle/>
          <a:p>
            <a:pPr algn="just"/>
            <a:r>
              <a:rPr lang="es-ES" sz="1100" b="1" dirty="0" smtClean="0"/>
              <a:t>Números Telefónicos</a:t>
            </a:r>
          </a:p>
          <a:p>
            <a:pPr algn="just"/>
            <a:r>
              <a:rPr lang="es-ES" sz="1100" dirty="0"/>
              <a:t>58(212)751011 </a:t>
            </a:r>
            <a:endParaRPr lang="es-ES" sz="1100" dirty="0" smtClean="0"/>
          </a:p>
          <a:p>
            <a:pPr algn="just"/>
            <a:endParaRPr lang="es-ES" sz="1100" b="1" dirty="0" smtClean="0"/>
          </a:p>
          <a:p>
            <a:pPr algn="just"/>
            <a:r>
              <a:rPr lang="es-ES" sz="1100" b="1" dirty="0" smtClean="0"/>
              <a:t>Correo de contacto</a:t>
            </a:r>
          </a:p>
          <a:p>
            <a:pPr algn="just"/>
            <a:r>
              <a:rPr lang="es-ES" sz="1100" dirty="0" smtClean="0"/>
              <a:t>amendoza50@gmail.com</a:t>
            </a:r>
            <a:endParaRPr lang="es-ES" sz="1100" dirty="0"/>
          </a:p>
        </p:txBody>
      </p:sp>
      <p:grpSp>
        <p:nvGrpSpPr>
          <p:cNvPr id="51" name="50 Grupo"/>
          <p:cNvGrpSpPr/>
          <p:nvPr/>
        </p:nvGrpSpPr>
        <p:grpSpPr>
          <a:xfrm>
            <a:off x="3700254" y="7596336"/>
            <a:ext cx="220689" cy="220689"/>
            <a:chOff x="3827377" y="6599339"/>
            <a:chExt cx="373647" cy="373647"/>
          </a:xfrm>
        </p:grpSpPr>
        <p:sp>
          <p:nvSpPr>
            <p:cNvPr id="52" name="51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3" name="52 Imagen"/>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Tree>
    <p:extLst>
      <p:ext uri="{BB962C8B-B14F-4D97-AF65-F5344CB8AC3E}">
        <p14:creationId xmlns:p14="http://schemas.microsoft.com/office/powerpoint/2010/main" val="25626116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38299" y="2208616"/>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0762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3647152"/>
          </a:xfrm>
          <a:prstGeom prst="rect">
            <a:avLst/>
          </a:prstGeom>
          <a:noFill/>
        </p:spPr>
        <p:txBody>
          <a:bodyPr wrap="square" rtlCol="0">
            <a:spAutoFit/>
          </a:bodyPr>
          <a:lstStyle/>
          <a:p>
            <a:pPr algn="just"/>
            <a:r>
              <a:rPr lang="es-ES" sz="1100" b="1" dirty="0" smtClean="0"/>
              <a:t>RESEÑA</a:t>
            </a:r>
          </a:p>
          <a:p>
            <a:pPr algn="just"/>
            <a:r>
              <a:rPr lang="es-ES" sz="1100" dirty="0"/>
              <a:t>El Laboratorio se fundó a principios de la década de los 90. De 1993 a 1998, fue el centro coordinador de un proyecto interinstitucional basado  en quimioterapia experimental antiparasitaria e inmunología, desde entonces, se han producido hallazgos de importancia, de referencia en la búsqueda de fármacos para el tratamiento de la enfermedad de Chagas, </a:t>
            </a:r>
            <a:r>
              <a:rPr lang="es-ES" sz="1100" dirty="0" err="1"/>
              <a:t>leishmaniasis</a:t>
            </a:r>
            <a:r>
              <a:rPr lang="es-ES" sz="1100" dirty="0"/>
              <a:t> y </a:t>
            </a:r>
            <a:r>
              <a:rPr lang="es-ES" sz="1100" dirty="0" err="1"/>
              <a:t>esquistosomosis</a:t>
            </a:r>
            <a:r>
              <a:rPr lang="es-ES" sz="1100" dirty="0"/>
              <a:t>. </a:t>
            </a:r>
            <a:endParaRPr lang="es-ES" sz="1100" dirty="0" smtClean="0"/>
          </a:p>
          <a:p>
            <a:pPr algn="just"/>
            <a:r>
              <a:rPr lang="es-ES" sz="1100" dirty="0"/>
              <a:t>Consecuentes con nuestra línea de investigación en la quimioterapia de la Enfermedad de Chagas y siguiendo un enfoque racional, hemos continuado la búsqueda de alternativas terapéuticas para el tratamiento de esta penosa parasitosis.</a:t>
            </a:r>
            <a:endParaRPr lang="es-ES" sz="1100" dirty="0" smtClean="0"/>
          </a:p>
          <a:p>
            <a:pPr algn="just"/>
            <a:endParaRPr lang="es-ES" sz="1100" b="1" dirty="0" smtClean="0"/>
          </a:p>
          <a:p>
            <a:pPr algn="just"/>
            <a:r>
              <a:rPr lang="es-ES" sz="1100" b="1" dirty="0" smtClean="0"/>
              <a:t>RELACIONES INSTITUCIONALES </a:t>
            </a:r>
          </a:p>
          <a:p>
            <a:pPr marL="171450" indent="-171450" algn="just">
              <a:buFont typeface="Arial" pitchFamily="34" charset="0"/>
              <a:buChar char="•"/>
            </a:pPr>
            <a:r>
              <a:rPr lang="es-ES" sz="1100" dirty="0"/>
              <a:t>Facultad de Odontología, UCV</a:t>
            </a:r>
          </a:p>
          <a:p>
            <a:pPr algn="just"/>
            <a:endParaRPr lang="es-ES" sz="1100" b="1" dirty="0" smtClean="0"/>
          </a:p>
        </p:txBody>
      </p:sp>
      <p:sp>
        <p:nvSpPr>
          <p:cNvPr id="25" name="24 Rectángulo"/>
          <p:cNvSpPr/>
          <p:nvPr/>
        </p:nvSpPr>
        <p:spPr>
          <a:xfrm>
            <a:off x="3573016" y="5868144"/>
            <a:ext cx="2613847" cy="23042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58115" y="6032476"/>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94574" y="5988095"/>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702282" y="5914609"/>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6357755"/>
            <a:ext cx="230469" cy="230469"/>
          </a:xfrm>
          <a:prstGeom prst="rect">
            <a:avLst/>
          </a:prstGeom>
        </p:spPr>
      </p:pic>
      <p:sp>
        <p:nvSpPr>
          <p:cNvPr id="34" name="33 CuadroTexto"/>
          <p:cNvSpPr txBox="1"/>
          <p:nvPr/>
        </p:nvSpPr>
        <p:spPr>
          <a:xfrm>
            <a:off x="3598220" y="6556573"/>
            <a:ext cx="2588643" cy="1615827"/>
          </a:xfrm>
          <a:prstGeom prst="rect">
            <a:avLst/>
          </a:prstGeom>
          <a:noFill/>
        </p:spPr>
        <p:txBody>
          <a:bodyPr wrap="square" rtlCol="0">
            <a:spAutoFit/>
          </a:bodyPr>
          <a:lstStyle/>
          <a:p>
            <a:pPr algn="just"/>
            <a:r>
              <a:rPr lang="es-ES" sz="1100" b="1" dirty="0" smtClean="0"/>
              <a:t>Números Telefónicos</a:t>
            </a:r>
          </a:p>
          <a:p>
            <a:pPr algn="just"/>
            <a:r>
              <a:rPr lang="es-ES" sz="1100" dirty="0"/>
              <a:t> 58(212)751011/2973</a:t>
            </a:r>
            <a:endParaRPr lang="es-ES" sz="1100" dirty="0" smtClean="0"/>
          </a:p>
          <a:p>
            <a:pPr algn="just"/>
            <a:endParaRPr lang="es-ES" sz="1100" b="1" dirty="0" smtClean="0"/>
          </a:p>
          <a:p>
            <a:pPr algn="just"/>
            <a:r>
              <a:rPr lang="es-ES" sz="1100" b="1" dirty="0" smtClean="0"/>
              <a:t>Correo de contacto</a:t>
            </a:r>
          </a:p>
          <a:p>
            <a:pPr algn="just"/>
            <a:r>
              <a:rPr lang="es-ES" sz="1100" dirty="0"/>
              <a:t>cristina.sanoja@ciens.ucv.ve</a:t>
            </a:r>
            <a:endParaRPr lang="es-ES" sz="1100" dirty="0" smtClean="0"/>
          </a:p>
          <a:p>
            <a:pPr algn="just"/>
            <a:r>
              <a:rPr lang="es-ES" sz="1100" b="1" dirty="0" smtClean="0"/>
              <a:t>Página Web: </a:t>
            </a:r>
          </a:p>
          <a:p>
            <a:pPr algn="just"/>
            <a:r>
              <a:rPr lang="es-ES" sz="1100" dirty="0"/>
              <a:t>http://</a:t>
            </a:r>
            <a:r>
              <a:rPr lang="es-ES" sz="1100" dirty="0" smtClean="0"/>
              <a:t>www.ucv.ve/estructura/facultades/facultaddeciencias/institutos/ibe/centros-de-investigacion.html</a:t>
            </a:r>
          </a:p>
        </p:txBody>
      </p:sp>
      <p:grpSp>
        <p:nvGrpSpPr>
          <p:cNvPr id="35" name="34 Grupo"/>
          <p:cNvGrpSpPr/>
          <p:nvPr/>
        </p:nvGrpSpPr>
        <p:grpSpPr>
          <a:xfrm>
            <a:off x="3700254" y="6943599"/>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195736"/>
            <a:ext cx="2807790" cy="6355586"/>
          </a:xfrm>
          <a:prstGeom prst="rect">
            <a:avLst/>
          </a:prstGeom>
          <a:noFill/>
        </p:spPr>
        <p:txBody>
          <a:bodyPr wrap="square" rtlCol="0">
            <a:spAutoFit/>
          </a:bodyPr>
          <a:lstStyle/>
          <a:p>
            <a:pPr algn="ctr"/>
            <a:r>
              <a:rPr lang="es-ES" sz="1100" b="1" dirty="0"/>
              <a:t>LABORATORIO DE </a:t>
            </a:r>
            <a:r>
              <a:rPr lang="es-ES" sz="1100" b="1" dirty="0" smtClean="0"/>
              <a:t>INMUNOLOGÍA Y QUIMIOTERAPIA </a:t>
            </a:r>
          </a:p>
          <a:p>
            <a:r>
              <a:rPr lang="es-ES" sz="1100" b="1" dirty="0" smtClean="0"/>
              <a:t>MISIÓN </a:t>
            </a:r>
          </a:p>
          <a:p>
            <a:pPr algn="just"/>
            <a:r>
              <a:rPr lang="es-ES" sz="1100" dirty="0"/>
              <a:t>Investigación básica y aplicada relacionada a la </a:t>
            </a:r>
            <a:r>
              <a:rPr lang="es-ES" sz="1100" dirty="0" err="1"/>
              <a:t>inmunopatología</a:t>
            </a:r>
            <a:r>
              <a:rPr lang="es-ES" sz="1100" dirty="0"/>
              <a:t> molecular de la enfermedad de Chagas, aspectos </a:t>
            </a:r>
            <a:r>
              <a:rPr lang="es-ES" sz="1100" dirty="0" err="1"/>
              <a:t>inmunoquímicos</a:t>
            </a:r>
            <a:r>
              <a:rPr lang="es-ES" sz="1100" dirty="0"/>
              <a:t> en </a:t>
            </a:r>
            <a:r>
              <a:rPr lang="es-ES" sz="1100" dirty="0" err="1"/>
              <a:t>Schistosoma</a:t>
            </a:r>
            <a:r>
              <a:rPr lang="es-ES" sz="1100" dirty="0"/>
              <a:t> </a:t>
            </a:r>
            <a:r>
              <a:rPr lang="es-ES" sz="1100" dirty="0" err="1"/>
              <a:t>mansoni</a:t>
            </a:r>
            <a:r>
              <a:rPr lang="es-ES" sz="1100" dirty="0"/>
              <a:t> y quimioterapia experimental antiparasitaria</a:t>
            </a:r>
            <a:r>
              <a:rPr lang="es-ES" sz="1100" b="1" dirty="0" smtClean="0"/>
              <a:t>.</a:t>
            </a:r>
          </a:p>
          <a:p>
            <a:pPr algn="just"/>
            <a:r>
              <a:rPr lang="es-ES" sz="1100" b="1" dirty="0" smtClean="0"/>
              <a:t>VISION </a:t>
            </a:r>
          </a:p>
          <a:p>
            <a:pPr algn="just"/>
            <a:r>
              <a:rPr lang="es-ES" sz="1100" dirty="0"/>
              <a:t>Este Laboratorio al ser adscrito al Centro de Biología Celular, </a:t>
            </a:r>
            <a:r>
              <a:rPr lang="es-ES" sz="1100" dirty="0" smtClean="0"/>
              <a:t>tiene </a:t>
            </a:r>
            <a:r>
              <a:rPr lang="es-ES" sz="1100" dirty="0"/>
              <a:t>como visión contribuir con el desarrollo de la ciencia en el país, mediante la ejecución de proyectos de investigación y la formación de profesionales (pre y postgrado), orientados a la </a:t>
            </a:r>
            <a:r>
              <a:rPr lang="es-ES" sz="1100" dirty="0" err="1"/>
              <a:t>inmunopatología</a:t>
            </a:r>
            <a:r>
              <a:rPr lang="es-ES" sz="1100" dirty="0"/>
              <a:t> de Chagas en animales experimentales, estudios en S. </a:t>
            </a:r>
            <a:r>
              <a:rPr lang="es-ES" sz="1100" dirty="0" err="1"/>
              <a:t>mansoni</a:t>
            </a:r>
            <a:r>
              <a:rPr lang="es-ES" sz="1100" dirty="0"/>
              <a:t> y la quimioterapia antiparasitaria. </a:t>
            </a:r>
            <a:endParaRPr lang="es-ES" sz="1100" b="1" dirty="0" smtClean="0"/>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endParaRPr lang="es-ES" sz="1100" dirty="0" smtClean="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a:t>
            </a:r>
            <a:r>
              <a:rPr lang="es-ES" sz="1100" dirty="0" smtClean="0"/>
              <a:t>Laboratorio.</a:t>
            </a:r>
          </a:p>
        </p:txBody>
      </p:sp>
    </p:spTree>
    <p:extLst>
      <p:ext uri="{BB962C8B-B14F-4D97-AF65-F5344CB8AC3E}">
        <p14:creationId xmlns:p14="http://schemas.microsoft.com/office/powerpoint/2010/main" val="23690226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2123658"/>
          </a:xfrm>
          <a:prstGeom prst="rect">
            <a:avLst/>
          </a:prstGeom>
          <a:noFill/>
        </p:spPr>
        <p:txBody>
          <a:bodyPr wrap="square" rtlCol="0">
            <a:spAutoFit/>
          </a:bodyPr>
          <a:lstStyle/>
          <a:p>
            <a:pPr algn="just"/>
            <a:r>
              <a:rPr lang="es-ES" sz="1100" b="1" dirty="0" smtClean="0"/>
              <a:t>RESEÑA</a:t>
            </a:r>
          </a:p>
          <a:p>
            <a:pPr algn="just"/>
            <a:r>
              <a:rPr lang="es-ES" sz="1100" dirty="0"/>
              <a:t>La data del Laboratorio es de comienzos del siglo XXI. Sus estudios se han centrado en el análisis de diferentes variables en ecosistemas acuáticos continentales del país, con el fin de determinar sus estados tróficos y proponer las medidas adecuadas que permitan mitigar la eutrofización y asegurar un manejo racional, garantizando su aprovechamiento para el suministro de agua potable, cría de peces, conservación de la diversidad biológica, entre otros</a:t>
            </a:r>
            <a:r>
              <a:rPr lang="es-ES" sz="1100" dirty="0" smtClean="0"/>
              <a:t>.</a:t>
            </a:r>
            <a:endParaRPr lang="es-ES" sz="1100" dirty="0"/>
          </a:p>
        </p:txBody>
      </p:sp>
      <p:sp>
        <p:nvSpPr>
          <p:cNvPr id="25" name="24 Rectángulo"/>
          <p:cNvSpPr/>
          <p:nvPr/>
        </p:nvSpPr>
        <p:spPr>
          <a:xfrm>
            <a:off x="3573016" y="6516216"/>
            <a:ext cx="2613847" cy="17281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58115" y="670609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94574" y="666171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702282" y="6588224"/>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7020272"/>
            <a:ext cx="230469" cy="230469"/>
          </a:xfrm>
          <a:prstGeom prst="rect">
            <a:avLst/>
          </a:prstGeom>
        </p:spPr>
      </p:pic>
      <p:sp>
        <p:nvSpPr>
          <p:cNvPr id="34" name="33 CuadroTexto"/>
          <p:cNvSpPr txBox="1"/>
          <p:nvPr/>
        </p:nvSpPr>
        <p:spPr>
          <a:xfrm>
            <a:off x="3598220" y="7248126"/>
            <a:ext cx="2588643" cy="938719"/>
          </a:xfrm>
          <a:prstGeom prst="rect">
            <a:avLst/>
          </a:prstGeom>
          <a:noFill/>
        </p:spPr>
        <p:txBody>
          <a:bodyPr wrap="square" rtlCol="0">
            <a:spAutoFit/>
          </a:bodyPr>
          <a:lstStyle/>
          <a:p>
            <a:pPr algn="just"/>
            <a:r>
              <a:rPr lang="es-ES" sz="1100" b="1" dirty="0" smtClean="0"/>
              <a:t>Números Telefónicos</a:t>
            </a:r>
          </a:p>
          <a:p>
            <a:pPr algn="just"/>
            <a:r>
              <a:rPr lang="es-ES" sz="1100" dirty="0"/>
              <a:t>58(212)751011/2271</a:t>
            </a:r>
          </a:p>
          <a:p>
            <a:pPr algn="just"/>
            <a:endParaRPr lang="es-ES" sz="1100" b="1" dirty="0" smtClean="0"/>
          </a:p>
          <a:p>
            <a:pPr algn="just"/>
            <a:r>
              <a:rPr lang="es-ES" sz="1100" b="1" dirty="0" smtClean="0"/>
              <a:t>Correo de contacto</a:t>
            </a:r>
          </a:p>
          <a:p>
            <a:pPr algn="just"/>
            <a:r>
              <a:rPr lang="es-ES" sz="1100" dirty="0" smtClean="0"/>
              <a:t>ernesto.gonzalez@ciens.ucv.ve</a:t>
            </a:r>
          </a:p>
        </p:txBody>
      </p:sp>
      <p:grpSp>
        <p:nvGrpSpPr>
          <p:cNvPr id="35" name="34 Grupo"/>
          <p:cNvGrpSpPr/>
          <p:nvPr/>
        </p:nvGrpSpPr>
        <p:grpSpPr>
          <a:xfrm>
            <a:off x="3700254" y="7608166"/>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227376"/>
            <a:ext cx="2807790" cy="6017032"/>
          </a:xfrm>
          <a:prstGeom prst="rect">
            <a:avLst/>
          </a:prstGeom>
          <a:noFill/>
        </p:spPr>
        <p:txBody>
          <a:bodyPr wrap="square" rtlCol="0">
            <a:spAutoFit/>
          </a:bodyPr>
          <a:lstStyle/>
          <a:p>
            <a:pPr algn="ctr"/>
            <a:r>
              <a:rPr lang="es-ES" sz="1100" b="1" dirty="0"/>
              <a:t>LABORATORIO </a:t>
            </a:r>
            <a:r>
              <a:rPr lang="es-ES" sz="1100" b="1" dirty="0" smtClean="0"/>
              <a:t>DE  LIMINOLOGIA </a:t>
            </a:r>
          </a:p>
          <a:p>
            <a:r>
              <a:rPr lang="es-ES" sz="1100" b="1" dirty="0" smtClean="0"/>
              <a:t>MISIÓN </a:t>
            </a:r>
          </a:p>
          <a:p>
            <a:pPr algn="just"/>
            <a:r>
              <a:rPr lang="es-ES" sz="1100" dirty="0"/>
              <a:t>Investigación básica y aplicada asociada al estudio de los ecosistemas acuáticos continentales de Venezuela. </a:t>
            </a:r>
            <a:endParaRPr lang="es-ES" sz="1100" dirty="0" smtClean="0"/>
          </a:p>
          <a:p>
            <a:pPr algn="just"/>
            <a:r>
              <a:rPr lang="es-ES" sz="1100" b="1" dirty="0" smtClean="0"/>
              <a:t>VISION </a:t>
            </a:r>
          </a:p>
          <a:p>
            <a:pPr algn="just"/>
            <a:r>
              <a:rPr lang="es-ES" sz="1100" dirty="0"/>
              <a:t>Este Laboratorio al ser adscrito al Centro de Biología Celular</a:t>
            </a:r>
            <a:r>
              <a:rPr lang="es-ES" sz="1100" dirty="0" smtClean="0"/>
              <a:t>, </a:t>
            </a:r>
            <a:r>
              <a:rPr lang="es-ES" sz="1100" dirty="0"/>
              <a:t>tiene como visión contribuir con el desarrollo de la ciencia en el país, </a:t>
            </a:r>
            <a:r>
              <a:rPr lang="es-ES" sz="1100" dirty="0" smtClean="0"/>
              <a:t>mediante </a:t>
            </a:r>
            <a:r>
              <a:rPr lang="es-ES" sz="1100" dirty="0"/>
              <a:t>la ejecución de proyectos de investigación y la formación de profesionales (pre y postgrado), dirigidos a la caracterización </a:t>
            </a:r>
            <a:r>
              <a:rPr lang="es-ES" sz="1100" dirty="0" err="1"/>
              <a:t>limnológica</a:t>
            </a:r>
            <a:r>
              <a:rPr lang="es-ES" sz="1100" dirty="0"/>
              <a:t> de diversos embalses</a:t>
            </a:r>
            <a:r>
              <a:rPr lang="es-ES" sz="1100" dirty="0" smtClean="0"/>
              <a:t>.</a:t>
            </a:r>
            <a:endParaRPr lang="es-ES" sz="1100" b="1" dirty="0" smtClean="0"/>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r>
              <a:rPr lang="es-ES" sz="1100" dirty="0" smtClean="0"/>
              <a:t>.</a:t>
            </a:r>
            <a:endParaRPr lang="es-ES" sz="1100" b="1" dirty="0" smtClean="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p>
          <a:p>
            <a:pPr algn="just"/>
            <a:endParaRPr lang="es-ES" sz="1100" b="1" dirty="0" smtClean="0"/>
          </a:p>
          <a:p>
            <a:pPr algn="just"/>
            <a:endParaRPr lang="es-ES" sz="1100" dirty="0" smtClean="0"/>
          </a:p>
        </p:txBody>
      </p:sp>
      <p:pic>
        <p:nvPicPr>
          <p:cNvPr id="7170" name="Picture 2" descr="C:\Documents and Settings\Coordinación\Mis documentos\2-2-2018, FOTOS DE LABORATORIOS\P11008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7032" y="4481324"/>
            <a:ext cx="2363173" cy="167485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0" name="39 CuadroTexto"/>
          <p:cNvSpPr txBox="1"/>
          <p:nvPr/>
        </p:nvSpPr>
        <p:spPr>
          <a:xfrm>
            <a:off x="3645024" y="6228764"/>
            <a:ext cx="2480699" cy="215444"/>
          </a:xfrm>
          <a:prstGeom prst="rect">
            <a:avLst/>
          </a:prstGeom>
          <a:noFill/>
        </p:spPr>
        <p:txBody>
          <a:bodyPr wrap="square" rtlCol="0">
            <a:spAutoFit/>
          </a:bodyPr>
          <a:lstStyle/>
          <a:p>
            <a:pPr algn="r"/>
            <a:r>
              <a:rPr lang="es-ES" sz="800" i="1" dirty="0" smtClean="0"/>
              <a:t>Espacios del Laboratorio </a:t>
            </a:r>
            <a:endParaRPr lang="es-VE" sz="800" i="1" dirty="0" smtClean="0"/>
          </a:p>
        </p:txBody>
      </p:sp>
    </p:spTree>
    <p:extLst>
      <p:ext uri="{BB962C8B-B14F-4D97-AF65-F5344CB8AC3E}">
        <p14:creationId xmlns:p14="http://schemas.microsoft.com/office/powerpoint/2010/main" val="21931559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3139321"/>
          </a:xfrm>
          <a:prstGeom prst="rect">
            <a:avLst/>
          </a:prstGeom>
          <a:noFill/>
        </p:spPr>
        <p:txBody>
          <a:bodyPr wrap="square" rtlCol="0">
            <a:spAutoFit/>
          </a:bodyPr>
          <a:lstStyle/>
          <a:p>
            <a:pPr algn="just"/>
            <a:r>
              <a:rPr lang="es-ES" sz="1100" b="1" dirty="0" smtClean="0"/>
              <a:t>RESEÑA</a:t>
            </a:r>
          </a:p>
          <a:p>
            <a:pPr algn="just"/>
            <a:r>
              <a:rPr lang="es-ES" sz="1100" dirty="0"/>
              <a:t>Desde 1999, el Laboratorio desarrolla proyectos sobre la conducta animal, analiza la evolución de las vocalizaciones de anuros a través de enfoques diversos en campo y bioensayos en laboratorio. También se ha evaluado la dinámica social de primates en cautiverio. Desde 2010, se ha analizado el análisis de aprendizaje social mediante modelos de simulación. Entre sus actuales líneas de investigación, destacan: Comunicación acústica (énfasis en aves); selección sexual; comportamiento de primates en cautiverio; comportamiento en aves y etología animal.</a:t>
            </a:r>
            <a:endParaRPr lang="es-ES" sz="1100" dirty="0" smtClean="0"/>
          </a:p>
          <a:p>
            <a:pPr algn="just"/>
            <a:endParaRPr lang="es-ES" sz="1100" b="1" dirty="0" smtClean="0"/>
          </a:p>
          <a:p>
            <a:pPr algn="just"/>
            <a:endParaRPr lang="es-ES" sz="1100" dirty="0"/>
          </a:p>
          <a:p>
            <a:pPr algn="just"/>
            <a:endParaRPr lang="es-ES" sz="1100" b="1" dirty="0" smtClean="0"/>
          </a:p>
        </p:txBody>
      </p:sp>
      <p:sp>
        <p:nvSpPr>
          <p:cNvPr id="25" name="24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58115" y="5337939"/>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94574" y="5293558"/>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702282" y="5220072"/>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34" name="33 CuadroTexto"/>
          <p:cNvSpPr txBox="1"/>
          <p:nvPr/>
        </p:nvSpPr>
        <p:spPr>
          <a:xfrm>
            <a:off x="3598220" y="5868144"/>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a:t>58(212)751011/2165</a:t>
            </a:r>
            <a:endParaRPr lang="es-ES" sz="1100" dirty="0" smtClean="0"/>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zaida.tarano@ciens.ucv.ve</a:t>
            </a:r>
            <a:endParaRPr lang="es-ES" sz="1100" dirty="0" smtClean="0"/>
          </a:p>
          <a:p>
            <a:pPr algn="just"/>
            <a:endParaRPr lang="es-ES" sz="1100" b="1" dirty="0"/>
          </a:p>
          <a:p>
            <a:pPr algn="just"/>
            <a:r>
              <a:rPr lang="es-ES" sz="1100" b="1" dirty="0" smtClean="0"/>
              <a:t>Página Web</a:t>
            </a:r>
            <a:endParaRPr lang="es-ES" sz="1100" b="1" dirty="0"/>
          </a:p>
          <a:p>
            <a:pPr algn="just"/>
            <a:r>
              <a:rPr lang="es-ES" sz="1100" dirty="0"/>
              <a:t>http://</a:t>
            </a:r>
            <a:r>
              <a:rPr lang="es-ES" sz="1100" dirty="0" smtClean="0"/>
              <a:t>www.ucv.ve/estructura/facultades/facultaddeciencias/institutos/ibe/centros-de-investigacion.html</a:t>
            </a:r>
            <a:endParaRPr lang="es-ES" sz="1100" dirty="0"/>
          </a:p>
          <a:p>
            <a:pPr algn="just"/>
            <a:endParaRPr lang="es-ES" sz="1100" b="1" dirty="0" smtClean="0"/>
          </a:p>
        </p:txBody>
      </p:sp>
      <p:grpSp>
        <p:nvGrpSpPr>
          <p:cNvPr id="35" name="34 Grupo"/>
          <p:cNvGrpSpPr/>
          <p:nvPr/>
        </p:nvGrpSpPr>
        <p:grpSpPr>
          <a:xfrm>
            <a:off x="3700254" y="6295527"/>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227376"/>
            <a:ext cx="2807790" cy="5847755"/>
          </a:xfrm>
          <a:prstGeom prst="rect">
            <a:avLst/>
          </a:prstGeom>
          <a:noFill/>
        </p:spPr>
        <p:txBody>
          <a:bodyPr wrap="square" rtlCol="0">
            <a:spAutoFit/>
          </a:bodyPr>
          <a:lstStyle/>
          <a:p>
            <a:pPr algn="ctr"/>
            <a:r>
              <a:rPr lang="es-ES" sz="1100" b="1" dirty="0" smtClean="0"/>
              <a:t>LABORATORIO DE  </a:t>
            </a:r>
          </a:p>
          <a:p>
            <a:pPr algn="ctr"/>
            <a:r>
              <a:rPr lang="es-ES" sz="1100" b="1" dirty="0" smtClean="0"/>
              <a:t>COMPORTAMIENTO ANIMAL</a:t>
            </a:r>
          </a:p>
          <a:p>
            <a:r>
              <a:rPr lang="es-ES" sz="1100" b="1" dirty="0" smtClean="0"/>
              <a:t>MISIÓN </a:t>
            </a:r>
          </a:p>
          <a:p>
            <a:pPr algn="just"/>
            <a:r>
              <a:rPr lang="es-ES" sz="1100" dirty="0"/>
              <a:t>Investigación básica y aplicada sobre la conducta animal a nivel próximo y evolutivo.</a:t>
            </a:r>
            <a:endParaRPr lang="es-ES" sz="1100" dirty="0" smtClean="0"/>
          </a:p>
          <a:p>
            <a:pPr algn="just"/>
            <a:r>
              <a:rPr lang="es-ES" sz="1100" b="1" dirty="0" smtClean="0"/>
              <a:t>VISION </a:t>
            </a:r>
          </a:p>
          <a:p>
            <a:pPr algn="just"/>
            <a:r>
              <a:rPr lang="es-ES" sz="1100" dirty="0"/>
              <a:t>Este Laboratorio al ser adscrito al Centro de Biología Celular, tiene como visión contribuir con el desarrollo de la ciencia en el país, y la formación de profesionales (pre y postgrado), mediante la ejecución de proyectos de </a:t>
            </a:r>
            <a:r>
              <a:rPr lang="es-ES" sz="1100" dirty="0" err="1"/>
              <a:t>bioacústica</a:t>
            </a:r>
            <a:r>
              <a:rPr lang="es-ES" sz="1100" dirty="0"/>
              <a:t>, comunicación y selección sexual en anfibios, comportamiento social de primates, insectos y aves</a:t>
            </a:r>
            <a:r>
              <a:rPr lang="es-ES" sz="1100" dirty="0" smtClean="0"/>
              <a:t>.</a:t>
            </a:r>
            <a:endParaRPr lang="es-ES" sz="1100" b="1" dirty="0" smtClean="0"/>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a:t>
            </a:r>
            <a:r>
              <a:rPr lang="es-ES" sz="1100" dirty="0" smtClean="0"/>
              <a:t>postgrado.</a:t>
            </a:r>
            <a:endParaRPr lang="es-ES" sz="1100" dirty="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r>
              <a:rPr lang="es-ES" sz="1100" dirty="0" smtClean="0"/>
              <a:t>.</a:t>
            </a:r>
            <a:endParaRPr lang="es-ES" sz="1100" b="1" dirty="0" smtClean="0"/>
          </a:p>
          <a:p>
            <a:pPr algn="just"/>
            <a:endParaRPr lang="es-ES" sz="1100" dirty="0" smtClean="0"/>
          </a:p>
        </p:txBody>
      </p:sp>
    </p:spTree>
    <p:extLst>
      <p:ext uri="{BB962C8B-B14F-4D97-AF65-F5344CB8AC3E}">
        <p14:creationId xmlns:p14="http://schemas.microsoft.com/office/powerpoint/2010/main" val="34204237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3308598"/>
          </a:xfrm>
          <a:prstGeom prst="rect">
            <a:avLst/>
          </a:prstGeom>
          <a:noFill/>
        </p:spPr>
        <p:txBody>
          <a:bodyPr wrap="square" rtlCol="0">
            <a:spAutoFit/>
          </a:bodyPr>
          <a:lstStyle/>
          <a:p>
            <a:pPr algn="just"/>
            <a:r>
              <a:rPr lang="es-ES" sz="1100" b="1" dirty="0" smtClean="0"/>
              <a:t>RESEÑA</a:t>
            </a:r>
          </a:p>
          <a:p>
            <a:pPr algn="just"/>
            <a:r>
              <a:rPr lang="es-ES" sz="1100" dirty="0"/>
              <a:t>El Laboratorio a lo largo de su trayectoria ha estado dedicado a los estudios de las aguas continentales no contaminadas de Venezuela. Actualmente desarrolla las siguientes líneas de investigación: Producción secundaria de insectos acuáticos. Producción primaria. Composición y fluctuación de la comunidad de insectos acuáticos a lo largo del año. Importancia y procesamiento del material orgánico alóctono por parte de los macro-invertebrados y de la comunidad microbiana. Identificación y dinámica de hongos acuáticos. Y elaboración de índices biológicos de calidad de agua.</a:t>
            </a:r>
            <a:endParaRPr lang="es-ES" sz="1100" dirty="0" smtClean="0"/>
          </a:p>
          <a:p>
            <a:pPr algn="just"/>
            <a:endParaRPr lang="es-ES" sz="1100" b="1" dirty="0" smtClean="0"/>
          </a:p>
          <a:p>
            <a:pPr algn="just"/>
            <a:endParaRPr lang="es-ES" sz="1100" dirty="0"/>
          </a:p>
          <a:p>
            <a:pPr algn="just"/>
            <a:endParaRPr lang="es-ES" sz="1100" b="1" dirty="0" smtClean="0"/>
          </a:p>
        </p:txBody>
      </p:sp>
      <p:sp>
        <p:nvSpPr>
          <p:cNvPr id="25" name="24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58115" y="5337939"/>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94574" y="5293558"/>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702282" y="5220072"/>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34" name="33 CuadroTexto"/>
          <p:cNvSpPr txBox="1"/>
          <p:nvPr/>
        </p:nvSpPr>
        <p:spPr>
          <a:xfrm>
            <a:off x="3598220" y="5868144"/>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smtClean="0"/>
              <a:t>58(212)751011/2202</a:t>
            </a:r>
          </a:p>
          <a:p>
            <a:pPr algn="just"/>
            <a:endParaRPr lang="es-ES" sz="1100" dirty="0" smtClean="0"/>
          </a:p>
          <a:p>
            <a:pPr algn="just"/>
            <a:endParaRPr lang="es-ES" sz="1100" b="1" dirty="0" smtClean="0"/>
          </a:p>
          <a:p>
            <a:pPr algn="just"/>
            <a:r>
              <a:rPr lang="es-ES" sz="1100" b="1" dirty="0" smtClean="0"/>
              <a:t>Correo de contacto</a:t>
            </a:r>
          </a:p>
          <a:p>
            <a:pPr algn="just"/>
            <a:r>
              <a:rPr lang="es-ES" sz="1100" dirty="0"/>
              <a:t>claudia.cressa@gmail.com</a:t>
            </a:r>
            <a:endParaRPr lang="es-ES" sz="1100" dirty="0" smtClean="0"/>
          </a:p>
          <a:p>
            <a:pPr algn="just"/>
            <a:endParaRPr lang="es-ES" sz="1100" b="1" dirty="0"/>
          </a:p>
          <a:p>
            <a:pPr algn="just"/>
            <a:r>
              <a:rPr lang="es-ES" sz="1100" b="1" dirty="0" smtClean="0"/>
              <a:t>Página Web</a:t>
            </a:r>
          </a:p>
          <a:p>
            <a:pPr algn="just"/>
            <a:r>
              <a:rPr lang="es-ES" sz="1100" dirty="0"/>
              <a:t>http://</a:t>
            </a:r>
            <a:r>
              <a:rPr lang="es-ES" sz="1100" dirty="0" smtClean="0"/>
              <a:t>www.ucv.ve/estructura/facultades/facultaddeciencias/institutos/ibe/centros-de-investigacion.html</a:t>
            </a:r>
            <a:endParaRPr lang="es-ES" sz="1100" dirty="0"/>
          </a:p>
          <a:p>
            <a:pPr algn="just"/>
            <a:endParaRPr lang="es-ES" sz="1100" b="1" dirty="0" smtClean="0"/>
          </a:p>
        </p:txBody>
      </p:sp>
      <p:grpSp>
        <p:nvGrpSpPr>
          <p:cNvPr id="35" name="34 Grupo"/>
          <p:cNvGrpSpPr/>
          <p:nvPr/>
        </p:nvGrpSpPr>
        <p:grpSpPr>
          <a:xfrm>
            <a:off x="3700254" y="6367535"/>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227376"/>
            <a:ext cx="2807790" cy="6186309"/>
          </a:xfrm>
          <a:prstGeom prst="rect">
            <a:avLst/>
          </a:prstGeom>
          <a:noFill/>
        </p:spPr>
        <p:txBody>
          <a:bodyPr wrap="square" rtlCol="0">
            <a:spAutoFit/>
          </a:bodyPr>
          <a:lstStyle/>
          <a:p>
            <a:pPr algn="ctr"/>
            <a:r>
              <a:rPr lang="es-ES" sz="1100" b="1" dirty="0" smtClean="0"/>
              <a:t>LABORATORIO DE ECOLOGÍA DE SISTEMAS ACUÁTICOS CONTINENTALES  </a:t>
            </a:r>
          </a:p>
          <a:p>
            <a:r>
              <a:rPr lang="es-ES" sz="1100" b="1" dirty="0" smtClean="0"/>
              <a:t>MISIÓN </a:t>
            </a:r>
          </a:p>
          <a:p>
            <a:pPr algn="just"/>
            <a:r>
              <a:rPr lang="es-ES" sz="1100" dirty="0"/>
              <a:t>Investigación básica y aplicada referida al estudio de las aguas continentales no contaminadas de Venezuela. </a:t>
            </a:r>
            <a:endParaRPr lang="es-ES" sz="1100" dirty="0" smtClean="0"/>
          </a:p>
          <a:p>
            <a:pPr algn="just"/>
            <a:r>
              <a:rPr lang="es-ES" sz="1100" b="1" dirty="0" smtClean="0"/>
              <a:t>VISION </a:t>
            </a:r>
          </a:p>
          <a:p>
            <a:pPr algn="just"/>
            <a:r>
              <a:rPr lang="es-ES" sz="1100" dirty="0"/>
              <a:t>Este Laboratorio al ser adscrito al Centro de Biología Celular, tiene como visión contribuir con el desarrollo de la ciencia en el país, y la formación de profesionales (pre y postgrado), mediante la ejecución de proyectos centrados en el estudio de los ríos que atraviesan los Parques Nacionales, caracterizando la composición de la comunidad de insectos acuáticos y las características fisicoquímicas e hidrológicas.</a:t>
            </a:r>
            <a:endParaRPr lang="es-ES" sz="1100" dirty="0" smtClean="0"/>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endParaRPr lang="es-ES" sz="1100" dirty="0" smtClean="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endParaRPr lang="es-ES" sz="1100" dirty="0" smtClean="0"/>
          </a:p>
        </p:txBody>
      </p:sp>
    </p:spTree>
    <p:extLst>
      <p:ext uri="{BB962C8B-B14F-4D97-AF65-F5344CB8AC3E}">
        <p14:creationId xmlns:p14="http://schemas.microsoft.com/office/powerpoint/2010/main" val="21675151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Biología Celular </a:t>
            </a:r>
            <a:endParaRPr lang="es-VE" sz="1850" dirty="0">
              <a:latin typeface="Kozuka Gothic Pro M" pitchFamily="34" charset="-128"/>
              <a:ea typeface="Kozuka Gothic Pro M" pitchFamily="34" charset="-128"/>
            </a:endParaRPr>
          </a:p>
        </p:txBody>
      </p:sp>
      <p:cxnSp>
        <p:nvCxnSpPr>
          <p:cNvPr id="17" name="1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CuadroTexto"/>
          <p:cNvSpPr txBox="1"/>
          <p:nvPr/>
        </p:nvSpPr>
        <p:spPr>
          <a:xfrm>
            <a:off x="3490626" y="2253803"/>
            <a:ext cx="2746163" cy="2800767"/>
          </a:xfrm>
          <a:prstGeom prst="rect">
            <a:avLst/>
          </a:prstGeom>
          <a:noFill/>
        </p:spPr>
        <p:txBody>
          <a:bodyPr wrap="square" rtlCol="0">
            <a:spAutoFit/>
          </a:bodyPr>
          <a:lstStyle/>
          <a:p>
            <a:pPr algn="just"/>
            <a:r>
              <a:rPr lang="es-ES" sz="1100" b="1" dirty="0" smtClean="0"/>
              <a:t>RESEÑA</a:t>
            </a:r>
          </a:p>
          <a:p>
            <a:pPr algn="just"/>
            <a:r>
              <a:rPr lang="es-ES" sz="1100" dirty="0"/>
              <a:t>El Laboratorio se constituyó formalmente entre los años 2007-2008. Tiene como línea de investigación,  estudios de los componentes de la saliva, a fin de </a:t>
            </a:r>
            <a:r>
              <a:rPr lang="es-ES" sz="1100" dirty="0" smtClean="0"/>
              <a:t>determinar moléculas </a:t>
            </a:r>
            <a:r>
              <a:rPr lang="es-ES" sz="1100" dirty="0"/>
              <a:t>marcadoras específicas de patologías orales o sistémicas</a:t>
            </a:r>
            <a:r>
              <a:rPr lang="es-ES" sz="1100" dirty="0" smtClean="0"/>
              <a:t>.</a:t>
            </a:r>
          </a:p>
          <a:p>
            <a:pPr algn="just"/>
            <a:endParaRPr lang="es-ES" sz="1100" dirty="0" smtClean="0"/>
          </a:p>
          <a:p>
            <a:pPr algn="just"/>
            <a:r>
              <a:rPr lang="es-ES" sz="1100" b="1" dirty="0" smtClean="0"/>
              <a:t>RELACIONES INSTITUCIONALES </a:t>
            </a:r>
          </a:p>
          <a:p>
            <a:pPr marL="171450" indent="-171450" algn="just">
              <a:buFont typeface="Arial" pitchFamily="34" charset="0"/>
              <a:buChar char="•"/>
            </a:pPr>
            <a:r>
              <a:rPr lang="es-ES" sz="1100" dirty="0"/>
              <a:t>Facultad de Odontología, UCV.</a:t>
            </a:r>
          </a:p>
          <a:p>
            <a:pPr marL="171450" indent="-171450" algn="just">
              <a:buFont typeface="Arial" pitchFamily="34" charset="0"/>
              <a:buChar char="•"/>
            </a:pPr>
            <a:r>
              <a:rPr lang="es-ES" sz="1100" dirty="0"/>
              <a:t>Fundación </a:t>
            </a:r>
            <a:r>
              <a:rPr lang="es-ES" sz="1100" dirty="0" smtClean="0"/>
              <a:t>SIGMA-DENTAL.</a:t>
            </a:r>
            <a:endParaRPr lang="es-ES" sz="1100" dirty="0"/>
          </a:p>
          <a:p>
            <a:pPr marL="171450" indent="-171450" algn="just">
              <a:buFont typeface="Arial" pitchFamily="34" charset="0"/>
              <a:buChar char="•"/>
            </a:pPr>
            <a:r>
              <a:rPr lang="es-ES" sz="1100" dirty="0"/>
              <a:t>Universidad Santa </a:t>
            </a:r>
            <a:r>
              <a:rPr lang="es-ES" sz="1100" dirty="0" smtClean="0"/>
              <a:t>María.</a:t>
            </a:r>
            <a:endParaRPr lang="es-ES" sz="1100" dirty="0"/>
          </a:p>
          <a:p>
            <a:pPr algn="just"/>
            <a:endParaRPr lang="es-ES" sz="1100" b="1" dirty="0" smtClean="0"/>
          </a:p>
          <a:p>
            <a:pPr algn="just"/>
            <a:endParaRPr lang="es-ES" sz="1100" b="1" dirty="0" smtClean="0"/>
          </a:p>
          <a:p>
            <a:pPr algn="just"/>
            <a:endParaRPr lang="es-ES" sz="1100" dirty="0"/>
          </a:p>
          <a:p>
            <a:pPr algn="just"/>
            <a:endParaRPr lang="es-ES" sz="1100" b="1" dirty="0" smtClean="0"/>
          </a:p>
        </p:txBody>
      </p:sp>
      <p:sp>
        <p:nvSpPr>
          <p:cNvPr id="25" name="24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6" name="25 Rectángulo"/>
          <p:cNvSpPr/>
          <p:nvPr/>
        </p:nvSpPr>
        <p:spPr>
          <a:xfrm>
            <a:off x="3658115" y="526593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8" name="27 CuadroTexto"/>
          <p:cNvSpPr txBox="1"/>
          <p:nvPr/>
        </p:nvSpPr>
        <p:spPr>
          <a:xfrm>
            <a:off x="3594574" y="522155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9" name="28 Grupo"/>
          <p:cNvGrpSpPr/>
          <p:nvPr/>
        </p:nvGrpSpPr>
        <p:grpSpPr>
          <a:xfrm>
            <a:off x="5702282" y="5148064"/>
            <a:ext cx="456609" cy="457591"/>
            <a:chOff x="5589240" y="4413103"/>
            <a:chExt cx="644601" cy="645988"/>
          </a:xfrm>
        </p:grpSpPr>
        <p:sp>
          <p:nvSpPr>
            <p:cNvPr id="30" name="29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2" name="31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3" name="3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34" name="33 CuadroTexto"/>
          <p:cNvSpPr txBox="1"/>
          <p:nvPr/>
        </p:nvSpPr>
        <p:spPr>
          <a:xfrm>
            <a:off x="3598220" y="5868144"/>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a:t>58(212)751011 </a:t>
            </a:r>
            <a:endParaRPr lang="es-ES" sz="1100" dirty="0" smtClean="0"/>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vsalascuevas@yahoo.es</a:t>
            </a:r>
          </a:p>
          <a:p>
            <a:pPr algn="just"/>
            <a:endParaRPr lang="es-ES" sz="1100" dirty="0"/>
          </a:p>
          <a:p>
            <a:pPr algn="just"/>
            <a:r>
              <a:rPr lang="es-ES" sz="1100" b="1" dirty="0" smtClean="0"/>
              <a:t>Página Web</a:t>
            </a:r>
          </a:p>
          <a:p>
            <a:pPr algn="just"/>
            <a:r>
              <a:rPr lang="es-ES" sz="1100" dirty="0"/>
              <a:t>http://</a:t>
            </a:r>
            <a:r>
              <a:rPr lang="es-ES" sz="1100" dirty="0" smtClean="0"/>
              <a:t>www.ucv.ve/estructura/facultades/facultaddeciencias/institutos/ibe/centros-de-investigacion.html</a:t>
            </a:r>
            <a:endParaRPr lang="es-ES" sz="1100" dirty="0"/>
          </a:p>
          <a:p>
            <a:pPr algn="just"/>
            <a:endParaRPr lang="es-ES" sz="1100" b="1" dirty="0" smtClean="0"/>
          </a:p>
        </p:txBody>
      </p:sp>
      <p:grpSp>
        <p:nvGrpSpPr>
          <p:cNvPr id="35" name="34 Grupo"/>
          <p:cNvGrpSpPr/>
          <p:nvPr/>
        </p:nvGrpSpPr>
        <p:grpSpPr>
          <a:xfrm>
            <a:off x="3700254" y="6300192"/>
            <a:ext cx="220689" cy="220689"/>
            <a:chOff x="3827377" y="6599339"/>
            <a:chExt cx="373647" cy="373647"/>
          </a:xfrm>
        </p:grpSpPr>
        <p:sp>
          <p:nvSpPr>
            <p:cNvPr id="36" name="35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7" name="36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8" name="37 CuadroTexto"/>
          <p:cNvSpPr txBox="1"/>
          <p:nvPr/>
        </p:nvSpPr>
        <p:spPr>
          <a:xfrm>
            <a:off x="549202" y="2227376"/>
            <a:ext cx="2807790" cy="5678478"/>
          </a:xfrm>
          <a:prstGeom prst="rect">
            <a:avLst/>
          </a:prstGeom>
          <a:noFill/>
        </p:spPr>
        <p:txBody>
          <a:bodyPr wrap="square" rtlCol="0">
            <a:spAutoFit/>
          </a:bodyPr>
          <a:lstStyle/>
          <a:p>
            <a:pPr algn="ctr"/>
            <a:r>
              <a:rPr lang="es-ES" sz="1100" b="1" dirty="0" smtClean="0"/>
              <a:t>LABORATORIO DE BIOQUÍMICA Y BIOLOGÍA CELULAR APLICADA </a:t>
            </a:r>
          </a:p>
          <a:p>
            <a:r>
              <a:rPr lang="es-ES" sz="1100" b="1" dirty="0" smtClean="0"/>
              <a:t>MISIÓN </a:t>
            </a:r>
            <a:endParaRPr lang="es-ES" sz="1100" b="1" dirty="0"/>
          </a:p>
          <a:p>
            <a:pPr algn="just"/>
            <a:r>
              <a:rPr lang="es-ES" sz="1100" dirty="0"/>
              <a:t>Investigación básica y aplicada relacionada al estudio de los componentes de la saliva y enfermedades bucales.</a:t>
            </a:r>
            <a:endParaRPr lang="es-ES" sz="1100" dirty="0" smtClean="0"/>
          </a:p>
          <a:p>
            <a:pPr algn="just"/>
            <a:r>
              <a:rPr lang="es-ES" sz="1100" b="1" dirty="0" smtClean="0"/>
              <a:t>VISION </a:t>
            </a:r>
          </a:p>
          <a:p>
            <a:pPr algn="just"/>
            <a:r>
              <a:rPr lang="es-ES" sz="1100" dirty="0"/>
              <a:t>Este Laboratorio al ser adscrito al Centro de Biología Celular, tiene como visión contribuir con el desarrollo de la ciencia en el país, y la formación de profesionales (pre y postgrado), mediante la ejecución de proyectos de asociados a los componentes de la saliva y enfermedades bucales.</a:t>
            </a:r>
            <a:endParaRPr lang="es-ES" sz="1100" dirty="0" smtClean="0"/>
          </a:p>
          <a:p>
            <a:pPr algn="just"/>
            <a:r>
              <a:rPr lang="es-ES" sz="1100" b="1" dirty="0" smtClean="0"/>
              <a:t>OBJETIVOS</a:t>
            </a:r>
            <a:r>
              <a:rPr lang="es-ES" sz="1100" b="1" dirty="0"/>
              <a:t>	</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endParaRPr lang="es-ES" sz="1100" dirty="0" smtClean="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smtClean="0"/>
              <a:t>Estudiar </a:t>
            </a:r>
            <a:r>
              <a:rPr lang="es-ES" sz="1100" dirty="0"/>
              <a:t>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smtClean="0"/>
              <a:t>Contribuir </a:t>
            </a:r>
            <a:r>
              <a:rPr lang="es-ES" sz="1100" dirty="0"/>
              <a:t>con la divulgación de las actividades del Laboratorio en diferentes ámbitos.</a:t>
            </a:r>
            <a:endParaRPr lang="es-ES" sz="1100" dirty="0" smtClean="0"/>
          </a:p>
        </p:txBody>
      </p:sp>
    </p:spTree>
    <p:extLst>
      <p:ext uri="{BB962C8B-B14F-4D97-AF65-F5344CB8AC3E}">
        <p14:creationId xmlns:p14="http://schemas.microsoft.com/office/powerpoint/2010/main" val="40013299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19672"/>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476672" y="2176854"/>
            <a:ext cx="2942931" cy="6355586"/>
          </a:xfrm>
          <a:prstGeom prst="rect">
            <a:avLst/>
          </a:prstGeom>
          <a:noFill/>
        </p:spPr>
        <p:txBody>
          <a:bodyPr wrap="square" rtlCol="0">
            <a:spAutoFit/>
          </a:bodyPr>
          <a:lstStyle/>
          <a:p>
            <a:pPr algn="just"/>
            <a:r>
              <a:rPr lang="es-ES" sz="1100" b="1" dirty="0" smtClean="0"/>
              <a:t>MISION </a:t>
            </a:r>
          </a:p>
          <a:p>
            <a:pPr algn="just"/>
            <a:r>
              <a:rPr lang="es-ES" sz="1100" dirty="0"/>
              <a:t>Investigación básica y aplicada en Botánica y áreas </a:t>
            </a:r>
            <a:r>
              <a:rPr lang="es-ES" sz="1100" dirty="0" smtClean="0"/>
              <a:t>afines</a:t>
            </a:r>
          </a:p>
          <a:p>
            <a:pPr algn="just"/>
            <a:r>
              <a:rPr lang="es-ES" sz="1100" b="1" dirty="0" smtClean="0"/>
              <a:t>VISION </a:t>
            </a:r>
          </a:p>
          <a:p>
            <a:pPr algn="just"/>
            <a:r>
              <a:rPr lang="es-ES" sz="1100" dirty="0"/>
              <a:t>El Centro de Botánica Tropical al ser adscrito al Instituto de Biología Experimental, tiene como visión contribuir con el desarrollo de la Ciencia en el país, mediante la ejecución de proyectos de investigación en las diferentes áreas de la Botánica y áreas afines, tanto en su forma básica como aplicada, así como también la formación de recursos humanos en pre y postgrado. </a:t>
            </a:r>
            <a:endParaRPr lang="es-VE" sz="1100" dirty="0" smtClean="0"/>
          </a:p>
          <a:p>
            <a:pPr algn="just"/>
            <a:r>
              <a:rPr lang="es-ES" sz="1100" b="1" dirty="0" smtClean="0"/>
              <a:t>OBJETIVOS </a:t>
            </a:r>
            <a:endParaRPr lang="es-VE" sz="1100" b="1" dirty="0" smtClean="0"/>
          </a:p>
          <a:p>
            <a:pPr marL="171450" indent="-171450" algn="just">
              <a:buFont typeface="Arial" pitchFamily="34" charset="0"/>
              <a:buChar char="•"/>
            </a:pPr>
            <a:r>
              <a:rPr lang="es-ES" sz="1100" dirty="0"/>
              <a:t>Generar y aplicar el conocimiento científico de aquellas áreas de competencia del centro.</a:t>
            </a:r>
          </a:p>
          <a:p>
            <a:pPr marL="171450" indent="-171450" algn="just">
              <a:buFont typeface="Arial" pitchFamily="34" charset="0"/>
              <a:buChar char="•"/>
            </a:pPr>
            <a:r>
              <a:rPr lang="es-ES" sz="1100" dirty="0"/>
              <a:t>Contribuir con la formación de profesionales de pre y postgrado en sus áreas de competencia.</a:t>
            </a:r>
          </a:p>
          <a:p>
            <a:pPr marL="171450" indent="-171450" algn="just">
              <a:buFont typeface="Arial" pitchFamily="34" charset="0"/>
              <a:buChar char="•"/>
            </a:pPr>
            <a:r>
              <a:rPr lang="es-ES" sz="1100" dirty="0"/>
              <a:t>Cooperar y participar activamente en los programas nacionales de la Botánica y áreas afines, con particular referencia, los que tengan relevancia en la región tropical.</a:t>
            </a:r>
          </a:p>
          <a:p>
            <a:pPr marL="171450" indent="-171450" algn="just">
              <a:buFont typeface="Arial" pitchFamily="34" charset="0"/>
              <a:buChar char="•"/>
            </a:pPr>
            <a:r>
              <a:rPr lang="es-ES" sz="1100" dirty="0"/>
              <a:t>Contribuir con la divulgación de las actividades del Centro en diferentes ámbitos.</a:t>
            </a:r>
            <a:endParaRPr lang="es-VE" sz="1100" dirty="0"/>
          </a:p>
          <a:p>
            <a:pPr algn="just"/>
            <a:r>
              <a:rPr lang="es-ES" sz="1100" b="1" dirty="0" smtClean="0"/>
              <a:t>FUNCIONES</a:t>
            </a:r>
            <a:r>
              <a:rPr lang="es-ES" sz="1100" dirty="0" smtClean="0"/>
              <a:t> </a:t>
            </a:r>
            <a:endParaRPr lang="es-VE" sz="1100" dirty="0" smtClean="0"/>
          </a:p>
          <a:p>
            <a:pPr marL="171450" indent="-171450" algn="just">
              <a:buFont typeface="Arial" pitchFamily="34" charset="0"/>
              <a:buChar char="•"/>
            </a:pPr>
            <a:r>
              <a:rPr lang="es-ES" sz="1100" dirty="0"/>
              <a:t>Conducir cursos de pregrado, postgrado y de extensión para la formación de recursos humanos en el área de competencia.</a:t>
            </a:r>
          </a:p>
          <a:p>
            <a:pPr marL="171450" indent="-171450" algn="just">
              <a:buFont typeface="Arial" pitchFamily="34" charset="0"/>
              <a:buChar char="•"/>
            </a:pPr>
            <a:r>
              <a:rPr lang="es-ES" sz="1100" dirty="0"/>
              <a:t>Cooperar con programas nacionales e internacionales de desarrollo en diferentes áreas de la Botánica y disciplinas afines.</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r>
              <a:rPr lang="es-ES" sz="1100" dirty="0" smtClean="0"/>
              <a:t>.</a:t>
            </a:r>
            <a:endParaRPr lang="es-ES" sz="1100" dirty="0"/>
          </a:p>
        </p:txBody>
      </p:sp>
      <p:sp>
        <p:nvSpPr>
          <p:cNvPr id="18" name="17 CuadroTexto"/>
          <p:cNvSpPr txBox="1"/>
          <p:nvPr/>
        </p:nvSpPr>
        <p:spPr>
          <a:xfrm>
            <a:off x="398896" y="121956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9" name="18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sp>
        <p:nvSpPr>
          <p:cNvPr id="22" name="21 CuadroTexto"/>
          <p:cNvSpPr txBox="1"/>
          <p:nvPr/>
        </p:nvSpPr>
        <p:spPr>
          <a:xfrm>
            <a:off x="3356992" y="2195736"/>
            <a:ext cx="2942931" cy="1107996"/>
          </a:xfrm>
          <a:prstGeom prst="rect">
            <a:avLst/>
          </a:prstGeom>
          <a:noFill/>
        </p:spPr>
        <p:txBody>
          <a:bodyPr wrap="square" rtlCol="0">
            <a:spAutoFit/>
          </a:bodyPr>
          <a:lstStyle/>
          <a:p>
            <a:pPr algn="just"/>
            <a:r>
              <a:rPr lang="es-ES" sz="1100" b="1" dirty="0" smtClean="0"/>
              <a:t>FUNCIONES </a:t>
            </a:r>
            <a:r>
              <a:rPr lang="es-VE" sz="1100" b="1" dirty="0" smtClean="0"/>
              <a:t>(CONT.)</a:t>
            </a:r>
            <a:endParaRPr lang="es-ES" sz="1100" b="1" dirty="0"/>
          </a:p>
          <a:p>
            <a:pPr marL="171450" indent="-171450" algn="just">
              <a:buFont typeface="Arial" pitchFamily="34" charset="0"/>
              <a:buChar char="•"/>
            </a:pPr>
            <a:r>
              <a:rPr lang="es-ES" sz="1100" dirty="0"/>
              <a:t>Solicitar y disponer de fondos de organizaciones estatales y privadas del país o del exterior, requeridos para el cumplimiento de sus fines, de acuerdo a las Normas y Reglamentos de la Facultad</a:t>
            </a:r>
            <a:r>
              <a:rPr lang="es-ES" sz="1100" dirty="0" smtClean="0"/>
              <a:t>.</a:t>
            </a:r>
          </a:p>
        </p:txBody>
      </p:sp>
      <p:sp>
        <p:nvSpPr>
          <p:cNvPr id="25" name="24 CuadroTexto"/>
          <p:cNvSpPr txBox="1"/>
          <p:nvPr/>
        </p:nvSpPr>
        <p:spPr>
          <a:xfrm>
            <a:off x="3438397" y="3232879"/>
            <a:ext cx="2870923" cy="3139321"/>
          </a:xfrm>
          <a:prstGeom prst="rect">
            <a:avLst/>
          </a:prstGeom>
          <a:noFill/>
        </p:spPr>
        <p:txBody>
          <a:bodyPr wrap="square" rtlCol="0">
            <a:spAutoFit/>
          </a:bodyPr>
          <a:lstStyle/>
          <a:p>
            <a:pPr lvl="0" algn="just"/>
            <a:r>
              <a:rPr lang="es-ES_tradnl" sz="1100" b="1" dirty="0" smtClean="0"/>
              <a:t>INVESTIGADORES</a:t>
            </a:r>
          </a:p>
          <a:p>
            <a:pPr algn="just"/>
            <a:r>
              <a:rPr lang="es-VE" sz="1100" dirty="0" smtClean="0"/>
              <a:t>Alicia </a:t>
            </a:r>
            <a:r>
              <a:rPr lang="es-VE" sz="1100" dirty="0"/>
              <a:t>Cáceres, Ana Herrera, Andrea Menéndez, </a:t>
            </a:r>
            <a:r>
              <a:rPr lang="es-VE" sz="1100" dirty="0" err="1"/>
              <a:t>Anibal</a:t>
            </a:r>
            <a:r>
              <a:rPr lang="es-VE" sz="1100" dirty="0"/>
              <a:t> Castillo, Beatriz Vera, Eva de García, </a:t>
            </a:r>
            <a:r>
              <a:rPr lang="es-VE" sz="1100" dirty="0" err="1"/>
              <a:t>Gunta</a:t>
            </a:r>
            <a:r>
              <a:rPr lang="es-VE" sz="1100" dirty="0"/>
              <a:t> </a:t>
            </a:r>
            <a:r>
              <a:rPr lang="es-VE" sz="1100" dirty="0" err="1"/>
              <a:t>Smits</a:t>
            </a:r>
            <a:r>
              <a:rPr lang="es-VE" sz="1100" dirty="0"/>
              <a:t> , Helga </a:t>
            </a:r>
            <a:r>
              <a:rPr lang="es-VE" sz="1100" dirty="0" err="1"/>
              <a:t>Lindorf</a:t>
            </a:r>
            <a:r>
              <a:rPr lang="es-VE" sz="1100" dirty="0"/>
              <a:t>, Luis </a:t>
            </a:r>
            <a:r>
              <a:rPr lang="es-VE" sz="1100" dirty="0" err="1"/>
              <a:t>Levin</a:t>
            </a:r>
            <a:r>
              <a:rPr lang="es-VE" sz="1100" dirty="0"/>
              <a:t>, </a:t>
            </a:r>
            <a:r>
              <a:rPr lang="es-VE" sz="1100" dirty="0" smtClean="0"/>
              <a:t>Maira Oropeza</a:t>
            </a:r>
            <a:r>
              <a:rPr lang="es-VE" sz="1100" dirty="0"/>
              <a:t>, Marcia Escala, María Angélica </a:t>
            </a:r>
            <a:r>
              <a:rPr lang="es-VE" sz="1100" dirty="0" err="1"/>
              <a:t>Taisma</a:t>
            </a:r>
            <a:r>
              <a:rPr lang="es-VE" sz="1100" dirty="0"/>
              <a:t>, María Begoña </a:t>
            </a:r>
            <a:r>
              <a:rPr lang="es-VE" sz="1100" dirty="0" err="1"/>
              <a:t>Raymúndez</a:t>
            </a:r>
            <a:r>
              <a:rPr lang="es-VE" sz="1100" dirty="0"/>
              <a:t>, María Dolores Fernández, Nelson Ramírez, Santiago Gómez, Teresa Edith Vargas y Wilmer </a:t>
            </a:r>
            <a:r>
              <a:rPr lang="es-VE" sz="1100" dirty="0" err="1" smtClean="0"/>
              <a:t>Tezara</a:t>
            </a:r>
            <a:r>
              <a:rPr lang="es-ES_tradnl" sz="1100" b="1" dirty="0" smtClean="0"/>
              <a:t>.</a:t>
            </a:r>
          </a:p>
          <a:p>
            <a:pPr lvl="0" algn="just"/>
            <a:r>
              <a:rPr lang="es-ES_tradnl" sz="1100" b="1" dirty="0"/>
              <a:t>LÍNEAS DE INVESTIGACIÓN </a:t>
            </a:r>
          </a:p>
          <a:p>
            <a:pPr lvl="0" algn="just"/>
            <a:r>
              <a:rPr lang="es-VE" sz="1100" dirty="0">
                <a:latin typeface="Calibri" pitchFamily="34" charset="0"/>
                <a:cs typeface="Calibri" pitchFamily="34" charset="0"/>
              </a:rPr>
              <a:t>Validación de sistemas de regeneración “in vitro” para especies vegetales de interés, mediante el uso de marcadores moleculares; Caracterización fisiológica, bioquímica y molecular de la Embriogénesis Somática; Identificación microbiológica, bioquímica y molecular de organismos </a:t>
            </a:r>
            <a:r>
              <a:rPr lang="es-VE" sz="1100" dirty="0" err="1">
                <a:latin typeface="Calibri" pitchFamily="34" charset="0"/>
                <a:cs typeface="Calibri" pitchFamily="34" charset="0"/>
              </a:rPr>
              <a:t>fitopatógenos</a:t>
            </a:r>
            <a:r>
              <a:rPr lang="es-VE" sz="1100" dirty="0">
                <a:latin typeface="Calibri" pitchFamily="34" charset="0"/>
                <a:cs typeface="Calibri" pitchFamily="34" charset="0"/>
              </a:rPr>
              <a:t>; Análisis de la interacción planta-patógeno; </a:t>
            </a:r>
            <a:r>
              <a:rPr lang="es-VE" sz="1100" dirty="0" err="1">
                <a:latin typeface="Calibri" pitchFamily="34" charset="0"/>
                <a:cs typeface="Calibri" pitchFamily="34" charset="0"/>
              </a:rPr>
              <a:t>Ficoflora</a:t>
            </a:r>
            <a:r>
              <a:rPr lang="es-VE" sz="1100" dirty="0">
                <a:latin typeface="Calibri" pitchFamily="34" charset="0"/>
                <a:cs typeface="Calibri" pitchFamily="34" charset="0"/>
              </a:rPr>
              <a:t> de las regiones costeras del </a:t>
            </a:r>
            <a:r>
              <a:rPr lang="es-VE" sz="1100" dirty="0" smtClean="0">
                <a:latin typeface="Calibri" pitchFamily="34" charset="0"/>
                <a:cs typeface="Calibri" pitchFamily="34" charset="0"/>
              </a:rPr>
              <a:t>país.</a:t>
            </a:r>
            <a:endParaRPr lang="es-VE" sz="1100" dirty="0">
              <a:latin typeface="Calibri" pitchFamily="34" charset="0"/>
              <a:cs typeface="Calibri" pitchFamily="34" charset="0"/>
            </a:endParaRPr>
          </a:p>
        </p:txBody>
      </p:sp>
      <p:sp>
        <p:nvSpPr>
          <p:cNvPr id="43" name="42 CuadroTexto"/>
          <p:cNvSpPr txBox="1"/>
          <p:nvPr/>
        </p:nvSpPr>
        <p:spPr>
          <a:xfrm>
            <a:off x="4459799" y="8049870"/>
            <a:ext cx="1777513" cy="338554"/>
          </a:xfrm>
          <a:prstGeom prst="rect">
            <a:avLst/>
          </a:prstGeom>
          <a:noFill/>
        </p:spPr>
        <p:txBody>
          <a:bodyPr wrap="square" rtlCol="0">
            <a:spAutoFit/>
          </a:bodyPr>
          <a:lstStyle/>
          <a:p>
            <a:pPr algn="r"/>
            <a:r>
              <a:rPr lang="es-VE" sz="800" i="1" dirty="0" smtClean="0"/>
              <a:t> </a:t>
            </a:r>
            <a:r>
              <a:rPr lang="es-VE" sz="800" i="1" dirty="0"/>
              <a:t>Lepiota </a:t>
            </a:r>
            <a:r>
              <a:rPr lang="es-VE" sz="800" i="1" dirty="0" smtClean="0"/>
              <a:t>sp.1</a:t>
            </a:r>
          </a:p>
          <a:p>
            <a:pPr algn="r"/>
            <a:r>
              <a:rPr lang="es-ES" sz="800" i="1" dirty="0" smtClean="0"/>
              <a:t>Arboretum del Instituto </a:t>
            </a:r>
            <a:endParaRPr lang="es-VE" sz="800" i="1" dirty="0" smtClean="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080" y="6424645"/>
            <a:ext cx="2042308" cy="153173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87170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sp>
        <p:nvSpPr>
          <p:cNvPr id="17" name="16 CuadroTexto"/>
          <p:cNvSpPr txBox="1"/>
          <p:nvPr/>
        </p:nvSpPr>
        <p:spPr>
          <a:xfrm>
            <a:off x="3407194" y="2267744"/>
            <a:ext cx="2830118" cy="2462213"/>
          </a:xfrm>
          <a:prstGeom prst="rect">
            <a:avLst/>
          </a:prstGeom>
          <a:noFill/>
        </p:spPr>
        <p:txBody>
          <a:bodyPr wrap="square" rtlCol="0">
            <a:spAutoFit/>
          </a:bodyPr>
          <a:lstStyle/>
          <a:p>
            <a:pPr algn="just"/>
            <a:r>
              <a:rPr lang="es-ES_tradnl" sz="1100" b="1" dirty="0"/>
              <a:t>LÍNEAS DE INVESTIGACIÓN(CONT</a:t>
            </a:r>
            <a:r>
              <a:rPr lang="es-ES_tradnl" sz="1100" b="1" dirty="0" smtClean="0"/>
              <a:t>.)</a:t>
            </a:r>
            <a:endParaRPr lang="es-ES_tradnl" sz="1100" dirty="0" smtClean="0"/>
          </a:p>
          <a:p>
            <a:pPr algn="just"/>
            <a:r>
              <a:rPr lang="es-ES_tradnl" sz="1100" dirty="0" smtClean="0"/>
              <a:t>Historia</a:t>
            </a:r>
            <a:r>
              <a:rPr lang="es-ES_tradnl" sz="1100" dirty="0"/>
              <a:t>, evolución y grado de desarrollo de la botánica en </a:t>
            </a:r>
            <a:r>
              <a:rPr lang="es-ES_tradnl" sz="1100" dirty="0" smtClean="0"/>
              <a:t>Venezuela; </a:t>
            </a:r>
            <a:r>
              <a:rPr lang="es-VE" sz="1100" dirty="0" smtClean="0"/>
              <a:t>Estudios </a:t>
            </a:r>
            <a:r>
              <a:rPr lang="es-VE" sz="1100" dirty="0" err="1"/>
              <a:t>biosistemáticos</a:t>
            </a:r>
            <a:r>
              <a:rPr lang="es-VE" sz="1100" dirty="0"/>
              <a:t>, </a:t>
            </a:r>
            <a:r>
              <a:rPr lang="es-VE" sz="1100" dirty="0" err="1"/>
              <a:t>citogenéticos</a:t>
            </a:r>
            <a:r>
              <a:rPr lang="es-VE" sz="1100" dirty="0"/>
              <a:t> y moleculares en grupos vegetales de interés en la caracterización y conservación de la biodiversidad o para su posterior tratamiento con fines </a:t>
            </a:r>
            <a:r>
              <a:rPr lang="es-VE" sz="1100" dirty="0" smtClean="0"/>
              <a:t>biotecnológicos; Caracterización </a:t>
            </a:r>
            <a:r>
              <a:rPr lang="es-VE" sz="1100" dirty="0"/>
              <a:t>de almidones nativos y modificados bajo microscopía de luz polarizada y </a:t>
            </a:r>
            <a:r>
              <a:rPr lang="es-VE" sz="1100" dirty="0" err="1" smtClean="0"/>
              <a:t>epifluorescencia</a:t>
            </a:r>
            <a:r>
              <a:rPr lang="es-VE" sz="1100" dirty="0" smtClean="0"/>
              <a:t>; Estudios </a:t>
            </a:r>
            <a:r>
              <a:rPr lang="es-VE" sz="1100" dirty="0"/>
              <a:t>de las enfermedades fúngicas en plantas de interés </a:t>
            </a:r>
            <a:r>
              <a:rPr lang="es-VE" sz="1100" dirty="0" smtClean="0"/>
              <a:t>comercial; Estudios </a:t>
            </a:r>
            <a:r>
              <a:rPr lang="es-VE" sz="1100" dirty="0"/>
              <a:t>de los </a:t>
            </a:r>
            <a:r>
              <a:rPr lang="es-VE" sz="1100" dirty="0" err="1"/>
              <a:t>hifomicetos</a:t>
            </a:r>
            <a:r>
              <a:rPr lang="es-VE" sz="1100" dirty="0"/>
              <a:t> </a:t>
            </a:r>
            <a:r>
              <a:rPr lang="es-VE" sz="1100" dirty="0" smtClean="0"/>
              <a:t>acuáticos.</a:t>
            </a:r>
            <a:endParaRPr lang="es-VE" sz="1100" dirty="0"/>
          </a:p>
        </p:txBody>
      </p:sp>
      <p:sp>
        <p:nvSpPr>
          <p:cNvPr id="18" name="17 CuadroTexto"/>
          <p:cNvSpPr txBox="1"/>
          <p:nvPr/>
        </p:nvSpPr>
        <p:spPr>
          <a:xfrm>
            <a:off x="623356" y="2267744"/>
            <a:ext cx="2805644" cy="5847755"/>
          </a:xfrm>
          <a:prstGeom prst="rect">
            <a:avLst/>
          </a:prstGeom>
          <a:noFill/>
        </p:spPr>
        <p:txBody>
          <a:bodyPr wrap="square" rtlCol="0">
            <a:spAutoFit/>
          </a:bodyPr>
          <a:lstStyle/>
          <a:p>
            <a:pPr algn="just"/>
            <a:r>
              <a:rPr lang="es-ES_tradnl" sz="1100" b="1" dirty="0"/>
              <a:t>LÍNEAS DE INVESTIGACIÓN(CONT</a:t>
            </a:r>
            <a:r>
              <a:rPr lang="es-ES_tradnl" sz="1100" b="1" dirty="0" smtClean="0"/>
              <a:t>.)</a:t>
            </a:r>
            <a:endParaRPr lang="es-VE" sz="1100" dirty="0" smtClean="0"/>
          </a:p>
          <a:p>
            <a:pPr lvl="0" algn="just"/>
            <a:r>
              <a:rPr lang="es-VE" sz="1100" dirty="0" smtClean="0"/>
              <a:t>Relación </a:t>
            </a:r>
            <a:r>
              <a:rPr lang="es-VE" sz="1100" dirty="0"/>
              <a:t>herbívoro-planta en el ambiente marino </a:t>
            </a:r>
            <a:r>
              <a:rPr lang="es-VE" sz="1100" dirty="0" smtClean="0"/>
              <a:t>costero; Fanerógamas </a:t>
            </a:r>
            <a:r>
              <a:rPr lang="es-VE" sz="1100" dirty="0"/>
              <a:t>marinas y su i</a:t>
            </a:r>
            <a:r>
              <a:rPr lang="es-VE" sz="1100" dirty="0" smtClean="0"/>
              <a:t>mportancia </a:t>
            </a:r>
            <a:r>
              <a:rPr lang="es-VE" sz="1100" dirty="0"/>
              <a:t>para los </a:t>
            </a:r>
            <a:r>
              <a:rPr lang="es-VE" sz="1100" dirty="0" smtClean="0"/>
              <a:t>invertebrados; Fenología </a:t>
            </a:r>
            <a:r>
              <a:rPr lang="es-VE" sz="1100" dirty="0"/>
              <a:t>reproductiva de </a:t>
            </a:r>
            <a:r>
              <a:rPr lang="es-VE" sz="1100" dirty="0" err="1"/>
              <a:t>macroalgas</a:t>
            </a:r>
            <a:r>
              <a:rPr lang="es-VE" sz="1100" dirty="0"/>
              <a:t> y fanerógamas </a:t>
            </a:r>
            <a:r>
              <a:rPr lang="es-VE" sz="1100" dirty="0" smtClean="0"/>
              <a:t>marinas; Ecología </a:t>
            </a:r>
            <a:r>
              <a:rPr lang="es-VE" sz="1100" dirty="0"/>
              <a:t>y fisiología de la simbiosis con Hongos </a:t>
            </a:r>
            <a:r>
              <a:rPr lang="es-VE" sz="1100" dirty="0" err="1"/>
              <a:t>Micorrízicos</a:t>
            </a:r>
            <a:r>
              <a:rPr lang="es-VE" sz="1100" dirty="0"/>
              <a:t> </a:t>
            </a:r>
            <a:r>
              <a:rPr lang="es-VE" sz="1100" dirty="0" err="1"/>
              <a:t>Arbusculares</a:t>
            </a:r>
            <a:r>
              <a:rPr lang="es-VE" sz="1100" dirty="0"/>
              <a:t> (HMA)  y Hongos </a:t>
            </a:r>
            <a:r>
              <a:rPr lang="es-VE" sz="1100" dirty="0" err="1"/>
              <a:t>septados</a:t>
            </a:r>
            <a:r>
              <a:rPr lang="es-VE" sz="1100" dirty="0"/>
              <a:t> oscuros (HSO) en ambientes perturbados o contaminados con metales pesados, con especial énfasis en los procesos de restauración </a:t>
            </a:r>
            <a:r>
              <a:rPr lang="es-VE" sz="1100" dirty="0" smtClean="0"/>
              <a:t>ecológica; Estudios </a:t>
            </a:r>
            <a:r>
              <a:rPr lang="es-VE" sz="1100" dirty="0"/>
              <a:t>Florísticos en Ecosistemas Terrestres y </a:t>
            </a:r>
            <a:r>
              <a:rPr lang="es-VE" sz="1100" dirty="0" smtClean="0"/>
              <a:t>Marinos; Revisiones </a:t>
            </a:r>
            <a:r>
              <a:rPr lang="es-VE" sz="1100" dirty="0"/>
              <a:t>de Grupos </a:t>
            </a:r>
            <a:r>
              <a:rPr lang="es-VE" sz="1100" dirty="0" smtClean="0"/>
              <a:t>Taxonómicos; Estudios </a:t>
            </a:r>
            <a:r>
              <a:rPr lang="es-VE" sz="1100" dirty="0" err="1"/>
              <a:t>Etnobotánicos</a:t>
            </a:r>
            <a:r>
              <a:rPr lang="es-VE" sz="1100" dirty="0"/>
              <a:t> en áreas rurales y </a:t>
            </a:r>
            <a:r>
              <a:rPr lang="es-VE" sz="1100" dirty="0" smtClean="0"/>
              <a:t>urbanas; Aplicaciones </a:t>
            </a:r>
            <a:r>
              <a:rPr lang="es-VE" sz="1100" dirty="0"/>
              <a:t>de los estudios florísticos y </a:t>
            </a:r>
            <a:r>
              <a:rPr lang="es-VE" sz="1100" dirty="0" err="1"/>
              <a:t>etnobotánicos</a:t>
            </a:r>
            <a:r>
              <a:rPr lang="es-VE" sz="1100" dirty="0"/>
              <a:t> con énfasis en la prospección de uso de los mismos</a:t>
            </a:r>
            <a:r>
              <a:rPr lang="es-VE" sz="1100" dirty="0" smtClean="0"/>
              <a:t>.</a:t>
            </a:r>
          </a:p>
          <a:p>
            <a:pPr lvl="0" algn="just"/>
            <a:r>
              <a:rPr lang="es-ES_tradnl" sz="1100" dirty="0"/>
              <a:t>Morfogénesis in vitro; Mejoramiento genético  vegetal; Clonación in vitro de plantas cultivadas y silvestres; Genética y Biotecnología moderna aplicadas al estudio de plantas regeneradas in vitro y a la mejora vegetal; </a:t>
            </a:r>
            <a:r>
              <a:rPr lang="es-VE" sz="1100" dirty="0"/>
              <a:t>Fotosíntesis, relaciones hídricas y eficiencia de uso de recursos de especies con diferentes  rutas de fijación de carbono en ecosistemas naturales y </a:t>
            </a:r>
            <a:r>
              <a:rPr lang="es-VE" sz="1100" dirty="0" err="1" smtClean="0"/>
              <a:t>agrosistemas</a:t>
            </a:r>
            <a:r>
              <a:rPr lang="es-VE" sz="1100" dirty="0" smtClean="0"/>
              <a:t>.</a:t>
            </a:r>
          </a:p>
          <a:p>
            <a:pPr lvl="0" algn="just"/>
            <a:r>
              <a:rPr lang="es-ES_tradnl" sz="1100" dirty="0"/>
              <a:t>Ecología Reproductiva de plantas a nivel comunitario,</a:t>
            </a:r>
            <a:r>
              <a:rPr lang="es-VE" sz="1100" dirty="0"/>
              <a:t> </a:t>
            </a:r>
            <a:r>
              <a:rPr lang="es-ES_tradnl" sz="1100" dirty="0"/>
              <a:t>Producción de frutos y semillas en Angiospermas; </a:t>
            </a:r>
            <a:r>
              <a:rPr lang="es-VE" sz="1100" dirty="0"/>
              <a:t>M</a:t>
            </a:r>
            <a:r>
              <a:rPr lang="es-ES_tradnl" sz="1100" dirty="0" err="1"/>
              <a:t>orfología</a:t>
            </a:r>
            <a:r>
              <a:rPr lang="es-ES_tradnl" sz="1100" dirty="0"/>
              <a:t> y anatomía de plantas silvestres y cultivadas; Interrelación de la </a:t>
            </a:r>
            <a:r>
              <a:rPr lang="es-ES_tradnl" sz="1100" dirty="0" err="1"/>
              <a:t>morfoanatomía</a:t>
            </a:r>
            <a:r>
              <a:rPr lang="es-ES_tradnl" sz="1100" dirty="0"/>
              <a:t> con investigaciones en taxonomía, sistemática, biología reproductiva, evolución, embriología, morfogénesis y ecología;</a:t>
            </a:r>
            <a:endParaRPr lang="es-VE" sz="1100" dirty="0" smtClean="0"/>
          </a:p>
        </p:txBody>
      </p:sp>
      <p:sp>
        <p:nvSpPr>
          <p:cNvPr id="21" name="20 Rectángulo"/>
          <p:cNvSpPr/>
          <p:nvPr/>
        </p:nvSpPr>
        <p:spPr>
          <a:xfrm>
            <a:off x="3501008" y="4932040"/>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22" name="21 Rectángulo"/>
          <p:cNvSpPr/>
          <p:nvPr/>
        </p:nvSpPr>
        <p:spPr>
          <a:xfrm>
            <a:off x="3586107" y="5132077"/>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5" name="24 CuadroTexto"/>
          <p:cNvSpPr txBox="1"/>
          <p:nvPr/>
        </p:nvSpPr>
        <p:spPr>
          <a:xfrm>
            <a:off x="3522566" y="5087696"/>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26" name="25 Grupo"/>
          <p:cNvGrpSpPr/>
          <p:nvPr/>
        </p:nvGrpSpPr>
        <p:grpSpPr>
          <a:xfrm>
            <a:off x="5630274" y="5014210"/>
            <a:ext cx="456609" cy="457591"/>
            <a:chOff x="5589240" y="4413103"/>
            <a:chExt cx="644601" cy="645988"/>
          </a:xfrm>
        </p:grpSpPr>
        <p:sp>
          <p:nvSpPr>
            <p:cNvPr id="28" name="27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29" name="28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30" name="2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4575" y="5529364"/>
            <a:ext cx="230469" cy="230469"/>
          </a:xfrm>
          <a:prstGeom prst="rect">
            <a:avLst/>
          </a:prstGeom>
        </p:spPr>
      </p:pic>
      <p:sp>
        <p:nvSpPr>
          <p:cNvPr id="32" name="31 CuadroTexto"/>
          <p:cNvSpPr txBox="1"/>
          <p:nvPr/>
        </p:nvSpPr>
        <p:spPr>
          <a:xfrm>
            <a:off x="3526212" y="5734290"/>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a:t>58(212)751011</a:t>
            </a:r>
            <a:endParaRPr lang="es-ES" sz="1100" dirty="0" smtClean="0"/>
          </a:p>
          <a:p>
            <a:pPr algn="just"/>
            <a:endParaRPr lang="es-ES" sz="1100" b="1" dirty="0"/>
          </a:p>
          <a:p>
            <a:pPr algn="just"/>
            <a:endParaRPr lang="es-ES" sz="1100" b="1" dirty="0" smtClean="0"/>
          </a:p>
          <a:p>
            <a:pPr algn="just"/>
            <a:r>
              <a:rPr lang="es-ES" sz="1100" b="1" dirty="0" smtClean="0"/>
              <a:t>Correo de contacto</a:t>
            </a:r>
          </a:p>
          <a:p>
            <a:pPr algn="just"/>
            <a:r>
              <a:rPr lang="es-ES" sz="1100" dirty="0"/>
              <a:t>diribe@ciens.ucv.ve</a:t>
            </a:r>
            <a:endParaRPr lang="es-ES" sz="1100" dirty="0" smtClean="0"/>
          </a:p>
          <a:p>
            <a:pPr algn="just"/>
            <a:endParaRPr lang="es-ES" sz="1100" dirty="0"/>
          </a:p>
          <a:p>
            <a:pPr algn="just"/>
            <a:r>
              <a:rPr lang="es-ES" sz="1100" b="1" dirty="0" smtClean="0"/>
              <a:t>Página Web</a:t>
            </a:r>
          </a:p>
          <a:p>
            <a:pPr algn="just"/>
            <a:r>
              <a:rPr lang="es-ES" sz="1100" dirty="0"/>
              <a:t>http://</a:t>
            </a:r>
            <a:r>
              <a:rPr lang="es-ES" sz="1100" dirty="0" smtClean="0"/>
              <a:t>www.ucv.ve/estructura/facultades/facultaddeciencias/institutos/ibe/centros-de-investigacion.html</a:t>
            </a:r>
            <a:endParaRPr lang="es-ES" sz="1100" dirty="0"/>
          </a:p>
          <a:p>
            <a:pPr algn="just"/>
            <a:endParaRPr lang="es-ES" sz="1100" b="1" dirty="0" smtClean="0"/>
          </a:p>
        </p:txBody>
      </p:sp>
      <p:grpSp>
        <p:nvGrpSpPr>
          <p:cNvPr id="33" name="32 Grupo"/>
          <p:cNvGrpSpPr/>
          <p:nvPr/>
        </p:nvGrpSpPr>
        <p:grpSpPr>
          <a:xfrm>
            <a:off x="3628246" y="6166338"/>
            <a:ext cx="220689" cy="220689"/>
            <a:chOff x="3827377" y="6599339"/>
            <a:chExt cx="373647" cy="373647"/>
          </a:xfrm>
        </p:grpSpPr>
        <p:sp>
          <p:nvSpPr>
            <p:cNvPr id="34" name="33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35" name="34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Tree>
    <p:extLst>
      <p:ext uri="{BB962C8B-B14F-4D97-AF65-F5344CB8AC3E}">
        <p14:creationId xmlns:p14="http://schemas.microsoft.com/office/powerpoint/2010/main" val="42211456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7" name="56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8" name="57 CuadroTexto"/>
          <p:cNvSpPr txBox="1"/>
          <p:nvPr/>
        </p:nvSpPr>
        <p:spPr>
          <a:xfrm>
            <a:off x="3490626" y="2253803"/>
            <a:ext cx="2746163" cy="1446550"/>
          </a:xfrm>
          <a:prstGeom prst="rect">
            <a:avLst/>
          </a:prstGeom>
          <a:noFill/>
        </p:spPr>
        <p:txBody>
          <a:bodyPr wrap="square" rtlCol="0">
            <a:spAutoFit/>
          </a:bodyPr>
          <a:lstStyle/>
          <a:p>
            <a:pPr algn="just"/>
            <a:r>
              <a:rPr lang="es-ES" sz="1100" b="1" dirty="0" smtClean="0"/>
              <a:t>RESEÑA</a:t>
            </a:r>
          </a:p>
          <a:p>
            <a:pPr algn="just"/>
            <a:r>
              <a:rPr lang="es-ES" sz="1100" dirty="0"/>
              <a:t>Las investigaciones del Laboratorio datan de 1962 con la materia “Cultivo de tejidos vegetales”. Para 1978, la profesora Eva de García logra establecer el Laboratorio de Cultivo de Tejidos Vegetales. En la década de los 90, se modifica el nombre a Laboratorio de Biotecnología Vegetal. </a:t>
            </a:r>
            <a:endParaRPr lang="es-ES" sz="1100" dirty="0" smtClean="0"/>
          </a:p>
        </p:txBody>
      </p:sp>
      <p:sp>
        <p:nvSpPr>
          <p:cNvPr id="59" name="58 Rectángulo"/>
          <p:cNvSpPr/>
          <p:nvPr/>
        </p:nvSpPr>
        <p:spPr>
          <a:xfrm>
            <a:off x="3573016" y="6156176"/>
            <a:ext cx="2613847" cy="209839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6392516"/>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6348135"/>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6274649"/>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6717795"/>
            <a:ext cx="230469" cy="230469"/>
          </a:xfrm>
          <a:prstGeom prst="rect">
            <a:avLst/>
          </a:prstGeom>
        </p:spPr>
      </p:pic>
      <p:sp>
        <p:nvSpPr>
          <p:cNvPr id="67" name="66 CuadroTexto"/>
          <p:cNvSpPr txBox="1"/>
          <p:nvPr/>
        </p:nvSpPr>
        <p:spPr>
          <a:xfrm>
            <a:off x="3598220" y="6958426"/>
            <a:ext cx="2588643" cy="1277273"/>
          </a:xfrm>
          <a:prstGeom prst="rect">
            <a:avLst/>
          </a:prstGeom>
          <a:noFill/>
        </p:spPr>
        <p:txBody>
          <a:bodyPr wrap="square" rtlCol="0">
            <a:spAutoFit/>
          </a:bodyPr>
          <a:lstStyle/>
          <a:p>
            <a:pPr algn="just"/>
            <a:r>
              <a:rPr lang="es-ES" sz="1100" b="1" dirty="0" smtClean="0"/>
              <a:t>Números Telefónicos</a:t>
            </a:r>
          </a:p>
          <a:p>
            <a:pPr algn="just"/>
            <a:r>
              <a:rPr lang="es-ES" sz="1100" dirty="0"/>
              <a:t>58(212) </a:t>
            </a:r>
            <a:r>
              <a:rPr lang="es-ES" sz="1100" dirty="0" smtClean="0"/>
              <a:t>751011/2198</a:t>
            </a:r>
            <a:endParaRPr lang="es-ES" sz="1100" b="1" dirty="0" smtClean="0"/>
          </a:p>
          <a:p>
            <a:pPr algn="just"/>
            <a:endParaRPr lang="es-ES" sz="1100" b="1" dirty="0" smtClean="0"/>
          </a:p>
          <a:p>
            <a:pPr algn="just"/>
            <a:r>
              <a:rPr lang="es-ES" sz="1100" b="1" dirty="0" smtClean="0"/>
              <a:t>Correo de contacto</a:t>
            </a:r>
          </a:p>
          <a:p>
            <a:pPr algn="just"/>
            <a:r>
              <a:rPr lang="es-ES" sz="1100" dirty="0" smtClean="0"/>
              <a:t>Eva.cristina.garcia@gmail.com</a:t>
            </a:r>
            <a:endParaRPr lang="es-ES" sz="1100" dirty="0"/>
          </a:p>
          <a:p>
            <a:pPr algn="just"/>
            <a:r>
              <a:rPr lang="es-ES" sz="1100" b="1" dirty="0" smtClean="0"/>
              <a:t>Página Web</a:t>
            </a:r>
          </a:p>
          <a:p>
            <a:pPr algn="just"/>
            <a:r>
              <a:rPr lang="es-ES" sz="1100" dirty="0"/>
              <a:t>http://www.ciens.ucv.ve/biotecnologia/</a:t>
            </a:r>
          </a:p>
        </p:txBody>
      </p:sp>
      <p:grpSp>
        <p:nvGrpSpPr>
          <p:cNvPr id="68" name="67 Grupo"/>
          <p:cNvGrpSpPr/>
          <p:nvPr/>
        </p:nvGrpSpPr>
        <p:grpSpPr>
          <a:xfrm>
            <a:off x="3700254" y="7318466"/>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1" name="70 CuadroTexto"/>
          <p:cNvSpPr txBox="1"/>
          <p:nvPr/>
        </p:nvSpPr>
        <p:spPr>
          <a:xfrm>
            <a:off x="549202" y="2227376"/>
            <a:ext cx="2807790" cy="5847755"/>
          </a:xfrm>
          <a:prstGeom prst="rect">
            <a:avLst/>
          </a:prstGeom>
          <a:noFill/>
        </p:spPr>
        <p:txBody>
          <a:bodyPr wrap="square" rtlCol="0">
            <a:spAutoFit/>
          </a:bodyPr>
          <a:lstStyle/>
          <a:p>
            <a:pPr algn="ctr"/>
            <a:r>
              <a:rPr lang="es-ES" sz="1100" b="1" dirty="0" smtClean="0"/>
              <a:t>LABORATORIO DE BIOTECNOLOGÍA VEGETAL</a:t>
            </a:r>
          </a:p>
          <a:p>
            <a:r>
              <a:rPr lang="es-ES" sz="1100" b="1" dirty="0" smtClean="0"/>
              <a:t>MISIÓN </a:t>
            </a:r>
          </a:p>
          <a:p>
            <a:pPr algn="just"/>
            <a:r>
              <a:rPr lang="es-ES" sz="1100" dirty="0"/>
              <a:t>Investigación básica y aplicada relacionada a la morfogénesis in vitro y mejoramiento vegetal</a:t>
            </a:r>
          </a:p>
          <a:p>
            <a:pPr algn="just"/>
            <a:r>
              <a:rPr lang="es-ES" sz="1100" b="1" dirty="0" smtClean="0"/>
              <a:t>VISION </a:t>
            </a:r>
          </a:p>
          <a:p>
            <a:pPr algn="just"/>
            <a:r>
              <a:rPr lang="es-ES" sz="1100" dirty="0"/>
              <a:t>Este Laboratorio al ser adscrito al Centro de Botánica Tropical, tiene como visión contribuir con el desarrollo de la ciencia en el país, mediante la ejecución de proyectos de investigación y la formación de profesionales (pre y postgrado), orientados al desarrollo de la morfogénesis  in vitro y al mejoramiento vegetal. </a:t>
            </a:r>
            <a:endParaRPr lang="es-ES" sz="1100" dirty="0" smtClean="0"/>
          </a:p>
          <a:p>
            <a:pPr algn="just"/>
            <a:r>
              <a:rPr lang="es-ES" sz="1100" b="1" dirty="0" smtClean="0"/>
              <a:t>OBJETIVOS</a:t>
            </a:r>
            <a:r>
              <a:rPr lang="es-ES" sz="1100" b="1" dirty="0"/>
              <a:t>	</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p>
          <a:p>
            <a:pPr algn="just"/>
            <a:endParaRPr lang="es-ES" sz="1100" b="1" dirty="0" smtClean="0"/>
          </a:p>
        </p:txBody>
      </p:sp>
      <p:pic>
        <p:nvPicPr>
          <p:cNvPr id="8194" name="Picture 2" descr="C:\Documents and Settings\Coordinación\Mis documentos\2-2-2018, FOTOS DE LABORATORIOS\P110088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5024" y="3781289"/>
            <a:ext cx="2455846" cy="184188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6" name="35 CuadroTexto"/>
          <p:cNvSpPr txBox="1"/>
          <p:nvPr/>
        </p:nvSpPr>
        <p:spPr>
          <a:xfrm>
            <a:off x="4387791" y="5724708"/>
            <a:ext cx="1777513" cy="215444"/>
          </a:xfrm>
          <a:prstGeom prst="rect">
            <a:avLst/>
          </a:prstGeom>
          <a:noFill/>
        </p:spPr>
        <p:txBody>
          <a:bodyPr wrap="square" rtlCol="0">
            <a:spAutoFit/>
          </a:bodyPr>
          <a:lstStyle/>
          <a:p>
            <a:pPr algn="r"/>
            <a:r>
              <a:rPr lang="es-ES" sz="800" i="1" dirty="0" smtClean="0"/>
              <a:t>Espacios del Laboratorio </a:t>
            </a:r>
            <a:endParaRPr lang="es-VE" sz="800" i="1" dirty="0" smtClean="0"/>
          </a:p>
        </p:txBody>
      </p:sp>
    </p:spTree>
    <p:extLst>
      <p:ext uri="{BB962C8B-B14F-4D97-AF65-F5344CB8AC3E}">
        <p14:creationId xmlns:p14="http://schemas.microsoft.com/office/powerpoint/2010/main" val="26955768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7" name="56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8" name="57 CuadroTexto"/>
          <p:cNvSpPr txBox="1"/>
          <p:nvPr/>
        </p:nvSpPr>
        <p:spPr>
          <a:xfrm>
            <a:off x="3490626" y="2253803"/>
            <a:ext cx="2746163" cy="1785104"/>
          </a:xfrm>
          <a:prstGeom prst="rect">
            <a:avLst/>
          </a:prstGeom>
          <a:noFill/>
        </p:spPr>
        <p:txBody>
          <a:bodyPr wrap="square" rtlCol="0">
            <a:spAutoFit/>
          </a:bodyPr>
          <a:lstStyle/>
          <a:p>
            <a:pPr algn="just"/>
            <a:r>
              <a:rPr lang="es-ES" sz="1100" b="1" dirty="0" smtClean="0"/>
              <a:t>RESEÑA</a:t>
            </a:r>
          </a:p>
          <a:p>
            <a:pPr algn="just"/>
            <a:r>
              <a:rPr lang="es-ES" sz="1100" dirty="0"/>
              <a:t>El Laboratorio fue creado en el año 2000, con los objetivos generales de desarrollar proyectos de investigación y formar estudiantes de pre y postgrado. A lo largo de los años, el Laboratorio ha realizado estudios genéticos en Aloe </a:t>
            </a:r>
            <a:r>
              <a:rPr lang="es-ES" sz="1100" dirty="0" err="1"/>
              <a:t>sp</a:t>
            </a:r>
            <a:r>
              <a:rPr lang="es-ES" sz="1100" dirty="0"/>
              <a:t>. y </a:t>
            </a:r>
            <a:r>
              <a:rPr lang="es-ES" sz="1100" dirty="0" err="1"/>
              <a:t>Coffea</a:t>
            </a:r>
            <a:r>
              <a:rPr lang="es-ES" sz="1100" dirty="0"/>
              <a:t> </a:t>
            </a:r>
            <a:r>
              <a:rPr lang="es-ES" sz="1100" dirty="0" err="1"/>
              <a:t>arabica</a:t>
            </a:r>
            <a:r>
              <a:rPr lang="es-ES" sz="1100" dirty="0"/>
              <a:t>, mediante la determinación de características morfológicas, citogenéticas y marcadores de ADN. </a:t>
            </a:r>
            <a:endParaRPr lang="es-ES" sz="1100" dirty="0" smtClean="0"/>
          </a:p>
        </p:txBody>
      </p:sp>
      <p:sp>
        <p:nvSpPr>
          <p:cNvPr id="59" name="58 Rectángulo"/>
          <p:cNvSpPr/>
          <p:nvPr/>
        </p:nvSpPr>
        <p:spPr>
          <a:xfrm>
            <a:off x="3573016" y="6300192"/>
            <a:ext cx="2613847" cy="18899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6507778"/>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6463397"/>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6389911"/>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sp>
        <p:nvSpPr>
          <p:cNvPr id="67" name="66 CuadroTexto"/>
          <p:cNvSpPr txBox="1"/>
          <p:nvPr/>
        </p:nvSpPr>
        <p:spPr>
          <a:xfrm>
            <a:off x="3598220" y="6605935"/>
            <a:ext cx="2588643" cy="1446550"/>
          </a:xfrm>
          <a:prstGeom prst="rect">
            <a:avLst/>
          </a:prstGeom>
          <a:noFill/>
        </p:spPr>
        <p:txBody>
          <a:bodyPr wrap="square" rtlCol="0">
            <a:spAutoFit/>
          </a:bodyPr>
          <a:lstStyle/>
          <a:p>
            <a:pPr algn="just"/>
            <a:endParaRPr lang="es-ES" sz="1100" b="1" dirty="0" smtClean="0"/>
          </a:p>
          <a:p>
            <a:pPr lvl="1" algn="just"/>
            <a:endParaRPr lang="es-ES" sz="1100" b="1" dirty="0"/>
          </a:p>
          <a:p>
            <a:pPr algn="just"/>
            <a:endParaRPr lang="es-ES" sz="1100" b="1" dirty="0" smtClean="0"/>
          </a:p>
          <a:p>
            <a:pPr algn="just"/>
            <a:r>
              <a:rPr lang="es-ES" sz="1100" b="1" dirty="0" smtClean="0"/>
              <a:t>Números Telefónicos</a:t>
            </a:r>
          </a:p>
          <a:p>
            <a:pPr algn="just"/>
            <a:r>
              <a:rPr lang="es-ES" sz="1100" dirty="0" smtClean="0"/>
              <a:t>58(212)751011/2161</a:t>
            </a:r>
            <a:endParaRPr lang="es-ES" sz="1100" b="1" dirty="0" smtClean="0"/>
          </a:p>
          <a:p>
            <a:pPr algn="just"/>
            <a:endParaRPr lang="es-ES" sz="1100" b="1" dirty="0" smtClean="0"/>
          </a:p>
          <a:p>
            <a:pPr algn="just"/>
            <a:r>
              <a:rPr lang="es-ES" sz="1100" b="1" dirty="0" smtClean="0"/>
              <a:t>Correo de contacto</a:t>
            </a:r>
          </a:p>
          <a:p>
            <a:pPr algn="just"/>
            <a:r>
              <a:rPr lang="es-ES" sz="1100" dirty="0" smtClean="0"/>
              <a:t>Andrea.menedez@ciens.ucv.ve</a:t>
            </a:r>
          </a:p>
        </p:txBody>
      </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6879522"/>
            <a:ext cx="230469" cy="230469"/>
          </a:xfrm>
          <a:prstGeom prst="rect">
            <a:avLst/>
          </a:prstGeom>
        </p:spPr>
      </p:pic>
      <p:grpSp>
        <p:nvGrpSpPr>
          <p:cNvPr id="68" name="67 Grupo"/>
          <p:cNvGrpSpPr/>
          <p:nvPr/>
        </p:nvGrpSpPr>
        <p:grpSpPr>
          <a:xfrm>
            <a:off x="3700254" y="7465366"/>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1" name="70 CuadroTexto"/>
          <p:cNvSpPr txBox="1"/>
          <p:nvPr/>
        </p:nvSpPr>
        <p:spPr>
          <a:xfrm>
            <a:off x="549202" y="2227376"/>
            <a:ext cx="2807790" cy="6186309"/>
          </a:xfrm>
          <a:prstGeom prst="rect">
            <a:avLst/>
          </a:prstGeom>
          <a:noFill/>
        </p:spPr>
        <p:txBody>
          <a:bodyPr wrap="square" rtlCol="0">
            <a:spAutoFit/>
          </a:bodyPr>
          <a:lstStyle/>
          <a:p>
            <a:pPr algn="ctr"/>
            <a:r>
              <a:rPr lang="es-ES" sz="1100" b="1" dirty="0" smtClean="0"/>
              <a:t>LABORATORIO DE CLONACIÓN </a:t>
            </a:r>
          </a:p>
          <a:p>
            <a:pPr algn="ctr"/>
            <a:r>
              <a:rPr lang="es-ES" sz="1100" b="1" dirty="0" smtClean="0"/>
              <a:t>Y GENÉTICA VEGETAL</a:t>
            </a:r>
          </a:p>
          <a:p>
            <a:r>
              <a:rPr lang="es-ES" sz="1100" b="1" dirty="0" smtClean="0"/>
              <a:t>MISIÓN </a:t>
            </a:r>
          </a:p>
          <a:p>
            <a:pPr algn="just"/>
            <a:r>
              <a:rPr lang="es-ES" sz="1100" dirty="0"/>
              <a:t>Investigación básica y aplicada relacionada a sistemas de clonación de plantas cultivadas y silvestres.</a:t>
            </a:r>
            <a:endParaRPr lang="es-ES" sz="1100" dirty="0" smtClean="0"/>
          </a:p>
          <a:p>
            <a:pPr algn="just"/>
            <a:r>
              <a:rPr lang="es-ES" sz="1100" b="1" dirty="0" smtClean="0"/>
              <a:t>VISION </a:t>
            </a:r>
            <a:endParaRPr lang="es-ES" sz="1100" b="1" dirty="0"/>
          </a:p>
          <a:p>
            <a:pPr algn="just"/>
            <a:r>
              <a:rPr lang="es-ES" sz="1100" dirty="0"/>
              <a:t>Este Laboratorio al ser adscrito al Centro de Botánica Tropical, tiene como visión contribuir con el desarrollo de la ciencia en el país, mediante la ejecución de proyectos de investigación y la formación de profesionales (pre y postgrado), dirigidos al análisis y desarrollo de sistemas de clonación de plantas cultivadas y silvestres.</a:t>
            </a:r>
            <a:endParaRPr lang="es-ES" sz="1100" dirty="0" smtClean="0"/>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a:t>
            </a:r>
            <a:r>
              <a:rPr lang="es-ES" sz="1100" dirty="0" smtClean="0"/>
              <a:t>postgrado.</a:t>
            </a:r>
          </a:p>
          <a:p>
            <a:pPr algn="just"/>
            <a:r>
              <a:rPr lang="es-ES" sz="1100" b="1" dirty="0" smtClean="0"/>
              <a:t>FUNCIONES</a:t>
            </a:r>
            <a:endParaRPr lang="es-ES" sz="1100" b="1" dirty="0"/>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endParaRPr lang="es-ES" sz="1100" dirty="0" smtClean="0"/>
          </a:p>
          <a:p>
            <a:pPr algn="just"/>
            <a:endParaRPr lang="es-ES" sz="1100" b="1" dirty="0" smtClean="0"/>
          </a:p>
        </p:txBody>
      </p:sp>
      <p:pic>
        <p:nvPicPr>
          <p:cNvPr id="9218" name="Picture 2" descr="C:\Documents and Settings\Coordinación\Mis documentos\2-2-2018, FOTOS DE LABORATORIOS\P110089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84149" y="4076065"/>
            <a:ext cx="2409147" cy="18068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6" name="35 CuadroTexto"/>
          <p:cNvSpPr txBox="1"/>
          <p:nvPr/>
        </p:nvSpPr>
        <p:spPr>
          <a:xfrm>
            <a:off x="4365104" y="5940152"/>
            <a:ext cx="1777513" cy="215444"/>
          </a:xfrm>
          <a:prstGeom prst="rect">
            <a:avLst/>
          </a:prstGeom>
          <a:noFill/>
        </p:spPr>
        <p:txBody>
          <a:bodyPr wrap="square" rtlCol="0">
            <a:spAutoFit/>
          </a:bodyPr>
          <a:lstStyle/>
          <a:p>
            <a:pPr algn="r"/>
            <a:r>
              <a:rPr lang="es-ES" sz="800" i="1" dirty="0" smtClean="0"/>
              <a:t>Prof. Andrea Menéndez </a:t>
            </a:r>
            <a:endParaRPr lang="es-VE" sz="800" i="1" dirty="0" smtClean="0"/>
          </a:p>
        </p:txBody>
      </p:sp>
    </p:spTree>
    <p:extLst>
      <p:ext uri="{BB962C8B-B14F-4D97-AF65-F5344CB8AC3E}">
        <p14:creationId xmlns:p14="http://schemas.microsoft.com/office/powerpoint/2010/main" val="956203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2712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81657"/>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33871"/>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59064"/>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548680" y="8565719"/>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sp>
        <p:nvSpPr>
          <p:cNvPr id="18" name="17 CuadroTexto"/>
          <p:cNvSpPr txBox="1"/>
          <p:nvPr/>
        </p:nvSpPr>
        <p:spPr>
          <a:xfrm>
            <a:off x="398896" y="1281547"/>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Reseña General  </a:t>
            </a:r>
            <a:endParaRPr lang="es-VE" sz="2000" dirty="0">
              <a:latin typeface="Kozuka Gothic Pro H" pitchFamily="34" charset="-128"/>
              <a:ea typeface="Kozuka Gothic Pro H" pitchFamily="34" charset="-128"/>
            </a:endParaRPr>
          </a:p>
        </p:txBody>
      </p:sp>
      <p:cxnSp>
        <p:nvCxnSpPr>
          <p:cNvPr id="20" name="19 Conector recto"/>
          <p:cNvCxnSpPr/>
          <p:nvPr/>
        </p:nvCxnSpPr>
        <p:spPr>
          <a:xfrm>
            <a:off x="442170" y="1681657"/>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51520"/>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5916656" y="8531322"/>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964309" y="8538209"/>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30" name="29 CuadroTexto"/>
          <p:cNvSpPr txBox="1"/>
          <p:nvPr/>
        </p:nvSpPr>
        <p:spPr>
          <a:xfrm>
            <a:off x="476672" y="1754826"/>
            <a:ext cx="6005060" cy="400110"/>
          </a:xfrm>
          <a:prstGeom prst="rect">
            <a:avLst/>
          </a:prstGeom>
          <a:noFill/>
        </p:spPr>
        <p:txBody>
          <a:bodyPr wrap="square" rtlCol="0">
            <a:spAutoFit/>
          </a:bodyPr>
          <a:lstStyle/>
          <a:p>
            <a:r>
              <a:rPr lang="es-ES" sz="2000" dirty="0" smtClean="0">
                <a:latin typeface="Kozuka Gothic Pro M" pitchFamily="34" charset="-128"/>
                <a:ea typeface="Kozuka Gothic Pro M" pitchFamily="34" charset="-128"/>
              </a:rPr>
              <a:t>Misión y Objetivos </a:t>
            </a:r>
            <a:endParaRPr lang="es-VE" sz="2000" dirty="0">
              <a:latin typeface="Kozuka Gothic Pro M" pitchFamily="34" charset="-128"/>
              <a:ea typeface="Kozuka Gothic Pro M" pitchFamily="34" charset="-128"/>
            </a:endParaRPr>
          </a:p>
        </p:txBody>
      </p:sp>
      <p:sp>
        <p:nvSpPr>
          <p:cNvPr id="35" name="34 CuadroTexto"/>
          <p:cNvSpPr txBox="1"/>
          <p:nvPr/>
        </p:nvSpPr>
        <p:spPr>
          <a:xfrm>
            <a:off x="2276872" y="3030639"/>
            <a:ext cx="4032448" cy="4339650"/>
          </a:xfrm>
          <a:prstGeom prst="rect">
            <a:avLst/>
          </a:prstGeom>
          <a:noFill/>
        </p:spPr>
        <p:txBody>
          <a:bodyPr wrap="square" rtlCol="0">
            <a:spAutoFit/>
          </a:bodyPr>
          <a:lstStyle/>
          <a:p>
            <a:pPr algn="just"/>
            <a:r>
              <a:rPr lang="es-VE" sz="1200" b="1" dirty="0" smtClean="0"/>
              <a:t>MISIÓN</a:t>
            </a:r>
          </a:p>
          <a:p>
            <a:pPr algn="just"/>
            <a:r>
              <a:rPr lang="es-VE" sz="1100" dirty="0" smtClean="0"/>
              <a:t>Formar recursos humanos de alto nivel, capaces de ejecutar en ambientes de cambio constante los diferentes quehaceres de la Ciencia: docencia, investigación, innovación y desarrollo, extensión y asesoría para la internalización de principios, valores y actitudes que contribuyan al desarrollo social mediante el majeo del conocimiento (Enseñanza/adquisición, Creación/Transformación, Aplicación/Difusión).</a:t>
            </a:r>
          </a:p>
          <a:p>
            <a:pPr algn="just"/>
            <a:endParaRPr lang="es-VE" sz="1100" dirty="0"/>
          </a:p>
          <a:p>
            <a:pPr algn="just"/>
            <a:r>
              <a:rPr lang="es-VE" sz="1100" b="1" dirty="0" smtClean="0"/>
              <a:t>OBJETIVOS</a:t>
            </a:r>
          </a:p>
          <a:p>
            <a:pPr marL="171450" indent="-171450" algn="just">
              <a:buFont typeface="Arial" pitchFamily="34" charset="0"/>
              <a:buChar char="•"/>
            </a:pPr>
            <a:r>
              <a:rPr lang="es-VE" sz="1100" dirty="0" smtClean="0"/>
              <a:t>Formación de profesionales con sólido nivel académico en las ramas de la Biología, Computación, Física, Geoquímica, Matemática y Química</a:t>
            </a:r>
          </a:p>
          <a:p>
            <a:pPr marL="171450" indent="-171450" algn="just">
              <a:buFont typeface="Arial" pitchFamily="34" charset="0"/>
              <a:buChar char="•"/>
            </a:pPr>
            <a:r>
              <a:rPr lang="es-VE" sz="1100" dirty="0" smtClean="0"/>
              <a:t>Formar investigadores, docentes y profesionales de alta calidad</a:t>
            </a:r>
          </a:p>
          <a:p>
            <a:pPr marL="171450" indent="-171450" algn="just">
              <a:buFont typeface="Arial" pitchFamily="34" charset="0"/>
              <a:buChar char="•"/>
            </a:pPr>
            <a:r>
              <a:rPr lang="es-VE" sz="1100" dirty="0" smtClean="0"/>
              <a:t>Promover y desarrollar las actividades de investigación </a:t>
            </a:r>
          </a:p>
          <a:p>
            <a:pPr marL="171450" indent="-171450" algn="just">
              <a:buFont typeface="Arial" pitchFamily="34" charset="0"/>
              <a:buChar char="•"/>
            </a:pPr>
            <a:r>
              <a:rPr lang="es-VE" sz="1100" dirty="0" smtClean="0"/>
              <a:t>Mantener intercambios científicos con otros centros nacionales e internacionales</a:t>
            </a:r>
          </a:p>
          <a:p>
            <a:pPr marL="171450" indent="-171450" algn="just">
              <a:buFont typeface="Arial" pitchFamily="34" charset="0"/>
              <a:buChar char="•"/>
            </a:pPr>
            <a:r>
              <a:rPr lang="es-VE" sz="1100" dirty="0" smtClean="0"/>
              <a:t>Capturar el financiamiento de las investigaciones ante instituciones externas a través de la promoción de las investigaciones</a:t>
            </a:r>
          </a:p>
          <a:p>
            <a:pPr marL="171450" indent="-171450" algn="just">
              <a:buFont typeface="Arial" pitchFamily="34" charset="0"/>
              <a:buChar char="•"/>
            </a:pPr>
            <a:r>
              <a:rPr lang="es-VE" sz="1100" dirty="0" smtClean="0"/>
              <a:t>Promover actividades de extensión</a:t>
            </a:r>
          </a:p>
          <a:p>
            <a:pPr marL="171450" indent="-171450" algn="just">
              <a:buFont typeface="Arial" pitchFamily="34" charset="0"/>
              <a:buChar char="•"/>
            </a:pPr>
            <a:r>
              <a:rPr lang="es-VE" sz="1100" dirty="0" smtClean="0"/>
              <a:t>Insertar y proyectar las actividades de la Facultad de Ciencias en la sociedad</a:t>
            </a:r>
          </a:p>
          <a:p>
            <a:pPr marL="171450" indent="-171450" algn="just">
              <a:buFont typeface="Arial" pitchFamily="34" charset="0"/>
              <a:buChar char="•"/>
            </a:pPr>
            <a:r>
              <a:rPr lang="es-VE" sz="1100" dirty="0" smtClean="0"/>
              <a:t>Prestar servicio técnico y asesoramiento a empresas oficiales y privadas en el ámbito nacional</a:t>
            </a:r>
            <a:endParaRPr lang="es-VE" sz="1100" dirty="0"/>
          </a:p>
        </p:txBody>
      </p:sp>
      <p:pic>
        <p:nvPicPr>
          <p:cNvPr id="36" name="3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45" y="3124802"/>
            <a:ext cx="1441987" cy="3995673"/>
          </a:xfrm>
          <a:prstGeom prst="rect">
            <a:avLst/>
          </a:prstGeom>
        </p:spPr>
      </p:pic>
    </p:spTree>
    <p:extLst>
      <p:ext uri="{BB962C8B-B14F-4D97-AF65-F5344CB8AC3E}">
        <p14:creationId xmlns:p14="http://schemas.microsoft.com/office/powerpoint/2010/main" val="10503077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7" name="56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9" name="58 Rectángulo"/>
          <p:cNvSpPr/>
          <p:nvPr/>
        </p:nvSpPr>
        <p:spPr>
          <a:xfrm>
            <a:off x="3573016" y="6362038"/>
            <a:ext cx="2613847" cy="18823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6562075"/>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6517694"/>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6444208"/>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6959362"/>
            <a:ext cx="230469" cy="230469"/>
          </a:xfrm>
          <a:prstGeom prst="rect">
            <a:avLst/>
          </a:prstGeom>
        </p:spPr>
      </p:pic>
      <p:sp>
        <p:nvSpPr>
          <p:cNvPr id="67" name="66 CuadroTexto"/>
          <p:cNvSpPr txBox="1"/>
          <p:nvPr/>
        </p:nvSpPr>
        <p:spPr>
          <a:xfrm>
            <a:off x="3598220" y="7164288"/>
            <a:ext cx="2588643" cy="938719"/>
          </a:xfrm>
          <a:prstGeom prst="rect">
            <a:avLst/>
          </a:prstGeom>
          <a:noFill/>
        </p:spPr>
        <p:txBody>
          <a:bodyPr wrap="square" rtlCol="0">
            <a:spAutoFit/>
          </a:bodyPr>
          <a:lstStyle/>
          <a:p>
            <a:pPr algn="just"/>
            <a:r>
              <a:rPr lang="es-ES" sz="1100" b="1" dirty="0" smtClean="0"/>
              <a:t>Números Telefónicos</a:t>
            </a:r>
          </a:p>
          <a:p>
            <a:pPr algn="just"/>
            <a:r>
              <a:rPr lang="es-ES" sz="1100" dirty="0"/>
              <a:t>58 (</a:t>
            </a:r>
            <a:r>
              <a:rPr lang="es-ES" sz="1100" dirty="0" smtClean="0"/>
              <a:t>212)751011/0944/0377</a:t>
            </a:r>
            <a:endParaRPr lang="es-ES" sz="1100" dirty="0"/>
          </a:p>
          <a:p>
            <a:pPr algn="just"/>
            <a:endParaRPr lang="es-ES" sz="1100" dirty="0"/>
          </a:p>
          <a:p>
            <a:pPr algn="just"/>
            <a:r>
              <a:rPr lang="es-ES" sz="1100" b="1" dirty="0" smtClean="0"/>
              <a:t>Página Web</a:t>
            </a:r>
          </a:p>
          <a:p>
            <a:pPr algn="just"/>
            <a:r>
              <a:rPr lang="es-ES" sz="1100" dirty="0"/>
              <a:t>http://www.ciens.ucv.ve/xerofitas/</a:t>
            </a:r>
            <a:endParaRPr lang="es-ES" sz="1100" dirty="0" smtClean="0"/>
          </a:p>
        </p:txBody>
      </p:sp>
      <p:sp>
        <p:nvSpPr>
          <p:cNvPr id="71" name="70 CuadroTexto"/>
          <p:cNvSpPr txBox="1"/>
          <p:nvPr/>
        </p:nvSpPr>
        <p:spPr>
          <a:xfrm>
            <a:off x="549202" y="2267744"/>
            <a:ext cx="2807790" cy="6017032"/>
          </a:xfrm>
          <a:prstGeom prst="rect">
            <a:avLst/>
          </a:prstGeom>
          <a:noFill/>
        </p:spPr>
        <p:txBody>
          <a:bodyPr wrap="square" rtlCol="0">
            <a:spAutoFit/>
          </a:bodyPr>
          <a:lstStyle/>
          <a:p>
            <a:pPr algn="ctr"/>
            <a:r>
              <a:rPr lang="es-ES" sz="1100" b="1" dirty="0" smtClean="0"/>
              <a:t>LABORATORIO DE ECOFISIOLOGÍA DE XERÓFITAS</a:t>
            </a:r>
            <a:endParaRPr lang="es-ES" sz="1100" b="1" dirty="0"/>
          </a:p>
          <a:p>
            <a:pPr algn="just"/>
            <a:r>
              <a:rPr lang="es-ES" sz="1100" b="1" dirty="0" smtClean="0"/>
              <a:t>FUNCIONES </a:t>
            </a:r>
          </a:p>
          <a:p>
            <a:pPr marL="171450" indent="-171450" algn="just">
              <a:buFont typeface="Arial" pitchFamily="34" charset="0"/>
              <a:buChar char="•"/>
            </a:pPr>
            <a:r>
              <a:rPr lang="es-ES" sz="1100" dirty="0" smtClean="0"/>
              <a:t>Mecanismos </a:t>
            </a:r>
            <a:r>
              <a:rPr lang="es-ES" sz="1100" dirty="0"/>
              <a:t>fisiológicos y bioquímicos de resistencia a la sequía. </a:t>
            </a:r>
            <a:endParaRPr lang="es-ES" sz="1100" dirty="0" smtClean="0"/>
          </a:p>
          <a:p>
            <a:pPr marL="171450" indent="-171450" algn="just">
              <a:buFont typeface="Arial" pitchFamily="34" charset="0"/>
              <a:buChar char="•"/>
            </a:pPr>
            <a:r>
              <a:rPr lang="es-ES" sz="1100" dirty="0" smtClean="0"/>
              <a:t>Estudios </a:t>
            </a:r>
            <a:r>
              <a:rPr lang="es-ES" sz="1100" dirty="0"/>
              <a:t>de fotosíntesis y relaciones hídricas en un bosque inundable. </a:t>
            </a:r>
            <a:endParaRPr lang="es-ES" sz="1100" dirty="0" smtClean="0"/>
          </a:p>
          <a:p>
            <a:pPr marL="171450" indent="-171450" algn="just">
              <a:buFont typeface="Arial" pitchFamily="34" charset="0"/>
              <a:buChar char="•"/>
            </a:pPr>
            <a:r>
              <a:rPr lang="es-ES" sz="1100" dirty="0" smtClean="0"/>
              <a:t>Efecto </a:t>
            </a:r>
            <a:r>
              <a:rPr lang="es-ES" sz="1100" dirty="0"/>
              <a:t>del CO 2 elevado sobre la fotosíntesis, el crecimiento y las relaciones hídricas de plantas silvestres y de cultivo. </a:t>
            </a:r>
            <a:endParaRPr lang="es-ES" sz="1100" dirty="0" smtClean="0"/>
          </a:p>
          <a:p>
            <a:pPr marL="171450" indent="-171450" algn="just">
              <a:buFont typeface="Arial" pitchFamily="34" charset="0"/>
              <a:buChar char="•"/>
            </a:pPr>
            <a:r>
              <a:rPr lang="es-ES" sz="1100" dirty="0" smtClean="0"/>
              <a:t>Plantas </a:t>
            </a:r>
            <a:r>
              <a:rPr lang="es-ES" sz="1100" dirty="0"/>
              <a:t>CAM. Relaciones hídricas y nutricionales de plantas silvestres. </a:t>
            </a:r>
            <a:endParaRPr lang="es-ES" sz="1100" dirty="0" smtClean="0"/>
          </a:p>
          <a:p>
            <a:pPr algn="just"/>
            <a:r>
              <a:rPr lang="es-ES" sz="1100" b="1" dirty="0" smtClean="0"/>
              <a:t>LINEAS DE INVESTIGACIÓN </a:t>
            </a:r>
            <a:endParaRPr lang="es-VE" sz="1100" dirty="0"/>
          </a:p>
          <a:p>
            <a:pPr marL="171450" lvl="0" indent="-171450" algn="just">
              <a:buFont typeface="Arial" pitchFamily="34" charset="0"/>
              <a:buChar char="•"/>
            </a:pPr>
            <a:r>
              <a:rPr lang="es-ES" sz="1100" dirty="0"/>
              <a:t>Fotosíntesis, relaciones hídricas y eficiencia de uso de recursos de especies con diferentes  rutas de fijación de </a:t>
            </a:r>
            <a:r>
              <a:rPr lang="es-ES" sz="1100" dirty="0" smtClean="0"/>
              <a:t>carbono </a:t>
            </a:r>
            <a:r>
              <a:rPr lang="es-ES" sz="1100" dirty="0"/>
              <a:t>en ecosistemas naturales y </a:t>
            </a:r>
            <a:r>
              <a:rPr lang="es-ES" sz="1100" dirty="0" smtClean="0"/>
              <a:t>agrosistemas.</a:t>
            </a:r>
          </a:p>
          <a:p>
            <a:pPr marL="171450" indent="-171450" algn="just">
              <a:buFont typeface="Arial" pitchFamily="34" charset="0"/>
              <a:buChar char="•"/>
            </a:pPr>
            <a:r>
              <a:rPr lang="es-ES" sz="1100" dirty="0"/>
              <a:t>Las líneas de investigación originales, que aún se mantiene, fueron el estudio de la fotosíntesis y las relaciones hídricas de xerófitas, incluyendo plantas C3, C4 y CAM. </a:t>
            </a:r>
            <a:endParaRPr lang="es-ES" sz="1100" dirty="0" smtClean="0"/>
          </a:p>
          <a:p>
            <a:pPr marL="171450" indent="-171450" algn="just">
              <a:buFont typeface="Arial" pitchFamily="34" charset="0"/>
              <a:buChar char="•"/>
            </a:pPr>
            <a:r>
              <a:rPr lang="es-ES" sz="1100" dirty="0" smtClean="0"/>
              <a:t>El </a:t>
            </a:r>
            <a:r>
              <a:rPr lang="es-ES" sz="1100" dirty="0"/>
              <a:t>Laboratorio estuvo involucrado desde 1993 hasta 2005 en el estudio del efecto de la concentración supra-atmosférica de CO2 sobre la ecofisiología de xerófitas, yuca y especies silvestres en su ambiente natural</a:t>
            </a:r>
            <a:r>
              <a:rPr lang="es-ES" sz="1100" dirty="0" smtClean="0"/>
              <a:t>.</a:t>
            </a:r>
          </a:p>
          <a:p>
            <a:pPr marL="171450" indent="-171450" algn="just">
              <a:buFont typeface="Arial" pitchFamily="34" charset="0"/>
              <a:buChar char="•"/>
            </a:pPr>
            <a:r>
              <a:rPr lang="es-ES" sz="1100" dirty="0" smtClean="0"/>
              <a:t>A </a:t>
            </a:r>
            <a:r>
              <a:rPr lang="es-ES" sz="1100" dirty="0"/>
              <a:t>partir de 1995, se abrió la línea de investigación sobre tolerancia a la inundación en árboles tropicales y, desde 2006, la línea de restablecimiento vegetal por especies autóctonas en zonas degradas, ambas líneas vigentes en la actualidad.</a:t>
            </a:r>
          </a:p>
          <a:p>
            <a:pPr marL="171450" lvl="0" indent="-171450" algn="just">
              <a:buFont typeface="Arial" pitchFamily="34" charset="0"/>
              <a:buChar char="•"/>
            </a:pPr>
            <a:endParaRPr lang="es-ES" sz="1100" dirty="0" smtClean="0"/>
          </a:p>
        </p:txBody>
      </p:sp>
      <p:sp>
        <p:nvSpPr>
          <p:cNvPr id="35" name="34 CuadroTexto"/>
          <p:cNvSpPr txBox="1"/>
          <p:nvPr/>
        </p:nvSpPr>
        <p:spPr>
          <a:xfrm>
            <a:off x="3501530" y="2313171"/>
            <a:ext cx="2807790" cy="1446550"/>
          </a:xfrm>
          <a:prstGeom prst="rect">
            <a:avLst/>
          </a:prstGeom>
          <a:noFill/>
        </p:spPr>
        <p:txBody>
          <a:bodyPr wrap="square" rtlCol="0">
            <a:spAutoFit/>
          </a:bodyPr>
          <a:lstStyle/>
          <a:p>
            <a:pPr algn="just"/>
            <a:r>
              <a:rPr lang="es-ES" sz="1100" b="1" dirty="0" smtClean="0"/>
              <a:t>RESEÑA </a:t>
            </a:r>
          </a:p>
          <a:p>
            <a:pPr algn="just"/>
            <a:r>
              <a:rPr lang="es-ES" sz="1100" dirty="0"/>
              <a:t>El </a:t>
            </a:r>
            <a:r>
              <a:rPr lang="es-ES" sz="1100" dirty="0" err="1"/>
              <a:t>Lab</a:t>
            </a:r>
            <a:r>
              <a:rPr lang="es-ES" sz="1100" dirty="0"/>
              <a:t>. Ecofisiología de Xerófitas fue fundado en 1976 por Ana Herrera y Gustavo Montes, ambos recién egresados del doctorado en la U. de Londres. La iniciativa fue propulsada por la Dra. Renata </a:t>
            </a:r>
            <a:r>
              <a:rPr lang="es-ES" sz="1100" dirty="0" err="1"/>
              <a:t>Wulff</a:t>
            </a:r>
            <a:r>
              <a:rPr lang="es-ES" sz="1100" dirty="0"/>
              <a:t> y financiada en gran medida por un proyecto del CONICIT (Venezuela</a:t>
            </a:r>
            <a:r>
              <a:rPr lang="es-ES" sz="1100" dirty="0" smtClean="0"/>
              <a:t>).</a:t>
            </a:r>
          </a:p>
        </p:txBody>
      </p:sp>
      <p:pic>
        <p:nvPicPr>
          <p:cNvPr id="10242" name="Picture 2" descr="C:\Documents and Settings\Coordinación\Mis documentos\2-2-2018, FOTOS DE LABORATORIOS\P110087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5024" y="3943169"/>
            <a:ext cx="2514012" cy="188550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6" name="35 CuadroTexto"/>
          <p:cNvSpPr txBox="1"/>
          <p:nvPr/>
        </p:nvSpPr>
        <p:spPr>
          <a:xfrm>
            <a:off x="4387791" y="5940152"/>
            <a:ext cx="1777513" cy="338554"/>
          </a:xfrm>
          <a:prstGeom prst="rect">
            <a:avLst/>
          </a:prstGeom>
          <a:noFill/>
        </p:spPr>
        <p:txBody>
          <a:bodyPr wrap="square" rtlCol="0">
            <a:spAutoFit/>
          </a:bodyPr>
          <a:lstStyle/>
          <a:p>
            <a:pPr algn="r"/>
            <a:r>
              <a:rPr lang="es-ES" sz="800" i="1" dirty="0" smtClean="0"/>
              <a:t>Prof. Wilmer </a:t>
            </a:r>
            <a:r>
              <a:rPr lang="es-ES" sz="800" i="1" dirty="0" err="1" smtClean="0"/>
              <a:t>Tezara</a:t>
            </a:r>
            <a:endParaRPr lang="es-ES" sz="800" i="1" dirty="0" smtClean="0"/>
          </a:p>
          <a:p>
            <a:pPr algn="r"/>
            <a:r>
              <a:rPr lang="es-ES" sz="800" i="1" dirty="0" smtClean="0"/>
              <a:t>Responsable del Laboratorio </a:t>
            </a:r>
            <a:endParaRPr lang="es-VE" sz="800" i="1" dirty="0" smtClean="0"/>
          </a:p>
        </p:txBody>
      </p:sp>
    </p:spTree>
    <p:extLst>
      <p:ext uri="{BB962C8B-B14F-4D97-AF65-F5344CB8AC3E}">
        <p14:creationId xmlns:p14="http://schemas.microsoft.com/office/powerpoint/2010/main" val="12611706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7" name="56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8" name="57 CuadroTexto"/>
          <p:cNvSpPr txBox="1"/>
          <p:nvPr/>
        </p:nvSpPr>
        <p:spPr>
          <a:xfrm>
            <a:off x="3490626" y="2253803"/>
            <a:ext cx="2746163" cy="3647152"/>
          </a:xfrm>
          <a:prstGeom prst="rect">
            <a:avLst/>
          </a:prstGeom>
          <a:noFill/>
        </p:spPr>
        <p:txBody>
          <a:bodyPr wrap="square" rtlCol="0">
            <a:spAutoFit/>
          </a:bodyPr>
          <a:lstStyle/>
          <a:p>
            <a:pPr algn="just"/>
            <a:r>
              <a:rPr lang="es-ES" sz="1100" b="1" dirty="0" smtClean="0"/>
              <a:t>RESEÑA</a:t>
            </a:r>
          </a:p>
          <a:p>
            <a:pPr algn="just"/>
            <a:r>
              <a:rPr lang="es-ES" sz="1100" dirty="0"/>
              <a:t>Las investigaciones del Laboratorio datan de hace más de dos décadas, las líneas de investigación se han ampliado e integrando a lo largo del tiempo, entre ellas se encuentran: Papel de los hongos </a:t>
            </a:r>
            <a:r>
              <a:rPr lang="es-ES" sz="1100" dirty="0" err="1"/>
              <a:t>micorrízicos</a:t>
            </a:r>
            <a:r>
              <a:rPr lang="es-ES" sz="1100" dirty="0"/>
              <a:t> </a:t>
            </a:r>
            <a:r>
              <a:rPr lang="es-ES" sz="1100" dirty="0" err="1"/>
              <a:t>arbusculares</a:t>
            </a:r>
            <a:r>
              <a:rPr lang="es-ES" sz="1100" dirty="0"/>
              <a:t> (HMA) y hongos </a:t>
            </a:r>
            <a:r>
              <a:rPr lang="es-ES" sz="1100" dirty="0" err="1"/>
              <a:t>septados</a:t>
            </a:r>
            <a:r>
              <a:rPr lang="es-ES" sz="1100" dirty="0"/>
              <a:t> oscuros (HSO) en sistemas naturales, perturbados y en procesos de recuperación. Producción de inóculos de HMA, y efecto de la inoculación sobre el crecimiento, fisiología y sobrevivencia de plántulas. Desarrollo de protocolos relacionados a procesos enzimáticos de la simbiosis con HMA e indicadores biológicos de calidad del suelo. Papel de los HMA en procesos de facilitación-competencia de especies vegetales en zonas de alta montaña. Estudios </a:t>
            </a:r>
            <a:r>
              <a:rPr lang="es-ES" sz="1100" dirty="0" err="1"/>
              <a:t>micotróficos</a:t>
            </a:r>
            <a:r>
              <a:rPr lang="es-ES" sz="1100" dirty="0"/>
              <a:t> de sistemas de cultivo y uso de inoculantes en zonas agrícolas de alta montaña.</a:t>
            </a:r>
            <a:endParaRPr lang="es-ES" sz="1100" dirty="0" smtClean="0"/>
          </a:p>
        </p:txBody>
      </p:sp>
      <p:sp>
        <p:nvSpPr>
          <p:cNvPr id="59" name="58 Rectángulo"/>
          <p:cNvSpPr/>
          <p:nvPr/>
        </p:nvSpPr>
        <p:spPr>
          <a:xfrm>
            <a:off x="3573016" y="5900955"/>
            <a:ext cx="2613847" cy="22714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6130027"/>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6085646"/>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6012160"/>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6455306"/>
            <a:ext cx="230469" cy="230469"/>
          </a:xfrm>
          <a:prstGeom prst="rect">
            <a:avLst/>
          </a:prstGeom>
        </p:spPr>
      </p:pic>
      <p:sp>
        <p:nvSpPr>
          <p:cNvPr id="67" name="66 CuadroTexto"/>
          <p:cNvSpPr txBox="1"/>
          <p:nvPr/>
        </p:nvSpPr>
        <p:spPr>
          <a:xfrm>
            <a:off x="3598220" y="6516216"/>
            <a:ext cx="2588643" cy="1446550"/>
          </a:xfrm>
          <a:prstGeom prst="rect">
            <a:avLst/>
          </a:prstGeom>
          <a:noFill/>
        </p:spPr>
        <p:txBody>
          <a:bodyPr wrap="square" rtlCol="0">
            <a:spAutoFit/>
          </a:bodyPr>
          <a:lstStyle/>
          <a:p>
            <a:pPr algn="just"/>
            <a:endParaRPr lang="es-ES" sz="1100" b="1" dirty="0" smtClean="0"/>
          </a:p>
          <a:p>
            <a:pPr algn="just"/>
            <a:r>
              <a:rPr lang="es-ES" sz="1100" b="1" dirty="0" smtClean="0"/>
              <a:t>Números Telefónicos</a:t>
            </a:r>
          </a:p>
          <a:p>
            <a:pPr algn="just"/>
            <a:r>
              <a:rPr lang="es-ES" sz="1100" dirty="0"/>
              <a:t>58(212) 751011/2272</a:t>
            </a:r>
            <a:endParaRPr lang="es-ES" sz="1100" dirty="0" smtClean="0"/>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alicia2001@gmail.com</a:t>
            </a:r>
            <a:endParaRPr lang="es-ES" sz="1100" dirty="0" smtClean="0"/>
          </a:p>
          <a:p>
            <a:pPr algn="just"/>
            <a:endParaRPr lang="es-ES" sz="1100" dirty="0" smtClean="0"/>
          </a:p>
        </p:txBody>
      </p:sp>
      <p:grpSp>
        <p:nvGrpSpPr>
          <p:cNvPr id="68" name="67 Grupo"/>
          <p:cNvGrpSpPr/>
          <p:nvPr/>
        </p:nvGrpSpPr>
        <p:grpSpPr>
          <a:xfrm>
            <a:off x="3700254" y="7159623"/>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1" name="70 CuadroTexto"/>
          <p:cNvSpPr txBox="1"/>
          <p:nvPr/>
        </p:nvSpPr>
        <p:spPr>
          <a:xfrm>
            <a:off x="549202" y="2227376"/>
            <a:ext cx="2807790" cy="6355586"/>
          </a:xfrm>
          <a:prstGeom prst="rect">
            <a:avLst/>
          </a:prstGeom>
          <a:noFill/>
        </p:spPr>
        <p:txBody>
          <a:bodyPr wrap="square" rtlCol="0">
            <a:spAutoFit/>
          </a:bodyPr>
          <a:lstStyle/>
          <a:p>
            <a:pPr algn="ctr"/>
            <a:r>
              <a:rPr lang="es-ES" sz="1100" b="1" dirty="0" smtClean="0"/>
              <a:t>LABORATORIO DE NUTRICIÓN MINERAL </a:t>
            </a:r>
          </a:p>
          <a:p>
            <a:pPr algn="ctr"/>
            <a:r>
              <a:rPr lang="es-ES" sz="1100" b="1" dirty="0" smtClean="0"/>
              <a:t>DE PLANTAS SILVESTRES</a:t>
            </a:r>
          </a:p>
          <a:p>
            <a:r>
              <a:rPr lang="es-ES" sz="1100" b="1" dirty="0" smtClean="0"/>
              <a:t>MISIÓN </a:t>
            </a:r>
          </a:p>
          <a:p>
            <a:r>
              <a:rPr lang="es-ES" sz="1100" dirty="0"/>
              <a:t>Investigación básica y aplicada asociada a las micorrizas </a:t>
            </a:r>
            <a:r>
              <a:rPr lang="es-ES" sz="1100" dirty="0" err="1"/>
              <a:t>arbusculares</a:t>
            </a:r>
            <a:r>
              <a:rPr lang="es-ES" sz="1100" dirty="0"/>
              <a:t> y otras interacciones en diversos procesos.</a:t>
            </a:r>
            <a:endParaRPr lang="es-ES" sz="1100" dirty="0" smtClean="0"/>
          </a:p>
          <a:p>
            <a:pPr algn="just"/>
            <a:r>
              <a:rPr lang="es-ES" sz="1100" b="1" dirty="0" smtClean="0"/>
              <a:t>VISION </a:t>
            </a:r>
          </a:p>
          <a:p>
            <a:pPr algn="just"/>
            <a:r>
              <a:rPr lang="es-ES" sz="1100" dirty="0"/>
              <a:t>Este Laboratorio al ser adscrito al Centro de Botánica Tropical, tiene como visión contribuir con el desarrollo de la ciencia en el país, mediante la ejecución de proyectos de investigación y la formación de talento humano (pre y postgrado), centrados en la ecología, fisiología y bioquímica de las micorrizas </a:t>
            </a:r>
            <a:r>
              <a:rPr lang="es-ES" sz="1100" dirty="0" err="1"/>
              <a:t>arbusculares</a:t>
            </a:r>
            <a:r>
              <a:rPr lang="es-ES" sz="1100" dirty="0"/>
              <a:t> y otros microorganismos en relación a la nutrición mineral e interacciones con el entorno. </a:t>
            </a:r>
            <a:endParaRPr lang="es-ES" sz="1100" dirty="0" smtClean="0"/>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a:t>
            </a:r>
            <a:r>
              <a:rPr lang="es-ES" sz="1100" dirty="0" smtClean="0"/>
              <a:t>postgrado.</a:t>
            </a:r>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p>
          <a:p>
            <a:pPr algn="just"/>
            <a:endParaRPr lang="es-ES" sz="1100" b="1" dirty="0" smtClean="0"/>
          </a:p>
        </p:txBody>
      </p:sp>
    </p:spTree>
    <p:extLst>
      <p:ext uri="{BB962C8B-B14F-4D97-AF65-F5344CB8AC3E}">
        <p14:creationId xmlns:p14="http://schemas.microsoft.com/office/powerpoint/2010/main" val="34518432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7" name="56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8" name="57 CuadroTexto"/>
          <p:cNvSpPr txBox="1"/>
          <p:nvPr/>
        </p:nvSpPr>
        <p:spPr>
          <a:xfrm>
            <a:off x="3490626" y="2253803"/>
            <a:ext cx="2746163" cy="2631490"/>
          </a:xfrm>
          <a:prstGeom prst="rect">
            <a:avLst/>
          </a:prstGeom>
          <a:noFill/>
        </p:spPr>
        <p:txBody>
          <a:bodyPr wrap="square" rtlCol="0">
            <a:spAutoFit/>
          </a:bodyPr>
          <a:lstStyle/>
          <a:p>
            <a:pPr algn="just"/>
            <a:r>
              <a:rPr lang="es-ES" sz="1100" b="1" dirty="0" smtClean="0"/>
              <a:t>RESEÑA</a:t>
            </a:r>
          </a:p>
          <a:p>
            <a:pPr algn="just"/>
            <a:r>
              <a:rPr lang="es-ES" sz="1100" dirty="0"/>
              <a:t>Las investigaciones del Laboratorio datan de 1962 con la materia “Cultivo de tejidos vegetales”. Para 1978, la profesora Eva de García logra establecer el Laboratorio de Cultivo de Tejidos Vegetales. En la década de los 90, se modifica el nombre a Laboratorio de Biotecnología Vegetal. Actualmente desarrollan líneas de investigación asociadas a la regulación de la diferenciación y morfogénesis de tejidos vegetales creciendo in vitro; estudios de procesos bioquímicos y moleculares asociados a la embriogénesis somática y organogénesis; y la resistencia a enfermedades y estrés abiótico. </a:t>
            </a:r>
            <a:endParaRPr lang="es-ES" sz="1100" dirty="0" smtClean="0"/>
          </a:p>
        </p:txBody>
      </p:sp>
      <p:sp>
        <p:nvSpPr>
          <p:cNvPr id="59" name="58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526593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522155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5148064"/>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67" name="66 CuadroTexto"/>
          <p:cNvSpPr txBox="1"/>
          <p:nvPr/>
        </p:nvSpPr>
        <p:spPr>
          <a:xfrm>
            <a:off x="3598220" y="5868144"/>
            <a:ext cx="2588643" cy="1615827"/>
          </a:xfrm>
          <a:prstGeom prst="rect">
            <a:avLst/>
          </a:prstGeom>
          <a:noFill/>
        </p:spPr>
        <p:txBody>
          <a:bodyPr wrap="square" rtlCol="0">
            <a:spAutoFit/>
          </a:bodyPr>
          <a:lstStyle/>
          <a:p>
            <a:pPr algn="just"/>
            <a:r>
              <a:rPr lang="es-ES" sz="1100" b="1" dirty="0" smtClean="0"/>
              <a:t>Números Telefónicos</a:t>
            </a:r>
          </a:p>
          <a:p>
            <a:pPr algn="just"/>
            <a:r>
              <a:rPr lang="es-ES" sz="1100" dirty="0"/>
              <a:t>58(212) 751011/2198</a:t>
            </a:r>
            <a:endParaRPr lang="es-ES" sz="1100" dirty="0" smtClean="0"/>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Eva.cristina.garcia@gmail.com</a:t>
            </a:r>
            <a:endParaRPr lang="es-ES" sz="1100" dirty="0" smtClean="0"/>
          </a:p>
          <a:p>
            <a:pPr algn="just"/>
            <a:endParaRPr lang="es-ES" sz="1100" dirty="0"/>
          </a:p>
          <a:p>
            <a:pPr algn="just"/>
            <a:r>
              <a:rPr lang="es-ES" sz="1100" b="1" dirty="0" smtClean="0"/>
              <a:t>Página Web</a:t>
            </a:r>
          </a:p>
          <a:p>
            <a:pPr algn="just"/>
            <a:r>
              <a:rPr lang="es-ES" sz="1100" dirty="0"/>
              <a:t>http://www.ciens.ucv.ve/biotecnologia/</a:t>
            </a:r>
            <a:endParaRPr lang="es-ES" sz="1100" dirty="0" smtClean="0"/>
          </a:p>
        </p:txBody>
      </p:sp>
      <p:grpSp>
        <p:nvGrpSpPr>
          <p:cNvPr id="68" name="67 Grupo"/>
          <p:cNvGrpSpPr/>
          <p:nvPr/>
        </p:nvGrpSpPr>
        <p:grpSpPr>
          <a:xfrm>
            <a:off x="3700254" y="6300192"/>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1" name="70 CuadroTexto"/>
          <p:cNvSpPr txBox="1"/>
          <p:nvPr/>
        </p:nvSpPr>
        <p:spPr>
          <a:xfrm>
            <a:off x="549202" y="2227376"/>
            <a:ext cx="2807790" cy="5847755"/>
          </a:xfrm>
          <a:prstGeom prst="rect">
            <a:avLst/>
          </a:prstGeom>
          <a:noFill/>
        </p:spPr>
        <p:txBody>
          <a:bodyPr wrap="square" rtlCol="0">
            <a:spAutoFit/>
          </a:bodyPr>
          <a:lstStyle/>
          <a:p>
            <a:pPr algn="ctr"/>
            <a:r>
              <a:rPr lang="es-ES" sz="1100" b="1" dirty="0" smtClean="0"/>
              <a:t>LABORATORIO DE BIOTECNOLOGÍA VEGETAL</a:t>
            </a:r>
          </a:p>
          <a:p>
            <a:r>
              <a:rPr lang="es-ES" sz="1100" b="1" dirty="0" smtClean="0"/>
              <a:t>MISIÓN </a:t>
            </a:r>
          </a:p>
          <a:p>
            <a:pPr algn="just"/>
            <a:r>
              <a:rPr lang="es-ES" sz="1100" dirty="0"/>
              <a:t>Investigación básica y aplicada relacionada a la morfogénesis in vitro y mejoramiento vegetal</a:t>
            </a:r>
          </a:p>
          <a:p>
            <a:pPr algn="just"/>
            <a:r>
              <a:rPr lang="es-ES" sz="1100" b="1" dirty="0" smtClean="0"/>
              <a:t>VISION </a:t>
            </a:r>
          </a:p>
          <a:p>
            <a:pPr algn="just"/>
            <a:r>
              <a:rPr lang="es-ES" sz="1100" dirty="0"/>
              <a:t>Este Laboratorio al ser adscrito al Centro de Botánica Tropical, tiene como visión contribuir con el desarrollo de la ciencia en el país, mediante la ejecución de proyectos de investigación y la formación de profesionales (pre y postgrado), orientados al desarrollo de la morfogénesis  in vitro y al mejoramiento vegetal. </a:t>
            </a:r>
            <a:endParaRPr lang="es-ES" sz="1100" dirty="0" smtClean="0"/>
          </a:p>
          <a:p>
            <a:pPr algn="just"/>
            <a:r>
              <a:rPr lang="es-ES" sz="1100" b="1" dirty="0" smtClean="0"/>
              <a:t>OBJETIVOS</a:t>
            </a:r>
            <a:r>
              <a:rPr lang="es-ES" sz="1100" b="1" dirty="0"/>
              <a:t>	</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p>
          <a:p>
            <a:pPr algn="just"/>
            <a:endParaRPr lang="es-ES" sz="1100" b="1" dirty="0" smtClean="0"/>
          </a:p>
        </p:txBody>
      </p:sp>
    </p:spTree>
    <p:extLst>
      <p:ext uri="{BB962C8B-B14F-4D97-AF65-F5344CB8AC3E}">
        <p14:creationId xmlns:p14="http://schemas.microsoft.com/office/powerpoint/2010/main" val="12154971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7" name="56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8" name="57 CuadroTexto"/>
          <p:cNvSpPr txBox="1"/>
          <p:nvPr/>
        </p:nvSpPr>
        <p:spPr>
          <a:xfrm>
            <a:off x="3490626" y="2253803"/>
            <a:ext cx="2746163" cy="2292935"/>
          </a:xfrm>
          <a:prstGeom prst="rect">
            <a:avLst/>
          </a:prstGeom>
          <a:noFill/>
        </p:spPr>
        <p:txBody>
          <a:bodyPr wrap="square" rtlCol="0">
            <a:spAutoFit/>
          </a:bodyPr>
          <a:lstStyle/>
          <a:p>
            <a:pPr algn="just"/>
            <a:r>
              <a:rPr lang="es-ES" sz="1100" b="1" dirty="0" smtClean="0"/>
              <a:t>RESEÑA</a:t>
            </a:r>
          </a:p>
          <a:p>
            <a:pPr algn="just"/>
            <a:r>
              <a:rPr lang="es-ES" sz="1100" dirty="0"/>
              <a:t>La morfología y anatomía vegetal en la Facultad de Ciencias tiene 68 años, el Laboratorio data de hace más de 4 décadas. A lo largo de la trayectoria las líneas de investigación se han mantenido, entre ellas están: La morfología y anatomía de plantas silvestres y cultivadas; aplicación de los </a:t>
            </a:r>
            <a:r>
              <a:rPr lang="es-ES" sz="1100" dirty="0" smtClean="0"/>
              <a:t>estudios morfoanatómicos</a:t>
            </a:r>
            <a:r>
              <a:rPr lang="es-ES" sz="1100" dirty="0"/>
              <a:t> </a:t>
            </a:r>
            <a:r>
              <a:rPr lang="es-ES" sz="1100" dirty="0" smtClean="0"/>
              <a:t>con </a:t>
            </a:r>
            <a:r>
              <a:rPr lang="es-ES" sz="1100" dirty="0"/>
              <a:t>investigaciones en taxonomía, sistemática, biología reproductiva y ecología. Historia, evolución y grado de desarrollo de la botánica en Venezuela.</a:t>
            </a:r>
            <a:endParaRPr lang="es-ES" sz="1100" dirty="0" smtClean="0"/>
          </a:p>
        </p:txBody>
      </p:sp>
      <p:sp>
        <p:nvSpPr>
          <p:cNvPr id="59" name="58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526593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522155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5148064"/>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67" name="66 CuadroTexto"/>
          <p:cNvSpPr txBox="1"/>
          <p:nvPr/>
        </p:nvSpPr>
        <p:spPr>
          <a:xfrm>
            <a:off x="3598220" y="5868144"/>
            <a:ext cx="2588643" cy="1954381"/>
          </a:xfrm>
          <a:prstGeom prst="rect">
            <a:avLst/>
          </a:prstGeom>
          <a:noFill/>
        </p:spPr>
        <p:txBody>
          <a:bodyPr wrap="square" rtlCol="0">
            <a:spAutoFit/>
          </a:bodyPr>
          <a:lstStyle/>
          <a:p>
            <a:pPr algn="just"/>
            <a:r>
              <a:rPr lang="es-ES" sz="1100" b="1" dirty="0" smtClean="0"/>
              <a:t>Números Telefónicos</a:t>
            </a:r>
          </a:p>
          <a:p>
            <a:pPr algn="just"/>
            <a:r>
              <a:rPr lang="es-ES" sz="1100" dirty="0"/>
              <a:t>58(212)751011/2200</a:t>
            </a:r>
          </a:p>
          <a:p>
            <a:pPr algn="just"/>
            <a:endParaRPr lang="es-ES" sz="1100" dirty="0"/>
          </a:p>
          <a:p>
            <a:pPr algn="just"/>
            <a:endParaRPr lang="es-ES" sz="1100" dirty="0" smtClean="0"/>
          </a:p>
          <a:p>
            <a:pPr algn="just"/>
            <a:r>
              <a:rPr lang="es-ES" sz="1100" b="1" dirty="0" smtClean="0"/>
              <a:t>Correo de contacto</a:t>
            </a:r>
          </a:p>
          <a:p>
            <a:pPr algn="just"/>
            <a:r>
              <a:rPr lang="es-ES" sz="1100" dirty="0" smtClean="0"/>
              <a:t>mescala2006@gmail.com</a:t>
            </a:r>
            <a:endParaRPr lang="es-ES" sz="1100" dirty="0"/>
          </a:p>
          <a:p>
            <a:pPr algn="just"/>
            <a:endParaRPr lang="es-ES" sz="1100" dirty="0"/>
          </a:p>
          <a:p>
            <a:pPr algn="just"/>
            <a:r>
              <a:rPr lang="es-ES" sz="1100" b="1" dirty="0" smtClean="0"/>
              <a:t>Página Web</a:t>
            </a:r>
          </a:p>
          <a:p>
            <a:pPr algn="just"/>
            <a:r>
              <a:rPr lang="es-ES" sz="1100" dirty="0"/>
              <a:t>http://</a:t>
            </a:r>
            <a:r>
              <a:rPr lang="es-ES" sz="1100" dirty="0" smtClean="0"/>
              <a:t>www.ucv.ve/estructura/facultades/facultaddeciencias/institutos/ibe/centros-de-investigacion.html</a:t>
            </a:r>
          </a:p>
        </p:txBody>
      </p:sp>
      <p:grpSp>
        <p:nvGrpSpPr>
          <p:cNvPr id="68" name="67 Grupo"/>
          <p:cNvGrpSpPr/>
          <p:nvPr/>
        </p:nvGrpSpPr>
        <p:grpSpPr>
          <a:xfrm>
            <a:off x="3700254" y="6300192"/>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1" name="70 CuadroTexto"/>
          <p:cNvSpPr txBox="1"/>
          <p:nvPr/>
        </p:nvSpPr>
        <p:spPr>
          <a:xfrm>
            <a:off x="549202" y="2227376"/>
            <a:ext cx="2807790" cy="6186309"/>
          </a:xfrm>
          <a:prstGeom prst="rect">
            <a:avLst/>
          </a:prstGeom>
          <a:noFill/>
        </p:spPr>
        <p:txBody>
          <a:bodyPr wrap="square" rtlCol="0">
            <a:spAutoFit/>
          </a:bodyPr>
          <a:lstStyle/>
          <a:p>
            <a:pPr algn="ctr"/>
            <a:r>
              <a:rPr lang="es-ES" sz="1100" b="1" dirty="0" smtClean="0"/>
              <a:t>LABORATORIO DE MORFOLOGÍA Y ANATOMÍA VEGETAL </a:t>
            </a:r>
          </a:p>
          <a:p>
            <a:r>
              <a:rPr lang="es-ES" sz="1100" b="1" dirty="0" smtClean="0"/>
              <a:t>MISIÓN </a:t>
            </a:r>
          </a:p>
          <a:p>
            <a:r>
              <a:rPr lang="es-ES" sz="1100" dirty="0"/>
              <a:t>Investigación básica y aplicada relacionada a la morfología y anatomía de plantas silvestres y cultivadas.</a:t>
            </a:r>
            <a:endParaRPr lang="es-ES" sz="1100" dirty="0" smtClean="0"/>
          </a:p>
          <a:p>
            <a:pPr algn="just"/>
            <a:r>
              <a:rPr lang="es-ES" sz="1100" b="1" dirty="0" smtClean="0"/>
              <a:t>VISION </a:t>
            </a:r>
          </a:p>
          <a:p>
            <a:pPr algn="just"/>
            <a:r>
              <a:rPr lang="es-ES" sz="1100" dirty="0"/>
              <a:t>Este Laboratorio al ser adscrito al Centro de Botánica Tropical, tiene como visión contribuir con el desarrollo de la ciencia en el país, mediante la ejecución de proyectos de investigación, referidos a la morfología y anatomía de plantas, correlacionadas con la taxonomía y ecología. Así como, participar en la formación de estudiantes en  pre y postgrado</a:t>
            </a:r>
            <a:r>
              <a:rPr lang="es-ES" sz="1100" dirty="0" smtClean="0"/>
              <a:t>.</a:t>
            </a:r>
          </a:p>
          <a:p>
            <a:pPr algn="just"/>
            <a:r>
              <a:rPr lang="es-ES" sz="1100" b="1" dirty="0" smtClean="0"/>
              <a:t>OBJETIVOS</a:t>
            </a:r>
            <a:r>
              <a:rPr lang="es-ES" sz="1100" b="1" dirty="0"/>
              <a:t>	</a:t>
            </a:r>
            <a:endParaRPr lang="es-ES" sz="1100" b="1" dirty="0" smtClean="0"/>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r>
              <a:rPr lang="es-ES" sz="1100" dirty="0" smtClean="0"/>
              <a:t>.</a:t>
            </a:r>
            <a:endParaRPr lang="es-ES" sz="1100" dirty="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r>
              <a:rPr lang="es-ES" sz="1100" dirty="0" smtClean="0"/>
              <a:t>.</a:t>
            </a:r>
          </a:p>
        </p:txBody>
      </p:sp>
    </p:spTree>
    <p:extLst>
      <p:ext uri="{BB962C8B-B14F-4D97-AF65-F5344CB8AC3E}">
        <p14:creationId xmlns:p14="http://schemas.microsoft.com/office/powerpoint/2010/main" val="27314624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7" name="56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8" name="57 CuadroTexto"/>
          <p:cNvSpPr txBox="1"/>
          <p:nvPr/>
        </p:nvSpPr>
        <p:spPr>
          <a:xfrm>
            <a:off x="3490626" y="2253803"/>
            <a:ext cx="2746163" cy="2123658"/>
          </a:xfrm>
          <a:prstGeom prst="rect">
            <a:avLst/>
          </a:prstGeom>
          <a:noFill/>
        </p:spPr>
        <p:txBody>
          <a:bodyPr wrap="square" rtlCol="0">
            <a:spAutoFit/>
          </a:bodyPr>
          <a:lstStyle/>
          <a:p>
            <a:pPr algn="just"/>
            <a:r>
              <a:rPr lang="es-ES" sz="1100" b="1" dirty="0" smtClean="0"/>
              <a:t>RESEÑA</a:t>
            </a:r>
          </a:p>
          <a:p>
            <a:pPr algn="just"/>
            <a:r>
              <a:rPr lang="es-ES" sz="1100" dirty="0"/>
              <a:t>El Laboratorio a lo largo del tiempo ha mantenido sus líneas de investigación, como la biosistemática y citogenética vegetal para la caracterización y preservación de la biodiversidad. También aplican la biosistemática y citogenética vegetal como apoyo a programas de mejoramiento vegetal, ya sea de cultivos in vitro o de almidones procedentes de fuentes vegetales.</a:t>
            </a:r>
          </a:p>
          <a:p>
            <a:pPr algn="just"/>
            <a:endParaRPr lang="es-ES" sz="1100" b="1" dirty="0" smtClean="0"/>
          </a:p>
        </p:txBody>
      </p:sp>
      <p:sp>
        <p:nvSpPr>
          <p:cNvPr id="59" name="58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526593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522155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5148064"/>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67" name="66 CuadroTexto"/>
          <p:cNvSpPr txBox="1"/>
          <p:nvPr/>
        </p:nvSpPr>
        <p:spPr>
          <a:xfrm>
            <a:off x="3598220" y="5868144"/>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smtClean="0"/>
              <a:t>58(212)751011/2203</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maria.raymundez@ciens.ucv.ve</a:t>
            </a:r>
          </a:p>
          <a:p>
            <a:pPr algn="just"/>
            <a:endParaRPr lang="es-ES" sz="1100" dirty="0"/>
          </a:p>
          <a:p>
            <a:pPr algn="just"/>
            <a:r>
              <a:rPr lang="es-ES" sz="1100" b="1" dirty="0" smtClean="0"/>
              <a:t>Página Web</a:t>
            </a:r>
          </a:p>
          <a:p>
            <a:pPr algn="just"/>
            <a:r>
              <a:rPr lang="es-ES" sz="1100" dirty="0"/>
              <a:t>http://www.ucv.ve/estructura/facultades/facultaddeciencias/institutos/ibe/centros-de-investigacion.html</a:t>
            </a:r>
          </a:p>
          <a:p>
            <a:pPr algn="just"/>
            <a:endParaRPr lang="es-ES" sz="1100" b="1" dirty="0" smtClean="0"/>
          </a:p>
        </p:txBody>
      </p:sp>
      <p:grpSp>
        <p:nvGrpSpPr>
          <p:cNvPr id="68" name="67 Grupo"/>
          <p:cNvGrpSpPr/>
          <p:nvPr/>
        </p:nvGrpSpPr>
        <p:grpSpPr>
          <a:xfrm>
            <a:off x="3700254" y="6300192"/>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1" name="70 CuadroTexto"/>
          <p:cNvSpPr txBox="1"/>
          <p:nvPr/>
        </p:nvSpPr>
        <p:spPr>
          <a:xfrm>
            <a:off x="549202" y="2227376"/>
            <a:ext cx="2807790" cy="6017032"/>
          </a:xfrm>
          <a:prstGeom prst="rect">
            <a:avLst/>
          </a:prstGeom>
          <a:noFill/>
        </p:spPr>
        <p:txBody>
          <a:bodyPr wrap="square" rtlCol="0">
            <a:spAutoFit/>
          </a:bodyPr>
          <a:lstStyle/>
          <a:p>
            <a:pPr algn="ctr"/>
            <a:r>
              <a:rPr lang="es-ES" sz="1100" b="1" dirty="0" smtClean="0"/>
              <a:t>LABORATORIO DE BIOSISTEMÁTICA Y CITOGENÉTICA VEGETAL </a:t>
            </a:r>
          </a:p>
          <a:p>
            <a:r>
              <a:rPr lang="es-ES" sz="1100" b="1" dirty="0" smtClean="0"/>
              <a:t>MISIÓN </a:t>
            </a:r>
          </a:p>
          <a:p>
            <a:pPr algn="just"/>
            <a:r>
              <a:rPr lang="es-ES" sz="1100" dirty="0"/>
              <a:t>Investigación básica y aplicada asociada a la biosistemática y/o citogenética de grupos vegetales.</a:t>
            </a:r>
            <a:endParaRPr lang="es-ES" sz="1100" dirty="0" smtClean="0"/>
          </a:p>
          <a:p>
            <a:pPr algn="just"/>
            <a:r>
              <a:rPr lang="es-ES" sz="1100" b="1" dirty="0" smtClean="0"/>
              <a:t>VISION </a:t>
            </a:r>
          </a:p>
          <a:p>
            <a:pPr algn="just"/>
            <a:r>
              <a:rPr lang="es-ES" sz="1100" dirty="0"/>
              <a:t>Este Laboratorio al ser adscrito al Centro de Botánica Tropical, tiene como visión contribuir con el desarrollo de la ciencia en el país, mediante la ejecución de proyectos de investigación y la formación de potencial humano (pre y postgrado), orientados a la caracterización y preservación de la biodiversidad de grupos vegetales venezolanos y del trópico. </a:t>
            </a:r>
            <a:endParaRPr lang="es-ES" sz="1100" dirty="0" smtClean="0"/>
          </a:p>
          <a:p>
            <a:pPr algn="just"/>
            <a:r>
              <a:rPr lang="es-ES" sz="1100" b="1" dirty="0" smtClean="0"/>
              <a:t>OBJETIVOS</a:t>
            </a:r>
            <a:r>
              <a:rPr lang="es-ES" sz="1100" b="1" dirty="0"/>
              <a:t>	</a:t>
            </a:r>
            <a:endParaRPr lang="es-ES" sz="1100" b="1" dirty="0" smtClean="0"/>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r>
              <a:rPr lang="es-ES" sz="1100" dirty="0" smtClean="0"/>
              <a:t>.</a:t>
            </a:r>
            <a:endParaRPr lang="es-ES" sz="1100" dirty="0"/>
          </a:p>
        </p:txBody>
      </p:sp>
    </p:spTree>
    <p:extLst>
      <p:ext uri="{BB962C8B-B14F-4D97-AF65-F5344CB8AC3E}">
        <p14:creationId xmlns:p14="http://schemas.microsoft.com/office/powerpoint/2010/main" val="21458362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7" name="56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8" name="57 CuadroTexto"/>
          <p:cNvSpPr txBox="1"/>
          <p:nvPr/>
        </p:nvSpPr>
        <p:spPr>
          <a:xfrm>
            <a:off x="3490626" y="2253803"/>
            <a:ext cx="2746163" cy="1615827"/>
          </a:xfrm>
          <a:prstGeom prst="rect">
            <a:avLst/>
          </a:prstGeom>
          <a:noFill/>
        </p:spPr>
        <p:txBody>
          <a:bodyPr wrap="square" rtlCol="0">
            <a:spAutoFit/>
          </a:bodyPr>
          <a:lstStyle/>
          <a:p>
            <a:pPr algn="just"/>
            <a:r>
              <a:rPr lang="es-ES" sz="1100" b="1" dirty="0" smtClean="0"/>
              <a:t>RESEÑA</a:t>
            </a:r>
            <a:endParaRPr lang="es-ES" sz="1100" b="1" dirty="0"/>
          </a:p>
          <a:p>
            <a:pPr algn="just"/>
            <a:r>
              <a:rPr lang="es-ES" sz="1100" dirty="0"/>
              <a:t>A lo largo de su trayectoria, el Laboratorio se ha enfocado a diversos estudios florísticos en ecosistemas terrestres y marinos, además de realizar revisiones de grupos taxonómicos, estudios </a:t>
            </a:r>
            <a:r>
              <a:rPr lang="es-ES" sz="1100" dirty="0" err="1"/>
              <a:t>etnobotánicos</a:t>
            </a:r>
            <a:r>
              <a:rPr lang="es-ES" sz="1100" dirty="0"/>
              <a:t> en áreas rurales y urbanas, así como estudios de arboricultura urbana</a:t>
            </a:r>
            <a:r>
              <a:rPr lang="es-ES" sz="1100" dirty="0" smtClean="0"/>
              <a:t>.</a:t>
            </a:r>
          </a:p>
          <a:p>
            <a:pPr algn="just"/>
            <a:endParaRPr lang="es-ES" sz="1100" b="1" dirty="0" smtClean="0"/>
          </a:p>
        </p:txBody>
      </p:sp>
      <p:sp>
        <p:nvSpPr>
          <p:cNvPr id="59" name="58 Rectángulo"/>
          <p:cNvSpPr/>
          <p:nvPr/>
        </p:nvSpPr>
        <p:spPr>
          <a:xfrm>
            <a:off x="3573016" y="6228184"/>
            <a:ext cx="2613847" cy="20162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646219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641781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6344324"/>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6859478"/>
            <a:ext cx="230469" cy="230469"/>
          </a:xfrm>
          <a:prstGeom prst="rect">
            <a:avLst/>
          </a:prstGeom>
        </p:spPr>
      </p:pic>
      <p:sp>
        <p:nvSpPr>
          <p:cNvPr id="67" name="66 CuadroTexto"/>
          <p:cNvSpPr txBox="1"/>
          <p:nvPr/>
        </p:nvSpPr>
        <p:spPr>
          <a:xfrm>
            <a:off x="3598220" y="7064404"/>
            <a:ext cx="2588643" cy="1107996"/>
          </a:xfrm>
          <a:prstGeom prst="rect">
            <a:avLst/>
          </a:prstGeom>
          <a:noFill/>
        </p:spPr>
        <p:txBody>
          <a:bodyPr wrap="square" rtlCol="0">
            <a:spAutoFit/>
          </a:bodyPr>
          <a:lstStyle/>
          <a:p>
            <a:pPr algn="just"/>
            <a:r>
              <a:rPr lang="es-ES" sz="1100" b="1" dirty="0" smtClean="0"/>
              <a:t>Números Telefónicos</a:t>
            </a:r>
          </a:p>
          <a:p>
            <a:pPr algn="just"/>
            <a:r>
              <a:rPr lang="es-ES" sz="1100" dirty="0"/>
              <a:t>58(212) </a:t>
            </a:r>
            <a:r>
              <a:rPr lang="es-ES" sz="1100" dirty="0" smtClean="0"/>
              <a:t>751011/2163</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anibalcastillo.ibe@gmail.com</a:t>
            </a:r>
          </a:p>
        </p:txBody>
      </p:sp>
      <p:grpSp>
        <p:nvGrpSpPr>
          <p:cNvPr id="68" name="67 Grupo"/>
          <p:cNvGrpSpPr/>
          <p:nvPr/>
        </p:nvGrpSpPr>
        <p:grpSpPr>
          <a:xfrm>
            <a:off x="3700254" y="7563795"/>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1" name="70 CuadroTexto"/>
          <p:cNvSpPr txBox="1"/>
          <p:nvPr/>
        </p:nvSpPr>
        <p:spPr>
          <a:xfrm>
            <a:off x="549202" y="2227376"/>
            <a:ext cx="2807790" cy="6017032"/>
          </a:xfrm>
          <a:prstGeom prst="rect">
            <a:avLst/>
          </a:prstGeom>
          <a:noFill/>
        </p:spPr>
        <p:txBody>
          <a:bodyPr wrap="square" rtlCol="0">
            <a:spAutoFit/>
          </a:bodyPr>
          <a:lstStyle/>
          <a:p>
            <a:pPr algn="ctr"/>
            <a:r>
              <a:rPr lang="es-ES" sz="1100" b="1" dirty="0" smtClean="0"/>
              <a:t>LABORATORIO DE MEJORAMIENTO VEGETAL</a:t>
            </a:r>
          </a:p>
          <a:p>
            <a:r>
              <a:rPr lang="es-ES" sz="1100" b="1" dirty="0" smtClean="0"/>
              <a:t>MISIÓN </a:t>
            </a:r>
          </a:p>
          <a:p>
            <a:r>
              <a:rPr lang="es-ES" sz="1100" dirty="0"/>
              <a:t>Investigación básica y aplicada relacionada a estudios florísticos en ecosistemas terrestres y marinos.</a:t>
            </a:r>
            <a:endParaRPr lang="es-ES" sz="1100" dirty="0" smtClean="0"/>
          </a:p>
          <a:p>
            <a:pPr algn="just"/>
            <a:r>
              <a:rPr lang="es-ES" sz="1100" b="1" dirty="0" smtClean="0"/>
              <a:t>VISION </a:t>
            </a:r>
          </a:p>
          <a:p>
            <a:pPr algn="just"/>
            <a:r>
              <a:rPr lang="es-ES" sz="1100" dirty="0"/>
              <a:t>Este Laboratorio al ser adscrito al Centro de Botánica Tropical, tiene como visión contribuir con el desarrollo de la ciencia en el país, mediante la ejecución de proyectos de investigación y la formación de potencial humano (pre y postgrado), orientados a la caracterización y revisiones de grupos taxonómicos.</a:t>
            </a:r>
            <a:endParaRPr lang="es-ES" sz="1100" dirty="0" smtClean="0"/>
          </a:p>
          <a:p>
            <a:pPr algn="just"/>
            <a:r>
              <a:rPr lang="es-ES" sz="1100" b="1" dirty="0" smtClean="0"/>
              <a:t>OBJETIVOS</a:t>
            </a:r>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postgrado</a:t>
            </a:r>
            <a:r>
              <a:rPr lang="es-ES" sz="1100" dirty="0" smtClean="0"/>
              <a:t>.</a:t>
            </a:r>
            <a:endParaRPr lang="es-ES" sz="1100" b="1" dirty="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p>
          <a:p>
            <a:pPr algn="just"/>
            <a:endParaRPr lang="es-ES" sz="1100" b="1" dirty="0" smtClean="0"/>
          </a:p>
          <a:p>
            <a:pPr algn="just"/>
            <a:endParaRPr lang="es-ES" sz="1100" b="1" dirty="0" smtClean="0"/>
          </a:p>
        </p:txBody>
      </p:sp>
      <p:pic>
        <p:nvPicPr>
          <p:cNvPr id="11266" name="Picture 2" descr="C:\Documents and Settings\Coordinación\Mis documentos\2-2-2018, FOTOS DE LABORATORIOS\P11009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9512" y="3818356"/>
            <a:ext cx="2445792" cy="183434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6" name="35 CuadroTexto"/>
          <p:cNvSpPr txBox="1"/>
          <p:nvPr/>
        </p:nvSpPr>
        <p:spPr>
          <a:xfrm>
            <a:off x="4387791" y="5724708"/>
            <a:ext cx="1777513" cy="215444"/>
          </a:xfrm>
          <a:prstGeom prst="rect">
            <a:avLst/>
          </a:prstGeom>
          <a:noFill/>
        </p:spPr>
        <p:txBody>
          <a:bodyPr wrap="square" rtlCol="0">
            <a:spAutoFit/>
          </a:bodyPr>
          <a:lstStyle/>
          <a:p>
            <a:pPr algn="r"/>
            <a:r>
              <a:rPr lang="es-ES" sz="800" i="1" dirty="0" smtClean="0"/>
              <a:t>Espacios del Laboratorio </a:t>
            </a:r>
            <a:endParaRPr lang="es-VE" sz="800" i="1" dirty="0" smtClean="0"/>
          </a:p>
        </p:txBody>
      </p:sp>
    </p:spTree>
    <p:extLst>
      <p:ext uri="{BB962C8B-B14F-4D97-AF65-F5344CB8AC3E}">
        <p14:creationId xmlns:p14="http://schemas.microsoft.com/office/powerpoint/2010/main" val="14803333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Centro de Botánica Tropical </a:t>
            </a:r>
            <a:endParaRPr lang="es-VE" sz="1850" dirty="0">
              <a:latin typeface="Kozuka Gothic Pro M" pitchFamily="34" charset="-128"/>
              <a:ea typeface="Kozuka Gothic Pro M"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543750"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7" name="56 Rectángulo"/>
          <p:cNvSpPr/>
          <p:nvPr/>
        </p:nvSpPr>
        <p:spPr>
          <a:xfrm>
            <a:off x="3490627" y="2224372"/>
            <a:ext cx="2818693" cy="6107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8" name="57 CuadroTexto"/>
          <p:cNvSpPr txBox="1"/>
          <p:nvPr/>
        </p:nvSpPr>
        <p:spPr>
          <a:xfrm>
            <a:off x="3490626" y="2253803"/>
            <a:ext cx="2746163" cy="1615827"/>
          </a:xfrm>
          <a:prstGeom prst="rect">
            <a:avLst/>
          </a:prstGeom>
          <a:noFill/>
        </p:spPr>
        <p:txBody>
          <a:bodyPr wrap="square" rtlCol="0">
            <a:spAutoFit/>
          </a:bodyPr>
          <a:lstStyle/>
          <a:p>
            <a:pPr algn="just"/>
            <a:r>
              <a:rPr lang="es-ES" sz="1100" b="1" dirty="0" smtClean="0"/>
              <a:t>RESEÑA</a:t>
            </a:r>
          </a:p>
          <a:p>
            <a:pPr algn="just"/>
            <a:r>
              <a:rPr lang="es-ES" sz="1100" dirty="0"/>
              <a:t>Desde su creación, el Laboratorio ha mantenido las siguientes líneas de investigación: </a:t>
            </a:r>
            <a:r>
              <a:rPr lang="es-ES" sz="1100" dirty="0" err="1"/>
              <a:t>Ficoflora</a:t>
            </a:r>
            <a:r>
              <a:rPr lang="es-ES" sz="1100" dirty="0"/>
              <a:t> de las regiones costeras del país. Relación herbívoro-planta en el ambiente marino costero. Fanerógamas marinas y su importancia para los invertebrados. Fenología reproductiva de </a:t>
            </a:r>
            <a:r>
              <a:rPr lang="es-ES" sz="1100" dirty="0" err="1"/>
              <a:t>macroalgas</a:t>
            </a:r>
            <a:r>
              <a:rPr lang="es-ES" sz="1100" dirty="0"/>
              <a:t> y fanerógamas marinas.</a:t>
            </a:r>
          </a:p>
        </p:txBody>
      </p:sp>
      <p:sp>
        <p:nvSpPr>
          <p:cNvPr id="59" name="58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526593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522155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5148064"/>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67" name="66 CuadroTexto"/>
          <p:cNvSpPr txBox="1"/>
          <p:nvPr/>
        </p:nvSpPr>
        <p:spPr>
          <a:xfrm>
            <a:off x="3598220" y="5868144"/>
            <a:ext cx="2588643" cy="2123658"/>
          </a:xfrm>
          <a:prstGeom prst="rect">
            <a:avLst/>
          </a:prstGeom>
          <a:noFill/>
        </p:spPr>
        <p:txBody>
          <a:bodyPr wrap="square" rtlCol="0">
            <a:spAutoFit/>
          </a:bodyPr>
          <a:lstStyle/>
          <a:p>
            <a:pPr algn="just"/>
            <a:r>
              <a:rPr lang="es-ES" sz="1100" b="1" dirty="0" smtClean="0"/>
              <a:t>Números Telefónicos</a:t>
            </a:r>
          </a:p>
          <a:p>
            <a:pPr algn="just"/>
            <a:r>
              <a:rPr lang="es-ES" sz="1100" dirty="0"/>
              <a:t>58(212) </a:t>
            </a:r>
            <a:r>
              <a:rPr lang="es-ES" sz="1100" dirty="0" smtClean="0"/>
              <a:t>751011/2196</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smtClean="0"/>
              <a:t>esverabe@gmail.com</a:t>
            </a:r>
          </a:p>
          <a:p>
            <a:pPr algn="just"/>
            <a:endParaRPr lang="es-ES" sz="1100" dirty="0"/>
          </a:p>
          <a:p>
            <a:pPr algn="just"/>
            <a:r>
              <a:rPr lang="es-ES" sz="1100" b="1" dirty="0" smtClean="0"/>
              <a:t>Página Web</a:t>
            </a:r>
          </a:p>
          <a:p>
            <a:pPr algn="just"/>
            <a:r>
              <a:rPr lang="es-ES" sz="1100" dirty="0"/>
              <a:t>http://www.ucv.ve/estructura/facultades/facultaddeciencias/institutos/ibe/centros-de-investigacion.html</a:t>
            </a:r>
          </a:p>
          <a:p>
            <a:pPr algn="just"/>
            <a:endParaRPr lang="es-ES" sz="1100" b="1" dirty="0" smtClean="0"/>
          </a:p>
        </p:txBody>
      </p:sp>
      <p:grpSp>
        <p:nvGrpSpPr>
          <p:cNvPr id="68" name="67 Grupo"/>
          <p:cNvGrpSpPr/>
          <p:nvPr/>
        </p:nvGrpSpPr>
        <p:grpSpPr>
          <a:xfrm>
            <a:off x="3700254" y="6300192"/>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71" name="70 CuadroTexto"/>
          <p:cNvSpPr txBox="1"/>
          <p:nvPr/>
        </p:nvSpPr>
        <p:spPr>
          <a:xfrm>
            <a:off x="549202" y="2227376"/>
            <a:ext cx="2807790" cy="6186309"/>
          </a:xfrm>
          <a:prstGeom prst="rect">
            <a:avLst/>
          </a:prstGeom>
          <a:noFill/>
        </p:spPr>
        <p:txBody>
          <a:bodyPr wrap="square" rtlCol="0">
            <a:spAutoFit/>
          </a:bodyPr>
          <a:lstStyle/>
          <a:p>
            <a:pPr algn="ctr"/>
            <a:r>
              <a:rPr lang="es-ES" sz="1100" b="1" dirty="0" smtClean="0"/>
              <a:t>LABORATORIO DE  ECOLOGÍA Y TAXONOMÍA DE MACROFITAS MARINAS</a:t>
            </a:r>
          </a:p>
          <a:p>
            <a:r>
              <a:rPr lang="es-ES" sz="1100" b="1" dirty="0" smtClean="0"/>
              <a:t>MISIÓN </a:t>
            </a:r>
          </a:p>
          <a:p>
            <a:pPr algn="just"/>
            <a:r>
              <a:rPr lang="es-ES" sz="1100" dirty="0"/>
              <a:t>Investigación básica y aplicada dirigida a la taxonomía y ecología de la vegetación marina costera.</a:t>
            </a:r>
            <a:endParaRPr lang="es-ES" sz="1100" dirty="0" smtClean="0"/>
          </a:p>
          <a:p>
            <a:pPr algn="just"/>
            <a:r>
              <a:rPr lang="es-ES" sz="1100" b="1" dirty="0" smtClean="0"/>
              <a:t>VISION </a:t>
            </a:r>
          </a:p>
          <a:p>
            <a:pPr algn="just"/>
            <a:r>
              <a:rPr lang="es-ES" sz="1100" dirty="0"/>
              <a:t>Este Laboratorio al ser adscrito al Centro de Botánica Tropical, tiene como visión contribuir con el desarrollo de la ciencia en el país, mediante la ejecución de proyectos basados en la taxonomía y ecología de la vegetación marina costera. Así como, participar en la formación de estudiantes en  pre y postgrado.</a:t>
            </a:r>
            <a:endParaRPr lang="es-ES" sz="1100" dirty="0" smtClean="0"/>
          </a:p>
          <a:p>
            <a:pPr algn="just"/>
            <a:r>
              <a:rPr lang="es-ES" sz="1100" b="1" dirty="0" smtClean="0"/>
              <a:t>OBJETIVOS</a:t>
            </a:r>
            <a:endParaRPr lang="es-ES" sz="1100" b="1" dirty="0"/>
          </a:p>
          <a:p>
            <a:pPr marL="171450" indent="-171450" algn="just">
              <a:buFont typeface="Arial" pitchFamily="34" charset="0"/>
              <a:buChar char="•"/>
            </a:pPr>
            <a:r>
              <a:rPr lang="es-ES" sz="1100" dirty="0"/>
              <a:t>Generar y aplicar el conocimiento científico de aquellas áreas de competencia del Laboratorio.</a:t>
            </a:r>
          </a:p>
          <a:p>
            <a:pPr marL="171450" indent="-171450" algn="just">
              <a:buFont typeface="Arial" pitchFamily="34" charset="0"/>
              <a:buChar char="•"/>
            </a:pPr>
            <a:r>
              <a:rPr lang="es-ES" sz="1100" dirty="0"/>
              <a:t>Contribuir con la formación de profesionales de pre y </a:t>
            </a:r>
            <a:r>
              <a:rPr lang="es-ES" sz="1100" dirty="0" smtClean="0"/>
              <a:t>postgrado.</a:t>
            </a:r>
            <a:endParaRPr lang="es-ES" sz="1100" b="1" dirty="0"/>
          </a:p>
          <a:p>
            <a:pPr algn="just"/>
            <a:r>
              <a:rPr lang="es-ES" sz="1100" b="1" dirty="0" smtClean="0"/>
              <a:t>FUNCIONES</a:t>
            </a:r>
          </a:p>
          <a:p>
            <a:pPr marL="171450" indent="-171450" algn="just">
              <a:buFont typeface="Arial" pitchFamily="34" charset="0"/>
              <a:buChar char="•"/>
            </a:pPr>
            <a:r>
              <a:rPr lang="es-ES" sz="1100" dirty="0"/>
              <a:t>Conducir cursos de pregrado y postgrado para la formación de profesionales en el área de competencia.</a:t>
            </a:r>
          </a:p>
          <a:p>
            <a:pPr marL="171450" indent="-171450" algn="just">
              <a:buFont typeface="Arial" pitchFamily="34" charset="0"/>
              <a:buChar char="•"/>
            </a:pPr>
            <a:r>
              <a:rPr lang="es-ES" sz="1100" dirty="0"/>
              <a:t>Estudiar y buscar soluciones por iniciativa propia y/o solicitud de empresas e instituciones públicas o privadas a problemas que pueden ser abordados con técnicas, procesos y metodologías derivadas de sus áreas de especialización.</a:t>
            </a:r>
          </a:p>
          <a:p>
            <a:pPr marL="171450" indent="-171450" algn="just">
              <a:buFont typeface="Arial" pitchFamily="34" charset="0"/>
              <a:buChar char="•"/>
            </a:pPr>
            <a:r>
              <a:rPr lang="es-ES" sz="1100" dirty="0"/>
              <a:t>Contribuir con la divulgación de las actividades del Laboratorio en diferentes ámbitos.</a:t>
            </a:r>
          </a:p>
          <a:p>
            <a:pPr algn="just"/>
            <a:endParaRPr lang="es-ES" sz="1100" b="1" dirty="0" smtClean="0"/>
          </a:p>
          <a:p>
            <a:pPr algn="just"/>
            <a:endParaRPr lang="es-ES" sz="1100" b="1" dirty="0" smtClean="0"/>
          </a:p>
        </p:txBody>
      </p:sp>
    </p:spTree>
    <p:extLst>
      <p:ext uri="{BB962C8B-B14F-4D97-AF65-F5344CB8AC3E}">
        <p14:creationId xmlns:p14="http://schemas.microsoft.com/office/powerpoint/2010/main" val="37954195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9391"/>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sp>
        <p:nvSpPr>
          <p:cNvPr id="16" name="15 CuadroTexto"/>
          <p:cNvSpPr txBox="1"/>
          <p:nvPr/>
        </p:nvSpPr>
        <p:spPr>
          <a:xfrm>
            <a:off x="404664" y="1746702"/>
            <a:ext cx="6005060" cy="369332"/>
          </a:xfrm>
          <a:prstGeom prst="rect">
            <a:avLst/>
          </a:prstGeom>
          <a:noFill/>
        </p:spPr>
        <p:txBody>
          <a:bodyPr wrap="square" rtlCol="0">
            <a:spAutoFit/>
          </a:bodyPr>
          <a:lstStyle/>
          <a:p>
            <a:r>
              <a:rPr lang="es-VE" dirty="0">
                <a:latin typeface="Kozuka Gothic Pro M" pitchFamily="34" charset="-128"/>
                <a:ea typeface="Kozuka Gothic Pro M" pitchFamily="34" charset="-128"/>
              </a:rPr>
              <a:t>Centro Venezolano de Colecciones de Microorganismos </a:t>
            </a: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8" name="57 CuadroTexto"/>
          <p:cNvSpPr txBox="1"/>
          <p:nvPr/>
        </p:nvSpPr>
        <p:spPr>
          <a:xfrm>
            <a:off x="3442692" y="2253803"/>
            <a:ext cx="2794097" cy="2292935"/>
          </a:xfrm>
          <a:prstGeom prst="rect">
            <a:avLst/>
          </a:prstGeom>
          <a:noFill/>
        </p:spPr>
        <p:txBody>
          <a:bodyPr wrap="square" rtlCol="0">
            <a:spAutoFit/>
          </a:bodyPr>
          <a:lstStyle/>
          <a:p>
            <a:pPr algn="just"/>
            <a:r>
              <a:rPr lang="es-ES" sz="1100" b="1" dirty="0" smtClean="0"/>
              <a:t>RESEÑA  (CONT.)</a:t>
            </a:r>
          </a:p>
          <a:p>
            <a:pPr algn="just"/>
            <a:r>
              <a:rPr lang="es-ES" sz="1100" dirty="0" smtClean="0"/>
              <a:t>El </a:t>
            </a:r>
            <a:r>
              <a:rPr lang="es-ES" sz="1100" dirty="0"/>
              <a:t>CVCM forma parte del Sistema Internacional de Colecciones de Microorganismos. La data del Centro está incorporada al Sistema Mundial de Datos sobre microorganismos</a:t>
            </a:r>
            <a:r>
              <a:rPr lang="es-ES" sz="1100" dirty="0" smtClean="0"/>
              <a:t>.</a:t>
            </a:r>
          </a:p>
          <a:p>
            <a:pPr algn="just"/>
            <a:r>
              <a:rPr lang="es-ES" sz="1100" b="1" dirty="0" smtClean="0"/>
              <a:t>RELACIONES INSTITUCIONALES</a:t>
            </a:r>
          </a:p>
          <a:p>
            <a:pPr marL="171450" indent="-171450" algn="just">
              <a:buFont typeface="Arial" pitchFamily="34" charset="0"/>
              <a:buChar char="•"/>
            </a:pPr>
            <a:r>
              <a:rPr lang="es-ES" sz="1100" dirty="0"/>
              <a:t>Sistema internacional de Colecciones de Microorganismos</a:t>
            </a:r>
          </a:p>
          <a:p>
            <a:pPr marL="171450" indent="-171450" algn="just">
              <a:buFont typeface="Arial" pitchFamily="34" charset="0"/>
              <a:buChar char="•"/>
            </a:pPr>
            <a:r>
              <a:rPr lang="es-ES" sz="1100" dirty="0"/>
              <a:t>Federación Mundial de Colecciones de Cultivos </a:t>
            </a:r>
          </a:p>
          <a:p>
            <a:pPr marL="171450" indent="-171450" algn="just">
              <a:buFont typeface="Arial" pitchFamily="34" charset="0"/>
              <a:buChar char="•"/>
            </a:pPr>
            <a:r>
              <a:rPr lang="es-ES" sz="1100" dirty="0"/>
              <a:t>Federación Latinoamericana de Colecciones de Cultivos</a:t>
            </a:r>
            <a:endParaRPr lang="es-ES" sz="1100" dirty="0" smtClean="0"/>
          </a:p>
        </p:txBody>
      </p:sp>
      <p:sp>
        <p:nvSpPr>
          <p:cNvPr id="59" name="58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526593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522155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5148064"/>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67" name="66 CuadroTexto"/>
          <p:cNvSpPr txBox="1"/>
          <p:nvPr/>
        </p:nvSpPr>
        <p:spPr>
          <a:xfrm>
            <a:off x="3598220" y="5868144"/>
            <a:ext cx="2588643" cy="1615827"/>
          </a:xfrm>
          <a:prstGeom prst="rect">
            <a:avLst/>
          </a:prstGeom>
          <a:noFill/>
        </p:spPr>
        <p:txBody>
          <a:bodyPr wrap="square" rtlCol="0">
            <a:spAutoFit/>
          </a:bodyPr>
          <a:lstStyle/>
          <a:p>
            <a:pPr algn="just"/>
            <a:r>
              <a:rPr lang="es-ES" sz="1100" b="1" dirty="0" smtClean="0"/>
              <a:t>Números Telefónicos</a:t>
            </a:r>
          </a:p>
          <a:p>
            <a:pPr algn="just"/>
            <a:r>
              <a:rPr lang="es-ES" sz="1100" dirty="0" smtClean="0"/>
              <a:t>58(212)751011/2216</a:t>
            </a:r>
            <a:endParaRPr lang="es-ES" sz="1100" dirty="0"/>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vrodriguezlemoine@gmail.com</a:t>
            </a:r>
            <a:endParaRPr lang="es-ES" sz="1100" dirty="0" smtClean="0"/>
          </a:p>
          <a:p>
            <a:pPr algn="just"/>
            <a:endParaRPr lang="es-ES" sz="1100" dirty="0"/>
          </a:p>
          <a:p>
            <a:pPr algn="just"/>
            <a:r>
              <a:rPr lang="es-ES" sz="1100" b="1" dirty="0" smtClean="0"/>
              <a:t>Página Web</a:t>
            </a:r>
          </a:p>
          <a:p>
            <a:pPr algn="just"/>
            <a:r>
              <a:rPr lang="es-ES" sz="1100" dirty="0"/>
              <a:t>http://cvcm.ciens.ucv.ve</a:t>
            </a:r>
            <a:endParaRPr lang="es-ES" sz="1100" dirty="0" smtClean="0"/>
          </a:p>
        </p:txBody>
      </p:sp>
      <p:grpSp>
        <p:nvGrpSpPr>
          <p:cNvPr id="68" name="67 Grupo"/>
          <p:cNvGrpSpPr/>
          <p:nvPr/>
        </p:nvGrpSpPr>
        <p:grpSpPr>
          <a:xfrm>
            <a:off x="3700254" y="6300192"/>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5" name="34 CuadroTexto"/>
          <p:cNvSpPr txBox="1"/>
          <p:nvPr/>
        </p:nvSpPr>
        <p:spPr>
          <a:xfrm>
            <a:off x="548680" y="2267744"/>
            <a:ext cx="2858513" cy="5970865"/>
          </a:xfrm>
          <a:prstGeom prst="rect">
            <a:avLst/>
          </a:prstGeom>
          <a:noFill/>
        </p:spPr>
        <p:txBody>
          <a:bodyPr wrap="square" rtlCol="0">
            <a:spAutoFit/>
          </a:bodyPr>
          <a:lstStyle/>
          <a:p>
            <a:pPr algn="just"/>
            <a:r>
              <a:rPr lang="es-ES" sz="1100" b="1" dirty="0" smtClean="0"/>
              <a:t>MISIÓN</a:t>
            </a:r>
          </a:p>
          <a:p>
            <a:pPr algn="just"/>
            <a:r>
              <a:rPr lang="es-ES" sz="1100" dirty="0"/>
              <a:t>Dar apoyo y servicio a la investigación, docencia y </a:t>
            </a:r>
            <a:r>
              <a:rPr lang="es-ES" sz="1100" dirty="0" smtClean="0"/>
              <a:t>extensión.  </a:t>
            </a:r>
            <a:endParaRPr lang="es-VE" sz="1100" dirty="0" smtClean="0"/>
          </a:p>
          <a:p>
            <a:pPr algn="just"/>
            <a:r>
              <a:rPr lang="es-ES" sz="1050" b="1" dirty="0" smtClean="0"/>
              <a:t>VISIÓN </a:t>
            </a:r>
          </a:p>
          <a:p>
            <a:pPr algn="just"/>
            <a:r>
              <a:rPr lang="es-ES" sz="1050" dirty="0"/>
              <a:t>El CVCM tiene como visión contribuir a la investigación, docencia y extensión como actividades primordiales de la Universidad.</a:t>
            </a:r>
            <a:endParaRPr lang="es-VE" sz="1050" dirty="0" smtClean="0"/>
          </a:p>
          <a:p>
            <a:pPr algn="just"/>
            <a:r>
              <a:rPr lang="es-VE" sz="1050" b="1" dirty="0" smtClean="0"/>
              <a:t>OBJETIVOS</a:t>
            </a:r>
          </a:p>
          <a:p>
            <a:pPr marL="171450" indent="-171450" algn="just">
              <a:buFont typeface="Arial" pitchFamily="34" charset="0"/>
              <a:buChar char="•"/>
            </a:pPr>
            <a:r>
              <a:rPr lang="es-ES" sz="1050" dirty="0"/>
              <a:t>Prestar apoyo y servicio a la investigación, docencia y extensión como actividades esenciales de la Universidad Central de Venezuela.</a:t>
            </a:r>
          </a:p>
          <a:p>
            <a:pPr marL="171450" indent="-171450" algn="just">
              <a:buFont typeface="Arial" pitchFamily="34" charset="0"/>
              <a:buChar char="•"/>
            </a:pPr>
            <a:r>
              <a:rPr lang="es-ES" sz="1050" dirty="0"/>
              <a:t>Estudiar la biología de microorganismos y la preservación ex situ de la biodiversidad microbiana</a:t>
            </a:r>
          </a:p>
          <a:p>
            <a:pPr marL="171450" indent="-171450" algn="just">
              <a:buFont typeface="Arial" pitchFamily="34" charset="0"/>
              <a:buChar char="•"/>
            </a:pPr>
            <a:r>
              <a:rPr lang="es-ES" sz="1050" dirty="0"/>
              <a:t>Funciones	</a:t>
            </a:r>
          </a:p>
          <a:p>
            <a:pPr marL="171450" indent="-171450" algn="just">
              <a:buFont typeface="Arial" pitchFamily="34" charset="0"/>
              <a:buChar char="•"/>
            </a:pPr>
            <a:r>
              <a:rPr lang="es-ES" sz="1050" dirty="0"/>
              <a:t>Aislar, identificar y caracterizar microorganismos de interés para actividades de investigación, docencia, industria de alimentos, bebidas y fármacos.</a:t>
            </a:r>
          </a:p>
          <a:p>
            <a:pPr marL="171450" indent="-171450" algn="just">
              <a:buFont typeface="Arial" pitchFamily="34" charset="0"/>
              <a:buChar char="•"/>
            </a:pPr>
            <a:r>
              <a:rPr lang="es-ES" sz="1050" dirty="0"/>
              <a:t>Preservar, almacenar y distribuir cultivos viables de microorganismos</a:t>
            </a:r>
          </a:p>
          <a:p>
            <a:pPr marL="171450" indent="-171450" algn="just">
              <a:buFont typeface="Arial" pitchFamily="34" charset="0"/>
              <a:buChar char="•"/>
            </a:pPr>
            <a:r>
              <a:rPr lang="es-ES" sz="1050" dirty="0"/>
              <a:t>Asesorar nacional e internacionalmente en materias de su competencia</a:t>
            </a:r>
            <a:r>
              <a:rPr lang="es-ES" sz="1050" dirty="0" smtClean="0"/>
              <a:t>.</a:t>
            </a:r>
          </a:p>
          <a:p>
            <a:pPr algn="just"/>
            <a:r>
              <a:rPr lang="es-ES" sz="1050" b="1" dirty="0"/>
              <a:t>RESEÑA</a:t>
            </a:r>
          </a:p>
          <a:p>
            <a:pPr algn="just"/>
            <a:r>
              <a:rPr lang="es-ES" sz="1050" dirty="0"/>
              <a:t>El CVCM fue creado en 1992 bajo el patrocinio de la Universidad Central de Venezuela y el Banco Interamericano de Desarrollo. En 1997 el CVCM se transformó en Laboratorio Nacional de Servicio, patrocinado por el CONICIT (FONACIT actualmente). </a:t>
            </a:r>
            <a:endParaRPr lang="es-ES" sz="1050" dirty="0" smtClean="0"/>
          </a:p>
          <a:p>
            <a:pPr algn="just"/>
            <a:r>
              <a:rPr lang="es-ES" sz="1050" dirty="0"/>
              <a:t>Para 2006, se convirtió en Unidad Integral de Servicio a la Investigación (UISI) de la UCV. Y actualmente, forma parte de la Coordinación de Museos de Historia Natural dependiente del Vicerrectorado Académico de la UCV.</a:t>
            </a:r>
          </a:p>
        </p:txBody>
      </p:sp>
    </p:spTree>
    <p:extLst>
      <p:ext uri="{BB962C8B-B14F-4D97-AF65-F5344CB8AC3E}">
        <p14:creationId xmlns:p14="http://schemas.microsoft.com/office/powerpoint/2010/main" val="15704058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36512"/>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8" name="57 CuadroTexto"/>
          <p:cNvSpPr txBox="1"/>
          <p:nvPr/>
        </p:nvSpPr>
        <p:spPr>
          <a:xfrm>
            <a:off x="3442692" y="2253803"/>
            <a:ext cx="2794097" cy="2800767"/>
          </a:xfrm>
          <a:prstGeom prst="rect">
            <a:avLst/>
          </a:prstGeom>
          <a:noFill/>
        </p:spPr>
        <p:txBody>
          <a:bodyPr wrap="square" rtlCol="0">
            <a:spAutoFit/>
          </a:bodyPr>
          <a:lstStyle/>
          <a:p>
            <a:pPr algn="just"/>
            <a:r>
              <a:rPr lang="es-ES" sz="1100" b="1" dirty="0" smtClean="0"/>
              <a:t>RESEÑA (CONT).</a:t>
            </a:r>
          </a:p>
          <a:p>
            <a:pPr algn="just"/>
            <a:r>
              <a:rPr lang="es-ES" sz="1100" dirty="0"/>
              <a:t>El Arboretum fue reconocido como Estación Experimental por el Consejo Universitario  de la UCV el 14 de julio de 1997, y ha sido incorporado como estación experimental de la Red Nacional de estaciones Ecológicas a largo plazo (CONICIT-LTER), adscripta a la red internacional US-LTER y ILTER</a:t>
            </a:r>
            <a:r>
              <a:rPr lang="es-ES" sz="1100" dirty="0" smtClean="0"/>
              <a:t>.</a:t>
            </a:r>
            <a:endParaRPr lang="es-ES" sz="1100" b="1" dirty="0"/>
          </a:p>
          <a:p>
            <a:pPr algn="just"/>
            <a:r>
              <a:rPr lang="es-ES" sz="1100" dirty="0"/>
              <a:t>Las áreas boscosas adyacentes al edificio del Instituto de Biología Experimental, en las Colinas de Bello Monte, constituyen un bosque deciduo secundario. Este sector, representa un relicto de la vegetación y fauna de Caracas, y uno de los últimos pulmones verdes de la ciudad.</a:t>
            </a:r>
            <a:endParaRPr lang="es-ES" sz="1100" dirty="0" smtClean="0"/>
          </a:p>
          <a:p>
            <a:pPr algn="just"/>
            <a:endParaRPr lang="es-ES" sz="1100" b="1" dirty="0" smtClean="0"/>
          </a:p>
        </p:txBody>
      </p:sp>
      <p:sp>
        <p:nvSpPr>
          <p:cNvPr id="59" name="58 Rectángulo"/>
          <p:cNvSpPr/>
          <p:nvPr/>
        </p:nvSpPr>
        <p:spPr>
          <a:xfrm>
            <a:off x="3573016" y="5065894"/>
            <a:ext cx="2613847" cy="3106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60" name="59 Rectángulo"/>
          <p:cNvSpPr/>
          <p:nvPr/>
        </p:nvSpPr>
        <p:spPr>
          <a:xfrm>
            <a:off x="3658115" y="5265931"/>
            <a:ext cx="2456740" cy="2357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1" name="60 CuadroTexto"/>
          <p:cNvSpPr txBox="1"/>
          <p:nvPr/>
        </p:nvSpPr>
        <p:spPr>
          <a:xfrm>
            <a:off x="3594574" y="5221550"/>
            <a:ext cx="2110709" cy="307777"/>
          </a:xfrm>
          <a:prstGeom prst="rect">
            <a:avLst/>
          </a:prstGeom>
          <a:noFill/>
        </p:spPr>
        <p:txBody>
          <a:bodyPr wrap="square" rtlCol="0">
            <a:spAutoFit/>
          </a:bodyPr>
          <a:lstStyle/>
          <a:p>
            <a:r>
              <a:rPr lang="es-ES" sz="1400" b="1" dirty="0" smtClean="0">
                <a:solidFill>
                  <a:schemeClr val="bg1"/>
                </a:solidFill>
              </a:rPr>
              <a:t>Información de Contacto      </a:t>
            </a:r>
            <a:endParaRPr lang="es-VE" sz="1400" b="1" dirty="0">
              <a:solidFill>
                <a:schemeClr val="bg1"/>
              </a:solidFill>
            </a:endParaRPr>
          </a:p>
        </p:txBody>
      </p:sp>
      <p:grpSp>
        <p:nvGrpSpPr>
          <p:cNvPr id="62" name="61 Grupo"/>
          <p:cNvGrpSpPr/>
          <p:nvPr/>
        </p:nvGrpSpPr>
        <p:grpSpPr>
          <a:xfrm>
            <a:off x="5702282" y="5148064"/>
            <a:ext cx="456609" cy="457591"/>
            <a:chOff x="5589240" y="4413103"/>
            <a:chExt cx="644601" cy="645988"/>
          </a:xfrm>
        </p:grpSpPr>
        <p:sp>
          <p:nvSpPr>
            <p:cNvPr id="63" name="62 Elipse"/>
            <p:cNvSpPr/>
            <p:nvPr/>
          </p:nvSpPr>
          <p:spPr>
            <a:xfrm>
              <a:off x="5589240" y="4427984"/>
              <a:ext cx="616227" cy="616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64" name="63 Imagen"/>
            <p:cNvPicPr>
              <a:picLocks noChangeAspect="1"/>
            </p:cNvPicPr>
            <p:nvPr/>
          </p:nvPicPr>
          <p:blipFill>
            <a:blip r:embed="rId4" cstate="print">
              <a:duotone>
                <a:prstClr val="black"/>
                <a:srgbClr val="70D600">
                  <a:tint val="45000"/>
                  <a:satMod val="400000"/>
                </a:srgbClr>
              </a:duotone>
              <a:extLst>
                <a:ext uri="{28A0092B-C50C-407E-A947-70E740481C1C}">
                  <a14:useLocalDpi xmlns:a14="http://schemas.microsoft.com/office/drawing/2010/main" val="0"/>
                </a:ext>
              </a:extLst>
            </a:blip>
            <a:stretch>
              <a:fillRect/>
            </a:stretch>
          </p:blipFill>
          <p:spPr>
            <a:xfrm>
              <a:off x="5597641" y="4413103"/>
              <a:ext cx="636200" cy="645988"/>
            </a:xfrm>
            <a:prstGeom prst="rect">
              <a:avLst/>
            </a:prstGeom>
          </p:spPr>
        </p:pic>
      </p:grpSp>
      <p:pic>
        <p:nvPicPr>
          <p:cNvPr id="66" name="6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6583" y="5663218"/>
            <a:ext cx="230469" cy="230469"/>
          </a:xfrm>
          <a:prstGeom prst="rect">
            <a:avLst/>
          </a:prstGeom>
        </p:spPr>
      </p:pic>
      <p:sp>
        <p:nvSpPr>
          <p:cNvPr id="67" name="66 CuadroTexto"/>
          <p:cNvSpPr txBox="1"/>
          <p:nvPr/>
        </p:nvSpPr>
        <p:spPr>
          <a:xfrm>
            <a:off x="3598220" y="5868144"/>
            <a:ext cx="2588643" cy="1615827"/>
          </a:xfrm>
          <a:prstGeom prst="rect">
            <a:avLst/>
          </a:prstGeom>
          <a:noFill/>
        </p:spPr>
        <p:txBody>
          <a:bodyPr wrap="square" rtlCol="0">
            <a:spAutoFit/>
          </a:bodyPr>
          <a:lstStyle/>
          <a:p>
            <a:pPr algn="just"/>
            <a:r>
              <a:rPr lang="es-ES" sz="1100" b="1" dirty="0" smtClean="0"/>
              <a:t>Números Telefónicos</a:t>
            </a:r>
          </a:p>
          <a:p>
            <a:pPr algn="just"/>
            <a:r>
              <a:rPr lang="es-ES" sz="1100" dirty="0"/>
              <a:t>58(212) 751011/2163</a:t>
            </a:r>
          </a:p>
          <a:p>
            <a:pPr algn="just"/>
            <a:endParaRPr lang="es-ES" sz="1100" b="1" dirty="0" smtClean="0"/>
          </a:p>
          <a:p>
            <a:pPr algn="just"/>
            <a:endParaRPr lang="es-ES" sz="1100" b="1" dirty="0" smtClean="0"/>
          </a:p>
          <a:p>
            <a:pPr algn="just"/>
            <a:r>
              <a:rPr lang="es-ES" sz="1100" b="1" dirty="0" smtClean="0"/>
              <a:t>Correo de contacto</a:t>
            </a:r>
          </a:p>
          <a:p>
            <a:pPr algn="just"/>
            <a:r>
              <a:rPr lang="es-ES" sz="1100" dirty="0"/>
              <a:t>anibalcastillo.ibe@gmail.com</a:t>
            </a:r>
            <a:endParaRPr lang="es-ES" sz="1100" dirty="0" smtClean="0"/>
          </a:p>
          <a:p>
            <a:pPr algn="just"/>
            <a:endParaRPr lang="es-ES" sz="1100" dirty="0"/>
          </a:p>
          <a:p>
            <a:pPr algn="just"/>
            <a:r>
              <a:rPr lang="es-ES" sz="1100" b="1" dirty="0" smtClean="0"/>
              <a:t>Página Web</a:t>
            </a:r>
          </a:p>
          <a:p>
            <a:pPr algn="just"/>
            <a:r>
              <a:rPr lang="es-ES" sz="1100" dirty="0"/>
              <a:t>http://www.ciens.ucv.ve/arboretum/</a:t>
            </a:r>
            <a:endParaRPr lang="es-ES" sz="1100" dirty="0" smtClean="0"/>
          </a:p>
        </p:txBody>
      </p:sp>
      <p:grpSp>
        <p:nvGrpSpPr>
          <p:cNvPr id="68" name="67 Grupo"/>
          <p:cNvGrpSpPr/>
          <p:nvPr/>
        </p:nvGrpSpPr>
        <p:grpSpPr>
          <a:xfrm>
            <a:off x="3700254" y="6300192"/>
            <a:ext cx="220689" cy="220689"/>
            <a:chOff x="3827377" y="6599339"/>
            <a:chExt cx="373647" cy="373647"/>
          </a:xfrm>
        </p:grpSpPr>
        <p:sp>
          <p:nvSpPr>
            <p:cNvPr id="69" name="68 Rectángulo"/>
            <p:cNvSpPr/>
            <p:nvPr/>
          </p:nvSpPr>
          <p:spPr>
            <a:xfrm>
              <a:off x="3827377" y="6660232"/>
              <a:ext cx="373647" cy="229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70" name="69 Imagen"/>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7377" y="6599339"/>
              <a:ext cx="373647" cy="373647"/>
            </a:xfrm>
            <a:prstGeom prst="rect">
              <a:avLst/>
            </a:prstGeom>
          </p:spPr>
        </p:pic>
      </p:grpSp>
      <p:sp>
        <p:nvSpPr>
          <p:cNvPr id="35" name="34 CuadroTexto"/>
          <p:cNvSpPr txBox="1"/>
          <p:nvPr/>
        </p:nvSpPr>
        <p:spPr>
          <a:xfrm>
            <a:off x="548680" y="2267744"/>
            <a:ext cx="2899795" cy="5816977"/>
          </a:xfrm>
          <a:prstGeom prst="rect">
            <a:avLst/>
          </a:prstGeom>
          <a:noFill/>
        </p:spPr>
        <p:txBody>
          <a:bodyPr wrap="square" rtlCol="0">
            <a:spAutoFit/>
          </a:bodyPr>
          <a:lstStyle/>
          <a:p>
            <a:pPr algn="just"/>
            <a:r>
              <a:rPr lang="es-ES" sz="1100" b="1" dirty="0" smtClean="0"/>
              <a:t>MISIÓN</a:t>
            </a:r>
          </a:p>
          <a:p>
            <a:pPr algn="just"/>
            <a:r>
              <a:rPr lang="es-ES" sz="1100" dirty="0"/>
              <a:t>Promover todas aquellas actividades que contribuyan al conocimiento y preservación de la biodiversidad presente en el bosque urbano del que forma parte la Estación Experimental.</a:t>
            </a:r>
          </a:p>
          <a:p>
            <a:pPr algn="just"/>
            <a:r>
              <a:rPr lang="es-ES" sz="1100" b="1" dirty="0" smtClean="0"/>
              <a:t>VISIÓN</a:t>
            </a:r>
            <a:r>
              <a:rPr lang="es-ES" sz="1100" b="1" dirty="0"/>
              <a:t>	</a:t>
            </a:r>
            <a:endParaRPr lang="es-ES" sz="1100" b="1" dirty="0" smtClean="0"/>
          </a:p>
          <a:p>
            <a:pPr algn="just"/>
            <a:r>
              <a:rPr lang="es-ES" sz="1100" dirty="0" smtClean="0"/>
              <a:t>Preservar </a:t>
            </a:r>
            <a:r>
              <a:rPr lang="es-ES" sz="1100" dirty="0"/>
              <a:t>la biodiversidad presente en el bosque urbano del que forma parte la Estación Experimental.</a:t>
            </a:r>
            <a:endParaRPr lang="es-ES" sz="1100" dirty="0" smtClean="0"/>
          </a:p>
          <a:p>
            <a:pPr algn="just"/>
            <a:r>
              <a:rPr lang="es-VE" sz="1050" b="1" dirty="0" smtClean="0"/>
              <a:t>OBJETIVOS</a:t>
            </a:r>
            <a:endParaRPr lang="es-ES" sz="1050" b="1" dirty="0"/>
          </a:p>
          <a:p>
            <a:pPr algn="just"/>
            <a:r>
              <a:rPr lang="es-ES" sz="1050" dirty="0"/>
              <a:t>Generar y aplicar el conocimiento científico que apoye el mantenimiento de la biodiversidad del Arboretum</a:t>
            </a:r>
            <a:r>
              <a:rPr lang="es-ES" sz="1050" dirty="0" smtClean="0"/>
              <a:t>.</a:t>
            </a:r>
          </a:p>
          <a:p>
            <a:pPr algn="just"/>
            <a:r>
              <a:rPr lang="es-ES" sz="1050" b="1" dirty="0" smtClean="0"/>
              <a:t>FUNCIONES </a:t>
            </a:r>
          </a:p>
          <a:p>
            <a:pPr marL="171450" indent="-171450" algn="just">
              <a:buFont typeface="Arial" pitchFamily="34" charset="0"/>
              <a:buChar char="•"/>
            </a:pPr>
            <a:r>
              <a:rPr lang="es-ES" sz="1050" dirty="0"/>
              <a:t>Conducir cursos de investigación.</a:t>
            </a:r>
          </a:p>
          <a:p>
            <a:pPr marL="171450" indent="-171450" algn="just">
              <a:buFont typeface="Arial" pitchFamily="34" charset="0"/>
              <a:buChar char="•"/>
            </a:pPr>
            <a:r>
              <a:rPr lang="es-ES" sz="1050" dirty="0"/>
              <a:t>Brindar asesorías sobre el reconocimiento florístico del bosque de la ciudad de Caracas</a:t>
            </a:r>
          </a:p>
          <a:p>
            <a:pPr marL="171450" indent="-171450" algn="just">
              <a:buFont typeface="Arial" pitchFamily="34" charset="0"/>
              <a:buChar char="•"/>
            </a:pPr>
            <a:r>
              <a:rPr lang="es-ES" sz="1050" dirty="0"/>
              <a:t>Apoyar proyectos especiales de las asignaturas del departamento de Botánica</a:t>
            </a:r>
            <a:r>
              <a:rPr lang="es-ES" sz="1050" dirty="0" smtClean="0"/>
              <a:t>.</a:t>
            </a:r>
            <a:endParaRPr lang="es-VE" sz="1050" b="1" dirty="0" smtClean="0"/>
          </a:p>
          <a:p>
            <a:pPr algn="just"/>
            <a:r>
              <a:rPr lang="es-ES" sz="1050" b="1" dirty="0" smtClean="0"/>
              <a:t>RESEÑA</a:t>
            </a:r>
          </a:p>
          <a:p>
            <a:pPr algn="just"/>
            <a:r>
              <a:rPr lang="es-ES" sz="1050" dirty="0"/>
              <a:t>La historia del Arboretum data de la década de los 60, cuando el profesor Leandro </a:t>
            </a:r>
            <a:r>
              <a:rPr lang="es-ES" sz="1050" dirty="0" err="1"/>
              <a:t>Aristeguieta</a:t>
            </a:r>
            <a:r>
              <a:rPr lang="es-ES" sz="1050" dirty="0"/>
              <a:t> comenzó su labor en el aprovechamiento de las áreas boscosas adyacentes al edificio del Instituto de Biología Experimental. Propuso un uso basado la valoración de la vegetación perenne arborescente de la zona. </a:t>
            </a:r>
            <a:endParaRPr lang="es-ES" sz="1050" dirty="0" smtClean="0"/>
          </a:p>
          <a:p>
            <a:pPr algn="just"/>
            <a:r>
              <a:rPr lang="es-ES" sz="1050" dirty="0" smtClean="0"/>
              <a:t> </a:t>
            </a:r>
            <a:r>
              <a:rPr lang="es-ES" sz="1050" dirty="0"/>
              <a:t>Los terrenos (4 </a:t>
            </a:r>
            <a:r>
              <a:rPr lang="es-ES" sz="1050" dirty="0" err="1"/>
              <a:t>hectareas</a:t>
            </a:r>
            <a:r>
              <a:rPr lang="es-ES" sz="1050" dirty="0"/>
              <a:t>) donde se ubican el Arboretum y el IBE, fueron donados por la Procuraduría General de la Nación en 1959, posteriormente en 1997 se obtuvo el título de propiedad de los mismos, gracias al trabajo de los profesores Luis </a:t>
            </a:r>
            <a:r>
              <a:rPr lang="es-ES" sz="1050" dirty="0" err="1"/>
              <a:t>Levín</a:t>
            </a:r>
            <a:r>
              <a:rPr lang="es-ES" sz="1050" dirty="0"/>
              <a:t>, Aníbal Castillo y toda la comunidad del IBE. </a:t>
            </a:r>
          </a:p>
          <a:p>
            <a:pPr algn="just"/>
            <a:endParaRPr lang="es-ES" sz="1050" dirty="0"/>
          </a:p>
        </p:txBody>
      </p:sp>
      <p:sp>
        <p:nvSpPr>
          <p:cNvPr id="33" name="32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Tree>
    <p:extLst>
      <p:ext uri="{BB962C8B-B14F-4D97-AF65-F5344CB8AC3E}">
        <p14:creationId xmlns:p14="http://schemas.microsoft.com/office/powerpoint/2010/main" val="6240777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64 Rectángulo"/>
          <p:cNvSpPr/>
          <p:nvPr/>
        </p:nvSpPr>
        <p:spPr>
          <a:xfrm>
            <a:off x="0" y="81399"/>
            <a:ext cx="6885384" cy="91711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3" name="22 Rectángulo"/>
          <p:cNvSpPr/>
          <p:nvPr/>
        </p:nvSpPr>
        <p:spPr>
          <a:xfrm>
            <a:off x="442170" y="1656185"/>
            <a:ext cx="5973662" cy="68194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p:nvSpPr>
        <p:spPr>
          <a:xfrm>
            <a:off x="442170" y="8608399"/>
            <a:ext cx="5973662" cy="2160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cxnSp>
        <p:nvCxnSpPr>
          <p:cNvPr id="27" name="26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476672" y="8540247"/>
            <a:ext cx="2160240" cy="307777"/>
          </a:xfrm>
          <a:prstGeom prst="rect">
            <a:avLst/>
          </a:prstGeom>
          <a:noFill/>
        </p:spPr>
        <p:txBody>
          <a:bodyPr wrap="square" rtlCol="0">
            <a:spAutoFit/>
          </a:bodyPr>
          <a:lstStyle/>
          <a:p>
            <a:r>
              <a:rPr lang="es-ES" sz="1400" b="1" dirty="0" smtClean="0">
                <a:solidFill>
                  <a:schemeClr val="bg1"/>
                </a:solidFill>
              </a:rPr>
              <a:t>www.ciens.ucv.ve</a:t>
            </a:r>
            <a:endParaRPr lang="es-VE" sz="1400" b="1" dirty="0">
              <a:solidFill>
                <a:schemeClr val="bg1"/>
              </a:solidFill>
            </a:endParaRPr>
          </a:p>
        </p:txBody>
      </p:sp>
      <p:cxnSp>
        <p:nvCxnSpPr>
          <p:cNvPr id="20" name="19 Conector recto"/>
          <p:cNvCxnSpPr/>
          <p:nvPr/>
        </p:nvCxnSpPr>
        <p:spPr>
          <a:xfrm>
            <a:off x="442170" y="1656185"/>
            <a:ext cx="5973661"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226048"/>
            <a:ext cx="6087625" cy="103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rot="21278419">
            <a:off x="492468" y="8505850"/>
            <a:ext cx="664900" cy="369332"/>
          </a:xfrm>
          <a:prstGeom prst="rect">
            <a:avLst/>
          </a:prstGeom>
          <a:noFill/>
        </p:spPr>
        <p:txBody>
          <a:bodyPr wrap="square" rtlCol="0">
            <a:spAutoFit/>
          </a:bodyPr>
          <a:lstStyle/>
          <a:p>
            <a:endParaRPr lang="es-VE" dirty="0">
              <a:latin typeface="WP MultinationalB Helve" pitchFamily="2" charset="2"/>
            </a:endParaRPr>
          </a:p>
        </p:txBody>
      </p:sp>
      <p:grpSp>
        <p:nvGrpSpPr>
          <p:cNvPr id="10" name="9 Grupo"/>
          <p:cNvGrpSpPr/>
          <p:nvPr/>
        </p:nvGrpSpPr>
        <p:grpSpPr>
          <a:xfrm rot="21278419">
            <a:off x="5789668" y="8512737"/>
            <a:ext cx="286089" cy="388914"/>
            <a:chOff x="579505" y="8438613"/>
            <a:chExt cx="286089" cy="388914"/>
          </a:xfrm>
        </p:grpSpPr>
        <p:grpSp>
          <p:nvGrpSpPr>
            <p:cNvPr id="9" name="8 Grupo"/>
            <p:cNvGrpSpPr/>
            <p:nvPr/>
          </p:nvGrpSpPr>
          <p:grpSpPr>
            <a:xfrm>
              <a:off x="617008" y="8499878"/>
              <a:ext cx="248586" cy="327649"/>
              <a:chOff x="617008" y="8499878"/>
              <a:chExt cx="248586" cy="327649"/>
            </a:xfrm>
          </p:grpSpPr>
          <p:sp>
            <p:nvSpPr>
              <p:cNvPr id="4" name="3 Paralelogramo"/>
              <p:cNvSpPr/>
              <p:nvPr/>
            </p:nvSpPr>
            <p:spPr>
              <a:xfrm flipH="1">
                <a:off x="705297" y="8713709"/>
                <a:ext cx="72008" cy="113818"/>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 name="2 Elipse"/>
              <p:cNvSpPr/>
              <p:nvPr/>
            </p:nvSpPr>
            <p:spPr>
              <a:xfrm>
                <a:off x="617008" y="8499878"/>
                <a:ext cx="248586" cy="248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39" name="38 CuadroTexto"/>
            <p:cNvSpPr txBox="1"/>
            <p:nvPr/>
          </p:nvSpPr>
          <p:spPr>
            <a:xfrm>
              <a:off x="579505" y="8438613"/>
              <a:ext cx="251583" cy="338554"/>
            </a:xfrm>
            <a:prstGeom prst="rect">
              <a:avLst/>
            </a:prstGeom>
            <a:noFill/>
          </p:spPr>
          <p:txBody>
            <a:bodyPr wrap="square" rtlCol="0">
              <a:spAutoFit/>
            </a:bodyPr>
            <a:lstStyle/>
            <a:p>
              <a:r>
                <a:rPr lang="es-ES" sz="1600" b="1" dirty="0" smtClean="0">
                  <a:solidFill>
                    <a:schemeClr val="bg1"/>
                  </a:solidFill>
                </a:rPr>
                <a:t>w</a:t>
              </a:r>
              <a:endParaRPr lang="es-VE" sz="1600" b="1" dirty="0">
                <a:solidFill>
                  <a:schemeClr val="bg1"/>
                </a:solidFill>
              </a:endParaRPr>
            </a:p>
          </p:txBody>
        </p:sp>
      </p:grpSp>
      <p:sp>
        <p:nvSpPr>
          <p:cNvPr id="15" name="14 CuadroTexto"/>
          <p:cNvSpPr txBox="1"/>
          <p:nvPr/>
        </p:nvSpPr>
        <p:spPr>
          <a:xfrm>
            <a:off x="398896" y="1259632"/>
            <a:ext cx="6414480" cy="400110"/>
          </a:xfrm>
          <a:prstGeom prst="rect">
            <a:avLst/>
          </a:prstGeom>
          <a:noFill/>
        </p:spPr>
        <p:txBody>
          <a:bodyPr wrap="square" rtlCol="0">
            <a:spAutoFit/>
          </a:bodyPr>
          <a:lstStyle/>
          <a:p>
            <a:r>
              <a:rPr lang="es-ES" sz="2000" dirty="0" smtClean="0">
                <a:latin typeface="Kozuka Gothic Pro H" pitchFamily="34" charset="-128"/>
                <a:ea typeface="Kozuka Gothic Pro H" pitchFamily="34" charset="-128"/>
              </a:rPr>
              <a:t>Instituto de Biología Experimental   </a:t>
            </a:r>
            <a:endParaRPr lang="es-VE" sz="2000" dirty="0">
              <a:latin typeface="Kozuka Gothic Pro H" pitchFamily="34" charset="-128"/>
              <a:ea typeface="Kozuka Gothic Pro H" pitchFamily="34" charset="-128"/>
            </a:endParaRPr>
          </a:p>
        </p:txBody>
      </p:sp>
      <p:cxnSp>
        <p:nvCxnSpPr>
          <p:cNvPr id="53" name="52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442169" y="2133592"/>
            <a:ext cx="597366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404664" y="1746702"/>
            <a:ext cx="6005060" cy="377026"/>
          </a:xfrm>
          <a:prstGeom prst="rect">
            <a:avLst/>
          </a:prstGeom>
          <a:noFill/>
        </p:spPr>
        <p:txBody>
          <a:bodyPr wrap="square" rtlCol="0">
            <a:spAutoFit/>
          </a:bodyPr>
          <a:lstStyle/>
          <a:p>
            <a:r>
              <a:rPr lang="es-VE" sz="1850" dirty="0" smtClean="0">
                <a:latin typeface="Kozuka Gothic Pro M" pitchFamily="34" charset="-128"/>
                <a:ea typeface="Kozuka Gothic Pro M" pitchFamily="34" charset="-128"/>
              </a:rPr>
              <a:t>Estación </a:t>
            </a:r>
            <a:r>
              <a:rPr lang="es-VE" sz="1850" dirty="0">
                <a:latin typeface="Kozuka Gothic Pro M" pitchFamily="34" charset="-128"/>
                <a:ea typeface="Kozuka Gothic Pro M" pitchFamily="34" charset="-128"/>
              </a:rPr>
              <a:t>Experimental Arboretum-IBE, UCV</a:t>
            </a:r>
          </a:p>
        </p:txBody>
      </p:sp>
      <p:sp>
        <p:nvSpPr>
          <p:cNvPr id="13" name="12 CuadroTexto"/>
          <p:cNvSpPr txBox="1"/>
          <p:nvPr/>
        </p:nvSpPr>
        <p:spPr>
          <a:xfrm>
            <a:off x="2274680" y="2258452"/>
            <a:ext cx="2285104" cy="369332"/>
          </a:xfrm>
          <a:prstGeom prst="rect">
            <a:avLst/>
          </a:prstGeom>
          <a:noFill/>
        </p:spPr>
        <p:txBody>
          <a:bodyPr wrap="square" rtlCol="0">
            <a:spAutoFit/>
          </a:bodyPr>
          <a:lstStyle/>
          <a:p>
            <a:pPr algn="ctr"/>
            <a:r>
              <a:rPr lang="es-ES" b="1" dirty="0" smtClean="0"/>
              <a:t>HONGOS Y MUSGOS</a:t>
            </a:r>
            <a:endParaRPr lang="es-VE" b="1" dirty="0"/>
          </a:p>
        </p:txBody>
      </p:sp>
      <p:sp>
        <p:nvSpPr>
          <p:cNvPr id="76" name="75 Rectángulo"/>
          <p:cNvSpPr/>
          <p:nvPr/>
        </p:nvSpPr>
        <p:spPr>
          <a:xfrm>
            <a:off x="448724" y="4527077"/>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949" y="4619698"/>
            <a:ext cx="1819316" cy="1344220"/>
          </a:xfrm>
          <a:prstGeom prst="rect">
            <a:avLst/>
          </a:prstGeom>
          <a:solidFill>
            <a:srgbClr val="FFFFFF">
              <a:shade val="85000"/>
            </a:srgbClr>
          </a:solidFill>
          <a:ln w="571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3879" y="4613443"/>
            <a:ext cx="1811169" cy="1350475"/>
          </a:xfrm>
          <a:prstGeom prst="rect">
            <a:avLst/>
          </a:prstGeom>
          <a:solidFill>
            <a:srgbClr val="FFFFFF">
              <a:shade val="85000"/>
            </a:srgbClr>
          </a:solidFill>
          <a:ln w="571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1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7212" y="4613443"/>
            <a:ext cx="1760044" cy="1350475"/>
          </a:xfrm>
          <a:prstGeom prst="rect">
            <a:avLst/>
          </a:prstGeom>
          <a:solidFill>
            <a:srgbClr val="FFFFFF">
              <a:shade val="85000"/>
            </a:srgbClr>
          </a:solidFill>
          <a:ln w="571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 name="45 CuadroTexto"/>
          <p:cNvSpPr txBox="1"/>
          <p:nvPr/>
        </p:nvSpPr>
        <p:spPr>
          <a:xfrm>
            <a:off x="592305" y="4239663"/>
            <a:ext cx="1777513" cy="261610"/>
          </a:xfrm>
          <a:prstGeom prst="rect">
            <a:avLst/>
          </a:prstGeom>
          <a:noFill/>
        </p:spPr>
        <p:txBody>
          <a:bodyPr wrap="square" rtlCol="0">
            <a:spAutoFit/>
          </a:bodyPr>
          <a:lstStyle/>
          <a:p>
            <a:pPr algn="ctr"/>
            <a:r>
              <a:rPr lang="es-VE" sz="1100" i="1" dirty="0" smtClean="0"/>
              <a:t> </a:t>
            </a:r>
            <a:r>
              <a:rPr lang="es-VE" sz="1100" i="1" dirty="0"/>
              <a:t>Lepiota </a:t>
            </a:r>
            <a:r>
              <a:rPr lang="es-VE" sz="1100" i="1" dirty="0" smtClean="0"/>
              <a:t>sp.1</a:t>
            </a:r>
          </a:p>
        </p:txBody>
      </p:sp>
      <p:sp>
        <p:nvSpPr>
          <p:cNvPr id="48" name="47 CuadroTexto"/>
          <p:cNvSpPr txBox="1"/>
          <p:nvPr/>
        </p:nvSpPr>
        <p:spPr>
          <a:xfrm>
            <a:off x="2553935" y="4241304"/>
            <a:ext cx="1777513" cy="261610"/>
          </a:xfrm>
          <a:prstGeom prst="rect">
            <a:avLst/>
          </a:prstGeom>
          <a:noFill/>
        </p:spPr>
        <p:txBody>
          <a:bodyPr wrap="square" rtlCol="0">
            <a:spAutoFit/>
          </a:bodyPr>
          <a:lstStyle/>
          <a:p>
            <a:pPr algn="ctr"/>
            <a:r>
              <a:rPr lang="es-VE" sz="1100" i="1" dirty="0" smtClean="0"/>
              <a:t> </a:t>
            </a:r>
            <a:r>
              <a:rPr lang="es-VE" sz="1100" i="1" dirty="0"/>
              <a:t>Lepiota </a:t>
            </a:r>
            <a:r>
              <a:rPr lang="es-VE" sz="1100" i="1" dirty="0" smtClean="0"/>
              <a:t>sp.2</a:t>
            </a:r>
          </a:p>
        </p:txBody>
      </p:sp>
      <p:sp>
        <p:nvSpPr>
          <p:cNvPr id="49" name="48 CuadroTexto"/>
          <p:cNvSpPr txBox="1"/>
          <p:nvPr/>
        </p:nvSpPr>
        <p:spPr>
          <a:xfrm>
            <a:off x="4488700" y="4235424"/>
            <a:ext cx="1777513" cy="261610"/>
          </a:xfrm>
          <a:prstGeom prst="rect">
            <a:avLst/>
          </a:prstGeom>
          <a:noFill/>
        </p:spPr>
        <p:txBody>
          <a:bodyPr wrap="square" rtlCol="0">
            <a:spAutoFit/>
          </a:bodyPr>
          <a:lstStyle/>
          <a:p>
            <a:pPr algn="ctr"/>
            <a:r>
              <a:rPr lang="es-VE" sz="1100" i="1" dirty="0" smtClean="0"/>
              <a:t> </a:t>
            </a:r>
            <a:r>
              <a:rPr lang="es-VE" sz="1100" i="1" dirty="0"/>
              <a:t>Lepiota </a:t>
            </a:r>
            <a:r>
              <a:rPr lang="es-VE" sz="1100" i="1" dirty="0" smtClean="0"/>
              <a:t>sp.3</a:t>
            </a:r>
          </a:p>
        </p:txBody>
      </p:sp>
      <p:sp>
        <p:nvSpPr>
          <p:cNvPr id="50" name="49 CuadroTexto"/>
          <p:cNvSpPr txBox="1"/>
          <p:nvPr/>
        </p:nvSpPr>
        <p:spPr>
          <a:xfrm>
            <a:off x="652906" y="6039863"/>
            <a:ext cx="1777513" cy="261610"/>
          </a:xfrm>
          <a:prstGeom prst="rect">
            <a:avLst/>
          </a:prstGeom>
          <a:noFill/>
        </p:spPr>
        <p:txBody>
          <a:bodyPr wrap="square" rtlCol="0">
            <a:spAutoFit/>
          </a:bodyPr>
          <a:lstStyle/>
          <a:p>
            <a:pPr algn="ctr"/>
            <a:r>
              <a:rPr lang="es-VE" sz="1100" i="1" dirty="0" smtClean="0"/>
              <a:t> </a:t>
            </a:r>
            <a:r>
              <a:rPr lang="es-VE" sz="1100" i="1" dirty="0" err="1" smtClean="0"/>
              <a:t>Tricholoma</a:t>
            </a:r>
            <a:r>
              <a:rPr lang="es-VE" sz="1100" i="1" dirty="0" smtClean="0"/>
              <a:t> </a:t>
            </a:r>
            <a:r>
              <a:rPr lang="es-VE" sz="1100" i="1" dirty="0" err="1" smtClean="0"/>
              <a:t>sp</a:t>
            </a:r>
            <a:r>
              <a:rPr lang="es-VE" sz="1100" i="1" dirty="0" smtClean="0"/>
              <a:t>.</a:t>
            </a:r>
          </a:p>
        </p:txBody>
      </p:sp>
      <p:sp>
        <p:nvSpPr>
          <p:cNvPr id="52" name="51 CuadroTexto"/>
          <p:cNvSpPr txBox="1"/>
          <p:nvPr/>
        </p:nvSpPr>
        <p:spPr>
          <a:xfrm>
            <a:off x="2553934" y="6061458"/>
            <a:ext cx="1777513" cy="261610"/>
          </a:xfrm>
          <a:prstGeom prst="rect">
            <a:avLst/>
          </a:prstGeom>
          <a:noFill/>
        </p:spPr>
        <p:txBody>
          <a:bodyPr wrap="square" rtlCol="0">
            <a:spAutoFit/>
          </a:bodyPr>
          <a:lstStyle/>
          <a:p>
            <a:pPr algn="ctr"/>
            <a:r>
              <a:rPr lang="es-VE" sz="1100" i="1" dirty="0" smtClean="0"/>
              <a:t> </a:t>
            </a:r>
            <a:r>
              <a:rPr lang="es-VE" sz="1100" i="1" dirty="0" err="1" smtClean="0"/>
              <a:t>Boletus</a:t>
            </a:r>
            <a:r>
              <a:rPr lang="es-VE" sz="1100" i="1" dirty="0" smtClean="0"/>
              <a:t> </a:t>
            </a:r>
            <a:r>
              <a:rPr lang="es-VE" sz="1100" i="1" dirty="0" err="1" smtClean="0"/>
              <a:t>sp</a:t>
            </a:r>
            <a:r>
              <a:rPr lang="es-VE" sz="1100" i="1" dirty="0" smtClean="0"/>
              <a:t>.</a:t>
            </a:r>
          </a:p>
        </p:txBody>
      </p:sp>
      <p:sp>
        <p:nvSpPr>
          <p:cNvPr id="72" name="71 CuadroTexto"/>
          <p:cNvSpPr txBox="1"/>
          <p:nvPr/>
        </p:nvSpPr>
        <p:spPr>
          <a:xfrm>
            <a:off x="4454951" y="6067308"/>
            <a:ext cx="1777513" cy="430887"/>
          </a:xfrm>
          <a:prstGeom prst="rect">
            <a:avLst/>
          </a:prstGeom>
          <a:noFill/>
        </p:spPr>
        <p:txBody>
          <a:bodyPr wrap="square" rtlCol="0">
            <a:spAutoFit/>
          </a:bodyPr>
          <a:lstStyle/>
          <a:p>
            <a:pPr algn="ctr"/>
            <a:r>
              <a:rPr lang="es-VE" sz="1100" i="1" dirty="0" smtClean="0"/>
              <a:t> </a:t>
            </a:r>
            <a:r>
              <a:rPr lang="es-VE" sz="1100" i="1" dirty="0" err="1"/>
              <a:t>Pleurotus</a:t>
            </a:r>
            <a:r>
              <a:rPr lang="es-VE" sz="1100" i="1" dirty="0"/>
              <a:t> </a:t>
            </a:r>
            <a:r>
              <a:rPr lang="es-VE" sz="1100" i="1" dirty="0" err="1" smtClean="0"/>
              <a:t>ostreatus</a:t>
            </a:r>
            <a:r>
              <a:rPr lang="es-VE" sz="1100" i="1" dirty="0" smtClean="0"/>
              <a:t>	 </a:t>
            </a:r>
          </a:p>
        </p:txBody>
      </p:sp>
      <p:sp>
        <p:nvSpPr>
          <p:cNvPr id="77" name="76 Rectángulo"/>
          <p:cNvSpPr/>
          <p:nvPr/>
        </p:nvSpPr>
        <p:spPr>
          <a:xfrm>
            <a:off x="442170" y="2706444"/>
            <a:ext cx="5957095"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7268" y="2776746"/>
            <a:ext cx="1741048" cy="136448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13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3824" y="2776746"/>
            <a:ext cx="1791280" cy="136448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18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005" y="2776746"/>
            <a:ext cx="1819316" cy="1364487"/>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 name="77 Rectángulo"/>
          <p:cNvSpPr/>
          <p:nvPr/>
        </p:nvSpPr>
        <p:spPr>
          <a:xfrm>
            <a:off x="448724" y="6370559"/>
            <a:ext cx="5937017" cy="15402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bg1">
                  <a:lumMod val="95000"/>
                </a:schemeClr>
              </a:solidFill>
            </a:endParaRPr>
          </a:p>
        </p:txBody>
      </p:sp>
      <p:sp>
        <p:nvSpPr>
          <p:cNvPr id="73" name="72 CuadroTexto"/>
          <p:cNvSpPr txBox="1"/>
          <p:nvPr/>
        </p:nvSpPr>
        <p:spPr>
          <a:xfrm>
            <a:off x="629607" y="7885649"/>
            <a:ext cx="1777513" cy="261610"/>
          </a:xfrm>
          <a:prstGeom prst="rect">
            <a:avLst/>
          </a:prstGeom>
          <a:noFill/>
        </p:spPr>
        <p:txBody>
          <a:bodyPr wrap="square" rtlCol="0">
            <a:spAutoFit/>
          </a:bodyPr>
          <a:lstStyle/>
          <a:p>
            <a:pPr algn="ctr"/>
            <a:r>
              <a:rPr lang="es-VE" sz="1100" i="1" dirty="0" err="1" smtClean="0"/>
              <a:t>Auricularia</a:t>
            </a:r>
            <a:r>
              <a:rPr lang="es-VE" sz="1100" i="1" dirty="0" smtClean="0"/>
              <a:t> </a:t>
            </a:r>
            <a:r>
              <a:rPr lang="es-VE" sz="1100" i="1" dirty="0" err="1"/>
              <a:t>sp</a:t>
            </a:r>
            <a:r>
              <a:rPr lang="es-VE" sz="1100" i="1" dirty="0"/>
              <a:t>.</a:t>
            </a:r>
            <a:endParaRPr lang="es-VE" sz="1100" i="1" dirty="0" smtClean="0"/>
          </a:p>
        </p:txBody>
      </p:sp>
      <p:sp>
        <p:nvSpPr>
          <p:cNvPr id="74" name="73 CuadroTexto"/>
          <p:cNvSpPr txBox="1"/>
          <p:nvPr/>
        </p:nvSpPr>
        <p:spPr>
          <a:xfrm>
            <a:off x="2587591" y="7889195"/>
            <a:ext cx="1777513" cy="261610"/>
          </a:xfrm>
          <a:prstGeom prst="rect">
            <a:avLst/>
          </a:prstGeom>
          <a:noFill/>
        </p:spPr>
        <p:txBody>
          <a:bodyPr wrap="square" rtlCol="0">
            <a:spAutoFit/>
          </a:bodyPr>
          <a:lstStyle/>
          <a:p>
            <a:pPr algn="ctr"/>
            <a:r>
              <a:rPr lang="es-VE" sz="1100" i="1" dirty="0" err="1" smtClean="0"/>
              <a:t>Polyporus</a:t>
            </a:r>
            <a:r>
              <a:rPr lang="es-VE" sz="1100" i="1" dirty="0" smtClean="0"/>
              <a:t> </a:t>
            </a:r>
            <a:r>
              <a:rPr lang="es-VE" sz="1100" i="1" dirty="0" err="1" smtClean="0"/>
              <a:t>sp</a:t>
            </a:r>
            <a:r>
              <a:rPr lang="es-VE" sz="1100" i="1" dirty="0"/>
              <a:t>.</a:t>
            </a:r>
            <a:endParaRPr lang="es-VE" sz="1100" i="1" dirty="0" smtClean="0"/>
          </a:p>
        </p:txBody>
      </p:sp>
      <p:sp>
        <p:nvSpPr>
          <p:cNvPr id="75" name="74 CuadroTexto"/>
          <p:cNvSpPr txBox="1"/>
          <p:nvPr/>
        </p:nvSpPr>
        <p:spPr>
          <a:xfrm>
            <a:off x="4471202" y="7910790"/>
            <a:ext cx="1777513" cy="261610"/>
          </a:xfrm>
          <a:prstGeom prst="rect">
            <a:avLst/>
          </a:prstGeom>
          <a:noFill/>
        </p:spPr>
        <p:txBody>
          <a:bodyPr wrap="square" rtlCol="0">
            <a:spAutoFit/>
          </a:bodyPr>
          <a:lstStyle/>
          <a:p>
            <a:pPr algn="ctr"/>
            <a:r>
              <a:rPr lang="es-VE" sz="1100" i="1" dirty="0" err="1"/>
              <a:t>Geastrum</a:t>
            </a:r>
            <a:r>
              <a:rPr lang="es-VE" sz="1100" i="1" dirty="0"/>
              <a:t> </a:t>
            </a:r>
            <a:r>
              <a:rPr lang="es-VE" sz="1100" i="1" dirty="0" err="1" smtClean="0"/>
              <a:t>sp</a:t>
            </a:r>
            <a:r>
              <a:rPr lang="es-VE" sz="1100" i="1" dirty="0" smtClean="0"/>
              <a:t>.</a:t>
            </a:r>
          </a:p>
        </p:txBody>
      </p:sp>
      <p:pic>
        <p:nvPicPr>
          <p:cNvPr id="6" name="5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7268" y="6445488"/>
            <a:ext cx="1760044" cy="1368153"/>
          </a:xfrm>
          <a:prstGeom prst="rect">
            <a:avLst/>
          </a:prstGeom>
          <a:solidFill>
            <a:srgbClr val="FFFFFF">
              <a:shade val="85000"/>
            </a:srgbClr>
          </a:solidFill>
          <a:ln w="571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16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80414" y="6445487"/>
            <a:ext cx="1784690" cy="1368153"/>
          </a:xfrm>
          <a:prstGeom prst="rect">
            <a:avLst/>
          </a:prstGeom>
          <a:solidFill>
            <a:srgbClr val="FFFFFF">
              <a:shade val="85000"/>
            </a:srgbClr>
          </a:solidFill>
          <a:ln w="571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17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607" y="6445489"/>
            <a:ext cx="1821714" cy="1368152"/>
          </a:xfrm>
          <a:prstGeom prst="rect">
            <a:avLst/>
          </a:prstGeom>
          <a:solidFill>
            <a:srgbClr val="FFFFFF">
              <a:shade val="85000"/>
            </a:srgbClr>
          </a:solidFill>
          <a:ln w="571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1622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7833</TotalTime>
  <Words>54685</Words>
  <Application>Microsoft Office PowerPoint</Application>
  <PresentationFormat>Carta (216 x 279 mm)</PresentationFormat>
  <Paragraphs>9068</Paragraphs>
  <Slides>277</Slides>
  <Notes>276</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277</vt:i4>
      </vt:variant>
    </vt:vector>
  </HeadingPairs>
  <TitlesOfParts>
    <vt:vector size="279" baseType="lpstr">
      <vt:lpstr>Tema de Office</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amilcarPc</dc:creator>
  <cp:lastModifiedBy>Coordinación de Extensión</cp:lastModifiedBy>
  <cp:revision>517</cp:revision>
  <dcterms:created xsi:type="dcterms:W3CDTF">2017-12-20T13:31:02Z</dcterms:created>
  <dcterms:modified xsi:type="dcterms:W3CDTF">2018-02-09T14:39:02Z</dcterms:modified>
</cp:coreProperties>
</file>