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0" r:id="rId2"/>
    <p:sldId id="311" r:id="rId3"/>
    <p:sldId id="256" r:id="rId4"/>
    <p:sldId id="272" r:id="rId5"/>
    <p:sldId id="279" r:id="rId6"/>
    <p:sldId id="27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4" r:id="rId15"/>
    <p:sldId id="273" r:id="rId16"/>
    <p:sldId id="275" r:id="rId17"/>
    <p:sldId id="276" r:id="rId18"/>
    <p:sldId id="277" r:id="rId19"/>
    <p:sldId id="259" r:id="rId20"/>
    <p:sldId id="287" r:id="rId21"/>
    <p:sldId id="269" r:id="rId22"/>
    <p:sldId id="266" r:id="rId23"/>
    <p:sldId id="288" r:id="rId24"/>
    <p:sldId id="301" r:id="rId25"/>
    <p:sldId id="305" r:id="rId26"/>
    <p:sldId id="289" r:id="rId27"/>
    <p:sldId id="290" r:id="rId28"/>
    <p:sldId id="291" r:id="rId29"/>
    <p:sldId id="306" r:id="rId30"/>
    <p:sldId id="304" r:id="rId31"/>
    <p:sldId id="302" r:id="rId32"/>
    <p:sldId id="307" r:id="rId33"/>
    <p:sldId id="303" r:id="rId34"/>
    <p:sldId id="299" r:id="rId35"/>
    <p:sldId id="292" r:id="rId36"/>
    <p:sldId id="293" r:id="rId37"/>
    <p:sldId id="294" r:id="rId38"/>
    <p:sldId id="295" r:id="rId39"/>
    <p:sldId id="300" r:id="rId40"/>
    <p:sldId id="298" r:id="rId41"/>
    <p:sldId id="296" r:id="rId42"/>
    <p:sldId id="308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8242C-A339-40E1-AF0A-86C02B5FE159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4FB89-B845-429A-852C-4681407A14A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DCF53-7053-47BD-A501-CB7FD2DACDFA}" type="slidenum">
              <a:rPr lang="en-US"/>
              <a:pPr/>
              <a:t>4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4989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1D9E-27A9-4091-BFDE-F16B232839D5}" type="datetimeFigureOut">
              <a:rPr lang="en-US" smtClean="0"/>
              <a:pPr/>
              <a:t>11/15/2018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2C9A-5026-4E4E-971E-B6BD72E10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ds.yahoo.com/_ylt=A0WTb_yM0glKs2YBErGjzbkF/SIG=13vj56ka2/EXP=1242244108/**http:/www.blogscienze.com/wp-content/uploads/2008/04/divorzi-licenziamenti-aumento-possibilita-infar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rds.yahoo.com/_ylt=A0WTbx_C0glKx1sBWrejzbkF/SIG=12c06djel/EXP=1242244162/**http:/www.thecrazybug.com/accidentes/img/accidentes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viajartranquilo.com/pdf-zip/Viajar_diabetes_Informe_Medico.pd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21910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3020"/>
            <a:ext cx="8136904" cy="61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38" y="620688"/>
            <a:ext cx="8085718" cy="57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03" y="283106"/>
            <a:ext cx="5891347" cy="61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436723" y="287384"/>
            <a:ext cx="265271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rgbClr val="EA00C9"/>
                </a:solidFill>
              </a:rPr>
              <a:t>Tipos de Turismo </a:t>
            </a:r>
          </a:p>
          <a:p>
            <a:endParaRPr lang="es-VE" sz="2000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Cultural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Negocios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Ecoturismo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Gastronómico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Rural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Playa y costa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Aventura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Urbano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Salud y médico</a:t>
            </a:r>
          </a:p>
          <a:p>
            <a:pPr marL="457200" indent="-457200">
              <a:buFont typeface="Arial" pitchFamily="34" charset="0"/>
              <a:buChar char="•"/>
            </a:pPr>
            <a:endParaRPr lang="es-VE" b="1" dirty="0" smtClean="0">
              <a:solidFill>
                <a:srgbClr val="EA00C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VE" b="1" dirty="0" smtClean="0">
                <a:solidFill>
                  <a:srgbClr val="EA00C9"/>
                </a:solidFill>
              </a:rPr>
              <a:t>Educativo y deporte</a:t>
            </a:r>
            <a:r>
              <a:rPr lang="es-VE" sz="2000" b="1" dirty="0" smtClean="0">
                <a:solidFill>
                  <a:srgbClr val="EA00C9"/>
                </a:solidFill>
              </a:rPr>
              <a:t>s</a:t>
            </a:r>
            <a:endParaRPr lang="en-US" sz="2000" b="1" dirty="0">
              <a:solidFill>
                <a:srgbClr val="EA00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to_ag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38675"/>
            <a:ext cx="33337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esqu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223361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130288217_ab56ef59ea_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38576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acampar_pueb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5013325"/>
            <a:ext cx="262731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venezuela1_re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4575" y="0"/>
            <a:ext cx="30194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300px-Merida_Venezue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04800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garte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2349500"/>
            <a:ext cx="35290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835150" y="549275"/>
            <a:ext cx="431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FFF00"/>
                </a:solidFill>
                <a:latin typeface="Arial Black" pitchFamily="34" charset="0"/>
              </a:rPr>
              <a:t>ACTIVIDADES Y PASEOS</a:t>
            </a:r>
          </a:p>
        </p:txBody>
      </p:sp>
      <p:pic>
        <p:nvPicPr>
          <p:cNvPr id="24586" name="Picture 10" descr="coromo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3716338"/>
            <a:ext cx="989013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joropogrup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025" y="2205038"/>
            <a:ext cx="2339975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844675"/>
            <a:ext cx="9144000" cy="447992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600" b="1">
                <a:solidFill>
                  <a:srgbClr val="0033CC"/>
                </a:solidFill>
                <a:latin typeface="Arial" charset="0"/>
              </a:rPr>
              <a:t> cambios dinámicos en la epidemiología (infecciosas)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_tradnl" sz="3600" b="1">
              <a:solidFill>
                <a:srgbClr val="0033CC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600" b="1">
                <a:solidFill>
                  <a:srgbClr val="0033CC"/>
                </a:solidFill>
                <a:latin typeface="Arial" charset="0"/>
              </a:rPr>
              <a:t>cambios patrones de resistencia a drogas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ES_tradnl" sz="3600" b="1">
              <a:solidFill>
                <a:srgbClr val="0033CC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sz="3600" b="1">
                <a:solidFill>
                  <a:srgbClr val="0033CC"/>
                </a:solidFill>
                <a:latin typeface="Arial" charset="0"/>
              </a:rPr>
              <a:t>incremento en viajeros con enfermedades crónicas</a:t>
            </a:r>
            <a:endParaRPr lang="es-MX" sz="36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8683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_tradnl" sz="2800" b="1">
                <a:solidFill>
                  <a:srgbClr val="0033CC"/>
                </a:solidFill>
              </a:rPr>
              <a:t>LA MEDICINA DEL VIAJERO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ES_tradnl" sz="2800" b="1">
                <a:solidFill>
                  <a:srgbClr val="0033CC"/>
                </a:solidFill>
              </a:rPr>
              <a:t>REQUIERE PERMANENTE ACTUALIZACIÓN </a:t>
            </a:r>
            <a:endParaRPr lang="es-ES" sz="2800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064500" cy="1250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 b="1" smtClean="0">
                <a:solidFill>
                  <a:schemeClr val="tx1"/>
                </a:solidFill>
                <a:latin typeface="Arial" charset="0"/>
              </a:rPr>
              <a:t>Práctica de Medicina del viajero MULTIDISCIPLINARIA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611687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Epidemiología, Salud Pública, Medicina Interna, Pediatría, Vacunología, 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Inmunología, Infectología….etc…..etc…..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_tradnl" b="1" smtClean="0">
              <a:solidFill>
                <a:srgbClr val="0033CC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QUE HACE: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Consulta y manejo antes viaje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Enfermedades contraídas durante viaje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Otras condiciones asociadas al viaje</a:t>
            </a:r>
          </a:p>
          <a:p>
            <a:pPr eaLnBrk="1" hangingPunct="1">
              <a:lnSpc>
                <a:spcPct val="80000"/>
              </a:lnSpc>
            </a:pPr>
            <a:r>
              <a:rPr lang="es-ES_tradnl" b="1" smtClean="0">
                <a:solidFill>
                  <a:srgbClr val="0033CC"/>
                </a:solidFill>
                <a:latin typeface="Arial" charset="0"/>
              </a:rPr>
              <a:t>Manejo posterior viaje</a:t>
            </a:r>
            <a:endParaRPr lang="es-MX" b="1" smtClean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43888" cy="876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b="1" smtClean="0">
                <a:solidFill>
                  <a:schemeClr val="tx1"/>
                </a:solidFill>
                <a:latin typeface="Arial" charset="0"/>
              </a:rPr>
              <a:t>CONTEXTO</a:t>
            </a:r>
            <a:r>
              <a:rPr lang="es-VE" b="1" smtClean="0">
                <a:solidFill>
                  <a:schemeClr val="tx1"/>
                </a:solidFill>
                <a:latin typeface="Arial" charset="0"/>
              </a:rPr>
              <a:t> INTERNACIONAL</a:t>
            </a:r>
            <a:br>
              <a:rPr lang="es-VE" b="1" smtClean="0">
                <a:solidFill>
                  <a:schemeClr val="tx1"/>
                </a:solidFill>
                <a:latin typeface="Arial" charset="0"/>
              </a:rPr>
            </a:br>
            <a:r>
              <a:rPr lang="es-VE" b="1" smtClean="0">
                <a:solidFill>
                  <a:schemeClr val="tx1"/>
                </a:solidFill>
                <a:latin typeface="Arial" charset="0"/>
              </a:rPr>
              <a:t>Morbilidad</a:t>
            </a:r>
            <a:endParaRPr lang="es-ES" b="1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343400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MX" b="1" smtClean="0">
                <a:solidFill>
                  <a:srgbClr val="0033CC"/>
                </a:solidFill>
                <a:latin typeface="Arial" charset="0"/>
              </a:rPr>
              <a:t>Las enfermedades infecciosas </a:t>
            </a:r>
          </a:p>
          <a:p>
            <a:pPr eaLnBrk="1" hangingPunct="1"/>
            <a:endParaRPr lang="es-MX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/>
            <a:r>
              <a:rPr lang="es-MX" b="1" smtClean="0">
                <a:solidFill>
                  <a:srgbClr val="0033CC"/>
                </a:solidFill>
                <a:latin typeface="Arial" charset="0"/>
              </a:rPr>
              <a:t>+ 75% se enferman durante su estadía fuera,</a:t>
            </a:r>
          </a:p>
          <a:p>
            <a:pPr eaLnBrk="1" hangingPunct="1"/>
            <a:endParaRPr lang="es-MX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/>
            <a:r>
              <a:rPr lang="es-MX" b="1" smtClean="0">
                <a:solidFill>
                  <a:srgbClr val="0033CC"/>
                </a:solidFill>
                <a:latin typeface="Arial" charset="0"/>
              </a:rPr>
              <a:t>Generalmente son afectados por:</a:t>
            </a:r>
          </a:p>
          <a:p>
            <a:pPr lvl="1" eaLnBrk="1" hangingPunct="1"/>
            <a:r>
              <a:rPr lang="es-MX" b="1" smtClean="0">
                <a:solidFill>
                  <a:srgbClr val="0033CC"/>
                </a:solidFill>
                <a:latin typeface="Arial" charset="0"/>
              </a:rPr>
              <a:t>Episodios de diarrea autolimitados</a:t>
            </a:r>
          </a:p>
          <a:p>
            <a:pPr lvl="1" eaLnBrk="1" hangingPunct="1"/>
            <a:r>
              <a:rPr lang="es-MX" b="1" smtClean="0">
                <a:solidFill>
                  <a:srgbClr val="0033CC"/>
                </a:solidFill>
                <a:latin typeface="Arial" charset="0"/>
              </a:rPr>
              <a:t>Enfermedad respiratoria superior</a:t>
            </a:r>
          </a:p>
          <a:p>
            <a:pPr lvl="1" eaLnBrk="1" hangingPunct="1">
              <a:buFontTx/>
              <a:buNone/>
            </a:pPr>
            <a:endParaRPr lang="es-MX" b="1" smtClean="0">
              <a:solidFill>
                <a:srgbClr val="0033CC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s-MX" sz="1400" b="1" smtClean="0">
                <a:solidFill>
                  <a:srgbClr val="0033CC"/>
                </a:solidFill>
                <a:latin typeface="Arial" charset="0"/>
              </a:rPr>
              <a:t>Hill DR. Health problems in a large cohort of Americans traveling to endemic countries. J Travel Med 2000; 7(5):259-266</a:t>
            </a:r>
          </a:p>
          <a:p>
            <a:pPr eaLnBrk="1" hangingPunct="1">
              <a:buFontTx/>
              <a:buNone/>
            </a:pPr>
            <a:endParaRPr lang="es-MX" sz="1400" b="1" smtClean="0">
              <a:solidFill>
                <a:srgbClr val="0033C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1341438"/>
            <a:ext cx="9180513" cy="2914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s-MX" sz="2800" b="1">
                <a:latin typeface="Arial" charset="0"/>
              </a:rPr>
              <a:t>Casi mitad muertes de viajeros internacionales son  causas cardiovasculares (infarto de miocardio y ACV).  </a:t>
            </a:r>
          </a:p>
          <a:p>
            <a:pPr marL="342900" indent="-342900">
              <a:spcBef>
                <a:spcPct val="20000"/>
              </a:spcBef>
            </a:pPr>
            <a:r>
              <a:rPr lang="es-MX" sz="2800" b="1">
                <a:latin typeface="Arial" charset="0"/>
              </a:rPr>
              <a:t>El resto de muertes es por accidentes tránsito, ahogamiento, caídas de alturas y homicidios.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8313" y="260350"/>
            <a:ext cx="8459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 b="1">
                <a:solidFill>
                  <a:srgbClr val="0033CC"/>
                </a:solidFill>
                <a:latin typeface="Arial" charset="0"/>
              </a:rPr>
              <a:t>CONTEXTO</a:t>
            </a:r>
            <a:r>
              <a:rPr lang="es-VE" sz="4400" b="1">
                <a:solidFill>
                  <a:srgbClr val="0033CC"/>
                </a:solidFill>
                <a:latin typeface="Arial" charset="0"/>
              </a:rPr>
              <a:t> INTERNACIONAL</a:t>
            </a:r>
          </a:p>
          <a:p>
            <a:pPr algn="ctr"/>
            <a:r>
              <a:rPr lang="es-VE" sz="4400" b="1">
                <a:solidFill>
                  <a:srgbClr val="0033CC"/>
                </a:solidFill>
                <a:latin typeface="Arial" charset="0"/>
              </a:rPr>
              <a:t>Mortalidad</a:t>
            </a:r>
            <a:endParaRPr lang="es-ES" sz="4400" b="1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8436" name="Picture 5" descr="View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16338"/>
            <a:ext cx="38163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View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716338"/>
            <a:ext cx="227012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08400" y="619125"/>
            <a:ext cx="1909763" cy="6094413"/>
            <a:chOff x="4101" y="209"/>
            <a:chExt cx="1445" cy="403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604" y="300"/>
              <a:ext cx="182" cy="3946"/>
              <a:chOff x="2744" y="300"/>
              <a:chExt cx="182" cy="3946"/>
            </a:xfrm>
          </p:grpSpPr>
          <p:sp>
            <p:nvSpPr>
              <p:cNvPr id="19490" name="Line 4"/>
              <p:cNvSpPr>
                <a:spLocks noChangeShapeType="1"/>
              </p:cNvSpPr>
              <p:nvPr/>
            </p:nvSpPr>
            <p:spPr bwMode="auto">
              <a:xfrm flipH="1">
                <a:off x="2835" y="300"/>
                <a:ext cx="1" cy="394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5"/>
              <p:cNvSpPr>
                <a:spLocks noChangeShapeType="1"/>
              </p:cNvSpPr>
              <p:nvPr/>
            </p:nvSpPr>
            <p:spPr bwMode="auto">
              <a:xfrm>
                <a:off x="2744" y="3973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6"/>
              <p:cNvSpPr>
                <a:spLocks noChangeShapeType="1"/>
              </p:cNvSpPr>
              <p:nvPr/>
            </p:nvSpPr>
            <p:spPr bwMode="auto">
              <a:xfrm>
                <a:off x="2744" y="346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7"/>
              <p:cNvSpPr>
                <a:spLocks noChangeShapeType="1"/>
              </p:cNvSpPr>
              <p:nvPr/>
            </p:nvSpPr>
            <p:spPr bwMode="auto">
              <a:xfrm>
                <a:off x="2744" y="889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Line 8"/>
              <p:cNvSpPr>
                <a:spLocks noChangeShapeType="1"/>
              </p:cNvSpPr>
              <p:nvPr/>
            </p:nvSpPr>
            <p:spPr bwMode="auto">
              <a:xfrm>
                <a:off x="2744" y="1433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Line 9"/>
              <p:cNvSpPr>
                <a:spLocks noChangeShapeType="1"/>
              </p:cNvSpPr>
              <p:nvPr/>
            </p:nvSpPr>
            <p:spPr bwMode="auto">
              <a:xfrm>
                <a:off x="2744" y="2068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Line 10"/>
              <p:cNvSpPr>
                <a:spLocks noChangeShapeType="1"/>
              </p:cNvSpPr>
              <p:nvPr/>
            </p:nvSpPr>
            <p:spPr bwMode="auto">
              <a:xfrm>
                <a:off x="2744" y="2658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Line 11"/>
              <p:cNvSpPr>
                <a:spLocks noChangeShapeType="1"/>
              </p:cNvSpPr>
              <p:nvPr/>
            </p:nvSpPr>
            <p:spPr bwMode="auto">
              <a:xfrm>
                <a:off x="2744" y="3338"/>
                <a:ext cx="182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101" y="209"/>
              <a:ext cx="1445" cy="3837"/>
              <a:chOff x="4101" y="209"/>
              <a:chExt cx="1445" cy="3837"/>
            </a:xfrm>
          </p:grpSpPr>
          <p:sp>
            <p:nvSpPr>
              <p:cNvPr id="19476" name="Text Box 13"/>
              <p:cNvSpPr txBox="1">
                <a:spLocks noChangeArrowheads="1"/>
              </p:cNvSpPr>
              <p:nvPr/>
            </p:nvSpPr>
            <p:spPr bwMode="auto">
              <a:xfrm>
                <a:off x="4814" y="3802"/>
                <a:ext cx="380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0,1</a:t>
                </a:r>
              </a:p>
            </p:txBody>
          </p:sp>
          <p:sp>
            <p:nvSpPr>
              <p:cNvPr id="19477" name="Text Box 14"/>
              <p:cNvSpPr txBox="1">
                <a:spLocks noChangeArrowheads="1"/>
              </p:cNvSpPr>
              <p:nvPr/>
            </p:nvSpPr>
            <p:spPr bwMode="auto">
              <a:xfrm>
                <a:off x="4783" y="1309"/>
                <a:ext cx="572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1.000</a:t>
                </a:r>
              </a:p>
            </p:txBody>
          </p:sp>
          <p:sp>
            <p:nvSpPr>
              <p:cNvPr id="19478" name="Text Box 15"/>
              <p:cNvSpPr txBox="1">
                <a:spLocks noChangeArrowheads="1"/>
              </p:cNvSpPr>
              <p:nvPr/>
            </p:nvSpPr>
            <p:spPr bwMode="auto">
              <a:xfrm>
                <a:off x="4782" y="1944"/>
                <a:ext cx="427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100</a:t>
                </a:r>
              </a:p>
            </p:txBody>
          </p:sp>
          <p:sp>
            <p:nvSpPr>
              <p:cNvPr id="19479" name="Text Box 16"/>
              <p:cNvSpPr txBox="1">
                <a:spLocks noChangeArrowheads="1"/>
              </p:cNvSpPr>
              <p:nvPr/>
            </p:nvSpPr>
            <p:spPr bwMode="auto">
              <a:xfrm>
                <a:off x="4782" y="2533"/>
                <a:ext cx="331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</a:t>
                </a:r>
              </a:p>
            </p:txBody>
          </p:sp>
          <p:sp>
            <p:nvSpPr>
              <p:cNvPr id="19480" name="Text Box 17"/>
              <p:cNvSpPr txBox="1">
                <a:spLocks noChangeArrowheads="1"/>
              </p:cNvSpPr>
              <p:nvPr/>
            </p:nvSpPr>
            <p:spPr bwMode="auto">
              <a:xfrm>
                <a:off x="4782" y="3214"/>
                <a:ext cx="235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</a:t>
                </a:r>
              </a:p>
            </p:txBody>
          </p:sp>
          <p:sp>
            <p:nvSpPr>
              <p:cNvPr id="19481" name="Text Box 18"/>
              <p:cNvSpPr txBox="1">
                <a:spLocks noChangeArrowheads="1"/>
              </p:cNvSpPr>
              <p:nvPr/>
            </p:nvSpPr>
            <p:spPr bwMode="auto">
              <a:xfrm>
                <a:off x="4782" y="220"/>
                <a:ext cx="764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100.0</a:t>
                </a:r>
                <a:r>
                  <a:rPr lang="es-VE" b="1">
                    <a:latin typeface="Arial" charset="0"/>
                  </a:rPr>
                  <a:t>0</a:t>
                </a:r>
                <a:r>
                  <a:rPr lang="es-ES" b="1">
                    <a:latin typeface="Arial" charset="0"/>
                  </a:rPr>
                  <a:t>0</a:t>
                </a:r>
              </a:p>
            </p:txBody>
          </p:sp>
          <p:sp>
            <p:nvSpPr>
              <p:cNvPr id="19482" name="Text Box 19"/>
              <p:cNvSpPr txBox="1">
                <a:spLocks noChangeArrowheads="1"/>
              </p:cNvSpPr>
              <p:nvPr/>
            </p:nvSpPr>
            <p:spPr bwMode="auto">
              <a:xfrm>
                <a:off x="4782" y="754"/>
                <a:ext cx="668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10.000</a:t>
                </a:r>
              </a:p>
            </p:txBody>
          </p:sp>
          <p:sp>
            <p:nvSpPr>
              <p:cNvPr id="19483" name="Text Box 20"/>
              <p:cNvSpPr txBox="1">
                <a:spLocks noChangeArrowheads="1"/>
              </p:cNvSpPr>
              <p:nvPr/>
            </p:nvSpPr>
            <p:spPr bwMode="auto">
              <a:xfrm>
                <a:off x="4121" y="2533"/>
                <a:ext cx="630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0,01%</a:t>
                </a:r>
              </a:p>
            </p:txBody>
          </p:sp>
          <p:sp>
            <p:nvSpPr>
              <p:cNvPr id="19484" name="Text Box 21"/>
              <p:cNvSpPr txBox="1">
                <a:spLocks noChangeArrowheads="1"/>
              </p:cNvSpPr>
              <p:nvPr/>
            </p:nvSpPr>
            <p:spPr bwMode="auto">
              <a:xfrm>
                <a:off x="4101" y="3214"/>
                <a:ext cx="726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0,001%</a:t>
                </a:r>
              </a:p>
            </p:txBody>
          </p:sp>
          <p:sp>
            <p:nvSpPr>
              <p:cNvPr id="19485" name="Text Box 22"/>
              <p:cNvSpPr txBox="1">
                <a:spLocks noChangeArrowheads="1"/>
              </p:cNvSpPr>
              <p:nvPr/>
            </p:nvSpPr>
            <p:spPr bwMode="auto">
              <a:xfrm>
                <a:off x="4101" y="3803"/>
                <a:ext cx="668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0,0001</a:t>
                </a:r>
              </a:p>
            </p:txBody>
          </p:sp>
          <p:sp>
            <p:nvSpPr>
              <p:cNvPr id="19486" name="Text Box 23"/>
              <p:cNvSpPr txBox="1">
                <a:spLocks noChangeArrowheads="1"/>
              </p:cNvSpPr>
              <p:nvPr/>
            </p:nvSpPr>
            <p:spPr bwMode="auto">
              <a:xfrm>
                <a:off x="4192" y="1934"/>
                <a:ext cx="534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0,1%</a:t>
                </a:r>
              </a:p>
            </p:txBody>
          </p:sp>
          <p:sp>
            <p:nvSpPr>
              <p:cNvPr id="19487" name="Text Box 24"/>
              <p:cNvSpPr txBox="1">
                <a:spLocks noChangeArrowheads="1"/>
              </p:cNvSpPr>
              <p:nvPr/>
            </p:nvSpPr>
            <p:spPr bwMode="auto">
              <a:xfrm>
                <a:off x="4237" y="1309"/>
                <a:ext cx="389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1%</a:t>
                </a:r>
              </a:p>
            </p:txBody>
          </p:sp>
          <p:sp>
            <p:nvSpPr>
              <p:cNvPr id="19488" name="Text Box 25"/>
              <p:cNvSpPr txBox="1">
                <a:spLocks noChangeArrowheads="1"/>
              </p:cNvSpPr>
              <p:nvPr/>
            </p:nvSpPr>
            <p:spPr bwMode="auto">
              <a:xfrm>
                <a:off x="4239" y="754"/>
                <a:ext cx="485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10%</a:t>
                </a:r>
              </a:p>
            </p:txBody>
          </p:sp>
          <p:sp>
            <p:nvSpPr>
              <p:cNvPr id="19489" name="Text Box 26"/>
              <p:cNvSpPr txBox="1">
                <a:spLocks noChangeArrowheads="1"/>
              </p:cNvSpPr>
              <p:nvPr/>
            </p:nvSpPr>
            <p:spPr bwMode="auto">
              <a:xfrm>
                <a:off x="4192" y="209"/>
                <a:ext cx="582" cy="243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>
                    <a:latin typeface="Arial" charset="0"/>
                  </a:rPr>
                  <a:t>100%</a:t>
                </a:r>
              </a:p>
            </p:txBody>
          </p:sp>
        </p:grpSp>
      </p:grpSp>
      <p:sp>
        <p:nvSpPr>
          <p:cNvPr id="19459" name="Text Box 27"/>
          <p:cNvSpPr txBox="1">
            <a:spLocks noChangeArrowheads="1"/>
          </p:cNvSpPr>
          <p:nvPr/>
        </p:nvSpPr>
        <p:spPr bwMode="auto">
          <a:xfrm>
            <a:off x="1073150" y="0"/>
            <a:ext cx="6881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latin typeface="Arial" charset="0"/>
              </a:rPr>
              <a:t>INCIDENCIA MENSUAL ESTIMADA DE PROBLEMAS DE SALUD </a:t>
            </a:r>
          </a:p>
          <a:p>
            <a:pPr algn="ctr"/>
            <a:r>
              <a:rPr lang="es-ES" sz="1600" b="1">
                <a:latin typeface="Arial" charset="0"/>
              </a:rPr>
              <a:t>POR CADA 100.000 VIAJEROS A PAÍSES EN VÍAS DE DESARROLLO.</a:t>
            </a: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34925" y="6583363"/>
            <a:ext cx="5448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200">
                <a:solidFill>
                  <a:srgbClr val="000066"/>
                </a:solidFill>
                <a:latin typeface="Arial" charset="0"/>
              </a:rPr>
              <a:t>DuPont S, Manual of Travel Medicine and Health. Hamilton, BC Decker, 1999.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765175" y="952500"/>
            <a:ext cx="2635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Diarrea del viajero</a:t>
            </a:r>
          </a:p>
          <a:p>
            <a:pPr algn="r"/>
            <a:endParaRPr lang="es-ES" sz="1600" b="1">
              <a:solidFill>
                <a:srgbClr val="000099"/>
              </a:solidFill>
              <a:latin typeface="Arial" charset="0"/>
            </a:endParaRP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Diarrea por E. Toxigénica</a:t>
            </a:r>
          </a:p>
        </p:txBody>
      </p:sp>
      <p:sp>
        <p:nvSpPr>
          <p:cNvPr id="19462" name="Text Box 30"/>
          <p:cNvSpPr txBox="1">
            <a:spLocks noChangeArrowheads="1"/>
          </p:cNvSpPr>
          <p:nvPr/>
        </p:nvSpPr>
        <p:spPr bwMode="auto">
          <a:xfrm>
            <a:off x="1419225" y="1889125"/>
            <a:ext cx="198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000099"/>
                </a:solidFill>
                <a:latin typeface="Arial" charset="0"/>
              </a:rPr>
              <a:t>Paludismo (Africa)</a:t>
            </a:r>
          </a:p>
        </p:txBody>
      </p:sp>
      <p:sp>
        <p:nvSpPr>
          <p:cNvPr id="19463" name="Text Box 31"/>
          <p:cNvSpPr txBox="1">
            <a:spLocks noChangeArrowheads="1"/>
          </p:cNvSpPr>
          <p:nvPr/>
        </p:nvSpPr>
        <p:spPr bwMode="auto">
          <a:xfrm>
            <a:off x="2311400" y="2149475"/>
            <a:ext cx="1089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000099"/>
                </a:solidFill>
                <a:latin typeface="Arial" charset="0"/>
              </a:rPr>
              <a:t>IRA febril</a:t>
            </a:r>
          </a:p>
        </p:txBody>
      </p:sp>
      <p:sp>
        <p:nvSpPr>
          <p:cNvPr id="19464" name="Text Box 32"/>
          <p:cNvSpPr txBox="1">
            <a:spLocks noChangeArrowheads="1"/>
          </p:cNvSpPr>
          <p:nvPr/>
        </p:nvSpPr>
        <p:spPr bwMode="auto">
          <a:xfrm>
            <a:off x="395288" y="2852738"/>
            <a:ext cx="30051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Hepatitis A</a:t>
            </a: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Gonorrea</a:t>
            </a: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Mordedura sospechosa rabia</a:t>
            </a: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Hepatitis B</a:t>
            </a: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Fiebre tifoidea</a:t>
            </a:r>
          </a:p>
        </p:txBody>
      </p:sp>
      <p:sp>
        <p:nvSpPr>
          <p:cNvPr id="19465" name="Text Box 33"/>
          <p:cNvSpPr txBox="1">
            <a:spLocks noChangeArrowheads="1"/>
          </p:cNvSpPr>
          <p:nvPr/>
        </p:nvSpPr>
        <p:spPr bwMode="auto">
          <a:xfrm>
            <a:off x="2878138" y="417353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000099"/>
                </a:solidFill>
                <a:latin typeface="Arial" charset="0"/>
              </a:rPr>
              <a:t>HIV</a:t>
            </a:r>
          </a:p>
        </p:txBody>
      </p:sp>
      <p:sp>
        <p:nvSpPr>
          <p:cNvPr id="19466" name="Text Box 34"/>
          <p:cNvSpPr txBox="1">
            <a:spLocks noChangeArrowheads="1"/>
          </p:cNvSpPr>
          <p:nvPr/>
        </p:nvSpPr>
        <p:spPr bwMode="auto">
          <a:xfrm>
            <a:off x="1908175" y="5345113"/>
            <a:ext cx="14922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Legionella i.</a:t>
            </a:r>
          </a:p>
          <a:p>
            <a:pPr algn="r"/>
            <a:endParaRPr lang="es-ES" sz="1600" b="1">
              <a:solidFill>
                <a:srgbClr val="000099"/>
              </a:solidFill>
              <a:latin typeface="Arial" charset="0"/>
            </a:endParaRPr>
          </a:p>
          <a:p>
            <a:pPr algn="r"/>
            <a:endParaRPr lang="es-ES" sz="1600" b="1">
              <a:solidFill>
                <a:srgbClr val="000099"/>
              </a:solidFill>
              <a:latin typeface="Arial" charset="0"/>
            </a:endParaRPr>
          </a:p>
          <a:p>
            <a:pPr algn="r"/>
            <a:r>
              <a:rPr lang="es-ES" sz="1600" b="1">
                <a:solidFill>
                  <a:srgbClr val="000099"/>
                </a:solidFill>
                <a:latin typeface="Arial" charset="0"/>
              </a:rPr>
              <a:t>Meningococo</a:t>
            </a:r>
          </a:p>
        </p:txBody>
      </p:sp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5699125" y="908050"/>
            <a:ext cx="3030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1600" b="1">
                <a:solidFill>
                  <a:srgbClr val="660033"/>
                </a:solidFill>
                <a:latin typeface="Arial" charset="0"/>
              </a:rPr>
              <a:t>Cualquier problema de salud </a:t>
            </a:r>
          </a:p>
          <a:p>
            <a:pPr algn="ctr"/>
            <a:r>
              <a:rPr lang="es-ES" sz="1600" b="1">
                <a:solidFill>
                  <a:srgbClr val="660033"/>
                </a:solidFill>
                <a:latin typeface="Arial" charset="0"/>
              </a:rPr>
              <a:t>o se sintió enfermo</a:t>
            </a:r>
          </a:p>
        </p:txBody>
      </p:sp>
      <p:sp>
        <p:nvSpPr>
          <p:cNvPr id="19468" name="Text Box 36"/>
          <p:cNvSpPr txBox="1">
            <a:spLocks noChangeArrowheads="1"/>
          </p:cNvSpPr>
          <p:nvPr/>
        </p:nvSpPr>
        <p:spPr bwMode="auto">
          <a:xfrm>
            <a:off x="5699125" y="1557338"/>
            <a:ext cx="183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Consulto médico</a:t>
            </a:r>
          </a:p>
        </p:txBody>
      </p:sp>
      <p:sp>
        <p:nvSpPr>
          <p:cNvPr id="19469" name="Text Box 37"/>
          <p:cNvSpPr txBox="1">
            <a:spLocks noChangeArrowheads="1"/>
          </p:cNvSpPr>
          <p:nvPr/>
        </p:nvSpPr>
        <p:spPr bwMode="auto">
          <a:xfrm>
            <a:off x="5699125" y="1960563"/>
            <a:ext cx="2476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Necesito reposo (cama)</a:t>
            </a:r>
          </a:p>
        </p:txBody>
      </p:sp>
      <p:sp>
        <p:nvSpPr>
          <p:cNvPr id="19470" name="Text Box 38"/>
          <p:cNvSpPr txBox="1">
            <a:spLocks noChangeArrowheads="1"/>
          </p:cNvSpPr>
          <p:nvPr/>
        </p:nvSpPr>
        <p:spPr bwMode="auto">
          <a:xfrm>
            <a:off x="5651500" y="2205038"/>
            <a:ext cx="2646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Incapacidad para trabajar</a:t>
            </a:r>
          </a:p>
        </p:txBody>
      </p:sp>
      <p:sp>
        <p:nvSpPr>
          <p:cNvPr id="19471" name="Text Box 39"/>
          <p:cNvSpPr txBox="1">
            <a:spLocks noChangeArrowheads="1"/>
          </p:cNvSpPr>
          <p:nvPr/>
        </p:nvSpPr>
        <p:spPr bwMode="auto">
          <a:xfrm>
            <a:off x="5699125" y="2608263"/>
            <a:ext cx="2544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Hospitalizado extranjero</a:t>
            </a:r>
          </a:p>
        </p:txBody>
      </p:sp>
      <p:sp>
        <p:nvSpPr>
          <p:cNvPr id="19472" name="Text Box 40"/>
          <p:cNvSpPr txBox="1">
            <a:spLocks noChangeArrowheads="1"/>
          </p:cNvSpPr>
          <p:nvPr/>
        </p:nvSpPr>
        <p:spPr bwMode="auto">
          <a:xfrm>
            <a:off x="5699125" y="3544888"/>
            <a:ext cx="1898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Evacuación aérea</a:t>
            </a:r>
          </a:p>
        </p:txBody>
      </p:sp>
      <p:sp>
        <p:nvSpPr>
          <p:cNvPr id="19473" name="Text Box 41"/>
          <p:cNvSpPr txBox="1">
            <a:spLocks noChangeArrowheads="1"/>
          </p:cNvSpPr>
          <p:nvPr/>
        </p:nvSpPr>
        <p:spPr bwMode="auto">
          <a:xfrm>
            <a:off x="5699125" y="5272088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srgbClr val="660033"/>
                </a:solidFill>
                <a:latin typeface="Arial" charset="0"/>
              </a:rPr>
              <a:t>Muerte extranjero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3568" y="477834"/>
            <a:ext cx="7668344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Viajeros con enfermedades pre-existentes o con condiciones especiales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05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050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Enfermedades cardiovasculares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Hepatitis cr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nicas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Enfermedades inflamatorias intestinales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Enfermedades renales cr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nicas y en particular las que requieren di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lisis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Enfermedades cr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nicas respiratorias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Diabetes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mellitus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Epilepsia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Personas con VIH en tratamiento o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inmunosuprimidos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 previa </a:t>
            </a:r>
            <a:r>
              <a:rPr kumimoji="0" lang="es-ES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tromboembolica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Anemia severa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Enfermedades mentales severas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Cualquier condici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cr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nica que requiera control m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dico frecuente.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0445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96810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755576" y="620688"/>
            <a:ext cx="806489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DIABETES COMO CONDICI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ESPECIAL PARA EL VIAJERO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diabetes es una enfermedad o condición crónica que requiere cuidados permanentes y muy particularmente durante situaciones de estrés o diferentes a las usuales donde la persona se expone a circunstancias, condiciones y situaciones diferentes a las habituales que exigen atención especial para evitar descompensaciones.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124744"/>
            <a:ext cx="70008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301208"/>
            <a:ext cx="2981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438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157192"/>
            <a:ext cx="2981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9552" y="764704"/>
            <a:ext cx="81369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 DEBEN REALIZAR LAS CONSULTAS DEL PREVIAJE, SEMANAS ANTES PARA ASEGURAR ESTAR BIEN PREPARADO ANTES DE SALIR, EN ESPECIAL SI HA TENIDO</a:t>
            </a:r>
            <a:r>
              <a:rPr kumimoji="0" lang="es-ES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DESCOMPENSACIONES RECIENTES.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9" name="Picture 3" descr="Resultado de imagen para pie diabÃ©tico cuid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51054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1338263"/>
            <a:ext cx="68103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188640"/>
            <a:ext cx="724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002060"/>
                </a:solidFill>
              </a:rPr>
              <a:t>NECESIDADES BÁSICAS DEL DIABÉTICO VIAJERO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3732" name="Picture 4" descr="Resultado de imagen para TRATAMIENTO DIABE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077003" cy="4680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908720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Se sugiere llevar siempre consigo </a:t>
            </a:r>
            <a:endParaRPr lang="es-ES" sz="2800" dirty="0" smtClean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su </a:t>
            </a:r>
            <a:r>
              <a:rPr lang="es-VE" sz="2800" dirty="0">
                <a:solidFill>
                  <a:srgbClr val="0070C0"/>
                </a:solidFill>
                <a:hlinkClick r:id="rId2"/>
              </a:rPr>
              <a:t>informe médico </a:t>
            </a:r>
            <a:r>
              <a:rPr lang="es-VE" sz="2800" dirty="0">
                <a:solidFill>
                  <a:srgbClr val="0070C0"/>
                </a:solidFill>
              </a:rPr>
              <a:t>donde se especifique el tipo de diabetes, el tratamiento habitual que precisa, así como su medicación y recomendaciones especiales</a:t>
            </a:r>
            <a:r>
              <a:rPr lang="es-VE" sz="2800" dirty="0" smtClean="0">
                <a:solidFill>
                  <a:srgbClr val="0070C0"/>
                </a:solidFill>
              </a:rPr>
              <a:t>. </a:t>
            </a:r>
          </a:p>
          <a:p>
            <a:endParaRPr lang="es-VE" sz="2800" dirty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llevar consigo la </a:t>
            </a:r>
            <a:r>
              <a:rPr lang="es-ES" sz="2800" b="1" dirty="0" smtClean="0">
                <a:solidFill>
                  <a:srgbClr val="0070C0"/>
                </a:solidFill>
              </a:rPr>
              <a:t>medicación necesaria </a:t>
            </a:r>
            <a:r>
              <a:rPr lang="es-ES" sz="2800" dirty="0" smtClean="0">
                <a:solidFill>
                  <a:srgbClr val="0070C0"/>
                </a:solidFill>
              </a:rPr>
              <a:t>para toda la duración de la jornada. </a:t>
            </a:r>
          </a:p>
          <a:p>
            <a:endParaRPr lang="es-ES" sz="2800" dirty="0">
              <a:solidFill>
                <a:srgbClr val="0070C0"/>
              </a:solidFill>
            </a:endParaRPr>
          </a:p>
          <a:p>
            <a:r>
              <a:rPr lang="es-ES" sz="2800" b="1" dirty="0">
                <a:solidFill>
                  <a:srgbClr val="0070C0"/>
                </a:solidFill>
              </a:rPr>
              <a:t>maleta de mano </a:t>
            </a:r>
            <a:r>
              <a:rPr lang="es-ES" sz="2800" dirty="0">
                <a:solidFill>
                  <a:srgbClr val="0070C0"/>
                </a:solidFill>
              </a:rPr>
              <a:t>en sus envases originales con etiquetas claras</a:t>
            </a:r>
            <a:endParaRPr lang="en-US" sz="2800" dirty="0" smtClean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187624" y="188640"/>
            <a:ext cx="7249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002060"/>
                </a:solidFill>
              </a:rPr>
              <a:t>NECESIDADES BÁSICAS DEL DIABÉTICO VIAJERO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Un suministro de respaldo o de emergencia </a:t>
            </a:r>
            <a:r>
              <a:rPr lang="es-ES" sz="2800" dirty="0">
                <a:solidFill>
                  <a:srgbClr val="0070C0"/>
                </a:solidFill>
              </a:rPr>
              <a:t>debe estar en el equipaje por si se extravía o es robada la maleta de mano. </a:t>
            </a:r>
            <a:endParaRPr lang="es-ES" sz="2800" dirty="0" smtClean="0">
              <a:solidFill>
                <a:srgbClr val="0070C0"/>
              </a:solidFill>
            </a:endParaRPr>
          </a:p>
          <a:p>
            <a:endParaRPr lang="es-ES" sz="2800" dirty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Lleve </a:t>
            </a:r>
            <a:r>
              <a:rPr lang="es-ES" sz="2800" dirty="0">
                <a:solidFill>
                  <a:srgbClr val="0070C0"/>
                </a:solidFill>
              </a:rPr>
              <a:t>un </a:t>
            </a:r>
            <a:r>
              <a:rPr lang="es-ES" sz="2800" b="1" dirty="0">
                <a:solidFill>
                  <a:srgbClr val="0070C0"/>
                </a:solidFill>
              </a:rPr>
              <a:t>identificador de la condición</a:t>
            </a:r>
            <a:r>
              <a:rPr lang="es-ES" sz="2800" dirty="0">
                <a:solidFill>
                  <a:srgbClr val="0070C0"/>
                </a:solidFill>
              </a:rPr>
              <a:t>, bien sea una medalla o pulsera, que indique que Ud. tiene la condición de diabético</a:t>
            </a:r>
            <a:r>
              <a:rPr lang="es-ES" sz="2800" dirty="0" smtClean="0">
                <a:solidFill>
                  <a:srgbClr val="0070C0"/>
                </a:solidFill>
              </a:rPr>
              <a:t>.</a:t>
            </a:r>
          </a:p>
          <a:p>
            <a:endParaRPr lang="es-ES" sz="2800" dirty="0">
              <a:solidFill>
                <a:srgbClr val="0070C0"/>
              </a:solidFill>
            </a:endParaRPr>
          </a:p>
          <a:p>
            <a:r>
              <a:rPr lang="es-ES" sz="2800" dirty="0" smtClean="0">
                <a:solidFill>
                  <a:srgbClr val="0070C0"/>
                </a:solidFill>
              </a:rPr>
              <a:t>El nombre y la forma de </a:t>
            </a:r>
            <a:r>
              <a:rPr lang="es-ES" sz="2800" b="1" dirty="0" smtClean="0">
                <a:solidFill>
                  <a:srgbClr val="0070C0"/>
                </a:solidFill>
              </a:rPr>
              <a:t>contactar su médico </a:t>
            </a:r>
            <a:r>
              <a:rPr lang="es-ES" sz="2800" dirty="0" smtClean="0">
                <a:solidFill>
                  <a:srgbClr val="0070C0"/>
                </a:solidFill>
              </a:rPr>
              <a:t>(su correo electrónico, teléfonos) para emergencia, complicaciones o consulta de control.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8370" name="AutoShape 2" descr="Resultado de imagen para DIABÃTICO VIAJ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83568" y="54868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Seguro médico para viajero </a:t>
            </a:r>
            <a:r>
              <a:rPr lang="es-ES" sz="2800" dirty="0">
                <a:solidFill>
                  <a:srgbClr val="0070C0"/>
                </a:solidFill>
              </a:rPr>
              <a:t>es indispensable e incluso se considera obligatorio para todo viajero internacional, el seguro debe permitir recibir asistencia médica ambulatoria, emergencias, hospitalización, e incluso repatriación en caso de accidentes o enfermedad prolongada</a:t>
            </a:r>
            <a:r>
              <a:rPr lang="es-ES" sz="2800" dirty="0" smtClean="0">
                <a:solidFill>
                  <a:srgbClr val="0070C0"/>
                </a:solidFill>
              </a:rPr>
              <a:t>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S" sz="2800" dirty="0">
                <a:solidFill>
                  <a:srgbClr val="0070C0"/>
                </a:solidFill>
              </a:rPr>
              <a:t>No olvidar su </a:t>
            </a:r>
            <a:r>
              <a:rPr lang="es-ES" sz="2800" b="1" dirty="0">
                <a:solidFill>
                  <a:srgbClr val="0070C0"/>
                </a:solidFill>
              </a:rPr>
              <a:t>evaluación dental y ginecológica </a:t>
            </a:r>
            <a:r>
              <a:rPr lang="es-ES" sz="2800" dirty="0">
                <a:solidFill>
                  <a:srgbClr val="0070C0"/>
                </a:solidFill>
              </a:rPr>
              <a:t>con especial énfasis </a:t>
            </a:r>
            <a:r>
              <a:rPr lang="es-ES" sz="2800" b="1" dirty="0">
                <a:solidFill>
                  <a:srgbClr val="0070C0"/>
                </a:solidFill>
              </a:rPr>
              <a:t>previo a viajes prolongados y a lugares de alto riesgo sanitario.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fundacionio.org/viajar/img/botiquin%20del%20viajero%20diabetico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536504" cy="446562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39552" y="465313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b="1" dirty="0" smtClean="0">
                <a:solidFill>
                  <a:srgbClr val="00B050"/>
                </a:solidFill>
              </a:rPr>
              <a:t>REPELENTES, BLOQUEDORES, HUMECTANTES, LUBRICANTES, JERINGAS, ANTISÉPTICO,</a:t>
            </a:r>
          </a:p>
          <a:p>
            <a:r>
              <a:rPr lang="es-VE" sz="2800" b="1" dirty="0" smtClean="0">
                <a:solidFill>
                  <a:srgbClr val="00B050"/>
                </a:solidFill>
              </a:rPr>
              <a:t>ALIMENTOS QUE CONTENGAN HIDRATOS DE CARBONO DE ABSORCIÓN RÁPIDA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683568" y="44624"/>
          <a:ext cx="7848872" cy="2865038"/>
        </p:xfrm>
        <a:graphic>
          <a:graphicData uri="http://schemas.openxmlformats.org/presentationml/2006/ole">
            <p:oleObj spid="_x0000_s11265" name="Documento" r:id="rId3" imgW="5598334" imgH="2048821" progId="Word.Document.12">
              <p:embed/>
            </p:oleObj>
          </a:graphicData>
        </a:graphic>
      </p:graphicFrame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619672" y="2780928"/>
            <a:ext cx="607230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 JORNADA DE EDUCACION EN DIABETES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VE" sz="2400" dirty="0"/>
              <a:t>Viajar con diabetes</a:t>
            </a: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96586" y="5075734"/>
            <a:ext cx="424186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s-ES" sz="2400" b="1" i="1" dirty="0">
                <a:solidFill>
                  <a:schemeClr val="tx2"/>
                </a:solidFill>
                <a:latin typeface="Arial" charset="0"/>
              </a:rPr>
              <a:t>Alejandro Rísquez Parra</a:t>
            </a:r>
            <a:endParaRPr lang="es-ES" sz="2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Médico pediatra y epidemiólogo</a:t>
            </a:r>
            <a:endParaRPr lang="es-ES" sz="1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Profesor </a:t>
            </a:r>
            <a:r>
              <a:rPr lang="es-ES" sz="1400" b="1" i="1" dirty="0" smtClean="0">
                <a:solidFill>
                  <a:schemeClr val="tx2"/>
                </a:solidFill>
                <a:latin typeface="Arial" charset="0"/>
              </a:rPr>
              <a:t>Titular</a:t>
            </a:r>
            <a:endParaRPr lang="es-ES" sz="1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Departamento de Medicina Preventiva y Social, </a:t>
            </a:r>
          </a:p>
          <a:p>
            <a:pPr algn="ctr"/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Escuela Luis </a:t>
            </a:r>
            <a:r>
              <a:rPr lang="es-ES" sz="1400" b="1" i="1" dirty="0" err="1">
                <a:solidFill>
                  <a:schemeClr val="tx2"/>
                </a:solidFill>
                <a:latin typeface="Arial" charset="0"/>
              </a:rPr>
              <a:t>Razetti</a:t>
            </a:r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, Facultad de Medicina</a:t>
            </a:r>
            <a:endParaRPr lang="es-ES" sz="1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s-ES" sz="1400" b="1" i="1" dirty="0">
                <a:solidFill>
                  <a:schemeClr val="tx2"/>
                </a:solidFill>
                <a:latin typeface="Arial" charset="0"/>
              </a:rPr>
              <a:t>Universidad Central de Venezuela</a:t>
            </a:r>
          </a:p>
        </p:txBody>
      </p:sp>
      <p:pic>
        <p:nvPicPr>
          <p:cNvPr id="8" name="Picture 14" descr="tier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2376438" cy="23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88640"/>
            <a:ext cx="17471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260648"/>
            <a:ext cx="2932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VE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VACUNAS</a:t>
            </a:r>
            <a:endParaRPr lang="en-US" sz="4400" dirty="0"/>
          </a:p>
        </p:txBody>
      </p:sp>
      <p:sp>
        <p:nvSpPr>
          <p:cNvPr id="70658" name="AutoShape 2" descr="Resultado de imagen para vacunas diabÃ©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AutoShape 4" descr="Resultado de imagen para vacunas diabÃ©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624"/>
            <a:ext cx="392527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Resultado de imagen para vacunas diabÃ©t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69493"/>
            <a:ext cx="8136904" cy="42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11560" y="205472"/>
            <a:ext cx="78843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VACUNAS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2400" dirty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Vacuna contra la influenza, recomendaci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universal.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s-VE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Vacuna contra la neumon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por neumococo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Revise su calendario vacunal con su m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dico y aproveche para actualizarlo y completarlo de acuerdo a su estilo de vida y lugar de destino, en caso de ser necesario consulte las p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ginas de Centros de Vacunaci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o las autoridades oficiales.</a:t>
            </a:r>
          </a:p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 diabetes controlada no contraindica ninguna vacuna o profilaxis, sin embargo: siempre pregunte a su m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dico por alguna situaci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VE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particular sobre su salud que le cause impaciencia o dudas.</a:t>
            </a:r>
            <a:endParaRPr kumimoji="0" lang="es-VE" sz="3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fundacionio.org/viajar/img/tabla%20vacunas%20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303"/>
            <a:ext cx="6192688" cy="664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1492" y="473337"/>
            <a:ext cx="9109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 smtClean="0">
                <a:solidFill>
                  <a:srgbClr val="EA00C9"/>
                </a:solidFill>
              </a:rPr>
              <a:t>FIEBRE AMARILLA VACUNACIÓN REQUERIDA A PARTIR DEL PRIMER AÑO DE EDAD,  SI VIENE DE ALGÚN PAÍS CON TRANSMISIÓN DE LA ENFERMEDAD O HA ESTADO EN TRÁNSITO MÁS DE 12 HORAS EN ALGÚN PAÍS CON  RIESGO DETRANSMISIÓN DE FIEBRE AMARILLA.</a:t>
            </a:r>
            <a:endParaRPr lang="en-US" sz="2800" dirty="0">
              <a:solidFill>
                <a:srgbClr val="EA00C9"/>
              </a:solidFill>
            </a:endParaRPr>
          </a:p>
        </p:txBody>
      </p:sp>
      <p:pic>
        <p:nvPicPr>
          <p:cNvPr id="32770" name="Picture 2" descr="Resultado de imagen para FIEBRE AMAR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93" y="2347790"/>
            <a:ext cx="6145421" cy="395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VE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 PARA SU CUIDADO INTERNACIONAL</a:t>
            </a:r>
          </a:p>
        </p:txBody>
      </p:sp>
      <p:pic>
        <p:nvPicPr>
          <p:cNvPr id="66562" name="Picture 2" descr="Resultado de imagen para pie diabÃ©tico cuid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9342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39552" y="738281"/>
            <a:ext cx="806489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 PARA SU CUIDADO INTERNACIONAL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Conocer los nombres comerciales y presentaciones medicamentos en destino.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VE" sz="2800" dirty="0">
              <a:solidFill>
                <a:schemeClr val="accent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Conozca las medidas que usa para la insulina y ajuste sus aplicadores.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Los sitios a visitar a gran altitud por regla general son tolerados por los diab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ticos, aunque requieren un monitoreo 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 continuo de sus par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metros.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188640"/>
            <a:ext cx="8064896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 viaja con amigos o familiares ellos tienen que estar informados y preparados para ayudarle en caso de padecer un episodio de hipoglucemia - 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baja del az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ú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es-EC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>
                <a:solidFill>
                  <a:srgbClr val="0070C0"/>
                </a:solidFill>
              </a:rPr>
              <a:t>En viajes de larga distancia y cruzar husos horarios, especialmente en avión, alimentación y tratamiento deben adecuarse a la diferencia </a:t>
            </a:r>
            <a:r>
              <a:rPr lang="es-VE" sz="2400" dirty="0" smtClean="0">
                <a:solidFill>
                  <a:srgbClr val="0070C0"/>
                </a:solidFill>
              </a:rPr>
              <a:t>horaria.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sz="2400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smtClean="0">
                <a:solidFill>
                  <a:srgbClr val="0070C0"/>
                </a:solidFill>
              </a:rPr>
              <a:t>Hacia </a:t>
            </a:r>
            <a:r>
              <a:rPr lang="es-VE" sz="2400" dirty="0">
                <a:solidFill>
                  <a:srgbClr val="0070C0"/>
                </a:solidFill>
              </a:rPr>
              <a:t>el oeste se ganan horas por lo que puede ser preciso añadir una dosis de insulina y una ingesta. </a:t>
            </a:r>
            <a:endParaRPr lang="es-VE" sz="2400" dirty="0" smtClean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sz="2400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smtClean="0">
                <a:solidFill>
                  <a:srgbClr val="0070C0"/>
                </a:solidFill>
              </a:rPr>
              <a:t>En </a:t>
            </a:r>
            <a:r>
              <a:rPr lang="es-VE" sz="2400" dirty="0">
                <a:solidFill>
                  <a:srgbClr val="0070C0"/>
                </a:solidFill>
              </a:rPr>
              <a:t>los viajes hacia el este, se pierden horas por lo que puede ser necesario obviar una dosis de insulina y una ingesta. </a:t>
            </a:r>
            <a:endParaRPr lang="es-VE" sz="2400" dirty="0" smtClean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VE" sz="2400" dirty="0">
              <a:solidFill>
                <a:srgbClr val="0070C0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VE" sz="2400" dirty="0" smtClean="0">
                <a:solidFill>
                  <a:srgbClr val="0070C0"/>
                </a:solidFill>
              </a:rPr>
              <a:t>En </a:t>
            </a:r>
            <a:r>
              <a:rPr lang="es-VE" sz="2400" dirty="0">
                <a:solidFill>
                  <a:srgbClr val="0070C0"/>
                </a:solidFill>
              </a:rPr>
              <a:t>general el tratamiento con </a:t>
            </a:r>
            <a:r>
              <a:rPr lang="es-VE" sz="2400" dirty="0" err="1">
                <a:solidFill>
                  <a:srgbClr val="0070C0"/>
                </a:solidFill>
              </a:rPr>
              <a:t>hipoglucemiantes</a:t>
            </a:r>
            <a:r>
              <a:rPr lang="es-VE" sz="2400" dirty="0">
                <a:solidFill>
                  <a:srgbClr val="0070C0"/>
                </a:solidFill>
              </a:rPr>
              <a:t> orales puede mantenerse sin cambios, pero siempre previa consulta con su médico habitual.</a:t>
            </a:r>
            <a:endParaRPr lang="en-US" sz="2400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692115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EC" sz="2800" dirty="0" smtClean="0">
                <a:solidFill>
                  <a:srgbClr val="0070C0"/>
                </a:solidFill>
              </a:rPr>
              <a:t>Mantener </a:t>
            </a:r>
            <a:r>
              <a:rPr lang="es-EC" sz="2800" dirty="0">
                <a:solidFill>
                  <a:srgbClr val="0070C0"/>
                </a:solidFill>
              </a:rPr>
              <a:t>la regularidad cotidiana en el consumo de los alimentos para evitar descontrol de la </a:t>
            </a:r>
            <a:r>
              <a:rPr lang="es-EC" sz="2800" dirty="0" smtClean="0">
                <a:solidFill>
                  <a:srgbClr val="0070C0"/>
                </a:solidFill>
              </a:rPr>
              <a:t>glicemia.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Ingiera agua en mayor cantidad antes y durante los viajes aéreos; al menos 150 </a:t>
            </a:r>
            <a:r>
              <a:rPr lang="es-EC" sz="2800" dirty="0" err="1">
                <a:solidFill>
                  <a:srgbClr val="0070C0"/>
                </a:solidFill>
              </a:rPr>
              <a:t>cc</a:t>
            </a:r>
            <a:r>
              <a:rPr lang="es-EC" sz="2800" dirty="0">
                <a:solidFill>
                  <a:srgbClr val="0070C0"/>
                </a:solidFill>
              </a:rPr>
              <a:t> cada hora, evite la deshidratación por la sequedad de la cabina</a:t>
            </a:r>
            <a:r>
              <a:rPr lang="es-EC" sz="2800" dirty="0" smtClean="0">
                <a:solidFill>
                  <a:srgbClr val="0070C0"/>
                </a:solidFill>
              </a:rPr>
              <a:t>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Se sugiere evitar el licor, si es su costumbre, las bebidas alcohólicas deben ser consumidas con moderación y responsabilidad, hable con su médico.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404664"/>
            <a:ext cx="8064896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La actividad física suele aumentar más de lo habitual durante las travesías. Cuidado con la </a:t>
            </a:r>
            <a:r>
              <a:rPr lang="es-EC" sz="2800" dirty="0" err="1">
                <a:solidFill>
                  <a:srgbClr val="0070C0"/>
                </a:solidFill>
              </a:rPr>
              <a:t>hipoglicemia</a:t>
            </a:r>
            <a:r>
              <a:rPr lang="es-EC" sz="2800" dirty="0">
                <a:solidFill>
                  <a:srgbClr val="0070C0"/>
                </a:solidFill>
              </a:rPr>
              <a:t>. </a:t>
            </a:r>
            <a:endParaRPr lang="es-EC" sz="2800" dirty="0" smtClean="0">
              <a:solidFill>
                <a:srgbClr val="0070C0"/>
              </a:solidFill>
            </a:endParaRPr>
          </a:p>
          <a:p>
            <a:endParaRPr lang="es-EC" sz="2800" dirty="0">
              <a:solidFill>
                <a:srgbClr val="0070C0"/>
              </a:solidFill>
            </a:endParaRPr>
          </a:p>
          <a:p>
            <a:r>
              <a:rPr lang="es-EC" sz="2800" dirty="0" smtClean="0">
                <a:solidFill>
                  <a:srgbClr val="0070C0"/>
                </a:solidFill>
              </a:rPr>
              <a:t>Sea </a:t>
            </a:r>
            <a:r>
              <a:rPr lang="es-EC" sz="2800" dirty="0">
                <a:solidFill>
                  <a:srgbClr val="0070C0"/>
                </a:solidFill>
              </a:rPr>
              <a:t>consistente con su alimentación habitual en cantidades adecuadas y repetidas, no salte comidas, (3 comidas y 3 meriendas) y chequee su azúcar en sangre en caso de </a:t>
            </a:r>
            <a:r>
              <a:rPr lang="es-EC" sz="2800" dirty="0" smtClean="0">
                <a:solidFill>
                  <a:srgbClr val="0070C0"/>
                </a:solidFill>
              </a:rPr>
              <a:t>dudas.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 smtClean="0">
                <a:solidFill>
                  <a:srgbClr val="0070C0"/>
                </a:solidFill>
              </a:rPr>
              <a:t>Use </a:t>
            </a:r>
            <a:r>
              <a:rPr lang="es-EC" sz="2800" dirty="0">
                <a:solidFill>
                  <a:srgbClr val="0070C0"/>
                </a:solidFill>
              </a:rPr>
              <a:t>zapatos cómodos y proteja sus pies para evitar heridas o ampollas. Evite caminar descalzo o con zapatillas en la playa o los jardines. En el hospedaje no olvide usar sus pantuflas</a:t>
            </a:r>
            <a:r>
              <a:rPr lang="es-EC" sz="2800" dirty="0" smtClean="0">
                <a:solidFill>
                  <a:srgbClr val="0070C0"/>
                </a:solidFill>
              </a:rPr>
              <a:t>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 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Resultado de imagen para pie diabÃ©tico cuid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238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>
                <a:solidFill>
                  <a:srgbClr val="FFFF66"/>
                </a:solidFill>
                <a:latin typeface="Palatino Linotype" panose="02040502050505030304" pitchFamily="18" charset="0"/>
              </a:rPr>
              <a:t>Medicina</a:t>
            </a:r>
            <a:r>
              <a:rPr lang="en-US" dirty="0">
                <a:solidFill>
                  <a:srgbClr val="FFFF66"/>
                </a:solidFill>
                <a:latin typeface="Palatino Linotype" panose="02040502050505030304" pitchFamily="18" charset="0"/>
              </a:rPr>
              <a:t> del </a:t>
            </a:r>
            <a:r>
              <a:rPr lang="en-US" dirty="0" err="1">
                <a:solidFill>
                  <a:srgbClr val="FFFF66"/>
                </a:solidFill>
                <a:latin typeface="Palatino Linotype" panose="02040502050505030304" pitchFamily="18" charset="0"/>
              </a:rPr>
              <a:t>Viajero</a:t>
            </a:r>
            <a:endParaRPr lang="en-US" dirty="0">
              <a:solidFill>
                <a:srgbClr val="FFFF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856" y="1600200"/>
            <a:ext cx="8229600" cy="445611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Es una especialidad médica que se dedica a la prevención de enfermedades y situaciones de riesgo a las que pueden verse expuestos los viajeros (independientemente del destino elegido) 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Palatino Linotype" panose="02040502050505030304" pitchFamily="18" charset="0"/>
              </a:rPr>
              <a:t>También se dedica al diagnóstico y tratamiento de las enfermedades adquiridas durante los viajes.</a:t>
            </a: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8029575" y="6459538"/>
            <a:ext cx="962025" cy="24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SLAMVI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esultado de imagen para pie diabÃ©tico cuidad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512" y="44624"/>
            <a:ext cx="8711968" cy="6696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764704"/>
            <a:ext cx="80648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VE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TIPS VIAJEROS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 Cuando permanezca mucho tiempo sentado, realice movimientos y ejercicios con sus pies y piernas. </a:t>
            </a:r>
            <a:endParaRPr lang="es-EC" sz="2800" dirty="0" smtClean="0">
              <a:solidFill>
                <a:srgbClr val="0070C0"/>
              </a:solidFill>
            </a:endParaRPr>
          </a:p>
          <a:p>
            <a:r>
              <a:rPr lang="es-EC" sz="2800" dirty="0" smtClean="0">
                <a:solidFill>
                  <a:srgbClr val="0070C0"/>
                </a:solidFill>
              </a:rPr>
              <a:t>Mejorar </a:t>
            </a:r>
            <a:r>
              <a:rPr lang="es-EC" sz="2800" dirty="0">
                <a:solidFill>
                  <a:srgbClr val="0070C0"/>
                </a:solidFill>
              </a:rPr>
              <a:t>la circulación arterial y venosa reduce la hinchazón en los pies</a:t>
            </a:r>
            <a:r>
              <a:rPr lang="es-EC" sz="2800" dirty="0" smtClean="0">
                <a:solidFill>
                  <a:srgbClr val="0070C0"/>
                </a:solidFill>
              </a:rPr>
              <a:t>.</a:t>
            </a:r>
          </a:p>
          <a:p>
            <a:endParaRPr lang="en-US" sz="2800" dirty="0">
              <a:solidFill>
                <a:srgbClr val="0070C0"/>
              </a:solidFill>
            </a:endParaRPr>
          </a:p>
          <a:p>
            <a:r>
              <a:rPr lang="es-EC" sz="2800" dirty="0">
                <a:solidFill>
                  <a:srgbClr val="0070C0"/>
                </a:solidFill>
              </a:rPr>
              <a:t>Utilice medias protectoras, cremas hidratantes y corte sus uñas antes de viajar.</a:t>
            </a:r>
            <a:endParaRPr lang="en-US" sz="2800" dirty="0">
              <a:solidFill>
                <a:srgbClr val="0070C0"/>
              </a:solidFill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763713" y="188913"/>
            <a:ext cx="570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 b="1">
                <a:solidFill>
                  <a:srgbClr val="FFFF00"/>
                </a:solidFill>
                <a:latin typeface="Arial" charset="0"/>
              </a:rPr>
              <a:t>MENSAJE FINAL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77788" y="1460500"/>
            <a:ext cx="9258301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rgbClr val="FF6600"/>
                </a:solidFill>
                <a:latin typeface="Arial" charset="0"/>
              </a:rPr>
              <a:t>Autoprotección y el autocuidado </a:t>
            </a:r>
          </a:p>
          <a:p>
            <a:pPr algn="ctr"/>
            <a:r>
              <a:rPr lang="es-ES" sz="2800" b="1">
                <a:solidFill>
                  <a:srgbClr val="FF6600"/>
                </a:solidFill>
                <a:latin typeface="Arial" charset="0"/>
              </a:rPr>
              <a:t>son la medicina del viajero y la medicina del siglo XXI</a:t>
            </a:r>
          </a:p>
          <a:p>
            <a:pPr algn="ctr"/>
            <a:endParaRPr lang="es-ES" sz="2800" b="1">
              <a:solidFill>
                <a:srgbClr val="FF6600"/>
              </a:solidFill>
              <a:latin typeface="Arial" charset="0"/>
            </a:endParaRPr>
          </a:p>
          <a:p>
            <a:pPr algn="ctr"/>
            <a:endParaRPr lang="es-ES" sz="1600">
              <a:solidFill>
                <a:srgbClr val="00FF00"/>
              </a:solidFill>
              <a:latin typeface="Arial" charset="0"/>
            </a:endParaRPr>
          </a:p>
          <a:p>
            <a:pPr algn="ctr"/>
            <a:r>
              <a:rPr lang="es-ES" sz="2000" b="1">
                <a:solidFill>
                  <a:srgbClr val="00FF00"/>
                </a:solidFill>
                <a:latin typeface="Arial" charset="0"/>
              </a:rPr>
              <a:t>LA PROMOCIÓN DE LA SALUD Y LA PREVENCIÓN DE LA ENFERMEDAD</a:t>
            </a:r>
          </a:p>
          <a:p>
            <a:pPr algn="ctr"/>
            <a:endParaRPr lang="es-ES" sz="2000" b="1">
              <a:solidFill>
                <a:srgbClr val="00FF00"/>
              </a:solidFill>
              <a:latin typeface="Arial" charset="0"/>
            </a:endParaRPr>
          </a:p>
          <a:p>
            <a:pPr algn="ctr"/>
            <a:r>
              <a:rPr lang="es-ES" sz="2000" b="1">
                <a:solidFill>
                  <a:srgbClr val="00FF00"/>
                </a:solidFill>
                <a:latin typeface="Arial" charset="0"/>
              </a:rPr>
              <a:t>SON FUNCIONES FUNDAMENTALES DE LA SOCIEDAD Y EL ESTADO</a:t>
            </a:r>
          </a:p>
          <a:p>
            <a:pPr algn="ctr"/>
            <a:endParaRPr lang="es-ES" sz="2000" b="1">
              <a:solidFill>
                <a:srgbClr val="00FF00"/>
              </a:solidFill>
              <a:latin typeface="Arial" charset="0"/>
            </a:endParaRPr>
          </a:p>
          <a:p>
            <a:pPr algn="ctr"/>
            <a:r>
              <a:rPr lang="es-ES" sz="2000" b="1">
                <a:solidFill>
                  <a:srgbClr val="00FF00"/>
                </a:solidFill>
                <a:latin typeface="Arial" charset="0"/>
              </a:rPr>
              <a:t>LUEGO ESTA LA CURACIÓN, REHABILITACIÓN Y </a:t>
            </a:r>
          </a:p>
          <a:p>
            <a:pPr algn="ctr"/>
            <a:r>
              <a:rPr lang="es-ES" sz="2000" b="1">
                <a:solidFill>
                  <a:srgbClr val="00FF00"/>
                </a:solidFill>
                <a:latin typeface="Arial" charset="0"/>
              </a:rPr>
              <a:t>EL CUIDADO DEL ENFERMO TERMINAL.</a:t>
            </a:r>
          </a:p>
          <a:p>
            <a:pPr algn="ctr"/>
            <a:endParaRPr lang="es-ES" sz="2000" b="1">
              <a:latin typeface="Arial" charset="0"/>
            </a:endParaRPr>
          </a:p>
          <a:p>
            <a:pPr algn="ctr"/>
            <a:endParaRPr lang="es-ES" sz="2000" b="1">
              <a:latin typeface="Arial" charset="0"/>
            </a:endParaRPr>
          </a:p>
          <a:p>
            <a:pPr algn="ctr"/>
            <a:endParaRPr lang="es-ES" sz="1600">
              <a:solidFill>
                <a:srgbClr val="00FF00"/>
              </a:solidFill>
              <a:latin typeface="Arial" charset="0"/>
            </a:endParaRPr>
          </a:p>
          <a:p>
            <a:pPr algn="ctr"/>
            <a:r>
              <a:rPr lang="es-ES" sz="2400">
                <a:solidFill>
                  <a:srgbClr val="00FF00"/>
                </a:solidFill>
                <a:latin typeface="Arial" charset="0"/>
              </a:rPr>
              <a:t>¡RECUERDEN QUE </a:t>
            </a:r>
            <a:r>
              <a:rPr lang="es-ES" sz="3200" b="1">
                <a:solidFill>
                  <a:srgbClr val="00FF00"/>
                </a:solidFill>
                <a:latin typeface="Arial" charset="0"/>
              </a:rPr>
              <a:t>PREVENIR</a:t>
            </a:r>
            <a:r>
              <a:rPr lang="es-ES" sz="2400">
                <a:solidFill>
                  <a:srgbClr val="00FF00"/>
                </a:solidFill>
                <a:latin typeface="Arial" charset="0"/>
              </a:rPr>
              <a:t> ES CURARSE EN SALUD!</a:t>
            </a:r>
          </a:p>
          <a:p>
            <a:pPr algn="ctr"/>
            <a:endParaRPr lang="es-ES" sz="2400">
              <a:latin typeface="Arial" charset="0"/>
            </a:endParaRPr>
          </a:p>
          <a:p>
            <a:pPr algn="ctr"/>
            <a:endParaRPr lang="es-ES" sz="16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IMG_88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89163"/>
            <a:ext cx="6227763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6781800" y="1949450"/>
          <a:ext cx="4625975" cy="3994150"/>
        </p:xfrm>
        <a:graphic>
          <a:graphicData uri="http://schemas.openxmlformats.org/presentationml/2006/ole">
            <p:oleObj spid="_x0000_s76802" name="Imagen de mapa de bits" r:id="rId4" imgW="9142857" imgH="8430802" progId="PBrush">
              <p:embed/>
            </p:oleObj>
          </a:graphicData>
        </a:graphic>
      </p:graphicFrame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5835650" cy="278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Gracias...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44463"/>
            <a:ext cx="29813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549275"/>
            <a:ext cx="885507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52" y="434340"/>
            <a:ext cx="5058597" cy="56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6488668"/>
            <a:ext cx="6848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UNWTO World Tourism Barometer and Statistical Annex, March/April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72" y="247377"/>
            <a:ext cx="5398631" cy="64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228" y="726351"/>
            <a:ext cx="3172641" cy="385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083" y="6705600"/>
            <a:ext cx="4550569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72291" y="616566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800" b="1" dirty="0" smtClean="0">
                <a:solidFill>
                  <a:srgbClr val="BE12AA"/>
                </a:solidFill>
              </a:rPr>
              <a:t>15,6%</a:t>
            </a:r>
            <a:endParaRPr lang="en-US" sz="2800" b="1" dirty="0">
              <a:solidFill>
                <a:srgbClr val="BE12AA"/>
              </a:solidFill>
            </a:endParaRPr>
          </a:p>
        </p:txBody>
      </p:sp>
      <p:sp>
        <p:nvSpPr>
          <p:cNvPr id="6" name="5 Flecha abajo"/>
          <p:cNvSpPr/>
          <p:nvPr/>
        </p:nvSpPr>
        <p:spPr>
          <a:xfrm rot="10996346">
            <a:off x="568235" y="5199017"/>
            <a:ext cx="480060" cy="783772"/>
          </a:xfrm>
          <a:prstGeom prst="downArrow">
            <a:avLst/>
          </a:prstGeom>
          <a:solidFill>
            <a:srgbClr val="EA0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57225"/>
            <a:ext cx="7772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663" y="795338"/>
            <a:ext cx="69246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1292</Words>
  <Application>Microsoft Office PowerPoint</Application>
  <PresentationFormat>Presentación en pantalla (4:3)</PresentationFormat>
  <Paragraphs>217</Paragraphs>
  <Slides>43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46" baseType="lpstr">
      <vt:lpstr>Tema de Office</vt:lpstr>
      <vt:lpstr>Documento</vt:lpstr>
      <vt:lpstr>Imagen de mapa de bits</vt:lpstr>
      <vt:lpstr>Diapositiva 1</vt:lpstr>
      <vt:lpstr>Diapositiva 2</vt:lpstr>
      <vt:lpstr>Diapositiva 3</vt:lpstr>
      <vt:lpstr>Medicina del Viajero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Práctica de Medicina del viajero MULTIDISCIPLINARIA</vt:lpstr>
      <vt:lpstr>CONTEXTO INTERNACIONAL Morbilidad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AE</dc:creator>
  <cp:lastModifiedBy>AE</cp:lastModifiedBy>
  <cp:revision>29</cp:revision>
  <dcterms:created xsi:type="dcterms:W3CDTF">2018-11-09T16:34:36Z</dcterms:created>
  <dcterms:modified xsi:type="dcterms:W3CDTF">2018-11-15T22:12:02Z</dcterms:modified>
</cp:coreProperties>
</file>