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6" r:id="rId19"/>
    <p:sldId id="272" r:id="rId20"/>
    <p:sldId id="273" r:id="rId21"/>
    <p:sldId id="274" r:id="rId22"/>
    <p:sldId id="275" r:id="rId23"/>
    <p:sldId id="277" r:id="rId24"/>
    <p:sldId id="278" r:id="rId25"/>
    <p:sldId id="279" r:id="rId26"/>
    <p:sldId id="280" r:id="rId27"/>
    <p:sldId id="281" r:id="rId28"/>
    <p:sldId id="282" r:id="rId29"/>
    <p:sldId id="283" r:id="rId30"/>
    <p:sldId id="284" r:id="rId31"/>
    <p:sldId id="285" r:id="rId32"/>
    <p:sldId id="287" r:id="rId33"/>
    <p:sldId id="288" r:id="rId34"/>
    <p:sldId id="289" r:id="rId35"/>
    <p:sldId id="286" r:id="rId36"/>
    <p:sldId id="290" r:id="rId37"/>
    <p:sldId id="336" r:id="rId38"/>
    <p:sldId id="337" r:id="rId39"/>
    <p:sldId id="291" r:id="rId40"/>
    <p:sldId id="338" r:id="rId41"/>
    <p:sldId id="339" r:id="rId42"/>
    <p:sldId id="340" r:id="rId43"/>
    <p:sldId id="292" r:id="rId44"/>
    <p:sldId id="293" r:id="rId45"/>
    <p:sldId id="294" r:id="rId46"/>
    <p:sldId id="352" r:id="rId47"/>
    <p:sldId id="295" r:id="rId48"/>
    <p:sldId id="296" r:id="rId49"/>
    <p:sldId id="297" r:id="rId50"/>
    <p:sldId id="301" r:id="rId51"/>
    <p:sldId id="298" r:id="rId52"/>
    <p:sldId id="300" r:id="rId53"/>
    <p:sldId id="299" r:id="rId54"/>
    <p:sldId id="302" r:id="rId55"/>
    <p:sldId id="303" r:id="rId56"/>
    <p:sldId id="304" r:id="rId57"/>
    <p:sldId id="305" r:id="rId58"/>
    <p:sldId id="353" r:id="rId59"/>
    <p:sldId id="354" r:id="rId60"/>
    <p:sldId id="355" r:id="rId61"/>
    <p:sldId id="356" r:id="rId62"/>
    <p:sldId id="306" r:id="rId63"/>
    <p:sldId id="307" r:id="rId64"/>
    <p:sldId id="308" r:id="rId65"/>
    <p:sldId id="309" r:id="rId66"/>
    <p:sldId id="310" r:id="rId67"/>
    <p:sldId id="311" r:id="rId68"/>
    <p:sldId id="312" r:id="rId69"/>
    <p:sldId id="319" r:id="rId70"/>
    <p:sldId id="313" r:id="rId71"/>
    <p:sldId id="314" r:id="rId72"/>
    <p:sldId id="320" r:id="rId73"/>
    <p:sldId id="315" r:id="rId74"/>
    <p:sldId id="316" r:id="rId75"/>
    <p:sldId id="331" r:id="rId76"/>
    <p:sldId id="332" r:id="rId77"/>
    <p:sldId id="317" r:id="rId78"/>
    <p:sldId id="318" r:id="rId79"/>
    <p:sldId id="321" r:id="rId80"/>
    <p:sldId id="322" r:id="rId81"/>
    <p:sldId id="323" r:id="rId82"/>
    <p:sldId id="324" r:id="rId83"/>
    <p:sldId id="325" r:id="rId84"/>
    <p:sldId id="326" r:id="rId85"/>
    <p:sldId id="327" r:id="rId86"/>
    <p:sldId id="328" r:id="rId87"/>
    <p:sldId id="329" r:id="rId88"/>
    <p:sldId id="330" r:id="rId89"/>
    <p:sldId id="333" r:id="rId90"/>
    <p:sldId id="334" r:id="rId91"/>
    <p:sldId id="335" r:id="rId92"/>
    <p:sldId id="357" r:id="rId93"/>
    <p:sldId id="358" r:id="rId94"/>
    <p:sldId id="341" r:id="rId95"/>
    <p:sldId id="342" r:id="rId96"/>
    <p:sldId id="343" r:id="rId97"/>
    <p:sldId id="344" r:id="rId98"/>
    <p:sldId id="345" r:id="rId99"/>
    <p:sldId id="346" r:id="rId100"/>
    <p:sldId id="347" r:id="rId101"/>
    <p:sldId id="348" r:id="rId102"/>
    <p:sldId id="349" r:id="rId103"/>
    <p:sldId id="350" r:id="rId104"/>
    <p:sldId id="359" r:id="rId105"/>
    <p:sldId id="360" r:id="rId106"/>
    <p:sldId id="361" r:id="rId107"/>
    <p:sldId id="362" r:id="rId108"/>
    <p:sldId id="363" r:id="rId109"/>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CBFD1-8795-474F-AF14-888C7AE29FED}" type="doc">
      <dgm:prSet loTypeId="urn:microsoft.com/office/officeart/2009/layout/CircleArrowProcess" loCatId="process" qsTypeId="urn:microsoft.com/office/officeart/2005/8/quickstyle/simple1" qsCatId="simple" csTypeId="urn:microsoft.com/office/officeart/2005/8/colors/accent2_5" csCatId="accent2" phldr="1"/>
      <dgm:spPr/>
      <dgm:t>
        <a:bodyPr/>
        <a:lstStyle/>
        <a:p>
          <a:endParaRPr lang="es-ES"/>
        </a:p>
      </dgm:t>
    </dgm:pt>
    <dgm:pt modelId="{809A6BA8-85B1-432C-A093-CCD098878330}">
      <dgm:prSet phldrT="[Texto]" custT="1"/>
      <dgm:spPr/>
      <dgm:t>
        <a:bodyPr/>
        <a:lstStyle/>
        <a:p>
          <a:r>
            <a:rPr lang="es-ES" sz="1600" b="1" dirty="0" smtClean="0"/>
            <a:t>CONOCERLOS</a:t>
          </a:r>
          <a:endParaRPr lang="es-ES" sz="1600" b="1" dirty="0"/>
        </a:p>
      </dgm:t>
    </dgm:pt>
    <dgm:pt modelId="{28083685-FE2E-477E-9634-9864BC4104FF}" type="parTrans" cxnId="{027E203A-1949-42B5-8DDE-D60B909C8E3E}">
      <dgm:prSet/>
      <dgm:spPr/>
      <dgm:t>
        <a:bodyPr/>
        <a:lstStyle/>
        <a:p>
          <a:endParaRPr lang="es-ES"/>
        </a:p>
      </dgm:t>
    </dgm:pt>
    <dgm:pt modelId="{B1188468-11F7-44D7-B0DA-86218C55D9F4}" type="sibTrans" cxnId="{027E203A-1949-42B5-8DDE-D60B909C8E3E}">
      <dgm:prSet/>
      <dgm:spPr/>
      <dgm:t>
        <a:bodyPr/>
        <a:lstStyle/>
        <a:p>
          <a:endParaRPr lang="es-ES"/>
        </a:p>
      </dgm:t>
    </dgm:pt>
    <dgm:pt modelId="{AA82B656-39BC-45C0-B660-648DEC0B91B0}">
      <dgm:prSet phldrT="[Texto]" custT="1"/>
      <dgm:spPr/>
      <dgm:t>
        <a:bodyPr/>
        <a:lstStyle/>
        <a:p>
          <a:r>
            <a:rPr lang="es-ES" sz="1600" b="1" dirty="0" smtClean="0"/>
            <a:t>EJERCERLOS</a:t>
          </a:r>
          <a:endParaRPr lang="es-ES" sz="1600" b="1" dirty="0"/>
        </a:p>
      </dgm:t>
    </dgm:pt>
    <dgm:pt modelId="{66F3B495-6EE9-4282-BCCC-50A7589C7450}" type="parTrans" cxnId="{63AE553C-D767-444A-803C-F9F292B510C4}">
      <dgm:prSet/>
      <dgm:spPr/>
      <dgm:t>
        <a:bodyPr/>
        <a:lstStyle/>
        <a:p>
          <a:endParaRPr lang="es-ES"/>
        </a:p>
      </dgm:t>
    </dgm:pt>
    <dgm:pt modelId="{C79EA97C-C8C6-4035-9CDE-66A5C65D8E00}" type="sibTrans" cxnId="{63AE553C-D767-444A-803C-F9F292B510C4}">
      <dgm:prSet/>
      <dgm:spPr/>
      <dgm:t>
        <a:bodyPr/>
        <a:lstStyle/>
        <a:p>
          <a:endParaRPr lang="es-ES"/>
        </a:p>
      </dgm:t>
    </dgm:pt>
    <dgm:pt modelId="{303F6D3C-BF6E-45E4-8966-3F74B6E4F5F5}">
      <dgm:prSet phldrT="[Texto]" custT="1"/>
      <dgm:spPr/>
      <dgm:t>
        <a:bodyPr/>
        <a:lstStyle/>
        <a:p>
          <a:r>
            <a:rPr lang="es-ES" sz="1600" b="1" dirty="0" smtClean="0"/>
            <a:t>EXIGIRLOS</a:t>
          </a:r>
          <a:endParaRPr lang="es-ES" sz="1600" b="1" dirty="0"/>
        </a:p>
      </dgm:t>
    </dgm:pt>
    <dgm:pt modelId="{82E7EA14-7B52-4B8C-8691-46F77460E1C5}" type="parTrans" cxnId="{4D8E2BBE-E690-4D19-BDDB-F5C8F751E6E6}">
      <dgm:prSet/>
      <dgm:spPr/>
      <dgm:t>
        <a:bodyPr/>
        <a:lstStyle/>
        <a:p>
          <a:endParaRPr lang="es-ES"/>
        </a:p>
      </dgm:t>
    </dgm:pt>
    <dgm:pt modelId="{9499A62B-0182-4D6F-A13C-BFC529040EB1}" type="sibTrans" cxnId="{4D8E2BBE-E690-4D19-BDDB-F5C8F751E6E6}">
      <dgm:prSet/>
      <dgm:spPr/>
      <dgm:t>
        <a:bodyPr/>
        <a:lstStyle/>
        <a:p>
          <a:endParaRPr lang="es-ES"/>
        </a:p>
      </dgm:t>
    </dgm:pt>
    <dgm:pt modelId="{5022EDB7-EBDD-4B61-9702-45BD0DE3250D}" type="pres">
      <dgm:prSet presAssocID="{A00CBFD1-8795-474F-AF14-888C7AE29FED}" presName="Name0" presStyleCnt="0">
        <dgm:presLayoutVars>
          <dgm:chMax val="7"/>
          <dgm:chPref val="7"/>
          <dgm:dir/>
          <dgm:animLvl val="lvl"/>
        </dgm:presLayoutVars>
      </dgm:prSet>
      <dgm:spPr/>
      <dgm:t>
        <a:bodyPr/>
        <a:lstStyle/>
        <a:p>
          <a:endParaRPr lang="es-ES"/>
        </a:p>
      </dgm:t>
    </dgm:pt>
    <dgm:pt modelId="{15B454CB-410F-4713-AE02-309DB9CC9F64}" type="pres">
      <dgm:prSet presAssocID="{809A6BA8-85B1-432C-A093-CCD098878330}" presName="Accent1" presStyleCnt="0"/>
      <dgm:spPr/>
    </dgm:pt>
    <dgm:pt modelId="{0DBDD4F2-20C2-40C6-8ABB-1CDE0A20A86B}" type="pres">
      <dgm:prSet presAssocID="{809A6BA8-85B1-432C-A093-CCD098878330}" presName="Accent" presStyleLbl="node1" presStyleIdx="0" presStyleCnt="3"/>
      <dgm:spPr>
        <a:solidFill>
          <a:schemeClr val="accent2">
            <a:alpha val="90000"/>
          </a:schemeClr>
        </a:solidFill>
      </dgm:spPr>
      <dgm:t>
        <a:bodyPr/>
        <a:lstStyle/>
        <a:p>
          <a:endParaRPr lang="es-VE"/>
        </a:p>
      </dgm:t>
    </dgm:pt>
    <dgm:pt modelId="{D47BCCBB-9F3E-4C3C-A97D-156206AFF73F}" type="pres">
      <dgm:prSet presAssocID="{809A6BA8-85B1-432C-A093-CCD098878330}" presName="Parent1" presStyleLbl="revTx" presStyleIdx="0" presStyleCnt="3" custScaleX="152670">
        <dgm:presLayoutVars>
          <dgm:chMax val="1"/>
          <dgm:chPref val="1"/>
          <dgm:bulletEnabled val="1"/>
        </dgm:presLayoutVars>
      </dgm:prSet>
      <dgm:spPr/>
      <dgm:t>
        <a:bodyPr/>
        <a:lstStyle/>
        <a:p>
          <a:endParaRPr lang="es-ES"/>
        </a:p>
      </dgm:t>
    </dgm:pt>
    <dgm:pt modelId="{AF8C55F0-B928-4D5F-9565-8692E1D8CF58}" type="pres">
      <dgm:prSet presAssocID="{AA82B656-39BC-45C0-B660-648DEC0B91B0}" presName="Accent2" presStyleCnt="0"/>
      <dgm:spPr/>
    </dgm:pt>
    <dgm:pt modelId="{13473527-CAF1-4880-BF98-5FA9541A0F0F}" type="pres">
      <dgm:prSet presAssocID="{AA82B656-39BC-45C0-B660-648DEC0B91B0}" presName="Accent" presStyleLbl="node1" presStyleIdx="1" presStyleCnt="3"/>
      <dgm:spPr>
        <a:solidFill>
          <a:schemeClr val="accent2">
            <a:alpha val="70000"/>
          </a:schemeClr>
        </a:solidFill>
      </dgm:spPr>
      <dgm:t>
        <a:bodyPr/>
        <a:lstStyle/>
        <a:p>
          <a:endParaRPr lang="es-VE"/>
        </a:p>
      </dgm:t>
    </dgm:pt>
    <dgm:pt modelId="{4C10E19C-BAC0-4663-9634-583F78908123}" type="pres">
      <dgm:prSet presAssocID="{AA82B656-39BC-45C0-B660-648DEC0B91B0}" presName="Parent2" presStyleLbl="revTx" presStyleIdx="1" presStyleCnt="3" custScaleX="168952">
        <dgm:presLayoutVars>
          <dgm:chMax val="1"/>
          <dgm:chPref val="1"/>
          <dgm:bulletEnabled val="1"/>
        </dgm:presLayoutVars>
      </dgm:prSet>
      <dgm:spPr/>
      <dgm:t>
        <a:bodyPr/>
        <a:lstStyle/>
        <a:p>
          <a:endParaRPr lang="es-ES"/>
        </a:p>
      </dgm:t>
    </dgm:pt>
    <dgm:pt modelId="{817DE308-5D98-4B00-8852-3B7E0D879270}" type="pres">
      <dgm:prSet presAssocID="{303F6D3C-BF6E-45E4-8966-3F74B6E4F5F5}" presName="Accent3" presStyleCnt="0"/>
      <dgm:spPr/>
    </dgm:pt>
    <dgm:pt modelId="{E4096EF9-E6F5-4847-BBEA-73BD736B565E}" type="pres">
      <dgm:prSet presAssocID="{303F6D3C-BF6E-45E4-8966-3F74B6E4F5F5}" presName="Accent" presStyleLbl="node1" presStyleIdx="2" presStyleCnt="3"/>
      <dgm:spPr>
        <a:solidFill>
          <a:schemeClr val="accent2">
            <a:alpha val="50000"/>
          </a:schemeClr>
        </a:solidFill>
        <a:ln>
          <a:solidFill>
            <a:schemeClr val="accent2">
              <a:lumMod val="40000"/>
              <a:lumOff val="60000"/>
            </a:schemeClr>
          </a:solidFill>
        </a:ln>
      </dgm:spPr>
      <dgm:t>
        <a:bodyPr/>
        <a:lstStyle/>
        <a:p>
          <a:endParaRPr lang="es-VE"/>
        </a:p>
      </dgm:t>
    </dgm:pt>
    <dgm:pt modelId="{19D8012F-2C31-4AE5-8804-106AD4155612}" type="pres">
      <dgm:prSet presAssocID="{303F6D3C-BF6E-45E4-8966-3F74B6E4F5F5}" presName="Parent3" presStyleLbl="revTx" presStyleIdx="2" presStyleCnt="3">
        <dgm:presLayoutVars>
          <dgm:chMax val="1"/>
          <dgm:chPref val="1"/>
          <dgm:bulletEnabled val="1"/>
        </dgm:presLayoutVars>
      </dgm:prSet>
      <dgm:spPr/>
      <dgm:t>
        <a:bodyPr/>
        <a:lstStyle/>
        <a:p>
          <a:endParaRPr lang="es-ES"/>
        </a:p>
      </dgm:t>
    </dgm:pt>
  </dgm:ptLst>
  <dgm:cxnLst>
    <dgm:cxn modelId="{63AE553C-D767-444A-803C-F9F292B510C4}" srcId="{A00CBFD1-8795-474F-AF14-888C7AE29FED}" destId="{AA82B656-39BC-45C0-B660-648DEC0B91B0}" srcOrd="1" destOrd="0" parTransId="{66F3B495-6EE9-4282-BCCC-50A7589C7450}" sibTransId="{C79EA97C-C8C6-4035-9CDE-66A5C65D8E00}"/>
    <dgm:cxn modelId="{027E203A-1949-42B5-8DDE-D60B909C8E3E}" srcId="{A00CBFD1-8795-474F-AF14-888C7AE29FED}" destId="{809A6BA8-85B1-432C-A093-CCD098878330}" srcOrd="0" destOrd="0" parTransId="{28083685-FE2E-477E-9634-9864BC4104FF}" sibTransId="{B1188468-11F7-44D7-B0DA-86218C55D9F4}"/>
    <dgm:cxn modelId="{79F59046-6C10-4B76-9565-C4C2C922E589}" type="presOf" srcId="{809A6BA8-85B1-432C-A093-CCD098878330}" destId="{D47BCCBB-9F3E-4C3C-A97D-156206AFF73F}" srcOrd="0" destOrd="0" presId="urn:microsoft.com/office/officeart/2009/layout/CircleArrowProcess"/>
    <dgm:cxn modelId="{4D8E2BBE-E690-4D19-BDDB-F5C8F751E6E6}" srcId="{A00CBFD1-8795-474F-AF14-888C7AE29FED}" destId="{303F6D3C-BF6E-45E4-8966-3F74B6E4F5F5}" srcOrd="2" destOrd="0" parTransId="{82E7EA14-7B52-4B8C-8691-46F77460E1C5}" sibTransId="{9499A62B-0182-4D6F-A13C-BFC529040EB1}"/>
    <dgm:cxn modelId="{E5581982-94AB-4746-915B-84E9B3EFA18E}" type="presOf" srcId="{A00CBFD1-8795-474F-AF14-888C7AE29FED}" destId="{5022EDB7-EBDD-4B61-9702-45BD0DE3250D}" srcOrd="0" destOrd="0" presId="urn:microsoft.com/office/officeart/2009/layout/CircleArrowProcess"/>
    <dgm:cxn modelId="{0F981D14-92EC-4DC6-B8D2-C3AE6C92A1E8}" type="presOf" srcId="{303F6D3C-BF6E-45E4-8966-3F74B6E4F5F5}" destId="{19D8012F-2C31-4AE5-8804-106AD4155612}" srcOrd="0" destOrd="0" presId="urn:microsoft.com/office/officeart/2009/layout/CircleArrowProcess"/>
    <dgm:cxn modelId="{43D1CAA7-830D-4789-9655-718452C43634}" type="presOf" srcId="{AA82B656-39BC-45C0-B660-648DEC0B91B0}" destId="{4C10E19C-BAC0-4663-9634-583F78908123}" srcOrd="0" destOrd="0" presId="urn:microsoft.com/office/officeart/2009/layout/CircleArrowProcess"/>
    <dgm:cxn modelId="{1E70777D-AA6E-418E-8CED-0A605F183CC3}" type="presParOf" srcId="{5022EDB7-EBDD-4B61-9702-45BD0DE3250D}" destId="{15B454CB-410F-4713-AE02-309DB9CC9F64}" srcOrd="0" destOrd="0" presId="urn:microsoft.com/office/officeart/2009/layout/CircleArrowProcess"/>
    <dgm:cxn modelId="{0F3325A9-A38A-4A8B-ADD6-36EF6A491AEF}" type="presParOf" srcId="{15B454CB-410F-4713-AE02-309DB9CC9F64}" destId="{0DBDD4F2-20C2-40C6-8ABB-1CDE0A20A86B}" srcOrd="0" destOrd="0" presId="urn:microsoft.com/office/officeart/2009/layout/CircleArrowProcess"/>
    <dgm:cxn modelId="{B35D0A65-6EDE-41F2-8B54-7A6A7F8532E1}" type="presParOf" srcId="{5022EDB7-EBDD-4B61-9702-45BD0DE3250D}" destId="{D47BCCBB-9F3E-4C3C-A97D-156206AFF73F}" srcOrd="1" destOrd="0" presId="urn:microsoft.com/office/officeart/2009/layout/CircleArrowProcess"/>
    <dgm:cxn modelId="{B339C025-F941-4331-923B-883157F92692}" type="presParOf" srcId="{5022EDB7-EBDD-4B61-9702-45BD0DE3250D}" destId="{AF8C55F0-B928-4D5F-9565-8692E1D8CF58}" srcOrd="2" destOrd="0" presId="urn:microsoft.com/office/officeart/2009/layout/CircleArrowProcess"/>
    <dgm:cxn modelId="{5751D6A6-3A2A-4D2E-B9E3-3CA3F66B6E9E}" type="presParOf" srcId="{AF8C55F0-B928-4D5F-9565-8692E1D8CF58}" destId="{13473527-CAF1-4880-BF98-5FA9541A0F0F}" srcOrd="0" destOrd="0" presId="urn:microsoft.com/office/officeart/2009/layout/CircleArrowProcess"/>
    <dgm:cxn modelId="{5076D71D-E239-428F-859A-342A9B5CED16}" type="presParOf" srcId="{5022EDB7-EBDD-4B61-9702-45BD0DE3250D}" destId="{4C10E19C-BAC0-4663-9634-583F78908123}" srcOrd="3" destOrd="0" presId="urn:microsoft.com/office/officeart/2009/layout/CircleArrowProcess"/>
    <dgm:cxn modelId="{9449F587-1A13-4B83-8FFE-15995F3F9AEE}" type="presParOf" srcId="{5022EDB7-EBDD-4B61-9702-45BD0DE3250D}" destId="{817DE308-5D98-4B00-8852-3B7E0D879270}" srcOrd="4" destOrd="0" presId="urn:microsoft.com/office/officeart/2009/layout/CircleArrowProcess"/>
    <dgm:cxn modelId="{E8DB9DA5-90FC-4E9E-9EE2-49BB2D6746DD}" type="presParOf" srcId="{817DE308-5D98-4B00-8852-3B7E0D879270}" destId="{E4096EF9-E6F5-4847-BBEA-73BD736B565E}" srcOrd="0" destOrd="0" presId="urn:microsoft.com/office/officeart/2009/layout/CircleArrowProcess"/>
    <dgm:cxn modelId="{5CD3D21A-4323-47DE-82A4-848B4F52EF23}" type="presParOf" srcId="{5022EDB7-EBDD-4B61-9702-45BD0DE3250D}" destId="{19D8012F-2C31-4AE5-8804-106AD415561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DD4F2-20C2-40C6-8ABB-1CDE0A20A86B}">
      <dsp:nvSpPr>
        <dsp:cNvPr id="0" name=""/>
        <dsp:cNvSpPr/>
      </dsp:nvSpPr>
      <dsp:spPr>
        <a:xfrm>
          <a:off x="3328097" y="0"/>
          <a:ext cx="2178467" cy="2178798"/>
        </a:xfrm>
        <a:prstGeom prst="circularArrow">
          <a:avLst>
            <a:gd name="adj1" fmla="val 10980"/>
            <a:gd name="adj2" fmla="val 1142322"/>
            <a:gd name="adj3" fmla="val 4500000"/>
            <a:gd name="adj4" fmla="val 10800000"/>
            <a:gd name="adj5" fmla="val 12500"/>
          </a:avLst>
        </a:prstGeom>
        <a:solidFill>
          <a:schemeClr val="accent2">
            <a:alpha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BCCBB-9F3E-4C3C-A97D-156206AFF73F}">
      <dsp:nvSpPr>
        <dsp:cNvPr id="0" name=""/>
        <dsp:cNvSpPr/>
      </dsp:nvSpPr>
      <dsp:spPr>
        <a:xfrm>
          <a:off x="3490816" y="786612"/>
          <a:ext cx="1848119"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t>CONOCERLOS</a:t>
          </a:r>
          <a:endParaRPr lang="es-ES" sz="1600" b="1" kern="1200" dirty="0"/>
        </a:p>
      </dsp:txBody>
      <dsp:txXfrm>
        <a:off x="3490816" y="786612"/>
        <a:ext cx="1848119" cy="605121"/>
      </dsp:txXfrm>
    </dsp:sp>
    <dsp:sp modelId="{13473527-CAF1-4880-BF98-5FA9541A0F0F}">
      <dsp:nvSpPr>
        <dsp:cNvPr id="0" name=""/>
        <dsp:cNvSpPr/>
      </dsp:nvSpPr>
      <dsp:spPr>
        <a:xfrm>
          <a:off x="2723035" y="1251881"/>
          <a:ext cx="2178467" cy="2178798"/>
        </a:xfrm>
        <a:prstGeom prst="leftCircularArrow">
          <a:avLst>
            <a:gd name="adj1" fmla="val 10980"/>
            <a:gd name="adj2" fmla="val 1142322"/>
            <a:gd name="adj3" fmla="val 6300000"/>
            <a:gd name="adj4" fmla="val 18900000"/>
            <a:gd name="adj5" fmla="val 12500"/>
          </a:avLst>
        </a:prstGeom>
        <a:solidFill>
          <a:schemeClr val="accent2">
            <a:alpha val="7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0E19C-BAC0-4663-9634-583F78908123}">
      <dsp:nvSpPr>
        <dsp:cNvPr id="0" name=""/>
        <dsp:cNvSpPr/>
      </dsp:nvSpPr>
      <dsp:spPr>
        <a:xfrm>
          <a:off x="2789660" y="2045735"/>
          <a:ext cx="2045218"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t>EJERCERLOS</a:t>
          </a:r>
          <a:endParaRPr lang="es-ES" sz="1600" b="1" kern="1200" dirty="0"/>
        </a:p>
      </dsp:txBody>
      <dsp:txXfrm>
        <a:off x="2789660" y="2045735"/>
        <a:ext cx="2045218" cy="605121"/>
      </dsp:txXfrm>
    </dsp:sp>
    <dsp:sp modelId="{E4096EF9-E6F5-4847-BBEA-73BD736B565E}">
      <dsp:nvSpPr>
        <dsp:cNvPr id="0" name=""/>
        <dsp:cNvSpPr/>
      </dsp:nvSpPr>
      <dsp:spPr>
        <a:xfrm>
          <a:off x="3483146" y="2653572"/>
          <a:ext cx="1871640" cy="1872390"/>
        </a:xfrm>
        <a:prstGeom prst="blockArc">
          <a:avLst>
            <a:gd name="adj1" fmla="val 13500000"/>
            <a:gd name="adj2" fmla="val 10800000"/>
            <a:gd name="adj3" fmla="val 12740"/>
          </a:avLst>
        </a:prstGeom>
        <a:solidFill>
          <a:schemeClr val="accent2">
            <a:alpha val="50000"/>
          </a:schemeClr>
        </a:solidFill>
        <a:ln w="1905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19D8012F-2C31-4AE5-8804-106AD4155612}">
      <dsp:nvSpPr>
        <dsp:cNvPr id="0" name=""/>
        <dsp:cNvSpPr/>
      </dsp:nvSpPr>
      <dsp:spPr>
        <a:xfrm>
          <a:off x="3812473" y="3306668"/>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t>EXIGIRLOS</a:t>
          </a:r>
          <a:endParaRPr lang="es-ES" sz="1600" b="1" kern="1200" dirty="0"/>
        </a:p>
      </dsp:txBody>
      <dsp:txXfrm>
        <a:off x="3812473" y="3306668"/>
        <a:ext cx="1210532" cy="60512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B91EC71-5460-4CC6-9E67-865380A9EB46}" type="datetimeFigureOut">
              <a:rPr lang="es-VE" smtClean="0"/>
              <a:t>13/05/2017</a:t>
            </a:fld>
            <a:endParaRPr lang="es-VE"/>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VE"/>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C7EF3FC2-6BC9-4F08-86AC-4336CFBACB5E}" type="slidenum">
              <a:rPr lang="es-VE" smtClean="0"/>
              <a:t>‹Nº›</a:t>
            </a:fld>
            <a:endParaRPr lang="es-V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B91EC71-5460-4CC6-9E67-865380A9EB46}" type="datetimeFigureOut">
              <a:rPr lang="es-VE" smtClean="0"/>
              <a:t>13/05/2017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C7EF3FC2-6BC9-4F08-86AC-4336CFBACB5E}" type="slidenum">
              <a:rPr lang="es-VE" smtClean="0"/>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4B91EC71-5460-4CC6-9E67-865380A9EB46}" type="datetimeFigureOut">
              <a:rPr lang="es-VE" smtClean="0"/>
              <a:t>13/05/2017</a:t>
            </a:fld>
            <a:endParaRPr lang="es-VE"/>
          </a:p>
        </p:txBody>
      </p:sp>
      <p:sp>
        <p:nvSpPr>
          <p:cNvPr id="5" name="4 Marcador de pie de página"/>
          <p:cNvSpPr>
            <a:spLocks noGrp="1"/>
          </p:cNvSpPr>
          <p:nvPr>
            <p:ph type="ftr" sz="quarter" idx="11"/>
          </p:nvPr>
        </p:nvSpPr>
        <p:spPr>
          <a:xfrm>
            <a:off x="457201" y="6248207"/>
            <a:ext cx="5573483" cy="365125"/>
          </a:xfrm>
        </p:spPr>
        <p:txBody>
          <a:bodyPr/>
          <a:lstStyle/>
          <a:p>
            <a:endParaRPr lang="es-VE"/>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C7EF3FC2-6BC9-4F08-86AC-4336CFBACB5E}" type="slidenum">
              <a:rPr lang="es-VE" smtClean="0"/>
              <a:t>‹Nº›</a:t>
            </a:fld>
            <a:endParaRPr lang="es-V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4B91EC71-5460-4CC6-9E67-865380A9EB46}" type="datetimeFigureOut">
              <a:rPr lang="es-VE" smtClean="0"/>
              <a:t>13/05/2017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C7EF3FC2-6BC9-4F08-86AC-4336CFBACB5E}" type="slidenum">
              <a:rPr lang="es-VE" smtClean="0"/>
              <a:t>‹Nº›</a:t>
            </a:fld>
            <a:endParaRPr lang="es-VE"/>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B91EC71-5460-4CC6-9E67-865380A9EB46}" type="datetimeFigureOut">
              <a:rPr lang="es-VE" smtClean="0"/>
              <a:t>13/05/2017</a:t>
            </a:fld>
            <a:endParaRPr lang="es-VE"/>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7EF3FC2-6BC9-4F08-86AC-4336CFBACB5E}" type="slidenum">
              <a:rPr lang="es-VE" smtClean="0"/>
              <a:t>‹Nº›</a:t>
            </a:fld>
            <a:endParaRPr lang="es-VE"/>
          </a:p>
        </p:txBody>
      </p:sp>
      <p:sp>
        <p:nvSpPr>
          <p:cNvPr id="14" name="13 Marcador de pie de página"/>
          <p:cNvSpPr>
            <a:spLocks noGrp="1"/>
          </p:cNvSpPr>
          <p:nvPr>
            <p:ph type="ftr" sz="quarter" idx="12"/>
          </p:nvPr>
        </p:nvSpPr>
        <p:spPr/>
        <p:txBody>
          <a:bodyPr/>
          <a:lstStyle/>
          <a:p>
            <a:endParaRPr lang="es-V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4B91EC71-5460-4CC6-9E67-865380A9EB46}" type="datetimeFigureOut">
              <a:rPr lang="es-VE" smtClean="0"/>
              <a:t>13/05/2017</a:t>
            </a:fld>
            <a:endParaRPr lang="es-VE"/>
          </a:p>
        </p:txBody>
      </p:sp>
      <p:sp>
        <p:nvSpPr>
          <p:cNvPr id="10" name="9 Marcador de número de diapositiva"/>
          <p:cNvSpPr>
            <a:spLocks noGrp="1"/>
          </p:cNvSpPr>
          <p:nvPr>
            <p:ph type="sldNum" sz="quarter" idx="16"/>
          </p:nvPr>
        </p:nvSpPr>
        <p:spPr/>
        <p:txBody>
          <a:bodyPr rtlCol="0"/>
          <a:lstStyle/>
          <a:p>
            <a:fld id="{C7EF3FC2-6BC9-4F08-86AC-4336CFBACB5E}" type="slidenum">
              <a:rPr lang="es-VE" smtClean="0"/>
              <a:t>‹Nº›</a:t>
            </a:fld>
            <a:endParaRPr lang="es-VE"/>
          </a:p>
        </p:txBody>
      </p:sp>
      <p:sp>
        <p:nvSpPr>
          <p:cNvPr id="12" name="11 Marcador de pie de página"/>
          <p:cNvSpPr>
            <a:spLocks noGrp="1"/>
          </p:cNvSpPr>
          <p:nvPr>
            <p:ph type="ftr" sz="quarter" idx="17"/>
          </p:nvPr>
        </p:nvSpPr>
        <p:spPr/>
        <p:txBody>
          <a:bodyPr rtlCol="0"/>
          <a:lstStyle/>
          <a:p>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4B91EC71-5460-4CC6-9E67-865380A9EB46}" type="datetimeFigureOut">
              <a:rPr lang="es-VE" smtClean="0"/>
              <a:t>13/05/2017</a:t>
            </a:fld>
            <a:endParaRPr lang="es-VE"/>
          </a:p>
        </p:txBody>
      </p:sp>
      <p:sp>
        <p:nvSpPr>
          <p:cNvPr id="12" name="11 Marcador de número de diapositiva"/>
          <p:cNvSpPr>
            <a:spLocks noGrp="1"/>
          </p:cNvSpPr>
          <p:nvPr>
            <p:ph type="sldNum" sz="quarter" idx="16"/>
          </p:nvPr>
        </p:nvSpPr>
        <p:spPr/>
        <p:txBody>
          <a:bodyPr rtlCol="0"/>
          <a:lstStyle/>
          <a:p>
            <a:fld id="{C7EF3FC2-6BC9-4F08-86AC-4336CFBACB5E}" type="slidenum">
              <a:rPr lang="es-VE" smtClean="0"/>
              <a:t>‹Nº›</a:t>
            </a:fld>
            <a:endParaRPr lang="es-VE"/>
          </a:p>
        </p:txBody>
      </p:sp>
      <p:sp>
        <p:nvSpPr>
          <p:cNvPr id="14" name="13 Marcador de pie de página"/>
          <p:cNvSpPr>
            <a:spLocks noGrp="1"/>
          </p:cNvSpPr>
          <p:nvPr>
            <p:ph type="ftr" sz="quarter" idx="17"/>
          </p:nvPr>
        </p:nvSpPr>
        <p:spPr/>
        <p:txBody>
          <a:bodyPr rtlCol="0"/>
          <a:lstStyle/>
          <a:p>
            <a:endParaRPr lang="es-VE"/>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B91EC71-5460-4CC6-9E67-865380A9EB46}" type="datetimeFigureOut">
              <a:rPr lang="es-VE" smtClean="0"/>
              <a:t>13/05/2017</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C7EF3FC2-6BC9-4F08-86AC-4336CFBACB5E}" type="slidenum">
              <a:rPr lang="es-VE" smtClean="0"/>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B91EC71-5460-4CC6-9E67-865380A9EB46}" type="datetimeFigureOut">
              <a:rPr lang="es-VE" smtClean="0"/>
              <a:t>13/05/2017</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C7EF3FC2-6BC9-4F08-86AC-4336CFBACB5E}" type="slidenum">
              <a:rPr lang="es-VE" smtClean="0"/>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B91EC71-5460-4CC6-9E67-865380A9EB46}" type="datetimeFigureOut">
              <a:rPr lang="es-VE" smtClean="0"/>
              <a:t>13/05/2017</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C7EF3FC2-6BC9-4F08-86AC-4336CFBACB5E}" type="slidenum">
              <a:rPr lang="es-VE" smtClean="0"/>
              <a:t>‹Nº›</a:t>
            </a:fld>
            <a:endParaRPr lang="es-VE"/>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4B91EC71-5460-4CC6-9E67-865380A9EB46}" type="datetimeFigureOut">
              <a:rPr lang="es-VE" smtClean="0"/>
              <a:t>13/05/2017</a:t>
            </a:fld>
            <a:endParaRPr lang="es-VE"/>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C7EF3FC2-6BC9-4F08-86AC-4336CFBACB5E}" type="slidenum">
              <a:rPr lang="es-VE" smtClean="0"/>
              <a:t>‹Nº›</a:t>
            </a:fld>
            <a:endParaRPr lang="es-VE"/>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VE"/>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B91EC71-5460-4CC6-9E67-865380A9EB46}" type="datetimeFigureOut">
              <a:rPr lang="es-VE" smtClean="0"/>
              <a:t>13/05/2017</a:t>
            </a:fld>
            <a:endParaRPr lang="es-VE"/>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VE"/>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7EF3FC2-6BC9-4F08-86AC-4336CFBACB5E}" type="slidenum">
              <a:rPr lang="es-VE" smtClean="0"/>
              <a:t>‹Nº›</a:t>
            </a:fld>
            <a:endParaRPr lang="es-V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91" y="116632"/>
            <a:ext cx="2023780" cy="24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4174" y="116632"/>
            <a:ext cx="1368152" cy="229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678629" y="191522"/>
            <a:ext cx="7786742" cy="14773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VE" sz="1800" b="1" i="0" u="none" strike="noStrike" kern="0" cap="none" spc="0" normalizeH="0" baseline="0" noProof="0" dirty="0" smtClean="0">
                <a:ln>
                  <a:noFill/>
                </a:ln>
                <a:solidFill>
                  <a:sysClr val="window" lastClr="FFFFFF">
                    <a:lumMod val="95000"/>
                  </a:sysClr>
                </a:solidFill>
                <a:effectLst/>
                <a:uLnTx/>
                <a:uFillTx/>
                <a:latin typeface="Arial" pitchFamily="34" charset="0"/>
                <a:cs typeface="Arial" pitchFamily="34" charset="0"/>
              </a:rPr>
              <a:t>UNIVERSIDAD CENTRAL DE VENEZUELA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VE" sz="1800" b="1" i="0" u="none" strike="noStrike" kern="0" cap="none" spc="0" normalizeH="0" baseline="0" noProof="0" dirty="0" smtClean="0">
                <a:ln>
                  <a:noFill/>
                </a:ln>
                <a:solidFill>
                  <a:sysClr val="window" lastClr="FFFFFF">
                    <a:lumMod val="95000"/>
                  </a:sysClr>
                </a:solidFill>
                <a:effectLst/>
                <a:uLnTx/>
                <a:uFillTx/>
                <a:latin typeface="Arial" pitchFamily="34" charset="0"/>
                <a:cs typeface="Arial" pitchFamily="34" charset="0"/>
              </a:rPr>
              <a:t>FACULTAD DE HUMANIDADES Y EDUCACIÓN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VE" sz="1800" b="1" i="0" u="none" strike="noStrike" kern="0" cap="none" spc="0" normalizeH="0" baseline="0" noProof="0" dirty="0" smtClean="0">
                <a:ln>
                  <a:noFill/>
                </a:ln>
                <a:solidFill>
                  <a:sysClr val="window" lastClr="FFFFFF">
                    <a:lumMod val="95000"/>
                  </a:sysClr>
                </a:solidFill>
                <a:effectLst/>
                <a:uLnTx/>
                <a:uFillTx/>
                <a:latin typeface="Arial" pitchFamily="34" charset="0"/>
                <a:cs typeface="Arial" pitchFamily="34" charset="0"/>
              </a:rPr>
              <a:t>ESCUELA DE PSICOLOGÍA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VE" sz="1800" b="1" i="0" u="none" strike="noStrike" kern="0" cap="none" spc="0" normalizeH="0" baseline="0" noProof="0" dirty="0" smtClean="0">
                <a:ln>
                  <a:noFill/>
                </a:ln>
                <a:solidFill>
                  <a:sysClr val="window" lastClr="FFFFFF">
                    <a:lumMod val="95000"/>
                  </a:sysClr>
                </a:solidFill>
                <a:effectLst/>
                <a:uLnTx/>
                <a:uFillTx/>
                <a:latin typeface="Arial" pitchFamily="34" charset="0"/>
                <a:cs typeface="Arial" pitchFamily="34" charset="0"/>
              </a:rPr>
              <a:t>DEPARTAMENTO DE ASESORAMIENTO PSICOLÓGICO Y ORIENTACIÓN</a:t>
            </a:r>
          </a:p>
        </p:txBody>
      </p:sp>
      <p:sp>
        <p:nvSpPr>
          <p:cNvPr id="7" name="6 CuadroTexto"/>
          <p:cNvSpPr txBox="1"/>
          <p:nvPr/>
        </p:nvSpPr>
        <p:spPr>
          <a:xfrm>
            <a:off x="395536" y="2132856"/>
            <a:ext cx="8352928" cy="2308324"/>
          </a:xfrm>
          <a:prstGeom prst="rect">
            <a:avLst/>
          </a:prstGeom>
          <a:noFill/>
        </p:spPr>
        <p:txBody>
          <a:bodyPr wrap="square" rtlCol="0">
            <a:spAutoFit/>
          </a:bodyPr>
          <a:lstStyle/>
          <a:p>
            <a:pPr algn="ctr"/>
            <a:r>
              <a:rPr lang="es-VE" sz="4800" dirty="0" smtClean="0"/>
              <a:t>Taller informativo </a:t>
            </a:r>
            <a:r>
              <a:rPr lang="es-VE" sz="4800" dirty="0"/>
              <a:t>sobre la sexualidad en la </a:t>
            </a:r>
            <a:r>
              <a:rPr lang="es-VE" sz="4800" dirty="0" smtClean="0"/>
              <a:t>adolescencia</a:t>
            </a:r>
          </a:p>
          <a:p>
            <a:pPr algn="ctr"/>
            <a:r>
              <a:rPr lang="es-VE" sz="4800" dirty="0" smtClean="0"/>
              <a:t>(Módulo II)</a:t>
            </a:r>
            <a:endParaRPr lang="es-VE" sz="4800" dirty="0"/>
          </a:p>
        </p:txBody>
      </p:sp>
      <p:sp>
        <p:nvSpPr>
          <p:cNvPr id="8" name="7 CuadroTexto"/>
          <p:cNvSpPr txBox="1"/>
          <p:nvPr/>
        </p:nvSpPr>
        <p:spPr>
          <a:xfrm>
            <a:off x="107504" y="6237312"/>
            <a:ext cx="1944216" cy="400110"/>
          </a:xfrm>
          <a:prstGeom prst="rect">
            <a:avLst/>
          </a:prstGeom>
          <a:noFill/>
        </p:spPr>
        <p:txBody>
          <a:bodyPr wrap="square" rtlCol="0">
            <a:spAutoFit/>
          </a:bodyPr>
          <a:lstStyle/>
          <a:p>
            <a:r>
              <a:rPr lang="es-VE" sz="2000" b="1" dirty="0" smtClean="0">
                <a:solidFill>
                  <a:schemeClr val="bg1"/>
                </a:solidFill>
              </a:rPr>
              <a:t>FACILITADORES:</a:t>
            </a:r>
            <a:endParaRPr lang="es-VE" sz="2000" b="1" dirty="0">
              <a:solidFill>
                <a:schemeClr val="bg1"/>
              </a:solidFill>
            </a:endParaRPr>
          </a:p>
        </p:txBody>
      </p:sp>
      <p:sp>
        <p:nvSpPr>
          <p:cNvPr id="9" name="8 Subtítulo"/>
          <p:cNvSpPr txBox="1">
            <a:spLocks noGrp="1"/>
          </p:cNvSpPr>
          <p:nvPr>
            <p:ph type="subTitle" idx="1"/>
          </p:nvPr>
        </p:nvSpPr>
        <p:spPr>
          <a:xfrm>
            <a:off x="2362200" y="6146716"/>
            <a:ext cx="6705600" cy="492443"/>
          </a:xfrm>
          <a:prstGeom prst="rect">
            <a:avLst/>
          </a:prstGeom>
          <a:noFill/>
        </p:spPr>
        <p:txBody>
          <a:bodyPr wrap="square" rtlCol="0">
            <a:spAutoFit/>
          </a:bodyPr>
          <a:lstStyle/>
          <a:p>
            <a:r>
              <a:rPr lang="es-VE" dirty="0" smtClean="0">
                <a:solidFill>
                  <a:schemeClr val="bg1"/>
                </a:solidFill>
              </a:rPr>
              <a:t>ILDEMARO GUARATA; JEANINA AVILA.</a:t>
            </a:r>
          </a:p>
        </p:txBody>
      </p:sp>
    </p:spTree>
    <p:extLst>
      <p:ext uri="{BB962C8B-B14F-4D97-AF65-F5344CB8AC3E}">
        <p14:creationId xmlns:p14="http://schemas.microsoft.com/office/powerpoint/2010/main" val="705381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81147" y="620688"/>
            <a:ext cx="5142981" cy="646331"/>
          </a:xfrm>
          <a:prstGeom prst="rect">
            <a:avLst/>
          </a:prstGeom>
          <a:noFill/>
        </p:spPr>
        <p:txBody>
          <a:bodyPr wrap="square" rtlCol="0">
            <a:spAutoFit/>
          </a:bodyPr>
          <a:lstStyle/>
          <a:p>
            <a:r>
              <a:rPr lang="es-VE" sz="3600" dirty="0" smtClean="0">
                <a:solidFill>
                  <a:schemeClr val="accent1"/>
                </a:solidFill>
              </a:rPr>
              <a:t>MÉTODOS HORMONALES: </a:t>
            </a:r>
            <a:endParaRPr lang="es-VE" sz="3600" dirty="0">
              <a:solidFill>
                <a:schemeClr val="accent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234575488"/>
              </p:ext>
            </p:extLst>
          </p:nvPr>
        </p:nvGraphicFramePr>
        <p:xfrm>
          <a:off x="581147" y="1700808"/>
          <a:ext cx="8184676" cy="4487129"/>
        </p:xfrm>
        <a:graphic>
          <a:graphicData uri="http://schemas.openxmlformats.org/drawingml/2006/table">
            <a:tbl>
              <a:tblPr firstRow="1" bandRow="1">
                <a:tableStyleId>{0660B408-B3CF-4A94-85FC-2B1E0A45F4A2}</a:tableStyleId>
              </a:tblPr>
              <a:tblGrid>
                <a:gridCol w="4092338"/>
                <a:gridCol w="4092338"/>
              </a:tblGrid>
              <a:tr h="383140">
                <a:tc>
                  <a:txBody>
                    <a:bodyPr/>
                    <a:lstStyle/>
                    <a:p>
                      <a:pPr algn="ctr"/>
                      <a:r>
                        <a:rPr lang="es-ES" sz="2400" dirty="0" smtClean="0"/>
                        <a:t>Ventajas</a:t>
                      </a:r>
                      <a:endParaRPr lang="es-ES" sz="2400" dirty="0"/>
                    </a:p>
                  </a:txBody>
                  <a:tcPr anchor="ctr"/>
                </a:tc>
                <a:tc>
                  <a:txBody>
                    <a:bodyPr/>
                    <a:lstStyle/>
                    <a:p>
                      <a:pPr algn="ctr"/>
                      <a:r>
                        <a:rPr lang="es-ES" sz="2400" dirty="0" smtClean="0"/>
                        <a:t>Desventajas</a:t>
                      </a:r>
                      <a:endParaRPr lang="es-ES" sz="2400" dirty="0"/>
                    </a:p>
                  </a:txBody>
                  <a:tcPr anchor="ctr"/>
                </a:tc>
              </a:tr>
              <a:tr h="383140">
                <a:tc>
                  <a:txBody>
                    <a:bodyPr/>
                    <a:lstStyle/>
                    <a:p>
                      <a:pPr algn="ctr"/>
                      <a:r>
                        <a:rPr kumimoji="0" lang="es-ES" sz="2000" kern="1200" dirty="0" smtClean="0">
                          <a:effectLst/>
                        </a:rPr>
                        <a:t>No tienes que pensar en la anticoncepción tanto como dure la inyección (3 meses)</a:t>
                      </a:r>
                      <a:endParaRPr lang="es-ES" sz="2000" dirty="0"/>
                    </a:p>
                  </a:txBody>
                  <a:tcPr anchor="ctr"/>
                </a:tc>
                <a:tc>
                  <a:txBody>
                    <a:bodyPr/>
                    <a:lstStyle/>
                    <a:p>
                      <a:pPr algn="ctr"/>
                      <a:r>
                        <a:rPr kumimoji="0" lang="es-ES" sz="2000" kern="1200" dirty="0" smtClean="0">
                          <a:effectLst/>
                        </a:rPr>
                        <a:t>Las inyecciones deben ser administradas por un médico.</a:t>
                      </a:r>
                      <a:r>
                        <a:rPr lang="es-ES" sz="2000" dirty="0" smtClean="0"/>
                        <a:t/>
                      </a:r>
                      <a:br>
                        <a:rPr lang="es-ES" sz="2000" dirty="0" smtClean="0"/>
                      </a:br>
                      <a:endParaRPr lang="es-ES" sz="2000" dirty="0"/>
                    </a:p>
                  </a:txBody>
                  <a:tcPr anchor="ctr"/>
                </a:tc>
              </a:tr>
              <a:tr h="670494">
                <a:tc>
                  <a:txBody>
                    <a:bodyPr/>
                    <a:lstStyle/>
                    <a:p>
                      <a:pPr algn="ctr"/>
                      <a:r>
                        <a:rPr kumimoji="0" lang="es-ES" sz="2000" kern="1200" dirty="0" smtClean="0">
                          <a:effectLst/>
                        </a:rPr>
                        <a:t>Los trastornos gastrointestinales no le afectan</a:t>
                      </a:r>
                      <a:endParaRPr lang="es-ES" sz="2000" dirty="0"/>
                    </a:p>
                  </a:txBody>
                  <a:tcPr anchor="ctr"/>
                </a:tc>
                <a:tc>
                  <a:txBody>
                    <a:bodyPr/>
                    <a:lstStyle/>
                    <a:p>
                      <a:pPr algn="ctr"/>
                      <a:r>
                        <a:rPr kumimoji="0" lang="es-ES" sz="2000" kern="1200" dirty="0" smtClean="0">
                          <a:effectLst/>
                        </a:rPr>
                        <a:t>El retorno de la fertilidad puede demorarse hasta por un año después de haber suspendido las inyecciones en el caso de las trimestrales.</a:t>
                      </a:r>
                      <a:endParaRPr lang="es-ES" sz="2000" dirty="0"/>
                    </a:p>
                  </a:txBody>
                  <a:tcPr anchor="ctr"/>
                </a:tc>
              </a:tr>
              <a:tr h="755600">
                <a:tc>
                  <a:txBody>
                    <a:bodyPr/>
                    <a:lstStyle/>
                    <a:p>
                      <a:pPr algn="ctr"/>
                      <a:r>
                        <a:rPr kumimoji="0" lang="es-ES" sz="2000" kern="1200" dirty="0" smtClean="0">
                          <a:effectLst/>
                        </a:rPr>
                        <a:t>Es un método muy discreto y seguro</a:t>
                      </a:r>
                      <a:endParaRPr lang="es-ES" sz="2000" dirty="0"/>
                    </a:p>
                  </a:txBody>
                  <a:tcPr anchor="ctr"/>
                </a:tc>
                <a:tc>
                  <a:txBody>
                    <a:bodyPr/>
                    <a:lstStyle/>
                    <a:p>
                      <a:pPr algn="ctr"/>
                      <a:r>
                        <a:rPr kumimoji="0" lang="es-ES" sz="2000" kern="1200" dirty="0" smtClean="0">
                          <a:effectLst/>
                        </a:rPr>
                        <a:t>Sangrado irregular e impredecible</a:t>
                      </a:r>
                      <a:endParaRPr lang="es-ES" sz="2000" dirty="0"/>
                    </a:p>
                  </a:txBody>
                  <a:tcPr anchor="ctr"/>
                </a:tc>
              </a:tr>
              <a:tr h="957849">
                <a:tc>
                  <a:txBody>
                    <a:bodyPr/>
                    <a:lstStyle/>
                    <a:p>
                      <a:pPr algn="ctr"/>
                      <a:r>
                        <a:rPr kumimoji="0" lang="es-ES" sz="2000" kern="1200" dirty="0" smtClean="0">
                          <a:effectLst/>
                        </a:rPr>
                        <a:t>Muy baja probabilidad de olvido</a:t>
                      </a:r>
                      <a:endParaRPr lang="es-E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No protege de Infecciones de Transmisión Sexual(ITS)</a:t>
                      </a:r>
                      <a:endParaRPr lang="es-ES" sz="2000" dirty="0"/>
                    </a:p>
                  </a:txBody>
                  <a:tcPr anchor="ctr"/>
                </a:tc>
              </a:tr>
            </a:tbl>
          </a:graphicData>
        </a:graphic>
      </p:graphicFrame>
    </p:spTree>
    <p:extLst>
      <p:ext uri="{BB962C8B-B14F-4D97-AF65-F5344CB8AC3E}">
        <p14:creationId xmlns:p14="http://schemas.microsoft.com/office/powerpoint/2010/main" val="37770375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9602" y="677480"/>
            <a:ext cx="7416824" cy="584775"/>
          </a:xfrm>
          <a:prstGeom prst="rect">
            <a:avLst/>
          </a:prstGeom>
          <a:noFill/>
        </p:spPr>
        <p:txBody>
          <a:bodyPr wrap="square" rtlCol="0">
            <a:spAutoFit/>
          </a:bodyPr>
          <a:lstStyle/>
          <a:p>
            <a:r>
              <a:rPr lang="es-VE" sz="3200" dirty="0" smtClean="0">
                <a:solidFill>
                  <a:schemeClr val="accent2"/>
                </a:solidFill>
              </a:rPr>
              <a:t>DERECHOS SEXUALES Y REPRODUCTIVOS</a:t>
            </a:r>
            <a:endParaRPr lang="es-VE" sz="3200" dirty="0">
              <a:solidFill>
                <a:schemeClr val="accent2"/>
              </a:solidFill>
            </a:endParaRPr>
          </a:p>
        </p:txBody>
      </p:sp>
      <p:sp>
        <p:nvSpPr>
          <p:cNvPr id="5" name="4 Rectángulo"/>
          <p:cNvSpPr/>
          <p:nvPr/>
        </p:nvSpPr>
        <p:spPr>
          <a:xfrm>
            <a:off x="490942" y="1772816"/>
            <a:ext cx="4052398" cy="1569660"/>
          </a:xfrm>
          <a:prstGeom prst="rect">
            <a:avLst/>
          </a:prstGeom>
        </p:spPr>
        <p:txBody>
          <a:bodyPr wrap="square">
            <a:spAutoFit/>
          </a:bodyPr>
          <a:lstStyle/>
          <a:p>
            <a:pPr algn="just"/>
            <a:r>
              <a:rPr lang="es-VE" sz="2400" b="1" i="1" dirty="0"/>
              <a:t>Artículo 6. </a:t>
            </a:r>
            <a:r>
              <a:rPr lang="es-VE" sz="2400" dirty="0"/>
              <a:t>Derecho a la libertad de pensamiento, opinión y expresión; derecho a la asociación. </a:t>
            </a:r>
          </a:p>
        </p:txBody>
      </p:sp>
      <p:sp>
        <p:nvSpPr>
          <p:cNvPr id="6" name="5 Rectángulo"/>
          <p:cNvSpPr/>
          <p:nvPr/>
        </p:nvSpPr>
        <p:spPr>
          <a:xfrm>
            <a:off x="4536444" y="3668831"/>
            <a:ext cx="4228014" cy="1200329"/>
          </a:xfrm>
          <a:prstGeom prst="rect">
            <a:avLst/>
          </a:prstGeom>
        </p:spPr>
        <p:txBody>
          <a:bodyPr wrap="square">
            <a:spAutoFit/>
          </a:bodyPr>
          <a:lstStyle/>
          <a:p>
            <a:pPr algn="just"/>
            <a:r>
              <a:rPr lang="es-VE" sz="2400" b="1" i="1" dirty="0"/>
              <a:t>Artículo 7. </a:t>
            </a:r>
            <a:r>
              <a:rPr lang="es-VE" sz="2400" dirty="0"/>
              <a:t>Derecho a la salud y a los beneficios del avance científico. </a:t>
            </a:r>
          </a:p>
        </p:txBody>
      </p:sp>
      <p:sp>
        <p:nvSpPr>
          <p:cNvPr id="7" name="6 Rectángulo"/>
          <p:cNvSpPr/>
          <p:nvPr/>
        </p:nvSpPr>
        <p:spPr>
          <a:xfrm>
            <a:off x="490942" y="5316347"/>
            <a:ext cx="3384376" cy="830997"/>
          </a:xfrm>
          <a:prstGeom prst="rect">
            <a:avLst/>
          </a:prstGeom>
        </p:spPr>
        <p:txBody>
          <a:bodyPr wrap="square">
            <a:spAutoFit/>
          </a:bodyPr>
          <a:lstStyle/>
          <a:p>
            <a:pPr algn="just"/>
            <a:r>
              <a:rPr lang="es-VE" sz="2400" b="1" i="1" dirty="0"/>
              <a:t>Artículo 8. </a:t>
            </a:r>
            <a:r>
              <a:rPr lang="es-VE" sz="2400" dirty="0"/>
              <a:t>Derecho a la educación e información. </a:t>
            </a:r>
          </a:p>
        </p:txBody>
      </p:sp>
    </p:spTree>
    <p:extLst>
      <p:ext uri="{BB962C8B-B14F-4D97-AF65-F5344CB8AC3E}">
        <p14:creationId xmlns:p14="http://schemas.microsoft.com/office/powerpoint/2010/main" val="11784781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9602" y="677480"/>
            <a:ext cx="7416824" cy="584775"/>
          </a:xfrm>
          <a:prstGeom prst="rect">
            <a:avLst/>
          </a:prstGeom>
          <a:noFill/>
        </p:spPr>
        <p:txBody>
          <a:bodyPr wrap="square" rtlCol="0">
            <a:spAutoFit/>
          </a:bodyPr>
          <a:lstStyle/>
          <a:p>
            <a:r>
              <a:rPr lang="es-VE" sz="3200" dirty="0" smtClean="0">
                <a:solidFill>
                  <a:schemeClr val="accent2"/>
                </a:solidFill>
              </a:rPr>
              <a:t>DERECHOS SEXUALES Y REPRODUCTIVOS</a:t>
            </a:r>
            <a:endParaRPr lang="es-VE" sz="3200" dirty="0">
              <a:solidFill>
                <a:schemeClr val="accent2"/>
              </a:solidFill>
            </a:endParaRPr>
          </a:p>
        </p:txBody>
      </p:sp>
      <p:sp>
        <p:nvSpPr>
          <p:cNvPr id="5" name="4 Rectángulo"/>
          <p:cNvSpPr/>
          <p:nvPr/>
        </p:nvSpPr>
        <p:spPr>
          <a:xfrm>
            <a:off x="500469" y="1886877"/>
            <a:ext cx="4017719" cy="1938992"/>
          </a:xfrm>
          <a:prstGeom prst="rect">
            <a:avLst/>
          </a:prstGeom>
        </p:spPr>
        <p:txBody>
          <a:bodyPr wrap="square">
            <a:spAutoFit/>
          </a:bodyPr>
          <a:lstStyle/>
          <a:p>
            <a:pPr algn="just"/>
            <a:r>
              <a:rPr lang="es-VE" sz="2400" b="1" i="1" dirty="0"/>
              <a:t>Artículo 9. </a:t>
            </a:r>
            <a:r>
              <a:rPr lang="es-VE" sz="2400" dirty="0"/>
              <a:t>Derecho a elegir si casarse o no y a formar y planificar una familia, así como a decidir si tener o no hijos y cómo y cuándo tenerlos.</a:t>
            </a:r>
          </a:p>
        </p:txBody>
      </p:sp>
      <p:sp>
        <p:nvSpPr>
          <p:cNvPr id="6" name="5 Rectángulo"/>
          <p:cNvSpPr/>
          <p:nvPr/>
        </p:nvSpPr>
        <p:spPr>
          <a:xfrm>
            <a:off x="4572000" y="4663334"/>
            <a:ext cx="4248472" cy="1200329"/>
          </a:xfrm>
          <a:prstGeom prst="rect">
            <a:avLst/>
          </a:prstGeom>
        </p:spPr>
        <p:txBody>
          <a:bodyPr wrap="square">
            <a:spAutoFit/>
          </a:bodyPr>
          <a:lstStyle/>
          <a:p>
            <a:pPr algn="just"/>
            <a:r>
              <a:rPr lang="es-VE" sz="2400" b="1" i="1" dirty="0"/>
              <a:t>Artículo 10. </a:t>
            </a:r>
            <a:r>
              <a:rPr lang="es-VE" sz="2400" dirty="0"/>
              <a:t>Derecho a la rendición de cuentas y reparación de daño. </a:t>
            </a:r>
          </a:p>
        </p:txBody>
      </p:sp>
    </p:spTree>
    <p:extLst>
      <p:ext uri="{BB962C8B-B14F-4D97-AF65-F5344CB8AC3E}">
        <p14:creationId xmlns:p14="http://schemas.microsoft.com/office/powerpoint/2010/main" val="30514681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9602" y="677480"/>
            <a:ext cx="7416824" cy="584775"/>
          </a:xfrm>
          <a:prstGeom prst="rect">
            <a:avLst/>
          </a:prstGeom>
          <a:noFill/>
        </p:spPr>
        <p:txBody>
          <a:bodyPr wrap="square" rtlCol="0">
            <a:spAutoFit/>
          </a:bodyPr>
          <a:lstStyle/>
          <a:p>
            <a:r>
              <a:rPr lang="es-VE" sz="3200" dirty="0" smtClean="0">
                <a:solidFill>
                  <a:schemeClr val="accent2"/>
                </a:solidFill>
              </a:rPr>
              <a:t>DERECHOS SEXUALES Y REPRODUCTIVOS</a:t>
            </a:r>
            <a:endParaRPr lang="es-VE" sz="3200" dirty="0">
              <a:solidFill>
                <a:schemeClr val="accent2"/>
              </a:solidFill>
            </a:endParaRPr>
          </a:p>
        </p:txBody>
      </p:sp>
      <p:sp>
        <p:nvSpPr>
          <p:cNvPr id="5" name="4 CuadroTexto"/>
          <p:cNvSpPr txBox="1"/>
          <p:nvPr/>
        </p:nvSpPr>
        <p:spPr>
          <a:xfrm>
            <a:off x="519602" y="1547500"/>
            <a:ext cx="2448272" cy="523220"/>
          </a:xfrm>
          <a:prstGeom prst="rect">
            <a:avLst/>
          </a:prstGeom>
          <a:noFill/>
        </p:spPr>
        <p:txBody>
          <a:bodyPr wrap="square" rtlCol="0">
            <a:spAutoFit/>
          </a:bodyPr>
          <a:lstStyle/>
          <a:p>
            <a:r>
              <a:rPr lang="es-VE" sz="2800" dirty="0" smtClean="0">
                <a:solidFill>
                  <a:schemeClr val="accent2"/>
                </a:solidFill>
              </a:rPr>
              <a:t>Es importante: </a:t>
            </a:r>
            <a:endParaRPr lang="es-VE" sz="2800" dirty="0">
              <a:solidFill>
                <a:schemeClr val="accent2"/>
              </a:solidFill>
            </a:endParaRPr>
          </a:p>
        </p:txBody>
      </p:sp>
      <p:graphicFrame>
        <p:nvGraphicFramePr>
          <p:cNvPr id="7" name="4 Marcador de contenido"/>
          <p:cNvGraphicFramePr>
            <a:graphicFrameLocks noGrp="1"/>
          </p:cNvGraphicFramePr>
          <p:nvPr>
            <p:ph idx="1"/>
            <p:extLst>
              <p:ext uri="{D42A27DB-BD31-4B8C-83A1-F6EECF244321}">
                <p14:modId xmlns:p14="http://schemas.microsoft.com/office/powerpoint/2010/main" val="3441130211"/>
              </p:ext>
            </p:extLst>
          </p:nvPr>
        </p:nvGraphicFramePr>
        <p:xfrm>
          <a:off x="520499" y="227962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45330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9602" y="677480"/>
            <a:ext cx="7416824" cy="584775"/>
          </a:xfrm>
          <a:prstGeom prst="rect">
            <a:avLst/>
          </a:prstGeom>
          <a:noFill/>
        </p:spPr>
        <p:txBody>
          <a:bodyPr wrap="square" rtlCol="0">
            <a:spAutoFit/>
          </a:bodyPr>
          <a:lstStyle/>
          <a:p>
            <a:r>
              <a:rPr lang="es-VE" sz="3200" dirty="0" smtClean="0">
                <a:solidFill>
                  <a:schemeClr val="accent2"/>
                </a:solidFill>
              </a:rPr>
              <a:t>DERECHOS SEXUALES Y REPRODUCTIVOS</a:t>
            </a:r>
            <a:endParaRPr lang="es-VE" sz="3200" dirty="0">
              <a:solidFill>
                <a:schemeClr val="accent2"/>
              </a:solidFill>
            </a:endParaRPr>
          </a:p>
        </p:txBody>
      </p:sp>
      <p:sp>
        <p:nvSpPr>
          <p:cNvPr id="5" name="2 Marcador de contenido"/>
          <p:cNvSpPr>
            <a:spLocks noGrp="1"/>
          </p:cNvSpPr>
          <p:nvPr>
            <p:ph idx="1"/>
          </p:nvPr>
        </p:nvSpPr>
        <p:spPr>
          <a:xfrm>
            <a:off x="822325" y="2852936"/>
            <a:ext cx="7499350" cy="3384376"/>
          </a:xfrm>
        </p:spPr>
        <p:txBody>
          <a:bodyPr/>
          <a:lstStyle/>
          <a:p>
            <a:pPr>
              <a:buFont typeface="Wingdings" pitchFamily="2" charset="2"/>
              <a:buChar char="Ø"/>
            </a:pPr>
            <a:r>
              <a:rPr lang="es-ES" altLang="es-VE" dirty="0" smtClean="0"/>
              <a:t>PLAFAM</a:t>
            </a:r>
          </a:p>
          <a:p>
            <a:pPr>
              <a:buFont typeface="Wingdings" pitchFamily="2" charset="2"/>
              <a:buChar char="Ø"/>
            </a:pPr>
            <a:r>
              <a:rPr lang="es-ES" altLang="es-VE" dirty="0" smtClean="0"/>
              <a:t>Provea (Programa Venezolano de Educación- Acción en Derechos Humanos)</a:t>
            </a:r>
          </a:p>
          <a:p>
            <a:pPr>
              <a:buFont typeface="Wingdings" pitchFamily="2" charset="2"/>
              <a:buChar char="Ø"/>
            </a:pPr>
            <a:r>
              <a:rPr lang="es-ES" altLang="es-VE" dirty="0" smtClean="0"/>
              <a:t>Amnistía Internacional Venezuela</a:t>
            </a:r>
          </a:p>
          <a:p>
            <a:pPr>
              <a:buFont typeface="Wingdings" pitchFamily="2" charset="2"/>
              <a:buChar char="Ø"/>
            </a:pPr>
            <a:r>
              <a:rPr lang="es-ES" altLang="es-VE" dirty="0" smtClean="0"/>
              <a:t>Defensoría del Pueblo</a:t>
            </a:r>
          </a:p>
          <a:p>
            <a:pPr>
              <a:buFont typeface="Wingdings" pitchFamily="2" charset="2"/>
              <a:buChar char="Ø"/>
            </a:pPr>
            <a:r>
              <a:rPr lang="es-ES" altLang="es-VE" dirty="0" smtClean="0"/>
              <a:t>Observatorio de Mujeres</a:t>
            </a:r>
          </a:p>
        </p:txBody>
      </p:sp>
      <p:sp>
        <p:nvSpPr>
          <p:cNvPr id="6" name="5 Rectángulo"/>
          <p:cNvSpPr/>
          <p:nvPr/>
        </p:nvSpPr>
        <p:spPr>
          <a:xfrm>
            <a:off x="892755" y="1844822"/>
            <a:ext cx="7358489" cy="584775"/>
          </a:xfrm>
          <a:prstGeom prst="rect">
            <a:avLst/>
          </a:prstGeom>
        </p:spPr>
        <p:txBody>
          <a:bodyPr wrap="none">
            <a:spAutoFit/>
          </a:bodyPr>
          <a:lstStyle/>
          <a:p>
            <a:r>
              <a:rPr lang="es-ES" altLang="es-VE" sz="3200" dirty="0">
                <a:solidFill>
                  <a:schemeClr val="accent2"/>
                </a:solidFill>
              </a:rPr>
              <a:t>¿</a:t>
            </a:r>
            <a:r>
              <a:rPr lang="es-ES" altLang="es-VE" sz="3200" dirty="0" smtClean="0">
                <a:solidFill>
                  <a:schemeClr val="accent2"/>
                </a:solidFill>
              </a:rPr>
              <a:t>Donde </a:t>
            </a:r>
            <a:r>
              <a:rPr lang="es-ES" altLang="es-VE" sz="3200" dirty="0">
                <a:solidFill>
                  <a:schemeClr val="accent2"/>
                </a:solidFill>
              </a:rPr>
              <a:t>Acudir si se Violentan mis </a:t>
            </a:r>
            <a:r>
              <a:rPr lang="es-ES" altLang="es-VE" sz="3200" dirty="0" smtClean="0">
                <a:solidFill>
                  <a:schemeClr val="accent2"/>
                </a:solidFill>
              </a:rPr>
              <a:t>derechos?</a:t>
            </a:r>
            <a:endParaRPr lang="es-VE" sz="3200" dirty="0"/>
          </a:p>
        </p:txBody>
      </p:sp>
    </p:spTree>
    <p:extLst>
      <p:ext uri="{BB962C8B-B14F-4D97-AF65-F5344CB8AC3E}">
        <p14:creationId xmlns:p14="http://schemas.microsoft.com/office/powerpoint/2010/main" val="23112531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404664"/>
            <a:ext cx="8153400" cy="990600"/>
          </a:xfrm>
        </p:spPr>
        <p:txBody>
          <a:bodyPr>
            <a:norm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563827" y="2132856"/>
            <a:ext cx="8064896" cy="2400657"/>
          </a:xfrm>
          <a:prstGeom prst="rect">
            <a:avLst/>
          </a:prstGeom>
          <a:noFill/>
        </p:spPr>
        <p:txBody>
          <a:bodyPr wrap="square" rtlCol="0">
            <a:spAutoFit/>
          </a:bodyPr>
          <a:lstStyle/>
          <a:p>
            <a:r>
              <a:rPr lang="es-VE" sz="6600" dirty="0" smtClean="0">
                <a:solidFill>
                  <a:schemeClr val="accent2"/>
                </a:solidFill>
              </a:rPr>
              <a:t>¡</a:t>
            </a:r>
            <a:r>
              <a:rPr lang="es-VE" sz="6600" dirty="0">
                <a:solidFill>
                  <a:schemeClr val="accent2"/>
                </a:solidFill>
              </a:rPr>
              <a:t>Compartiendo desde mi experiencia</a:t>
            </a:r>
            <a:r>
              <a:rPr lang="es-VE" sz="6600" dirty="0" smtClean="0">
                <a:solidFill>
                  <a:schemeClr val="accent2"/>
                </a:solidFill>
              </a:rPr>
              <a:t>!</a:t>
            </a:r>
            <a:endParaRPr lang="es-VE" sz="6600" dirty="0">
              <a:solidFill>
                <a:schemeClr val="accent2"/>
              </a:solidFill>
            </a:endParaRPr>
          </a:p>
          <a:p>
            <a:endParaRPr lang="es-VE" dirty="0"/>
          </a:p>
        </p:txBody>
      </p:sp>
    </p:spTree>
    <p:extLst>
      <p:ext uri="{BB962C8B-B14F-4D97-AF65-F5344CB8AC3E}">
        <p14:creationId xmlns:p14="http://schemas.microsoft.com/office/powerpoint/2010/main" val="265952475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11560" y="404664"/>
            <a:ext cx="8153400" cy="990600"/>
          </a:xfrm>
        </p:spPr>
        <p:txBody>
          <a:bodyPr>
            <a:normAutofit/>
          </a:bodyPr>
          <a:lstStyle/>
          <a:p>
            <a:r>
              <a:rPr lang="es-VE" sz="5400" dirty="0" smtClean="0">
                <a:solidFill>
                  <a:schemeClr val="accent1"/>
                </a:solidFill>
              </a:rPr>
              <a:t>Actividad: </a:t>
            </a:r>
            <a:endParaRPr lang="es-VE" sz="5400" dirty="0">
              <a:solidFill>
                <a:schemeClr val="accent1"/>
              </a:solidFill>
            </a:endParaRPr>
          </a:p>
        </p:txBody>
      </p:sp>
      <p:sp>
        <p:nvSpPr>
          <p:cNvPr id="6" name="5 CuadroTexto"/>
          <p:cNvSpPr txBox="1"/>
          <p:nvPr/>
        </p:nvSpPr>
        <p:spPr>
          <a:xfrm>
            <a:off x="845586" y="2367171"/>
            <a:ext cx="7452828" cy="2123658"/>
          </a:xfrm>
          <a:prstGeom prst="rect">
            <a:avLst/>
          </a:prstGeom>
          <a:noFill/>
        </p:spPr>
        <p:txBody>
          <a:bodyPr wrap="square" rtlCol="0">
            <a:spAutoFit/>
          </a:bodyPr>
          <a:lstStyle/>
          <a:p>
            <a:r>
              <a:rPr lang="es-VE" sz="6600" dirty="0">
                <a:solidFill>
                  <a:schemeClr val="accent2"/>
                </a:solidFill>
              </a:rPr>
              <a:t>Lo que me llevo de la sesión de </a:t>
            </a:r>
            <a:r>
              <a:rPr lang="es-VE" sz="6600" dirty="0" smtClean="0">
                <a:solidFill>
                  <a:schemeClr val="accent2"/>
                </a:solidFill>
              </a:rPr>
              <a:t>hoy</a:t>
            </a:r>
            <a:endParaRPr lang="es-VE" sz="6600" dirty="0">
              <a:solidFill>
                <a:schemeClr val="accent2"/>
              </a:solidFill>
            </a:endParaRPr>
          </a:p>
        </p:txBody>
      </p:sp>
    </p:spTree>
    <p:extLst>
      <p:ext uri="{BB962C8B-B14F-4D97-AF65-F5344CB8AC3E}">
        <p14:creationId xmlns:p14="http://schemas.microsoft.com/office/powerpoint/2010/main" val="40163230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404664"/>
            <a:ext cx="8153400" cy="990600"/>
          </a:xfrm>
        </p:spPr>
        <p:txBody>
          <a:bodyPr>
            <a:norm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1547664" y="2874069"/>
            <a:ext cx="6048672" cy="1107996"/>
          </a:xfrm>
          <a:prstGeom prst="rect">
            <a:avLst/>
          </a:prstGeom>
          <a:noFill/>
        </p:spPr>
        <p:txBody>
          <a:bodyPr wrap="square" rtlCol="0">
            <a:spAutoFit/>
          </a:bodyPr>
          <a:lstStyle/>
          <a:p>
            <a:r>
              <a:rPr lang="es-VE" sz="6600" dirty="0" smtClean="0">
                <a:solidFill>
                  <a:schemeClr val="accent2"/>
                </a:solidFill>
              </a:rPr>
              <a:t>¡¡La evaluación!! </a:t>
            </a:r>
            <a:endParaRPr lang="es-VE" sz="6600" dirty="0">
              <a:solidFill>
                <a:schemeClr val="accent2"/>
              </a:solidFill>
            </a:endParaRPr>
          </a:p>
        </p:txBody>
      </p:sp>
    </p:spTree>
    <p:extLst>
      <p:ext uri="{BB962C8B-B14F-4D97-AF65-F5344CB8AC3E}">
        <p14:creationId xmlns:p14="http://schemas.microsoft.com/office/powerpoint/2010/main" val="325302725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404664"/>
            <a:ext cx="8153400" cy="990600"/>
          </a:xfrm>
        </p:spPr>
        <p:txBody>
          <a:bodyPr>
            <a:norm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935596" y="2367171"/>
            <a:ext cx="7272808" cy="2123658"/>
          </a:xfrm>
          <a:prstGeom prst="rect">
            <a:avLst/>
          </a:prstGeom>
          <a:noFill/>
        </p:spPr>
        <p:txBody>
          <a:bodyPr wrap="square" rtlCol="0">
            <a:spAutoFit/>
          </a:bodyPr>
          <a:lstStyle/>
          <a:p>
            <a:r>
              <a:rPr lang="es-VE" sz="6600" dirty="0" smtClean="0">
                <a:solidFill>
                  <a:schemeClr val="accent2"/>
                </a:solidFill>
              </a:rPr>
              <a:t>Respondiendo el Cuestionario Final </a:t>
            </a:r>
            <a:endParaRPr lang="es-VE" sz="6600" dirty="0">
              <a:solidFill>
                <a:schemeClr val="accent2"/>
              </a:solidFill>
            </a:endParaRPr>
          </a:p>
        </p:txBody>
      </p:sp>
    </p:spTree>
    <p:extLst>
      <p:ext uri="{BB962C8B-B14F-4D97-AF65-F5344CB8AC3E}">
        <p14:creationId xmlns:p14="http://schemas.microsoft.com/office/powerpoint/2010/main" val="2306566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27684" y="2921168"/>
            <a:ext cx="5688632" cy="1015663"/>
          </a:xfrm>
          <a:prstGeom prst="rect">
            <a:avLst/>
          </a:prstGeom>
          <a:noFill/>
        </p:spPr>
        <p:txBody>
          <a:bodyPr wrap="square" rtlCol="0">
            <a:spAutoFit/>
          </a:bodyPr>
          <a:lstStyle/>
          <a:p>
            <a:r>
              <a:rPr lang="es-VE" sz="6000" dirty="0" smtClean="0">
                <a:solidFill>
                  <a:schemeClr val="accent2"/>
                </a:solidFill>
              </a:rPr>
              <a:t>¡¡Muchas gracias!!</a:t>
            </a:r>
            <a:endParaRPr lang="es-VE" sz="6000" dirty="0">
              <a:solidFill>
                <a:schemeClr val="accent2"/>
              </a:solidFill>
            </a:endParaRPr>
          </a:p>
        </p:txBody>
      </p:sp>
      <p:pic>
        <p:nvPicPr>
          <p:cNvPr id="1026" name="Picture 2" descr="Resultado de imagen para fuegos artificiale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1" y="1481008"/>
            <a:ext cx="288032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b="6328"/>
          <a:stretch/>
        </p:blipFill>
        <p:spPr bwMode="auto">
          <a:xfrm rot="10800000">
            <a:off x="5861188" y="-1"/>
            <a:ext cx="3312368" cy="32404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98330"/>
            <a:ext cx="2709862" cy="30956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
            <a:ext cx="3584307" cy="35843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590713"/>
            <a:ext cx="2945372" cy="33669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fuegos artificiales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4" y="3677109"/>
            <a:ext cx="3192289" cy="317233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sultado de imagen para fuegos artificiales png"/>
          <p:cNvPicPr>
            <a:picLocks noChangeAspect="1" noChangeArrowheads="1"/>
          </p:cNvPicPr>
          <p:nvPr/>
        </p:nvPicPr>
        <p:blipFill rotWithShape="1">
          <a:blip r:embed="rId3">
            <a:extLst>
              <a:ext uri="{28A0092B-C50C-407E-A947-70E740481C1C}">
                <a14:useLocalDpi xmlns:a14="http://schemas.microsoft.com/office/drawing/2010/main" val="0"/>
              </a:ext>
            </a:extLst>
          </a:blip>
          <a:srcRect b="7476"/>
          <a:stretch/>
        </p:blipFill>
        <p:spPr bwMode="auto">
          <a:xfrm>
            <a:off x="3057914" y="3677110"/>
            <a:ext cx="3391312" cy="327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375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81147" y="620688"/>
            <a:ext cx="5142981" cy="646331"/>
          </a:xfrm>
          <a:prstGeom prst="rect">
            <a:avLst/>
          </a:prstGeom>
          <a:noFill/>
        </p:spPr>
        <p:txBody>
          <a:bodyPr wrap="square" rtlCol="0">
            <a:spAutoFit/>
          </a:bodyPr>
          <a:lstStyle/>
          <a:p>
            <a:r>
              <a:rPr lang="es-VE" sz="3600" dirty="0" smtClean="0">
                <a:solidFill>
                  <a:schemeClr val="accent1"/>
                </a:solidFill>
              </a:rPr>
              <a:t>MÉTODOS HORMONALES: </a:t>
            </a:r>
            <a:endParaRPr lang="es-VE" sz="3600" dirty="0">
              <a:solidFill>
                <a:schemeClr val="accent1"/>
              </a:solidFill>
            </a:endParaRPr>
          </a:p>
        </p:txBody>
      </p:sp>
      <p:sp>
        <p:nvSpPr>
          <p:cNvPr id="5" name="4 CuadroTexto"/>
          <p:cNvSpPr txBox="1"/>
          <p:nvPr/>
        </p:nvSpPr>
        <p:spPr>
          <a:xfrm>
            <a:off x="611481" y="1484784"/>
            <a:ext cx="3990853" cy="584775"/>
          </a:xfrm>
          <a:prstGeom prst="rect">
            <a:avLst/>
          </a:prstGeom>
          <a:noFill/>
        </p:spPr>
        <p:txBody>
          <a:bodyPr wrap="square" rtlCol="0">
            <a:spAutoFit/>
          </a:bodyPr>
          <a:lstStyle/>
          <a:p>
            <a:r>
              <a:rPr lang="es-VE" sz="3200" dirty="0" smtClean="0">
                <a:solidFill>
                  <a:schemeClr val="accent2"/>
                </a:solidFill>
              </a:rPr>
              <a:t>Implantes </a:t>
            </a:r>
            <a:r>
              <a:rPr lang="es-VE" sz="3200" dirty="0" err="1" smtClean="0">
                <a:solidFill>
                  <a:schemeClr val="accent2"/>
                </a:solidFill>
              </a:rPr>
              <a:t>subdérmicos</a:t>
            </a:r>
            <a:r>
              <a:rPr lang="es-VE" sz="3200" dirty="0" smtClean="0">
                <a:solidFill>
                  <a:schemeClr val="accent2"/>
                </a:solidFill>
              </a:rPr>
              <a:t> </a:t>
            </a:r>
            <a:endParaRPr lang="es-VE" sz="3200" dirty="0">
              <a:solidFill>
                <a:schemeClr val="accent2"/>
              </a:solidFill>
            </a:endParaRPr>
          </a:p>
        </p:txBody>
      </p:sp>
      <p:pic>
        <p:nvPicPr>
          <p:cNvPr id="5122" name="Picture 2" descr="Resultado de imagen para implantes subderm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616" y="1484784"/>
            <a:ext cx="4576384" cy="250507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0" y="2276872"/>
            <a:ext cx="4397650" cy="1421928"/>
          </a:xfrm>
          <a:prstGeom prst="rect">
            <a:avLst/>
          </a:prstGeom>
        </p:spPr>
        <p:txBody>
          <a:bodyPr wrap="square">
            <a:spAutoFit/>
          </a:bodyPr>
          <a:lstStyle/>
          <a:p>
            <a:pPr marL="285750" indent="-285750" algn="just">
              <a:lnSpc>
                <a:spcPct val="80000"/>
              </a:lnSpc>
              <a:buFont typeface="Arial" pitchFamily="34" charset="0"/>
              <a:buChar char="•"/>
            </a:pPr>
            <a:r>
              <a:rPr lang="es-ES" altLang="es-ES" dirty="0" smtClean="0"/>
              <a:t>Duran 3 años  (</a:t>
            </a:r>
            <a:r>
              <a:rPr lang="es-ES" altLang="es-ES" dirty="0" err="1" smtClean="0"/>
              <a:t>desogestrel</a:t>
            </a:r>
            <a:r>
              <a:rPr lang="es-ES" altLang="es-ES" dirty="0" smtClean="0"/>
              <a:t>) o 5 años (</a:t>
            </a:r>
            <a:r>
              <a:rPr lang="es-ES" altLang="es-ES" dirty="0" err="1" smtClean="0"/>
              <a:t>levonorgestrel</a:t>
            </a:r>
            <a:r>
              <a:rPr lang="es-ES" altLang="es-ES" dirty="0" smtClean="0"/>
              <a:t>)</a:t>
            </a:r>
          </a:p>
          <a:p>
            <a:pPr>
              <a:lnSpc>
                <a:spcPct val="80000"/>
              </a:lnSpc>
              <a:buFontTx/>
              <a:buNone/>
            </a:pPr>
            <a:endParaRPr lang="es-ES" altLang="es-ES" dirty="0" smtClean="0"/>
          </a:p>
          <a:p>
            <a:pPr marL="285750" indent="-285750" algn="just">
              <a:lnSpc>
                <a:spcPct val="80000"/>
              </a:lnSpc>
              <a:buFont typeface="Arial" pitchFamily="34" charset="0"/>
              <a:buChar char="•"/>
            </a:pPr>
            <a:r>
              <a:rPr lang="es-ES" altLang="es-ES" dirty="0" smtClean="0"/>
              <a:t> El implante es un tubo plástico que se coloca debajo de la piel tiene las hormonas dentro y las va segregando. </a:t>
            </a:r>
          </a:p>
        </p:txBody>
      </p:sp>
      <p:sp>
        <p:nvSpPr>
          <p:cNvPr id="7" name="6 Rectángulo"/>
          <p:cNvSpPr/>
          <p:nvPr/>
        </p:nvSpPr>
        <p:spPr>
          <a:xfrm>
            <a:off x="0" y="3861048"/>
            <a:ext cx="4572000" cy="646331"/>
          </a:xfrm>
          <a:prstGeom prst="rect">
            <a:avLst/>
          </a:prstGeom>
        </p:spPr>
        <p:txBody>
          <a:bodyPr>
            <a:spAutoFit/>
          </a:bodyPr>
          <a:lstStyle/>
          <a:p>
            <a:pPr marL="285750" indent="-285750" algn="just">
              <a:buClr>
                <a:schemeClr val="accent3">
                  <a:lumMod val="75000"/>
                </a:schemeClr>
              </a:buClr>
              <a:buFont typeface="Arial" pitchFamily="34" charset="0"/>
              <a:buChar char="•"/>
            </a:pPr>
            <a:r>
              <a:rPr lang="es-ES" dirty="0" smtClean="0"/>
              <a:t>Ofrece a las mujeres tres o cinco años de protección contra un embarazo no planeado. </a:t>
            </a:r>
          </a:p>
        </p:txBody>
      </p:sp>
      <p:sp>
        <p:nvSpPr>
          <p:cNvPr id="8" name="7 Rectángulo"/>
          <p:cNvSpPr/>
          <p:nvPr/>
        </p:nvSpPr>
        <p:spPr>
          <a:xfrm>
            <a:off x="13792" y="4675092"/>
            <a:ext cx="4572000" cy="923330"/>
          </a:xfrm>
          <a:prstGeom prst="rect">
            <a:avLst/>
          </a:prstGeom>
        </p:spPr>
        <p:txBody>
          <a:bodyPr>
            <a:spAutoFit/>
          </a:bodyPr>
          <a:lstStyle/>
          <a:p>
            <a:pPr marL="285750" indent="-285750" algn="just">
              <a:buClr>
                <a:schemeClr val="accent3">
                  <a:lumMod val="75000"/>
                </a:schemeClr>
              </a:buClr>
              <a:buFont typeface="Arial" pitchFamily="34" charset="0"/>
              <a:buChar char="•"/>
            </a:pPr>
            <a:r>
              <a:rPr lang="es-ES" dirty="0" smtClean="0"/>
              <a:t>Una vez insertado correctamente, no requiere ninguna acción diaria por parte de la usuaria y es muy confiable</a:t>
            </a:r>
          </a:p>
        </p:txBody>
      </p:sp>
      <p:sp>
        <p:nvSpPr>
          <p:cNvPr id="9" name="8 Rectángulo"/>
          <p:cNvSpPr/>
          <p:nvPr/>
        </p:nvSpPr>
        <p:spPr>
          <a:xfrm>
            <a:off x="30334" y="5915163"/>
            <a:ext cx="4572000" cy="646331"/>
          </a:xfrm>
          <a:prstGeom prst="rect">
            <a:avLst/>
          </a:prstGeom>
        </p:spPr>
        <p:txBody>
          <a:bodyPr>
            <a:spAutoFit/>
          </a:bodyPr>
          <a:lstStyle/>
          <a:p>
            <a:pPr marL="285750" indent="-285750" algn="just">
              <a:buClr>
                <a:schemeClr val="accent3">
                  <a:lumMod val="75000"/>
                </a:schemeClr>
              </a:buClr>
              <a:buFont typeface="Arial" pitchFamily="34" charset="0"/>
              <a:buChar char="•"/>
            </a:pPr>
            <a:r>
              <a:rPr lang="es-ES" dirty="0" smtClean="0"/>
              <a:t>Se coloca debajo de la piel en la parte superior del brazo, por tu médico.</a:t>
            </a:r>
          </a:p>
        </p:txBody>
      </p:sp>
      <p:sp>
        <p:nvSpPr>
          <p:cNvPr id="10" name="9 CuadroTexto"/>
          <p:cNvSpPr txBox="1"/>
          <p:nvPr/>
        </p:nvSpPr>
        <p:spPr>
          <a:xfrm>
            <a:off x="5724128" y="5254013"/>
            <a:ext cx="2088232" cy="369332"/>
          </a:xfrm>
          <a:prstGeom prst="rect">
            <a:avLst/>
          </a:prstGeom>
          <a:noFill/>
        </p:spPr>
        <p:txBody>
          <a:bodyPr wrap="square" rtlCol="0">
            <a:spAutoFit/>
          </a:bodyPr>
          <a:lstStyle/>
          <a:p>
            <a:r>
              <a:rPr lang="es-VE" dirty="0" smtClean="0"/>
              <a:t>99% de efectividad </a:t>
            </a:r>
            <a:endParaRPr lang="es-VE" dirty="0"/>
          </a:p>
        </p:txBody>
      </p:sp>
    </p:spTree>
    <p:extLst>
      <p:ext uri="{BB962C8B-B14F-4D97-AF65-F5344CB8AC3E}">
        <p14:creationId xmlns:p14="http://schemas.microsoft.com/office/powerpoint/2010/main" val="1739952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81147" y="620688"/>
            <a:ext cx="5142981" cy="646331"/>
          </a:xfrm>
          <a:prstGeom prst="rect">
            <a:avLst/>
          </a:prstGeom>
          <a:noFill/>
        </p:spPr>
        <p:txBody>
          <a:bodyPr wrap="square" rtlCol="0">
            <a:spAutoFit/>
          </a:bodyPr>
          <a:lstStyle/>
          <a:p>
            <a:r>
              <a:rPr lang="es-VE" sz="3600" dirty="0" smtClean="0">
                <a:solidFill>
                  <a:schemeClr val="accent1"/>
                </a:solidFill>
              </a:rPr>
              <a:t>MÉTODOS HORMONALES: </a:t>
            </a:r>
            <a:endParaRPr lang="es-VE" sz="3600" dirty="0">
              <a:solidFill>
                <a:schemeClr val="accent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632689799"/>
              </p:ext>
            </p:extLst>
          </p:nvPr>
        </p:nvGraphicFramePr>
        <p:xfrm>
          <a:off x="581146" y="1628800"/>
          <a:ext cx="8311334" cy="4954489"/>
        </p:xfrm>
        <a:graphic>
          <a:graphicData uri="http://schemas.openxmlformats.org/drawingml/2006/table">
            <a:tbl>
              <a:tblPr firstRow="1" bandRow="1">
                <a:tableStyleId>{0660B408-B3CF-4A94-85FC-2B1E0A45F4A2}</a:tableStyleId>
              </a:tblPr>
              <a:tblGrid>
                <a:gridCol w="4155667"/>
                <a:gridCol w="4155667"/>
              </a:tblGrid>
              <a:tr h="492217">
                <a:tc>
                  <a:txBody>
                    <a:bodyPr/>
                    <a:lstStyle/>
                    <a:p>
                      <a:pPr algn="ctr"/>
                      <a:r>
                        <a:rPr lang="es-ES" sz="2800" dirty="0" smtClean="0"/>
                        <a:t>Ventajas</a:t>
                      </a:r>
                      <a:endParaRPr lang="es-ES" sz="2800" dirty="0"/>
                    </a:p>
                  </a:txBody>
                  <a:tcPr anchor="ctr"/>
                </a:tc>
                <a:tc>
                  <a:txBody>
                    <a:bodyPr/>
                    <a:lstStyle/>
                    <a:p>
                      <a:pPr algn="ctr"/>
                      <a:r>
                        <a:rPr lang="es-ES" sz="2800" dirty="0" smtClean="0"/>
                        <a:t>Desventajas</a:t>
                      </a:r>
                      <a:endParaRPr lang="es-ES" sz="2800" dirty="0"/>
                    </a:p>
                  </a:txBody>
                  <a:tcPr anchor="ctr"/>
                </a:tc>
              </a:tr>
              <a:tr h="955480">
                <a:tc>
                  <a:txBody>
                    <a:bodyPr/>
                    <a:lstStyle/>
                    <a:p>
                      <a:pPr algn="ctr" fontAlgn="base"/>
                      <a:r>
                        <a:rPr kumimoji="0" lang="es-ES" sz="2000" kern="1200" dirty="0" smtClean="0">
                          <a:effectLst/>
                        </a:rPr>
                        <a:t>Hasta tres o cinco años de anticoncepción continua </a:t>
                      </a:r>
                    </a:p>
                    <a:p>
                      <a:pPr algn="ctr"/>
                      <a:endParaRPr lang="es-ES" sz="2000" dirty="0"/>
                    </a:p>
                  </a:txBody>
                  <a:tcPr anchor="ctr"/>
                </a:tc>
                <a:tc>
                  <a:txBody>
                    <a:bodyPr/>
                    <a:lstStyle/>
                    <a:p>
                      <a:pPr fontAlgn="base"/>
                      <a:r>
                        <a:rPr kumimoji="0" lang="es-ES" sz="2000" kern="1200" dirty="0" smtClean="0">
                          <a:effectLst/>
                        </a:rPr>
                        <a:t>Posibles cambios en el patrón de sangrado – el sangrado tiende a ser irregular</a:t>
                      </a:r>
                      <a:endParaRPr kumimoji="0" lang="es-ES" sz="2000" b="0" i="0" kern="1200" dirty="0" smtClean="0">
                        <a:solidFill>
                          <a:schemeClr val="dk1"/>
                        </a:solidFill>
                        <a:effectLst/>
                        <a:latin typeface="+mn-lt"/>
                        <a:ea typeface="+mn-ea"/>
                        <a:cs typeface="+mn-cs"/>
                      </a:endParaRPr>
                    </a:p>
                  </a:txBody>
                  <a:tcPr anchor="ctr"/>
                </a:tc>
              </a:tr>
              <a:tr h="665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Método muy confiable</a:t>
                      </a:r>
                    </a:p>
                    <a:p>
                      <a:pPr algn="ctr"/>
                      <a:endParaRPr lang="es-E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No protege de Infecciones de Transmisión Sexual(ITS)</a:t>
                      </a:r>
                      <a:endParaRPr lang="es-ES" sz="2000" dirty="0"/>
                    </a:p>
                  </a:txBody>
                  <a:tcPr anchor="ctr"/>
                </a:tc>
              </a:tr>
              <a:tr h="7177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Baja dosis de hormona</a:t>
                      </a:r>
                    </a:p>
                    <a:p>
                      <a:pPr algn="ctr"/>
                      <a:endParaRPr lang="es-ES" sz="2000" dirty="0"/>
                    </a:p>
                  </a:txBody>
                  <a:tcPr anchor="ctr"/>
                </a:tc>
                <a:tc>
                  <a:txBody>
                    <a:bodyPr/>
                    <a:lstStyle/>
                    <a:p>
                      <a:pPr algn="ctr"/>
                      <a:r>
                        <a:rPr kumimoji="0" lang="es-ES" sz="2000" kern="1200" dirty="0" smtClean="0">
                          <a:effectLst/>
                        </a:rPr>
                        <a:t>No puede ser colocado en mujeres con sobrepeso</a:t>
                      </a:r>
                      <a:endParaRPr lang="es-ES" sz="2000" dirty="0"/>
                    </a:p>
                  </a:txBody>
                  <a:tcPr anchor="ctr"/>
                </a:tc>
              </a:tr>
              <a:tr h="955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Discreto</a:t>
                      </a:r>
                    </a:p>
                    <a:p>
                      <a:pPr algn="ctr"/>
                      <a:endParaRPr lang="es-E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No se recomienda para mujeres con antecedentes de quistes de ovario o nódulos en las mamas</a:t>
                      </a:r>
                      <a:endParaRPr lang="es-ES" sz="2000" dirty="0"/>
                    </a:p>
                  </a:txBody>
                  <a:tcPr anchor="ctr"/>
                </a:tc>
              </a:tr>
              <a:tr h="955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Inmediatamente reversible</a:t>
                      </a:r>
                    </a:p>
                    <a:p>
                      <a:pPr algn="ctr"/>
                      <a:endParaRPr lang="es-E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No es adecuado en caso de trombosis agudas, embolismos o enfermedades hepáticas severas</a:t>
                      </a:r>
                      <a:endParaRPr kumimoji="0" lang="es-ES" sz="2000" b="0" i="0" kern="1200" dirty="0" smtClean="0">
                        <a:solidFill>
                          <a:schemeClr val="dk1"/>
                        </a:solidFill>
                        <a:effectLst/>
                        <a:latin typeface="+mn-lt"/>
                        <a:ea typeface="+mn-ea"/>
                        <a:cs typeface="+mn-cs"/>
                      </a:endParaRPr>
                    </a:p>
                  </a:txBody>
                  <a:tcPr anchor="ctr"/>
                </a:tc>
              </a:tr>
            </a:tbl>
          </a:graphicData>
        </a:graphic>
      </p:graphicFrame>
    </p:spTree>
    <p:extLst>
      <p:ext uri="{BB962C8B-B14F-4D97-AF65-F5344CB8AC3E}">
        <p14:creationId xmlns:p14="http://schemas.microsoft.com/office/powerpoint/2010/main" val="708426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1460103"/>
            <a:ext cx="3456384" cy="707886"/>
          </a:xfrm>
          <a:prstGeom prst="rect">
            <a:avLst/>
          </a:prstGeom>
          <a:noFill/>
        </p:spPr>
        <p:txBody>
          <a:bodyPr wrap="square" rtlCol="0">
            <a:spAutoFit/>
          </a:bodyPr>
          <a:lstStyle/>
          <a:p>
            <a:r>
              <a:rPr lang="es-VE" sz="4000" dirty="0" smtClean="0">
                <a:solidFill>
                  <a:schemeClr val="accent2"/>
                </a:solidFill>
              </a:rPr>
              <a:t>Anillo vaginal </a:t>
            </a:r>
            <a:endParaRPr lang="es-VE" sz="4000" dirty="0">
              <a:solidFill>
                <a:schemeClr val="accent2"/>
              </a:solidFill>
            </a:endParaRPr>
          </a:p>
        </p:txBody>
      </p:sp>
      <p:sp>
        <p:nvSpPr>
          <p:cNvPr id="5" name="4 Rectángulo"/>
          <p:cNvSpPr/>
          <p:nvPr/>
        </p:nvSpPr>
        <p:spPr>
          <a:xfrm>
            <a:off x="53752" y="2167989"/>
            <a:ext cx="4572000" cy="646331"/>
          </a:xfrm>
          <a:prstGeom prst="rect">
            <a:avLst/>
          </a:prstGeom>
        </p:spPr>
        <p:txBody>
          <a:bodyPr>
            <a:spAutoFit/>
          </a:bodyPr>
          <a:lstStyle/>
          <a:p>
            <a:pPr marL="285750" indent="-285750" algn="just">
              <a:buFont typeface="Arial" pitchFamily="34" charset="0"/>
              <a:buChar char="•"/>
            </a:pPr>
            <a:r>
              <a:rPr lang="es-ES" altLang="es-ES" dirty="0" smtClean="0">
                <a:solidFill>
                  <a:srgbClr val="000000"/>
                </a:solidFill>
              </a:rPr>
              <a:t>Se colocan 1 al mes con una duración de 3  semanas  y una semana de descanso. </a:t>
            </a:r>
            <a:endParaRPr lang="es-ES" altLang="es-ES" dirty="0">
              <a:solidFill>
                <a:srgbClr val="000000"/>
              </a:solidFill>
            </a:endParaRPr>
          </a:p>
        </p:txBody>
      </p:sp>
      <p:sp>
        <p:nvSpPr>
          <p:cNvPr id="6" name="5 CuadroTexto"/>
          <p:cNvSpPr txBox="1"/>
          <p:nvPr/>
        </p:nvSpPr>
        <p:spPr>
          <a:xfrm>
            <a:off x="581147" y="620688"/>
            <a:ext cx="5142981" cy="646331"/>
          </a:xfrm>
          <a:prstGeom prst="rect">
            <a:avLst/>
          </a:prstGeom>
          <a:noFill/>
        </p:spPr>
        <p:txBody>
          <a:bodyPr wrap="square" rtlCol="0">
            <a:spAutoFit/>
          </a:bodyPr>
          <a:lstStyle/>
          <a:p>
            <a:r>
              <a:rPr lang="es-VE" sz="3600" dirty="0" smtClean="0">
                <a:solidFill>
                  <a:schemeClr val="accent1"/>
                </a:solidFill>
              </a:rPr>
              <a:t>MÉTODOS HORMONALES: </a:t>
            </a:r>
            <a:endParaRPr lang="es-VE" sz="3600" dirty="0">
              <a:solidFill>
                <a:schemeClr val="accent1"/>
              </a:solidFill>
            </a:endParaRPr>
          </a:p>
        </p:txBody>
      </p:sp>
      <p:sp>
        <p:nvSpPr>
          <p:cNvPr id="7" name="6 Rectángulo"/>
          <p:cNvSpPr/>
          <p:nvPr/>
        </p:nvSpPr>
        <p:spPr>
          <a:xfrm>
            <a:off x="25949" y="3073893"/>
            <a:ext cx="4572000" cy="1200329"/>
          </a:xfrm>
          <a:prstGeom prst="rect">
            <a:avLst/>
          </a:prstGeom>
        </p:spPr>
        <p:txBody>
          <a:bodyPr>
            <a:spAutoFit/>
          </a:bodyPr>
          <a:lstStyle/>
          <a:p>
            <a:pPr marL="285750" indent="-285750" algn="just">
              <a:buClr>
                <a:schemeClr val="accent3">
                  <a:lumMod val="75000"/>
                </a:schemeClr>
              </a:buClr>
              <a:buFont typeface="Arial" pitchFamily="34" charset="0"/>
              <a:buChar char="•"/>
            </a:pPr>
            <a:r>
              <a:rPr lang="es-ES" dirty="0" smtClean="0"/>
              <a:t>Ofrece un mes de protección. Es flexible  y mide alrededor de 5,4 cm de diámetro, lo coloca la mujer misma en la vagina como si fuera un tampón. </a:t>
            </a:r>
          </a:p>
        </p:txBody>
      </p:sp>
      <p:sp>
        <p:nvSpPr>
          <p:cNvPr id="8" name="7 Rectángulo"/>
          <p:cNvSpPr/>
          <p:nvPr/>
        </p:nvSpPr>
        <p:spPr>
          <a:xfrm>
            <a:off x="0" y="4682433"/>
            <a:ext cx="4572000" cy="923330"/>
          </a:xfrm>
          <a:prstGeom prst="rect">
            <a:avLst/>
          </a:prstGeom>
        </p:spPr>
        <p:txBody>
          <a:bodyPr>
            <a:spAutoFit/>
          </a:bodyPr>
          <a:lstStyle/>
          <a:p>
            <a:pPr marL="285750" indent="-285750" algn="just">
              <a:buClr>
                <a:schemeClr val="accent3">
                  <a:lumMod val="75000"/>
                </a:schemeClr>
              </a:buClr>
              <a:buFont typeface="Arial" pitchFamily="34" charset="0"/>
              <a:buChar char="•"/>
            </a:pPr>
            <a:r>
              <a:rPr lang="es-ES" dirty="0" smtClean="0"/>
              <a:t>Queda en su lugar durante tres semanas; luego se extrae. Exactamente una semana después, se coloca un nuevo anillo. </a:t>
            </a:r>
          </a:p>
        </p:txBody>
      </p:sp>
      <p:sp>
        <p:nvSpPr>
          <p:cNvPr id="9" name="8 Rectángulo"/>
          <p:cNvSpPr/>
          <p:nvPr/>
        </p:nvSpPr>
        <p:spPr>
          <a:xfrm>
            <a:off x="0" y="5875531"/>
            <a:ext cx="4572000" cy="923330"/>
          </a:xfrm>
          <a:prstGeom prst="rect">
            <a:avLst/>
          </a:prstGeom>
        </p:spPr>
        <p:txBody>
          <a:bodyPr>
            <a:spAutoFit/>
          </a:bodyPr>
          <a:lstStyle/>
          <a:p>
            <a:pPr marL="285750" indent="-285750" algn="just">
              <a:buClr>
                <a:schemeClr val="accent3">
                  <a:lumMod val="75000"/>
                </a:schemeClr>
              </a:buClr>
              <a:buFont typeface="Arial" pitchFamily="34" charset="0"/>
              <a:buChar char="•"/>
            </a:pPr>
            <a:r>
              <a:rPr lang="es-ES" dirty="0" smtClean="0"/>
              <a:t>Durante el descanso de siete días sin anillo, la mayoría de las mujeres experimentan la menstruación.</a:t>
            </a:r>
            <a:endParaRPr lang="es-VE" dirty="0"/>
          </a:p>
        </p:txBody>
      </p:sp>
      <p:pic>
        <p:nvPicPr>
          <p:cNvPr id="9218" name="Picture 2" descr="Resultado de imagen para anillo vag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179" y="1482477"/>
            <a:ext cx="4605822" cy="3028950"/>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5724128" y="5215205"/>
            <a:ext cx="2088232" cy="369332"/>
          </a:xfrm>
          <a:prstGeom prst="rect">
            <a:avLst/>
          </a:prstGeom>
          <a:noFill/>
        </p:spPr>
        <p:txBody>
          <a:bodyPr wrap="square" rtlCol="0">
            <a:spAutoFit/>
          </a:bodyPr>
          <a:lstStyle/>
          <a:p>
            <a:r>
              <a:rPr lang="es-VE" dirty="0" smtClean="0"/>
              <a:t>99% de efectividad</a:t>
            </a:r>
            <a:endParaRPr lang="es-VE" dirty="0"/>
          </a:p>
        </p:txBody>
      </p:sp>
    </p:spTree>
    <p:extLst>
      <p:ext uri="{BB962C8B-B14F-4D97-AF65-F5344CB8AC3E}">
        <p14:creationId xmlns:p14="http://schemas.microsoft.com/office/powerpoint/2010/main" val="2362125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231327801"/>
              </p:ext>
            </p:extLst>
          </p:nvPr>
        </p:nvGraphicFramePr>
        <p:xfrm>
          <a:off x="611560" y="1700808"/>
          <a:ext cx="8352928" cy="4742368"/>
        </p:xfrm>
        <a:graphic>
          <a:graphicData uri="http://schemas.openxmlformats.org/drawingml/2006/table">
            <a:tbl>
              <a:tblPr firstRow="1" bandRow="1">
                <a:tableStyleId>{0660B408-B3CF-4A94-85FC-2B1E0A45F4A2}</a:tableStyleId>
              </a:tblPr>
              <a:tblGrid>
                <a:gridCol w="4176464"/>
                <a:gridCol w="4176464"/>
              </a:tblGrid>
              <a:tr h="584643">
                <a:tc>
                  <a:txBody>
                    <a:bodyPr/>
                    <a:lstStyle/>
                    <a:p>
                      <a:pPr algn="ctr"/>
                      <a:r>
                        <a:rPr lang="es-ES" sz="2800" dirty="0" smtClean="0"/>
                        <a:t>Ventajas</a:t>
                      </a:r>
                      <a:endParaRPr lang="es-ES" sz="2800" dirty="0"/>
                    </a:p>
                  </a:txBody>
                  <a:tcPr anchor="ctr"/>
                </a:tc>
                <a:tc>
                  <a:txBody>
                    <a:bodyPr/>
                    <a:lstStyle/>
                    <a:p>
                      <a:pPr algn="ctr"/>
                      <a:r>
                        <a:rPr lang="es-ES" sz="2800" dirty="0" smtClean="0"/>
                        <a:t>Desventajas</a:t>
                      </a:r>
                      <a:endParaRPr lang="es-ES" sz="2800" dirty="0"/>
                    </a:p>
                  </a:txBody>
                  <a:tcPr anchor="ctr"/>
                </a:tc>
              </a:tr>
              <a:tr h="1478802">
                <a:tc>
                  <a:txBody>
                    <a:bodyPr/>
                    <a:lstStyle/>
                    <a:p>
                      <a:pPr algn="ctr" fontAlgn="base"/>
                      <a:r>
                        <a:rPr kumimoji="0" lang="es-ES" sz="2000" kern="1200" dirty="0" smtClean="0">
                          <a:effectLst/>
                        </a:rPr>
                        <a:t>Se usa sólo una vez al mes</a:t>
                      </a:r>
                      <a:endParaRPr lang="es-ES" sz="2000" dirty="0"/>
                    </a:p>
                  </a:txBody>
                  <a:tcPr anchor="ctr"/>
                </a:tc>
                <a:tc>
                  <a:txBody>
                    <a:bodyPr/>
                    <a:lstStyle/>
                    <a:p>
                      <a:pPr algn="ctr" fontAlgn="base"/>
                      <a:r>
                        <a:rPr kumimoji="0" lang="es-ES" sz="2000" kern="1200" dirty="0" smtClean="0">
                          <a:effectLst/>
                        </a:rPr>
                        <a:t>No es adecuado para fumadoras mayores de 35 años, mujeres con alta presión arterial, tendencia a la trombosis o enfermedad hepática</a:t>
                      </a:r>
                      <a:endParaRPr kumimoji="0" lang="es-ES" sz="2000" b="0" i="0" kern="1200" dirty="0" smtClean="0">
                        <a:solidFill>
                          <a:schemeClr val="dk1"/>
                        </a:solidFill>
                        <a:effectLst/>
                        <a:latin typeface="+mn-lt"/>
                        <a:ea typeface="+mn-ea"/>
                        <a:cs typeface="+mn-cs"/>
                      </a:endParaRPr>
                    </a:p>
                  </a:txBody>
                  <a:tcPr anchor="ctr"/>
                </a:tc>
              </a:tr>
              <a:tr h="7909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Tan fácil de colocar como un tampón</a:t>
                      </a:r>
                    </a:p>
                    <a:p>
                      <a:pPr algn="ctr"/>
                      <a:endParaRPr lang="es-E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Raramente: Sensación de cuerpo extraño dentro de la vagina</a:t>
                      </a:r>
                      <a:endParaRPr lang="es-ES" sz="2000" dirty="0"/>
                    </a:p>
                  </a:txBody>
                  <a:tcPr anchor="ctr"/>
                </a:tc>
              </a:tr>
              <a:tr h="8098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Buen control del ciclo</a:t>
                      </a:r>
                      <a:r>
                        <a:rPr kumimoji="0" lang="es-ES" sz="2000" kern="1200" baseline="0" dirty="0" smtClean="0">
                          <a:effectLst/>
                        </a:rPr>
                        <a:t> menstrual</a:t>
                      </a:r>
                      <a:endParaRPr kumimoji="0" lang="es-ES" sz="2000" kern="1200" dirty="0" smtClean="0">
                        <a:effectLst/>
                      </a:endParaRPr>
                    </a:p>
                    <a:p>
                      <a:pPr algn="ctr"/>
                      <a:endParaRPr lang="es-E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No protege de Infecciones de Transmisión Sexual(ITS)</a:t>
                      </a:r>
                      <a:endParaRPr lang="es-ES" sz="2000" dirty="0"/>
                    </a:p>
                  </a:txBody>
                  <a:tcPr anchor="ctr"/>
                </a:tc>
              </a:tr>
              <a:tr h="1078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Los trastornos gastrointestinales no hacen impacto en su confiabilidad</a:t>
                      </a:r>
                      <a:endParaRPr kumimoji="0" lang="es-ES" sz="2000" b="0" i="0" kern="1200" dirty="0" smtClean="0">
                        <a:solidFill>
                          <a:schemeClr val="dk1"/>
                        </a:solidFill>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000" dirty="0"/>
                    </a:p>
                  </a:txBody>
                  <a:tcPr anchor="ctr"/>
                </a:tc>
              </a:tr>
            </a:tbl>
          </a:graphicData>
        </a:graphic>
      </p:graphicFrame>
      <p:sp>
        <p:nvSpPr>
          <p:cNvPr id="5" name="4 CuadroTexto"/>
          <p:cNvSpPr txBox="1"/>
          <p:nvPr/>
        </p:nvSpPr>
        <p:spPr>
          <a:xfrm>
            <a:off x="581147" y="620688"/>
            <a:ext cx="5142981" cy="646331"/>
          </a:xfrm>
          <a:prstGeom prst="rect">
            <a:avLst/>
          </a:prstGeom>
          <a:noFill/>
        </p:spPr>
        <p:txBody>
          <a:bodyPr wrap="square" rtlCol="0">
            <a:spAutoFit/>
          </a:bodyPr>
          <a:lstStyle/>
          <a:p>
            <a:r>
              <a:rPr lang="es-VE" sz="3600" dirty="0" smtClean="0">
                <a:solidFill>
                  <a:schemeClr val="accent1"/>
                </a:solidFill>
              </a:rPr>
              <a:t>MÉTODOS HORMONALES: </a:t>
            </a:r>
            <a:endParaRPr lang="es-VE" sz="3600" dirty="0">
              <a:solidFill>
                <a:schemeClr val="accent1"/>
              </a:solidFill>
            </a:endParaRPr>
          </a:p>
        </p:txBody>
      </p:sp>
    </p:spTree>
    <p:extLst>
      <p:ext uri="{BB962C8B-B14F-4D97-AF65-F5344CB8AC3E}">
        <p14:creationId xmlns:p14="http://schemas.microsoft.com/office/powerpoint/2010/main" val="1395772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81147" y="620688"/>
            <a:ext cx="5142981" cy="646331"/>
          </a:xfrm>
          <a:prstGeom prst="rect">
            <a:avLst/>
          </a:prstGeom>
          <a:noFill/>
        </p:spPr>
        <p:txBody>
          <a:bodyPr wrap="square" rtlCol="0">
            <a:spAutoFit/>
          </a:bodyPr>
          <a:lstStyle/>
          <a:p>
            <a:r>
              <a:rPr lang="es-VE" sz="3600" dirty="0" smtClean="0">
                <a:solidFill>
                  <a:schemeClr val="accent1"/>
                </a:solidFill>
              </a:rPr>
              <a:t>MÉTODOS HORMONALES: </a:t>
            </a:r>
            <a:endParaRPr lang="es-VE" sz="3600" dirty="0">
              <a:solidFill>
                <a:schemeClr val="accent1"/>
              </a:solidFill>
            </a:endParaRPr>
          </a:p>
        </p:txBody>
      </p:sp>
      <p:sp>
        <p:nvSpPr>
          <p:cNvPr id="5" name="4 CuadroTexto"/>
          <p:cNvSpPr txBox="1"/>
          <p:nvPr/>
        </p:nvSpPr>
        <p:spPr>
          <a:xfrm>
            <a:off x="551610" y="1484784"/>
            <a:ext cx="3888432" cy="769441"/>
          </a:xfrm>
          <a:prstGeom prst="rect">
            <a:avLst/>
          </a:prstGeom>
          <a:noFill/>
        </p:spPr>
        <p:txBody>
          <a:bodyPr wrap="square" rtlCol="0">
            <a:spAutoFit/>
          </a:bodyPr>
          <a:lstStyle/>
          <a:p>
            <a:r>
              <a:rPr lang="es-VE" sz="4400" dirty="0" smtClean="0">
                <a:solidFill>
                  <a:schemeClr val="accent2"/>
                </a:solidFill>
              </a:rPr>
              <a:t>Parche hormonal</a:t>
            </a:r>
            <a:endParaRPr lang="es-VE" sz="4400" dirty="0">
              <a:solidFill>
                <a:schemeClr val="accent2"/>
              </a:solidFill>
            </a:endParaRPr>
          </a:p>
        </p:txBody>
      </p:sp>
      <p:sp>
        <p:nvSpPr>
          <p:cNvPr id="6" name="5 Rectángulo"/>
          <p:cNvSpPr/>
          <p:nvPr/>
        </p:nvSpPr>
        <p:spPr>
          <a:xfrm>
            <a:off x="877" y="2254225"/>
            <a:ext cx="4572000" cy="923330"/>
          </a:xfrm>
          <a:prstGeom prst="rect">
            <a:avLst/>
          </a:prstGeom>
        </p:spPr>
        <p:txBody>
          <a:bodyPr>
            <a:spAutoFit/>
          </a:bodyPr>
          <a:lstStyle/>
          <a:p>
            <a:pPr marL="342900" indent="-342900">
              <a:spcBef>
                <a:spcPct val="20000"/>
              </a:spcBef>
              <a:buFont typeface="Arial" pitchFamily="34" charset="0"/>
              <a:buChar char="•"/>
              <a:defRPr/>
            </a:pPr>
            <a:r>
              <a:rPr lang="es-ES" kern="0" dirty="0" smtClean="0">
                <a:solidFill>
                  <a:srgbClr val="000000"/>
                </a:solidFill>
              </a:rPr>
              <a:t>Parche </a:t>
            </a:r>
            <a:r>
              <a:rPr lang="es-ES" kern="0" dirty="0" err="1">
                <a:solidFill>
                  <a:srgbClr val="000000"/>
                </a:solidFill>
              </a:rPr>
              <a:t>transdérmico</a:t>
            </a:r>
            <a:r>
              <a:rPr lang="es-ES" kern="0" dirty="0">
                <a:solidFill>
                  <a:srgbClr val="000000"/>
                </a:solidFill>
              </a:rPr>
              <a:t> plástico. Se colocan 3 al mes, uno por semana, y una semana de descanso. </a:t>
            </a:r>
          </a:p>
        </p:txBody>
      </p:sp>
      <p:sp>
        <p:nvSpPr>
          <p:cNvPr id="7" name="6 Rectángulo"/>
          <p:cNvSpPr/>
          <p:nvPr/>
        </p:nvSpPr>
        <p:spPr>
          <a:xfrm>
            <a:off x="12138" y="3206741"/>
            <a:ext cx="4358046" cy="646331"/>
          </a:xfrm>
          <a:prstGeom prst="rect">
            <a:avLst/>
          </a:prstGeom>
        </p:spPr>
        <p:txBody>
          <a:bodyPr wrap="square">
            <a:spAutoFit/>
          </a:bodyPr>
          <a:lstStyle/>
          <a:p>
            <a:pPr marL="285750" indent="-285750" algn="just">
              <a:buClr>
                <a:schemeClr val="accent3">
                  <a:lumMod val="75000"/>
                </a:schemeClr>
              </a:buClr>
              <a:buFont typeface="Arial" pitchFamily="34" charset="0"/>
              <a:buChar char="•"/>
            </a:pPr>
            <a:r>
              <a:rPr lang="es-ES" dirty="0"/>
              <a:t>E</a:t>
            </a:r>
            <a:r>
              <a:rPr lang="es-ES" dirty="0" smtClean="0"/>
              <a:t>s el único método semanal de anticoncepción. </a:t>
            </a:r>
          </a:p>
        </p:txBody>
      </p:sp>
      <p:sp>
        <p:nvSpPr>
          <p:cNvPr id="8" name="7 Rectángulo"/>
          <p:cNvSpPr/>
          <p:nvPr/>
        </p:nvSpPr>
        <p:spPr>
          <a:xfrm>
            <a:off x="12138" y="4166128"/>
            <a:ext cx="4572000" cy="923330"/>
          </a:xfrm>
          <a:prstGeom prst="rect">
            <a:avLst/>
          </a:prstGeom>
        </p:spPr>
        <p:txBody>
          <a:bodyPr>
            <a:spAutoFit/>
          </a:bodyPr>
          <a:lstStyle/>
          <a:p>
            <a:pPr marL="285750" indent="-285750" algn="just">
              <a:buClr>
                <a:schemeClr val="accent3">
                  <a:lumMod val="75000"/>
                </a:schemeClr>
              </a:buClr>
              <a:buFont typeface="Arial" pitchFamily="34" charset="0"/>
              <a:buChar char="•"/>
            </a:pPr>
            <a:r>
              <a:rPr lang="es-ES" dirty="0" smtClean="0"/>
              <a:t>Puede colocarse en las nalgas, el abdomen, en el extremo superior del brazo o en la parte superior del torso. </a:t>
            </a:r>
          </a:p>
        </p:txBody>
      </p:sp>
      <p:sp>
        <p:nvSpPr>
          <p:cNvPr id="9" name="8 Rectángulo"/>
          <p:cNvSpPr/>
          <p:nvPr/>
        </p:nvSpPr>
        <p:spPr>
          <a:xfrm>
            <a:off x="12138" y="5317757"/>
            <a:ext cx="4572000" cy="1200329"/>
          </a:xfrm>
          <a:prstGeom prst="rect">
            <a:avLst/>
          </a:prstGeom>
        </p:spPr>
        <p:txBody>
          <a:bodyPr>
            <a:spAutoFit/>
          </a:bodyPr>
          <a:lstStyle/>
          <a:p>
            <a:pPr marL="285750" indent="-285750" algn="just">
              <a:buClr>
                <a:schemeClr val="accent3">
                  <a:lumMod val="75000"/>
                </a:schemeClr>
              </a:buClr>
              <a:buFont typeface="Arial" pitchFamily="34" charset="0"/>
              <a:buChar char="•"/>
            </a:pPr>
            <a:r>
              <a:rPr lang="es-ES" dirty="0" smtClean="0"/>
              <a:t>El parche se reemplaza siete días después, y después de tres parches, no se utiliza parche por una semana durante la cual ocurre la menstruación.</a:t>
            </a:r>
            <a:endParaRPr lang="es-VE" dirty="0"/>
          </a:p>
        </p:txBody>
      </p:sp>
      <p:pic>
        <p:nvPicPr>
          <p:cNvPr id="12290" name="Picture 2" descr="http://www.clinicasabortos.com/images/subsecciones/parche_anticonceptivo-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877" y="1693356"/>
            <a:ext cx="4571123" cy="3396102"/>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5724128" y="5733256"/>
            <a:ext cx="2664296" cy="369332"/>
          </a:xfrm>
          <a:prstGeom prst="rect">
            <a:avLst/>
          </a:prstGeom>
          <a:noFill/>
        </p:spPr>
        <p:txBody>
          <a:bodyPr wrap="square" rtlCol="0">
            <a:spAutoFit/>
          </a:bodyPr>
          <a:lstStyle/>
          <a:p>
            <a:r>
              <a:rPr lang="es-VE" dirty="0" smtClean="0"/>
              <a:t>99% de efectividad </a:t>
            </a:r>
            <a:endParaRPr lang="es-VE" dirty="0"/>
          </a:p>
        </p:txBody>
      </p:sp>
    </p:spTree>
    <p:extLst>
      <p:ext uri="{BB962C8B-B14F-4D97-AF65-F5344CB8AC3E}">
        <p14:creationId xmlns:p14="http://schemas.microsoft.com/office/powerpoint/2010/main" val="4095839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81147" y="620688"/>
            <a:ext cx="5142981" cy="646331"/>
          </a:xfrm>
          <a:prstGeom prst="rect">
            <a:avLst/>
          </a:prstGeom>
          <a:noFill/>
        </p:spPr>
        <p:txBody>
          <a:bodyPr wrap="square" rtlCol="0">
            <a:spAutoFit/>
          </a:bodyPr>
          <a:lstStyle/>
          <a:p>
            <a:r>
              <a:rPr lang="es-VE" sz="3600" dirty="0" smtClean="0">
                <a:solidFill>
                  <a:schemeClr val="accent1"/>
                </a:solidFill>
              </a:rPr>
              <a:t>MÉTODOS HORMONALES: </a:t>
            </a:r>
            <a:endParaRPr lang="es-VE" sz="3600" dirty="0">
              <a:solidFill>
                <a:schemeClr val="accent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2041468577"/>
              </p:ext>
            </p:extLst>
          </p:nvPr>
        </p:nvGraphicFramePr>
        <p:xfrm>
          <a:off x="581147" y="1628800"/>
          <a:ext cx="7992888" cy="4213249"/>
        </p:xfrm>
        <a:graphic>
          <a:graphicData uri="http://schemas.openxmlformats.org/drawingml/2006/table">
            <a:tbl>
              <a:tblPr firstRow="1" bandRow="1">
                <a:tableStyleId>{0660B408-B3CF-4A94-85FC-2B1E0A45F4A2}</a:tableStyleId>
              </a:tblPr>
              <a:tblGrid>
                <a:gridCol w="3996444"/>
                <a:gridCol w="3996444"/>
              </a:tblGrid>
              <a:tr h="528320">
                <a:tc>
                  <a:txBody>
                    <a:bodyPr/>
                    <a:lstStyle/>
                    <a:p>
                      <a:pPr algn="ctr"/>
                      <a:r>
                        <a:rPr lang="es-ES" sz="2800" dirty="0" smtClean="0"/>
                        <a:t>Ventajas</a:t>
                      </a:r>
                      <a:endParaRPr lang="es-ES" sz="2800" dirty="0"/>
                    </a:p>
                  </a:txBody>
                  <a:tcPr anchor="ctr"/>
                </a:tc>
                <a:tc>
                  <a:txBody>
                    <a:bodyPr/>
                    <a:lstStyle/>
                    <a:p>
                      <a:pPr algn="ctr"/>
                      <a:r>
                        <a:rPr lang="es-ES" sz="2800" dirty="0" smtClean="0"/>
                        <a:t>Desventajas</a:t>
                      </a:r>
                      <a:endParaRPr lang="es-ES" sz="2800" dirty="0"/>
                    </a:p>
                  </a:txBody>
                  <a:tcPr anchor="ctr"/>
                </a:tc>
              </a:tr>
              <a:tr h="955480">
                <a:tc>
                  <a:txBody>
                    <a:bodyPr/>
                    <a:lstStyle/>
                    <a:p>
                      <a:pPr algn="ctr" fontAlgn="base"/>
                      <a:r>
                        <a:rPr kumimoji="0" lang="es-ES" sz="2000" kern="1200" dirty="0" smtClean="0">
                          <a:effectLst/>
                        </a:rPr>
                        <a:t>Se usa semanalmente</a:t>
                      </a:r>
                      <a:endParaRPr lang="es-ES" sz="2000" dirty="0"/>
                    </a:p>
                  </a:txBody>
                  <a:tcPr anchor="ctr"/>
                </a:tc>
                <a:tc>
                  <a:txBody>
                    <a:bodyPr/>
                    <a:lstStyle/>
                    <a:p>
                      <a:pPr algn="just" fontAlgn="base"/>
                      <a:r>
                        <a:rPr kumimoji="0" lang="es-ES" sz="2000" kern="1200" dirty="0" smtClean="0">
                          <a:effectLst/>
                        </a:rPr>
                        <a:t>No es adecuado para fumadoras y/o mayores de 35 años, mujeres con alta presión arterial, tendencia a la trombosis o enfermedad</a:t>
                      </a:r>
                      <a:endParaRPr kumimoji="0" lang="es-ES" sz="2000" b="0" i="0" kern="1200" dirty="0" smtClean="0">
                        <a:solidFill>
                          <a:schemeClr val="dk1"/>
                        </a:solidFill>
                        <a:effectLst/>
                        <a:latin typeface="+mn-lt"/>
                        <a:ea typeface="+mn-ea"/>
                        <a:cs typeface="+mn-cs"/>
                      </a:endParaRPr>
                    </a:p>
                  </a:txBody>
                  <a:tcPr anchor="ctr"/>
                </a:tc>
              </a:tr>
              <a:tr h="665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Muy fácil de colocar</a:t>
                      </a:r>
                    </a:p>
                    <a:p>
                      <a:pPr algn="ctr"/>
                      <a:endParaRPr lang="es-ES" sz="2000" dirty="0"/>
                    </a:p>
                  </a:txBody>
                  <a:tcPr anchor="ct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No protege de Infecciones de Transmisión Sexual(ITS)</a:t>
                      </a:r>
                      <a:endParaRPr lang="es-ES" sz="20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s-ES" sz="2000" dirty="0"/>
                    </a:p>
                  </a:txBody>
                  <a:tcPr anchor="ctr"/>
                </a:tc>
              </a:tr>
              <a:tr h="7177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Buen control del ciclo</a:t>
                      </a:r>
                      <a:r>
                        <a:rPr kumimoji="0" lang="es-ES" sz="2000" kern="1200" baseline="0" dirty="0" smtClean="0">
                          <a:effectLst/>
                        </a:rPr>
                        <a:t> menstrual</a:t>
                      </a:r>
                      <a:endParaRPr kumimoji="0" lang="es-ES" sz="2000" kern="1200" dirty="0" smtClean="0">
                        <a:effectLst/>
                      </a:endParaRPr>
                    </a:p>
                    <a:p>
                      <a:pPr algn="ctr"/>
                      <a:endParaRPr lang="es-ES" sz="2000" dirty="0"/>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000" dirty="0"/>
                    </a:p>
                  </a:txBody>
                  <a:tcPr anchor="ctr"/>
                </a:tc>
              </a:tr>
              <a:tr h="955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Los trastornos gastrointestinales no hacen impacto en su confiabilidad</a:t>
                      </a:r>
                      <a:endParaRPr kumimoji="0" lang="es-ES" sz="2000" b="0" i="0" kern="1200" dirty="0" smtClean="0">
                        <a:solidFill>
                          <a:schemeClr val="dk1"/>
                        </a:solidFill>
                        <a:effectLst/>
                        <a:latin typeface="+mn-lt"/>
                        <a:ea typeface="+mn-ea"/>
                        <a:cs typeface="+mn-cs"/>
                      </a:endParaRPr>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000" dirty="0"/>
                    </a:p>
                  </a:txBody>
                  <a:tcPr anchor="ctr"/>
                </a:tc>
              </a:tr>
            </a:tbl>
          </a:graphicData>
        </a:graphic>
      </p:graphicFrame>
    </p:spTree>
    <p:extLst>
      <p:ext uri="{BB962C8B-B14F-4D97-AF65-F5344CB8AC3E}">
        <p14:creationId xmlns:p14="http://schemas.microsoft.com/office/powerpoint/2010/main" val="357746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5400600" cy="646331"/>
          </a:xfrm>
          <a:prstGeom prst="rect">
            <a:avLst/>
          </a:prstGeom>
          <a:noFill/>
        </p:spPr>
        <p:txBody>
          <a:bodyPr wrap="square" rtlCol="0">
            <a:spAutoFit/>
          </a:bodyPr>
          <a:lstStyle/>
          <a:p>
            <a:r>
              <a:rPr lang="es-VE" sz="3600" dirty="0" smtClean="0">
                <a:solidFill>
                  <a:schemeClr val="accent1"/>
                </a:solidFill>
              </a:rPr>
              <a:t>MÉTODOS QUIRÚRGICOS </a:t>
            </a:r>
            <a:endParaRPr lang="es-VE" sz="3600" dirty="0">
              <a:solidFill>
                <a:schemeClr val="accent1"/>
              </a:solidFill>
            </a:endParaRPr>
          </a:p>
        </p:txBody>
      </p:sp>
      <p:sp>
        <p:nvSpPr>
          <p:cNvPr id="5" name="4 CuadroTexto"/>
          <p:cNvSpPr txBox="1"/>
          <p:nvPr/>
        </p:nvSpPr>
        <p:spPr>
          <a:xfrm>
            <a:off x="251520" y="1349316"/>
            <a:ext cx="4528284" cy="707886"/>
          </a:xfrm>
          <a:prstGeom prst="rect">
            <a:avLst/>
          </a:prstGeom>
          <a:noFill/>
        </p:spPr>
        <p:txBody>
          <a:bodyPr wrap="square" rtlCol="0">
            <a:spAutoFit/>
          </a:bodyPr>
          <a:lstStyle/>
          <a:p>
            <a:r>
              <a:rPr lang="es-VE" sz="4000" dirty="0" smtClean="0">
                <a:solidFill>
                  <a:schemeClr val="accent2"/>
                </a:solidFill>
              </a:rPr>
              <a:t>Ligaduras de trompa </a:t>
            </a:r>
            <a:endParaRPr lang="es-VE" sz="4000" dirty="0">
              <a:solidFill>
                <a:schemeClr val="accent2"/>
              </a:solidFill>
            </a:endParaRPr>
          </a:p>
        </p:txBody>
      </p:sp>
      <p:pic>
        <p:nvPicPr>
          <p:cNvPr id="6" name="Picture 5" descr="Image"/>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572000" y="1484784"/>
            <a:ext cx="4579746" cy="3312368"/>
          </a:xfrm>
          <a:prstGeom prst="rect">
            <a:avLst/>
          </a:prstGeom>
          <a:noFill/>
        </p:spPr>
      </p:pic>
      <p:sp>
        <p:nvSpPr>
          <p:cNvPr id="7" name="6 Rectángulo"/>
          <p:cNvSpPr/>
          <p:nvPr/>
        </p:nvSpPr>
        <p:spPr>
          <a:xfrm>
            <a:off x="171292" y="2039950"/>
            <a:ext cx="4608512" cy="392928"/>
          </a:xfrm>
          <a:prstGeom prst="rect">
            <a:avLst/>
          </a:prstGeom>
        </p:spPr>
        <p:txBody>
          <a:bodyPr wrap="square">
            <a:spAutoFit/>
          </a:bodyPr>
          <a:lstStyle/>
          <a:p>
            <a:pPr>
              <a:lnSpc>
                <a:spcPct val="80000"/>
              </a:lnSpc>
            </a:pPr>
            <a:r>
              <a:rPr lang="es-ES" altLang="es-ES" sz="2400" dirty="0" smtClean="0">
                <a:solidFill>
                  <a:schemeClr val="accent2"/>
                </a:solidFill>
              </a:rPr>
              <a:t>(Esterilización </a:t>
            </a:r>
            <a:r>
              <a:rPr lang="es-ES" altLang="es-ES" sz="2400" dirty="0">
                <a:solidFill>
                  <a:schemeClr val="accent2"/>
                </a:solidFill>
              </a:rPr>
              <a:t>quirúrgica </a:t>
            </a:r>
            <a:r>
              <a:rPr lang="es-ES" altLang="es-ES" sz="2400" dirty="0" smtClean="0">
                <a:solidFill>
                  <a:schemeClr val="accent2"/>
                </a:solidFill>
              </a:rPr>
              <a:t>femenina)</a:t>
            </a:r>
            <a:endParaRPr lang="es-ES" altLang="es-ES" sz="2400" dirty="0">
              <a:solidFill>
                <a:schemeClr val="accent2"/>
              </a:solidFill>
            </a:endParaRPr>
          </a:p>
        </p:txBody>
      </p:sp>
      <p:sp>
        <p:nvSpPr>
          <p:cNvPr id="8" name="7 CuadroTexto"/>
          <p:cNvSpPr txBox="1"/>
          <p:nvPr/>
        </p:nvSpPr>
        <p:spPr>
          <a:xfrm>
            <a:off x="5724128" y="5394306"/>
            <a:ext cx="2448272" cy="369332"/>
          </a:xfrm>
          <a:prstGeom prst="rect">
            <a:avLst/>
          </a:prstGeom>
          <a:noFill/>
        </p:spPr>
        <p:txBody>
          <a:bodyPr wrap="square" rtlCol="0">
            <a:spAutoFit/>
          </a:bodyPr>
          <a:lstStyle/>
          <a:p>
            <a:r>
              <a:rPr lang="es-VE" dirty="0" smtClean="0"/>
              <a:t>99,9 % de efectividad </a:t>
            </a:r>
            <a:endParaRPr lang="es-VE" dirty="0"/>
          </a:p>
        </p:txBody>
      </p:sp>
      <p:sp>
        <p:nvSpPr>
          <p:cNvPr id="10" name="9 CuadroTexto"/>
          <p:cNvSpPr txBox="1"/>
          <p:nvPr/>
        </p:nvSpPr>
        <p:spPr>
          <a:xfrm>
            <a:off x="251520" y="2636912"/>
            <a:ext cx="4104456" cy="1785104"/>
          </a:xfrm>
          <a:prstGeom prst="rect">
            <a:avLst/>
          </a:prstGeom>
          <a:noFill/>
        </p:spPr>
        <p:txBody>
          <a:bodyPr wrap="square" rtlCol="0">
            <a:spAutoFit/>
          </a:bodyPr>
          <a:lstStyle/>
          <a:p>
            <a:pPr algn="just">
              <a:buClr>
                <a:schemeClr val="accent3">
                  <a:lumMod val="75000"/>
                </a:schemeClr>
              </a:buClr>
            </a:pPr>
            <a:r>
              <a:rPr lang="es-ES" sz="2200" dirty="0" smtClean="0"/>
              <a:t>Cirugía </a:t>
            </a:r>
            <a:r>
              <a:rPr lang="es-ES" sz="2200" dirty="0"/>
              <a:t>ambulatoria que se </a:t>
            </a:r>
            <a:r>
              <a:rPr lang="es-ES" sz="2200" dirty="0" smtClean="0"/>
              <a:t>realiza </a:t>
            </a:r>
            <a:r>
              <a:rPr lang="es-ES" sz="2200" dirty="0"/>
              <a:t>para interrumpir</a:t>
            </a:r>
            <a:r>
              <a:rPr lang="es-ES" sz="2200" dirty="0">
                <a:solidFill>
                  <a:schemeClr val="accent1"/>
                </a:solidFill>
              </a:rPr>
              <a:t> </a:t>
            </a:r>
            <a:r>
              <a:rPr lang="es-ES" sz="2200" dirty="0"/>
              <a:t>el paso de los espermatozoides por las trompas</a:t>
            </a:r>
            <a:r>
              <a:rPr lang="es-ES" sz="2200" dirty="0">
                <a:solidFill>
                  <a:schemeClr val="accent1"/>
                </a:solidFill>
              </a:rPr>
              <a:t> </a:t>
            </a:r>
            <a:r>
              <a:rPr lang="es-ES" sz="2200" dirty="0"/>
              <a:t>e impedir que ocurra la fecundación.</a:t>
            </a:r>
            <a:endParaRPr lang="es-ES" sz="2200" dirty="0" smtClean="0"/>
          </a:p>
        </p:txBody>
      </p:sp>
    </p:spTree>
    <p:extLst>
      <p:ext uri="{BB962C8B-B14F-4D97-AF65-F5344CB8AC3E}">
        <p14:creationId xmlns:p14="http://schemas.microsoft.com/office/powerpoint/2010/main" val="224363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5400600" cy="646331"/>
          </a:xfrm>
          <a:prstGeom prst="rect">
            <a:avLst/>
          </a:prstGeom>
          <a:noFill/>
        </p:spPr>
        <p:txBody>
          <a:bodyPr wrap="square" rtlCol="0">
            <a:spAutoFit/>
          </a:bodyPr>
          <a:lstStyle/>
          <a:p>
            <a:r>
              <a:rPr lang="es-VE" sz="3600" dirty="0" smtClean="0">
                <a:solidFill>
                  <a:schemeClr val="accent1"/>
                </a:solidFill>
              </a:rPr>
              <a:t>MÉTODOS QUIRÚRGICOS </a:t>
            </a:r>
            <a:endParaRPr lang="es-VE" sz="3600" dirty="0">
              <a:solidFill>
                <a:schemeClr val="accent1"/>
              </a:solidFill>
            </a:endParaRPr>
          </a:p>
        </p:txBody>
      </p:sp>
      <p:sp>
        <p:nvSpPr>
          <p:cNvPr id="5" name="4 Rectángulo"/>
          <p:cNvSpPr/>
          <p:nvPr/>
        </p:nvSpPr>
        <p:spPr>
          <a:xfrm>
            <a:off x="171292" y="2039950"/>
            <a:ext cx="4608512" cy="392928"/>
          </a:xfrm>
          <a:prstGeom prst="rect">
            <a:avLst/>
          </a:prstGeom>
        </p:spPr>
        <p:txBody>
          <a:bodyPr wrap="square">
            <a:spAutoFit/>
          </a:bodyPr>
          <a:lstStyle/>
          <a:p>
            <a:pPr>
              <a:lnSpc>
                <a:spcPct val="80000"/>
              </a:lnSpc>
            </a:pPr>
            <a:r>
              <a:rPr lang="es-ES" altLang="es-ES" sz="2400" dirty="0" smtClean="0">
                <a:solidFill>
                  <a:schemeClr val="accent2"/>
                </a:solidFill>
              </a:rPr>
              <a:t>(Esterilización </a:t>
            </a:r>
            <a:r>
              <a:rPr lang="es-ES" altLang="es-ES" sz="2400" dirty="0">
                <a:solidFill>
                  <a:schemeClr val="accent2"/>
                </a:solidFill>
              </a:rPr>
              <a:t>quirúrgica </a:t>
            </a:r>
            <a:r>
              <a:rPr lang="es-ES" altLang="es-ES" sz="2400" dirty="0" smtClean="0">
                <a:solidFill>
                  <a:schemeClr val="accent2"/>
                </a:solidFill>
              </a:rPr>
              <a:t>femenina)</a:t>
            </a:r>
            <a:endParaRPr lang="es-ES" altLang="es-ES" sz="2400" dirty="0">
              <a:solidFill>
                <a:schemeClr val="accent2"/>
              </a:solidFill>
            </a:endParaRPr>
          </a:p>
        </p:txBody>
      </p:sp>
      <p:sp>
        <p:nvSpPr>
          <p:cNvPr id="6" name="5 CuadroTexto"/>
          <p:cNvSpPr txBox="1"/>
          <p:nvPr/>
        </p:nvSpPr>
        <p:spPr>
          <a:xfrm>
            <a:off x="251520" y="1349316"/>
            <a:ext cx="4528284" cy="707886"/>
          </a:xfrm>
          <a:prstGeom prst="rect">
            <a:avLst/>
          </a:prstGeom>
          <a:noFill/>
        </p:spPr>
        <p:txBody>
          <a:bodyPr wrap="square" rtlCol="0">
            <a:spAutoFit/>
          </a:bodyPr>
          <a:lstStyle/>
          <a:p>
            <a:r>
              <a:rPr lang="es-VE" sz="4000" dirty="0" smtClean="0">
                <a:solidFill>
                  <a:schemeClr val="accent2"/>
                </a:solidFill>
              </a:rPr>
              <a:t>Ligaduras de trompa </a:t>
            </a:r>
            <a:endParaRPr lang="es-VE" sz="4000" dirty="0">
              <a:solidFill>
                <a:schemeClr val="accent2"/>
              </a:solidFill>
            </a:endParaRPr>
          </a:p>
        </p:txBody>
      </p:sp>
      <p:sp>
        <p:nvSpPr>
          <p:cNvPr id="7" name="6 CuadroTexto"/>
          <p:cNvSpPr txBox="1"/>
          <p:nvPr/>
        </p:nvSpPr>
        <p:spPr>
          <a:xfrm>
            <a:off x="11261" y="2705725"/>
            <a:ext cx="8856984" cy="1107996"/>
          </a:xfrm>
          <a:prstGeom prst="rect">
            <a:avLst/>
          </a:prstGeom>
          <a:noFill/>
        </p:spPr>
        <p:txBody>
          <a:bodyPr wrap="square" rtlCol="0">
            <a:spAutoFit/>
          </a:bodyPr>
          <a:lstStyle/>
          <a:p>
            <a:pPr marL="457200" indent="-457200" algn="just">
              <a:buClr>
                <a:schemeClr val="accent3">
                  <a:lumMod val="75000"/>
                </a:schemeClr>
              </a:buClr>
              <a:buFont typeface="Arial" panose="020B0604020202020204" pitchFamily="34" charset="0"/>
              <a:buChar char="•"/>
            </a:pPr>
            <a:r>
              <a:rPr lang="es-ES" sz="2200" dirty="0"/>
              <a:t>Bajo anestesia, el cirujano </a:t>
            </a:r>
            <a:r>
              <a:rPr lang="es-ES" sz="2200" dirty="0" smtClean="0"/>
              <a:t>hace una </a:t>
            </a:r>
            <a:r>
              <a:rPr lang="es-ES" sz="2200" dirty="0"/>
              <a:t>o dos pequeñas incisiones en el abdomen, generalmente alrededor del ombligo, y con la ayuda de una cámara diminuta realizará el procedimiento en menos de 30 minutos</a:t>
            </a:r>
          </a:p>
        </p:txBody>
      </p:sp>
      <p:sp>
        <p:nvSpPr>
          <p:cNvPr id="8" name="7 CuadroTexto"/>
          <p:cNvSpPr txBox="1"/>
          <p:nvPr/>
        </p:nvSpPr>
        <p:spPr>
          <a:xfrm>
            <a:off x="11261" y="4433917"/>
            <a:ext cx="8856984" cy="1446550"/>
          </a:xfrm>
          <a:prstGeom prst="rect">
            <a:avLst/>
          </a:prstGeom>
          <a:noFill/>
        </p:spPr>
        <p:txBody>
          <a:bodyPr wrap="square" rtlCol="0">
            <a:spAutoFit/>
          </a:bodyPr>
          <a:lstStyle/>
          <a:p>
            <a:pPr marL="457200" indent="-457200" algn="just">
              <a:buClr>
                <a:schemeClr val="accent3">
                  <a:lumMod val="75000"/>
                </a:schemeClr>
              </a:buClr>
              <a:buFont typeface="Arial" panose="020B0604020202020204" pitchFamily="34" charset="0"/>
              <a:buChar char="•"/>
            </a:pPr>
            <a:r>
              <a:rPr lang="es-ES" sz="2200" dirty="0" smtClean="0"/>
              <a:t>Recomendado a </a:t>
            </a:r>
            <a:r>
              <a:rPr lang="es-ES" sz="2200" dirty="0"/>
              <a:t>mujeres que estén seguras de que no desean otro embarazo. Aunque si se cambia de opinión en el futuro y se desea tener otro bebé, hay dos opciones: la recanalización de trompas y la fecundación in vitro.</a:t>
            </a:r>
          </a:p>
        </p:txBody>
      </p:sp>
    </p:spTree>
    <p:extLst>
      <p:ext uri="{BB962C8B-B14F-4D97-AF65-F5344CB8AC3E}">
        <p14:creationId xmlns:p14="http://schemas.microsoft.com/office/powerpoint/2010/main" val="1673685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5400600" cy="646331"/>
          </a:xfrm>
          <a:prstGeom prst="rect">
            <a:avLst/>
          </a:prstGeom>
          <a:noFill/>
        </p:spPr>
        <p:txBody>
          <a:bodyPr wrap="square" rtlCol="0">
            <a:spAutoFit/>
          </a:bodyPr>
          <a:lstStyle/>
          <a:p>
            <a:r>
              <a:rPr lang="es-VE" sz="3600" dirty="0" smtClean="0">
                <a:solidFill>
                  <a:schemeClr val="accent1"/>
                </a:solidFill>
              </a:rPr>
              <a:t>MÉTODOS QUIRÚRGICOS </a:t>
            </a:r>
            <a:endParaRPr lang="es-VE" sz="3600" dirty="0">
              <a:solidFill>
                <a:schemeClr val="accent1"/>
              </a:solidFill>
            </a:endParaRPr>
          </a:p>
        </p:txBody>
      </p:sp>
      <p:sp>
        <p:nvSpPr>
          <p:cNvPr id="5" name="4 CuadroTexto"/>
          <p:cNvSpPr txBox="1"/>
          <p:nvPr/>
        </p:nvSpPr>
        <p:spPr>
          <a:xfrm>
            <a:off x="251520" y="1349316"/>
            <a:ext cx="4528284" cy="707886"/>
          </a:xfrm>
          <a:prstGeom prst="rect">
            <a:avLst/>
          </a:prstGeom>
          <a:noFill/>
        </p:spPr>
        <p:txBody>
          <a:bodyPr wrap="square" rtlCol="0">
            <a:spAutoFit/>
          </a:bodyPr>
          <a:lstStyle/>
          <a:p>
            <a:r>
              <a:rPr lang="es-VE" sz="4000" dirty="0" smtClean="0">
                <a:solidFill>
                  <a:schemeClr val="accent2"/>
                </a:solidFill>
              </a:rPr>
              <a:t>Ligaduras de trompa </a:t>
            </a:r>
            <a:endParaRPr lang="es-VE" sz="4000" dirty="0">
              <a:solidFill>
                <a:schemeClr val="accent2"/>
              </a:solidFill>
            </a:endParaRPr>
          </a:p>
        </p:txBody>
      </p:sp>
      <p:sp>
        <p:nvSpPr>
          <p:cNvPr id="6" name="5 Rectángulo"/>
          <p:cNvSpPr/>
          <p:nvPr/>
        </p:nvSpPr>
        <p:spPr>
          <a:xfrm>
            <a:off x="171292" y="2039950"/>
            <a:ext cx="4608512" cy="392928"/>
          </a:xfrm>
          <a:prstGeom prst="rect">
            <a:avLst/>
          </a:prstGeom>
        </p:spPr>
        <p:txBody>
          <a:bodyPr wrap="square">
            <a:spAutoFit/>
          </a:bodyPr>
          <a:lstStyle/>
          <a:p>
            <a:pPr>
              <a:lnSpc>
                <a:spcPct val="80000"/>
              </a:lnSpc>
            </a:pPr>
            <a:r>
              <a:rPr lang="es-ES" altLang="es-ES" sz="2400" dirty="0" smtClean="0">
                <a:solidFill>
                  <a:schemeClr val="accent2"/>
                </a:solidFill>
              </a:rPr>
              <a:t>(Esterilización </a:t>
            </a:r>
            <a:r>
              <a:rPr lang="es-ES" altLang="es-ES" sz="2400" dirty="0">
                <a:solidFill>
                  <a:schemeClr val="accent2"/>
                </a:solidFill>
              </a:rPr>
              <a:t>quirúrgica </a:t>
            </a:r>
            <a:r>
              <a:rPr lang="es-ES" altLang="es-ES" sz="2400" dirty="0" smtClean="0">
                <a:solidFill>
                  <a:schemeClr val="accent2"/>
                </a:solidFill>
              </a:rPr>
              <a:t>femenina)</a:t>
            </a:r>
            <a:endParaRPr lang="es-ES" altLang="es-ES" sz="2400" dirty="0">
              <a:solidFill>
                <a:schemeClr val="accent2"/>
              </a:solidFill>
            </a:endParaRPr>
          </a:p>
        </p:txBody>
      </p:sp>
      <p:pic>
        <p:nvPicPr>
          <p:cNvPr id="7" name="Picture 4" descr="Anatomía normal"/>
          <p:cNvPicPr>
            <a:picLocks noChangeAspect="1" noChangeArrowheads="1"/>
          </p:cNvPicPr>
          <p:nvPr/>
        </p:nvPicPr>
        <p:blipFill>
          <a:blip r:embed="rId2">
            <a:extLst>
              <a:ext uri="{28A0092B-C50C-407E-A947-70E740481C1C}">
                <a14:useLocalDpi xmlns:a14="http://schemas.microsoft.com/office/drawing/2010/main" val="0"/>
              </a:ext>
            </a:extLst>
          </a:blip>
          <a:srcRect b="9644"/>
          <a:stretch>
            <a:fillRect/>
          </a:stretch>
        </p:blipFill>
        <p:spPr>
          <a:xfrm>
            <a:off x="1097614" y="2409203"/>
            <a:ext cx="6948772" cy="4432733"/>
          </a:xfrm>
          <a:prstGeom prst="rect">
            <a:avLst/>
          </a:prstGeom>
          <a:noFill/>
        </p:spPr>
      </p:pic>
    </p:spTree>
    <p:extLst>
      <p:ext uri="{BB962C8B-B14F-4D97-AF65-F5344CB8AC3E}">
        <p14:creationId xmlns:p14="http://schemas.microsoft.com/office/powerpoint/2010/main" val="225897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8153400" cy="990600"/>
          </a:xfrm>
        </p:spPr>
        <p:txBody>
          <a:bodyPr>
            <a:normAutofit/>
          </a:bodyPr>
          <a:lstStyle/>
          <a:p>
            <a:r>
              <a:rPr lang="es-VE" sz="5400" dirty="0" smtClean="0">
                <a:solidFill>
                  <a:schemeClr val="accent1"/>
                </a:solidFill>
              </a:rPr>
              <a:t>Actividad: </a:t>
            </a:r>
            <a:endParaRPr lang="es-VE" sz="5400" dirty="0">
              <a:solidFill>
                <a:schemeClr val="accent1"/>
              </a:solidFill>
            </a:endParaRPr>
          </a:p>
        </p:txBody>
      </p:sp>
      <p:sp>
        <p:nvSpPr>
          <p:cNvPr id="4" name="3 CuadroTexto"/>
          <p:cNvSpPr txBox="1"/>
          <p:nvPr/>
        </p:nvSpPr>
        <p:spPr>
          <a:xfrm>
            <a:off x="1932437" y="2875002"/>
            <a:ext cx="5279125" cy="1107996"/>
          </a:xfrm>
          <a:prstGeom prst="rect">
            <a:avLst/>
          </a:prstGeom>
          <a:noFill/>
        </p:spPr>
        <p:txBody>
          <a:bodyPr wrap="square" rtlCol="0">
            <a:spAutoFit/>
          </a:bodyPr>
          <a:lstStyle/>
          <a:p>
            <a:r>
              <a:rPr lang="es-VE" sz="6600" dirty="0" smtClean="0">
                <a:solidFill>
                  <a:schemeClr val="accent2"/>
                </a:solidFill>
              </a:rPr>
              <a:t>LOS SALUDOS </a:t>
            </a:r>
            <a:endParaRPr lang="es-VE" sz="6600" dirty="0">
              <a:solidFill>
                <a:schemeClr val="accent2"/>
              </a:solidFill>
            </a:endParaRPr>
          </a:p>
        </p:txBody>
      </p:sp>
    </p:spTree>
    <p:extLst>
      <p:ext uri="{BB962C8B-B14F-4D97-AF65-F5344CB8AC3E}">
        <p14:creationId xmlns:p14="http://schemas.microsoft.com/office/powerpoint/2010/main" val="1000001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5400600" cy="646331"/>
          </a:xfrm>
          <a:prstGeom prst="rect">
            <a:avLst/>
          </a:prstGeom>
          <a:noFill/>
        </p:spPr>
        <p:txBody>
          <a:bodyPr wrap="square" rtlCol="0">
            <a:spAutoFit/>
          </a:bodyPr>
          <a:lstStyle/>
          <a:p>
            <a:r>
              <a:rPr lang="es-VE" sz="3600" dirty="0" smtClean="0">
                <a:solidFill>
                  <a:schemeClr val="accent1"/>
                </a:solidFill>
              </a:rPr>
              <a:t>MÉTODOS QUIRÚRGICOS </a:t>
            </a:r>
            <a:endParaRPr lang="es-VE" sz="3600" dirty="0">
              <a:solidFill>
                <a:schemeClr val="accent1"/>
              </a:solidFill>
            </a:endParaRPr>
          </a:p>
        </p:txBody>
      </p:sp>
      <p:sp>
        <p:nvSpPr>
          <p:cNvPr id="5" name="4 CuadroTexto"/>
          <p:cNvSpPr txBox="1"/>
          <p:nvPr/>
        </p:nvSpPr>
        <p:spPr>
          <a:xfrm>
            <a:off x="251520" y="1349316"/>
            <a:ext cx="4528284" cy="707886"/>
          </a:xfrm>
          <a:prstGeom prst="rect">
            <a:avLst/>
          </a:prstGeom>
          <a:noFill/>
        </p:spPr>
        <p:txBody>
          <a:bodyPr wrap="square" rtlCol="0">
            <a:spAutoFit/>
          </a:bodyPr>
          <a:lstStyle/>
          <a:p>
            <a:r>
              <a:rPr lang="es-VE" sz="4000" dirty="0" smtClean="0">
                <a:solidFill>
                  <a:schemeClr val="accent2"/>
                </a:solidFill>
              </a:rPr>
              <a:t>Ligaduras de trompa </a:t>
            </a:r>
            <a:endParaRPr lang="es-VE" sz="4000" dirty="0">
              <a:solidFill>
                <a:schemeClr val="accent2"/>
              </a:solidFill>
            </a:endParaRPr>
          </a:p>
        </p:txBody>
      </p:sp>
      <p:sp>
        <p:nvSpPr>
          <p:cNvPr id="6" name="5 Rectángulo"/>
          <p:cNvSpPr/>
          <p:nvPr/>
        </p:nvSpPr>
        <p:spPr>
          <a:xfrm>
            <a:off x="171292" y="2039950"/>
            <a:ext cx="4608512" cy="392928"/>
          </a:xfrm>
          <a:prstGeom prst="rect">
            <a:avLst/>
          </a:prstGeom>
        </p:spPr>
        <p:txBody>
          <a:bodyPr wrap="square">
            <a:spAutoFit/>
          </a:bodyPr>
          <a:lstStyle/>
          <a:p>
            <a:pPr>
              <a:lnSpc>
                <a:spcPct val="80000"/>
              </a:lnSpc>
            </a:pPr>
            <a:r>
              <a:rPr lang="es-ES" altLang="es-ES" sz="2400" dirty="0" smtClean="0">
                <a:solidFill>
                  <a:schemeClr val="accent2"/>
                </a:solidFill>
              </a:rPr>
              <a:t>(Esterilización </a:t>
            </a:r>
            <a:r>
              <a:rPr lang="es-ES" altLang="es-ES" sz="2400" dirty="0">
                <a:solidFill>
                  <a:schemeClr val="accent2"/>
                </a:solidFill>
              </a:rPr>
              <a:t>quirúrgica </a:t>
            </a:r>
            <a:r>
              <a:rPr lang="es-ES" altLang="es-ES" sz="2400" dirty="0" smtClean="0">
                <a:solidFill>
                  <a:schemeClr val="accent2"/>
                </a:solidFill>
              </a:rPr>
              <a:t>femenina)</a:t>
            </a:r>
            <a:endParaRPr lang="es-ES" altLang="es-ES" sz="2400" dirty="0">
              <a:solidFill>
                <a:schemeClr val="accent2"/>
              </a:solidFill>
            </a:endParaRPr>
          </a:p>
        </p:txBody>
      </p:sp>
      <p:pic>
        <p:nvPicPr>
          <p:cNvPr id="7" name="Picture 4" descr="Procedimiento"/>
          <p:cNvPicPr>
            <a:picLocks noChangeAspect="1" noChangeArrowheads="1"/>
          </p:cNvPicPr>
          <p:nvPr/>
        </p:nvPicPr>
        <p:blipFill>
          <a:blip r:embed="rId2">
            <a:extLst>
              <a:ext uri="{28A0092B-C50C-407E-A947-70E740481C1C}">
                <a14:useLocalDpi xmlns:a14="http://schemas.microsoft.com/office/drawing/2010/main" val="0"/>
              </a:ext>
            </a:extLst>
          </a:blip>
          <a:srcRect b="5669"/>
          <a:stretch>
            <a:fillRect/>
          </a:stretch>
        </p:blipFill>
        <p:spPr>
          <a:xfrm>
            <a:off x="1118795" y="2499064"/>
            <a:ext cx="6876834" cy="4365433"/>
          </a:xfrm>
          <a:prstGeom prst="rect">
            <a:avLst/>
          </a:prstGeom>
          <a:noFill/>
        </p:spPr>
      </p:pic>
    </p:spTree>
    <p:extLst>
      <p:ext uri="{BB962C8B-B14F-4D97-AF65-F5344CB8AC3E}">
        <p14:creationId xmlns:p14="http://schemas.microsoft.com/office/powerpoint/2010/main" val="1090936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5400600" cy="646331"/>
          </a:xfrm>
          <a:prstGeom prst="rect">
            <a:avLst/>
          </a:prstGeom>
          <a:noFill/>
        </p:spPr>
        <p:txBody>
          <a:bodyPr wrap="square" rtlCol="0">
            <a:spAutoFit/>
          </a:bodyPr>
          <a:lstStyle/>
          <a:p>
            <a:r>
              <a:rPr lang="es-VE" sz="3600" dirty="0" smtClean="0">
                <a:solidFill>
                  <a:schemeClr val="accent1"/>
                </a:solidFill>
              </a:rPr>
              <a:t>MÉTODOS QUIRÚRGICOS </a:t>
            </a:r>
            <a:endParaRPr lang="es-VE" sz="3600" dirty="0">
              <a:solidFill>
                <a:schemeClr val="accent1"/>
              </a:solidFill>
            </a:endParaRPr>
          </a:p>
        </p:txBody>
      </p:sp>
      <p:sp>
        <p:nvSpPr>
          <p:cNvPr id="8" name="7 CuadroTexto"/>
          <p:cNvSpPr txBox="1"/>
          <p:nvPr/>
        </p:nvSpPr>
        <p:spPr>
          <a:xfrm>
            <a:off x="611560" y="1347238"/>
            <a:ext cx="3195726" cy="707886"/>
          </a:xfrm>
          <a:prstGeom prst="rect">
            <a:avLst/>
          </a:prstGeom>
          <a:noFill/>
        </p:spPr>
        <p:txBody>
          <a:bodyPr wrap="square" rtlCol="0">
            <a:spAutoFit/>
          </a:bodyPr>
          <a:lstStyle/>
          <a:p>
            <a:r>
              <a:rPr lang="es-VE" sz="4000" dirty="0" smtClean="0">
                <a:solidFill>
                  <a:schemeClr val="accent2"/>
                </a:solidFill>
              </a:rPr>
              <a:t>Vasectomía</a:t>
            </a:r>
            <a:r>
              <a:rPr lang="es-VE" dirty="0" smtClean="0"/>
              <a:t> </a:t>
            </a:r>
            <a:endParaRPr lang="es-VE" dirty="0"/>
          </a:p>
        </p:txBody>
      </p:sp>
      <p:sp>
        <p:nvSpPr>
          <p:cNvPr id="9" name="8 CuadroTexto"/>
          <p:cNvSpPr txBox="1"/>
          <p:nvPr/>
        </p:nvSpPr>
        <p:spPr>
          <a:xfrm>
            <a:off x="-20458" y="1855069"/>
            <a:ext cx="3816424" cy="830997"/>
          </a:xfrm>
          <a:prstGeom prst="rect">
            <a:avLst/>
          </a:prstGeom>
          <a:noFill/>
        </p:spPr>
        <p:txBody>
          <a:bodyPr wrap="square" rtlCol="0">
            <a:spAutoFit/>
          </a:bodyPr>
          <a:lstStyle/>
          <a:p>
            <a:pPr algn="ctr"/>
            <a:r>
              <a:rPr lang="es-VE" sz="2400" dirty="0" smtClean="0">
                <a:solidFill>
                  <a:schemeClr val="accent2"/>
                </a:solidFill>
              </a:rPr>
              <a:t>(Esterilización quirúrgica masculina</a:t>
            </a:r>
            <a:r>
              <a:rPr lang="es-VE" sz="2000" dirty="0" smtClean="0">
                <a:solidFill>
                  <a:schemeClr val="accent2"/>
                </a:solidFill>
              </a:rPr>
              <a:t>) </a:t>
            </a:r>
            <a:endParaRPr lang="es-VE" sz="2000" dirty="0">
              <a:solidFill>
                <a:schemeClr val="accent2"/>
              </a:solidFill>
            </a:endParaRPr>
          </a:p>
        </p:txBody>
      </p:sp>
      <p:pic>
        <p:nvPicPr>
          <p:cNvPr id="10" name="Picture 3" descr="Antes y después de la vasectomía"/>
          <p:cNvPicPr>
            <a:picLocks noChangeAspect="1" noChangeArrowheads="1"/>
          </p:cNvPicPr>
          <p:nvPr/>
        </p:nvPicPr>
        <p:blipFill>
          <a:blip r:embed="rId2">
            <a:lum bright="10000"/>
            <a:extLst>
              <a:ext uri="{28A0092B-C50C-407E-A947-70E740481C1C}">
                <a14:useLocalDpi xmlns:a14="http://schemas.microsoft.com/office/drawing/2010/main" val="0"/>
              </a:ext>
            </a:extLst>
          </a:blip>
          <a:srcRect t="9921" b="8466"/>
          <a:stretch>
            <a:fillRect/>
          </a:stretch>
        </p:blipFill>
        <p:spPr bwMode="auto">
          <a:xfrm>
            <a:off x="836967" y="3919537"/>
            <a:ext cx="7459662"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4566778" y="1484784"/>
            <a:ext cx="45772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20000"/>
              </a:spcBef>
            </a:pPr>
            <a:r>
              <a:rPr lang="es-ES" altLang="es-ES" sz="2800" dirty="0">
                <a:solidFill>
                  <a:srgbClr val="000000"/>
                </a:solidFill>
              </a:rPr>
              <a:t> Se Bloquea los conductos deferentes para impedir el paso de los espermatozoides desde los testículos hasta la uretra.</a:t>
            </a:r>
          </a:p>
        </p:txBody>
      </p:sp>
      <p:sp>
        <p:nvSpPr>
          <p:cNvPr id="2" name="1 CuadroTexto"/>
          <p:cNvSpPr txBox="1"/>
          <p:nvPr/>
        </p:nvSpPr>
        <p:spPr>
          <a:xfrm>
            <a:off x="6767736" y="3582731"/>
            <a:ext cx="2376264" cy="369332"/>
          </a:xfrm>
          <a:prstGeom prst="rect">
            <a:avLst/>
          </a:prstGeom>
          <a:noFill/>
        </p:spPr>
        <p:txBody>
          <a:bodyPr wrap="square" rtlCol="0">
            <a:spAutoFit/>
          </a:bodyPr>
          <a:lstStyle/>
          <a:p>
            <a:r>
              <a:rPr lang="es-VE" dirty="0" smtClean="0"/>
              <a:t>99% de efectividad  </a:t>
            </a:r>
            <a:endParaRPr lang="es-VE" dirty="0"/>
          </a:p>
        </p:txBody>
      </p:sp>
    </p:spTree>
    <p:extLst>
      <p:ext uri="{BB962C8B-B14F-4D97-AF65-F5344CB8AC3E}">
        <p14:creationId xmlns:p14="http://schemas.microsoft.com/office/powerpoint/2010/main" val="67722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5400600" cy="646331"/>
          </a:xfrm>
          <a:prstGeom prst="rect">
            <a:avLst/>
          </a:prstGeom>
          <a:noFill/>
        </p:spPr>
        <p:txBody>
          <a:bodyPr wrap="square" rtlCol="0">
            <a:spAutoFit/>
          </a:bodyPr>
          <a:lstStyle/>
          <a:p>
            <a:r>
              <a:rPr lang="es-VE" sz="3600" dirty="0" smtClean="0">
                <a:solidFill>
                  <a:schemeClr val="accent1"/>
                </a:solidFill>
              </a:rPr>
              <a:t>MÉTODOS QUIRÚRGICOS </a:t>
            </a:r>
            <a:endParaRPr lang="es-VE" sz="3600" dirty="0">
              <a:solidFill>
                <a:schemeClr val="accent1"/>
              </a:solidFill>
            </a:endParaRPr>
          </a:p>
        </p:txBody>
      </p:sp>
      <p:sp>
        <p:nvSpPr>
          <p:cNvPr id="5" name="4 CuadroTexto"/>
          <p:cNvSpPr txBox="1"/>
          <p:nvPr/>
        </p:nvSpPr>
        <p:spPr>
          <a:xfrm>
            <a:off x="827584" y="1339027"/>
            <a:ext cx="3195726" cy="707886"/>
          </a:xfrm>
          <a:prstGeom prst="rect">
            <a:avLst/>
          </a:prstGeom>
          <a:noFill/>
        </p:spPr>
        <p:txBody>
          <a:bodyPr wrap="square" rtlCol="0">
            <a:spAutoFit/>
          </a:bodyPr>
          <a:lstStyle/>
          <a:p>
            <a:r>
              <a:rPr lang="es-VE" sz="4000" dirty="0" smtClean="0">
                <a:solidFill>
                  <a:schemeClr val="accent2"/>
                </a:solidFill>
              </a:rPr>
              <a:t>Vasectomía</a:t>
            </a:r>
            <a:r>
              <a:rPr lang="es-VE" dirty="0" smtClean="0"/>
              <a:t> </a:t>
            </a:r>
            <a:endParaRPr lang="es-VE" dirty="0"/>
          </a:p>
        </p:txBody>
      </p:sp>
      <p:sp>
        <p:nvSpPr>
          <p:cNvPr id="7" name="6 CuadroTexto"/>
          <p:cNvSpPr txBox="1"/>
          <p:nvPr/>
        </p:nvSpPr>
        <p:spPr>
          <a:xfrm>
            <a:off x="-346861" y="1849279"/>
            <a:ext cx="5112568" cy="461665"/>
          </a:xfrm>
          <a:prstGeom prst="rect">
            <a:avLst/>
          </a:prstGeom>
          <a:noFill/>
        </p:spPr>
        <p:txBody>
          <a:bodyPr wrap="square" rtlCol="0">
            <a:spAutoFit/>
          </a:bodyPr>
          <a:lstStyle/>
          <a:p>
            <a:pPr algn="ctr"/>
            <a:r>
              <a:rPr lang="es-VE" sz="2400" dirty="0" smtClean="0">
                <a:solidFill>
                  <a:schemeClr val="accent2"/>
                </a:solidFill>
              </a:rPr>
              <a:t>(Esterilización quirúrgica masculina</a:t>
            </a:r>
            <a:r>
              <a:rPr lang="es-VE" sz="2000" dirty="0" smtClean="0">
                <a:solidFill>
                  <a:schemeClr val="accent2"/>
                </a:solidFill>
              </a:rPr>
              <a:t>) </a:t>
            </a:r>
            <a:endParaRPr lang="es-VE" sz="2000" dirty="0">
              <a:solidFill>
                <a:schemeClr val="accent2"/>
              </a:solidFill>
            </a:endParaRPr>
          </a:p>
        </p:txBody>
      </p:sp>
      <p:sp>
        <p:nvSpPr>
          <p:cNvPr id="8" name="7 CuadroTexto"/>
          <p:cNvSpPr txBox="1"/>
          <p:nvPr/>
        </p:nvSpPr>
        <p:spPr>
          <a:xfrm>
            <a:off x="4284" y="2310944"/>
            <a:ext cx="8744179" cy="1200329"/>
          </a:xfrm>
          <a:prstGeom prst="rect">
            <a:avLst/>
          </a:prstGeom>
          <a:noFill/>
        </p:spPr>
        <p:txBody>
          <a:bodyPr wrap="square" rtlCol="0">
            <a:spAutoFit/>
          </a:bodyPr>
          <a:lstStyle/>
          <a:p>
            <a:pPr marL="342900" indent="-342900" algn="just">
              <a:buClr>
                <a:schemeClr val="accent3">
                  <a:lumMod val="75000"/>
                </a:schemeClr>
              </a:buClr>
              <a:buFont typeface="Arial" pitchFamily="34" charset="0"/>
              <a:buChar char="•"/>
            </a:pPr>
            <a:r>
              <a:rPr lang="es-ES" sz="2400" dirty="0"/>
              <a:t>C</a:t>
            </a:r>
            <a:r>
              <a:rPr lang="es-ES" sz="2400" dirty="0" smtClean="0"/>
              <a:t>irugía </a:t>
            </a:r>
            <a:r>
              <a:rPr lang="es-ES" sz="2400" dirty="0"/>
              <a:t>menor que se hace en el consultorio para cortar los conductos deferentes, que son los que llevan los espermatozoides al exterior. </a:t>
            </a:r>
            <a:endParaRPr lang="es-ES" sz="2400" dirty="0" smtClean="0"/>
          </a:p>
        </p:txBody>
      </p:sp>
      <p:sp>
        <p:nvSpPr>
          <p:cNvPr id="11" name="10 CuadroTexto"/>
          <p:cNvSpPr txBox="1"/>
          <p:nvPr/>
        </p:nvSpPr>
        <p:spPr>
          <a:xfrm>
            <a:off x="-9139" y="3511273"/>
            <a:ext cx="8757601" cy="1569660"/>
          </a:xfrm>
          <a:prstGeom prst="rect">
            <a:avLst/>
          </a:prstGeom>
          <a:noFill/>
        </p:spPr>
        <p:txBody>
          <a:bodyPr wrap="square" rtlCol="0">
            <a:spAutoFit/>
          </a:bodyPr>
          <a:lstStyle/>
          <a:p>
            <a:pPr marL="342900" indent="-342900" algn="just">
              <a:buFont typeface="Arial" pitchFamily="34" charset="0"/>
              <a:buChar char="•"/>
            </a:pPr>
            <a:r>
              <a:rPr lang="es-VE" sz="2400" dirty="0" smtClean="0"/>
              <a:t>Después de la vasectomía, los espermatozoides continúan produciéndose, pero no salen con el semen, el cual se examinará en las semanas posteriores a la operación para verificar que no contenga espermatozoides. </a:t>
            </a:r>
            <a:endParaRPr lang="es-VE" sz="2400" dirty="0"/>
          </a:p>
        </p:txBody>
      </p:sp>
      <p:sp>
        <p:nvSpPr>
          <p:cNvPr id="12" name="11 CuadroTexto"/>
          <p:cNvSpPr txBox="1"/>
          <p:nvPr/>
        </p:nvSpPr>
        <p:spPr>
          <a:xfrm>
            <a:off x="4284" y="5092672"/>
            <a:ext cx="8888196" cy="1569660"/>
          </a:xfrm>
          <a:prstGeom prst="rect">
            <a:avLst/>
          </a:prstGeom>
          <a:noFill/>
        </p:spPr>
        <p:txBody>
          <a:bodyPr wrap="square" rtlCol="0">
            <a:spAutoFit/>
          </a:bodyPr>
          <a:lstStyle/>
          <a:p>
            <a:pPr marL="342900" indent="-342900" algn="just">
              <a:buClr>
                <a:schemeClr val="accent3">
                  <a:lumMod val="75000"/>
                </a:schemeClr>
              </a:buClr>
              <a:buFont typeface="Arial" pitchFamily="34" charset="0"/>
              <a:buChar char="•"/>
            </a:pPr>
            <a:r>
              <a:rPr lang="es-ES" sz="2400" dirty="0" smtClean="0"/>
              <a:t>Recomendado para hombres que NO desean tener más hijos. Si </a:t>
            </a:r>
            <a:r>
              <a:rPr lang="es-ES" sz="2400" dirty="0"/>
              <a:t>se cambia de opinión en el futuro y se desea tener hijos, existen dos opciones: la recanalización de los conductos deferentes y la fecundación in vitro</a:t>
            </a:r>
          </a:p>
        </p:txBody>
      </p:sp>
    </p:spTree>
    <p:extLst>
      <p:ext uri="{BB962C8B-B14F-4D97-AF65-F5344CB8AC3E}">
        <p14:creationId xmlns:p14="http://schemas.microsoft.com/office/powerpoint/2010/main" val="3842608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5400600" cy="646331"/>
          </a:xfrm>
          <a:prstGeom prst="rect">
            <a:avLst/>
          </a:prstGeom>
          <a:noFill/>
        </p:spPr>
        <p:txBody>
          <a:bodyPr wrap="square" rtlCol="0">
            <a:spAutoFit/>
          </a:bodyPr>
          <a:lstStyle/>
          <a:p>
            <a:r>
              <a:rPr lang="es-VE" sz="3600" dirty="0" smtClean="0">
                <a:solidFill>
                  <a:schemeClr val="accent1"/>
                </a:solidFill>
              </a:rPr>
              <a:t>MÉTODOS QUIRÚRGICOS </a:t>
            </a:r>
            <a:endParaRPr lang="es-VE" sz="3600" dirty="0">
              <a:solidFill>
                <a:schemeClr val="accent1"/>
              </a:solidFill>
            </a:endParaRPr>
          </a:p>
        </p:txBody>
      </p:sp>
      <p:pic>
        <p:nvPicPr>
          <p:cNvPr id="5" name="Picture 5" descr="Antes y después de la vasectomía"/>
          <p:cNvPicPr>
            <a:picLocks noChangeAspect="1" noChangeArrowheads="1"/>
          </p:cNvPicPr>
          <p:nvPr/>
        </p:nvPicPr>
        <p:blipFill>
          <a:blip r:embed="rId2">
            <a:extLst>
              <a:ext uri="{28A0092B-C50C-407E-A947-70E740481C1C}">
                <a14:useLocalDpi xmlns:a14="http://schemas.microsoft.com/office/drawing/2010/main" val="0"/>
              </a:ext>
            </a:extLst>
          </a:blip>
          <a:srcRect b="9644"/>
          <a:stretch>
            <a:fillRect/>
          </a:stretch>
        </p:blipFill>
        <p:spPr bwMode="auto">
          <a:xfrm>
            <a:off x="971550" y="2137294"/>
            <a:ext cx="7200900" cy="46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827584" y="1339027"/>
            <a:ext cx="3195726" cy="707886"/>
          </a:xfrm>
          <a:prstGeom prst="rect">
            <a:avLst/>
          </a:prstGeom>
          <a:noFill/>
        </p:spPr>
        <p:txBody>
          <a:bodyPr wrap="square" rtlCol="0">
            <a:spAutoFit/>
          </a:bodyPr>
          <a:lstStyle/>
          <a:p>
            <a:r>
              <a:rPr lang="es-VE" sz="4000" dirty="0" smtClean="0">
                <a:solidFill>
                  <a:schemeClr val="accent2"/>
                </a:solidFill>
              </a:rPr>
              <a:t>Vasectomía</a:t>
            </a:r>
            <a:r>
              <a:rPr lang="es-VE" dirty="0" smtClean="0"/>
              <a:t> </a:t>
            </a:r>
            <a:endParaRPr lang="es-VE" dirty="0"/>
          </a:p>
        </p:txBody>
      </p:sp>
      <p:sp>
        <p:nvSpPr>
          <p:cNvPr id="7" name="6 CuadroTexto"/>
          <p:cNvSpPr txBox="1"/>
          <p:nvPr/>
        </p:nvSpPr>
        <p:spPr>
          <a:xfrm>
            <a:off x="-346861" y="1849279"/>
            <a:ext cx="5112568" cy="461665"/>
          </a:xfrm>
          <a:prstGeom prst="rect">
            <a:avLst/>
          </a:prstGeom>
          <a:noFill/>
        </p:spPr>
        <p:txBody>
          <a:bodyPr wrap="square" rtlCol="0">
            <a:spAutoFit/>
          </a:bodyPr>
          <a:lstStyle/>
          <a:p>
            <a:pPr algn="ctr"/>
            <a:r>
              <a:rPr lang="es-VE" sz="2400" dirty="0" smtClean="0">
                <a:solidFill>
                  <a:schemeClr val="accent2"/>
                </a:solidFill>
              </a:rPr>
              <a:t>(Esterilización quirúrgica masculina</a:t>
            </a:r>
            <a:r>
              <a:rPr lang="es-VE" sz="2000" dirty="0" smtClean="0">
                <a:solidFill>
                  <a:schemeClr val="accent2"/>
                </a:solidFill>
              </a:rPr>
              <a:t>) </a:t>
            </a:r>
            <a:endParaRPr lang="es-VE" sz="2000" dirty="0">
              <a:solidFill>
                <a:schemeClr val="accent2"/>
              </a:solidFill>
            </a:endParaRPr>
          </a:p>
        </p:txBody>
      </p:sp>
    </p:spTree>
    <p:extLst>
      <p:ext uri="{BB962C8B-B14F-4D97-AF65-F5344CB8AC3E}">
        <p14:creationId xmlns:p14="http://schemas.microsoft.com/office/powerpoint/2010/main" val="765768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5400600" cy="646331"/>
          </a:xfrm>
          <a:prstGeom prst="rect">
            <a:avLst/>
          </a:prstGeom>
          <a:noFill/>
        </p:spPr>
        <p:txBody>
          <a:bodyPr wrap="square" rtlCol="0">
            <a:spAutoFit/>
          </a:bodyPr>
          <a:lstStyle/>
          <a:p>
            <a:r>
              <a:rPr lang="es-VE" sz="3600" dirty="0" smtClean="0">
                <a:solidFill>
                  <a:schemeClr val="accent1"/>
                </a:solidFill>
              </a:rPr>
              <a:t>MÉTODOS QUIRÚRGICOS </a:t>
            </a:r>
            <a:endParaRPr lang="es-VE" sz="3600" dirty="0">
              <a:solidFill>
                <a:schemeClr val="accent1"/>
              </a:solidFill>
            </a:endParaRPr>
          </a:p>
        </p:txBody>
      </p:sp>
      <p:pic>
        <p:nvPicPr>
          <p:cNvPr id="5" name="Picture 3"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751" y="1752447"/>
            <a:ext cx="6334497" cy="455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084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764704"/>
            <a:ext cx="5688632" cy="646331"/>
          </a:xfrm>
          <a:prstGeom prst="rect">
            <a:avLst/>
          </a:prstGeom>
          <a:noFill/>
        </p:spPr>
        <p:txBody>
          <a:bodyPr wrap="square" rtlCol="0">
            <a:spAutoFit/>
          </a:bodyPr>
          <a:lstStyle/>
          <a:p>
            <a:r>
              <a:rPr lang="es-VE" sz="3600" dirty="0" smtClean="0">
                <a:solidFill>
                  <a:schemeClr val="accent1"/>
                </a:solidFill>
              </a:rPr>
              <a:t>MÉTODOS MECÁNICANICOS </a:t>
            </a:r>
            <a:endParaRPr lang="es-VE" sz="3600" dirty="0">
              <a:solidFill>
                <a:schemeClr val="accent1"/>
              </a:solidFill>
            </a:endParaRPr>
          </a:p>
        </p:txBody>
      </p:sp>
      <p:sp>
        <p:nvSpPr>
          <p:cNvPr id="6" name="5 CuadroTexto"/>
          <p:cNvSpPr txBox="1"/>
          <p:nvPr/>
        </p:nvSpPr>
        <p:spPr>
          <a:xfrm>
            <a:off x="-24705" y="1489467"/>
            <a:ext cx="4320480" cy="523220"/>
          </a:xfrm>
          <a:prstGeom prst="rect">
            <a:avLst/>
          </a:prstGeom>
          <a:noFill/>
        </p:spPr>
        <p:txBody>
          <a:bodyPr wrap="square" rtlCol="0">
            <a:spAutoFit/>
          </a:bodyPr>
          <a:lstStyle/>
          <a:p>
            <a:r>
              <a:rPr lang="es-VE" sz="2800" dirty="0" smtClean="0">
                <a:solidFill>
                  <a:schemeClr val="accent2"/>
                </a:solidFill>
              </a:rPr>
              <a:t>Dispositivo intrauterino (DIU) </a:t>
            </a:r>
            <a:endParaRPr lang="es-VE" sz="2800" dirty="0">
              <a:solidFill>
                <a:schemeClr val="accent2"/>
              </a:solidFill>
            </a:endParaRPr>
          </a:p>
        </p:txBody>
      </p:sp>
      <p:pic>
        <p:nvPicPr>
          <p:cNvPr id="1026" name="Picture 2" descr="Resultado de imagen para dispositivo intrauter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79" y="1489467"/>
            <a:ext cx="4579321" cy="4048516"/>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14321" y="2049090"/>
            <a:ext cx="4320480" cy="1200329"/>
          </a:xfrm>
          <a:prstGeom prst="rect">
            <a:avLst/>
          </a:prstGeom>
          <a:noFill/>
        </p:spPr>
        <p:txBody>
          <a:bodyPr wrap="square" rtlCol="0">
            <a:spAutoFit/>
          </a:bodyPr>
          <a:lstStyle/>
          <a:p>
            <a:pPr marL="342900" indent="-342900" algn="just">
              <a:buClr>
                <a:schemeClr val="accent3">
                  <a:lumMod val="75000"/>
                </a:schemeClr>
              </a:buClr>
              <a:buFont typeface="Arial" pitchFamily="34" charset="0"/>
              <a:buChar char="•"/>
            </a:pPr>
            <a:r>
              <a:rPr lang="es-ES" sz="2400" dirty="0"/>
              <a:t>Dispositivo de plástico, </a:t>
            </a:r>
            <a:r>
              <a:rPr lang="es-ES" sz="2400" dirty="0" smtClean="0"/>
              <a:t>algunas </a:t>
            </a:r>
            <a:r>
              <a:rPr lang="es-ES" sz="2400" dirty="0"/>
              <a:t>veces con una aleación de cobre o </a:t>
            </a:r>
            <a:r>
              <a:rPr lang="es-ES" sz="2400" dirty="0" smtClean="0"/>
              <a:t>plata.</a:t>
            </a:r>
          </a:p>
        </p:txBody>
      </p:sp>
      <p:sp>
        <p:nvSpPr>
          <p:cNvPr id="9" name="Rectangle 2"/>
          <p:cNvSpPr/>
          <p:nvPr/>
        </p:nvSpPr>
        <p:spPr>
          <a:xfrm>
            <a:off x="-1" y="3701776"/>
            <a:ext cx="4306159" cy="2677656"/>
          </a:xfrm>
          <a:prstGeom prst="rect">
            <a:avLst/>
          </a:prstGeom>
        </p:spPr>
        <p:txBody>
          <a:bodyPr wrap="square">
            <a:spAutoFit/>
          </a:bodyPr>
          <a:lstStyle/>
          <a:p>
            <a:pPr marL="342900" indent="-342900" algn="just">
              <a:buClr>
                <a:schemeClr val="accent3">
                  <a:lumMod val="75000"/>
                </a:schemeClr>
              </a:buClr>
              <a:buFont typeface="Arial" pitchFamily="34" charset="0"/>
              <a:buChar char="•"/>
            </a:pPr>
            <a:r>
              <a:rPr lang="es-ES" sz="2400" dirty="0" smtClean="0"/>
              <a:t>Su </a:t>
            </a:r>
            <a:r>
              <a:rPr lang="es-ES" sz="2400" dirty="0"/>
              <a:t>mecanismo de acción consiste en espesar el moco cervical y generar un ambiente inadecuado para la movilidad y vitalidad de los espermatozoides, a fin de evitar la fertilización. </a:t>
            </a:r>
          </a:p>
        </p:txBody>
      </p:sp>
      <p:sp>
        <p:nvSpPr>
          <p:cNvPr id="7" name="6 CuadroTexto"/>
          <p:cNvSpPr txBox="1"/>
          <p:nvPr/>
        </p:nvSpPr>
        <p:spPr>
          <a:xfrm>
            <a:off x="5940152" y="6010100"/>
            <a:ext cx="2592288" cy="369332"/>
          </a:xfrm>
          <a:prstGeom prst="rect">
            <a:avLst/>
          </a:prstGeom>
          <a:noFill/>
        </p:spPr>
        <p:txBody>
          <a:bodyPr wrap="square" rtlCol="0">
            <a:spAutoFit/>
          </a:bodyPr>
          <a:lstStyle/>
          <a:p>
            <a:r>
              <a:rPr lang="es-VE" dirty="0" smtClean="0"/>
              <a:t>98% de efectividad</a:t>
            </a:r>
            <a:endParaRPr lang="es-VE" dirty="0"/>
          </a:p>
        </p:txBody>
      </p:sp>
    </p:spTree>
    <p:extLst>
      <p:ext uri="{BB962C8B-B14F-4D97-AF65-F5344CB8AC3E}">
        <p14:creationId xmlns:p14="http://schemas.microsoft.com/office/powerpoint/2010/main" val="104226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4706" y="2056474"/>
            <a:ext cx="8773169" cy="1200329"/>
          </a:xfrm>
          <a:prstGeom prst="rect">
            <a:avLst/>
          </a:prstGeom>
          <a:noFill/>
        </p:spPr>
        <p:txBody>
          <a:bodyPr wrap="square" rtlCol="0">
            <a:spAutoFit/>
          </a:bodyPr>
          <a:lstStyle/>
          <a:p>
            <a:pPr marL="342900" indent="-342900" algn="just">
              <a:buClr>
                <a:schemeClr val="accent3">
                  <a:lumMod val="75000"/>
                </a:schemeClr>
              </a:buClr>
              <a:buFont typeface="Arial" pitchFamily="34" charset="0"/>
              <a:buChar char="•"/>
            </a:pPr>
            <a:r>
              <a:rPr lang="es-ES" sz="2400" dirty="0" smtClean="0"/>
              <a:t>El médico coloca </a:t>
            </a:r>
            <a:r>
              <a:rPr lang="es-ES" sz="2400" dirty="0"/>
              <a:t>el DIU dentro del útero, en el </a:t>
            </a:r>
            <a:r>
              <a:rPr lang="es-ES" sz="2400" dirty="0" smtClean="0"/>
              <a:t>consultorio. El procedimiento </a:t>
            </a:r>
            <a:r>
              <a:rPr lang="es-ES" sz="2400" dirty="0"/>
              <a:t>que dura menos de 5 minutos y no requiere </a:t>
            </a:r>
            <a:r>
              <a:rPr lang="es-ES" sz="2400" dirty="0" smtClean="0"/>
              <a:t>anestesia.</a:t>
            </a:r>
          </a:p>
        </p:txBody>
      </p:sp>
      <p:sp>
        <p:nvSpPr>
          <p:cNvPr id="5" name="4 CuadroTexto"/>
          <p:cNvSpPr txBox="1"/>
          <p:nvPr/>
        </p:nvSpPr>
        <p:spPr>
          <a:xfrm>
            <a:off x="0" y="3429000"/>
            <a:ext cx="7181807" cy="461665"/>
          </a:xfrm>
          <a:prstGeom prst="rect">
            <a:avLst/>
          </a:prstGeom>
          <a:noFill/>
        </p:spPr>
        <p:txBody>
          <a:bodyPr wrap="square" rtlCol="0">
            <a:spAutoFit/>
          </a:bodyPr>
          <a:lstStyle/>
          <a:p>
            <a:pPr marL="342900" indent="-342900" algn="just">
              <a:buClr>
                <a:schemeClr val="accent3">
                  <a:lumMod val="75000"/>
                </a:schemeClr>
              </a:buClr>
              <a:buFont typeface="Arial" pitchFamily="34" charset="0"/>
              <a:buChar char="•"/>
            </a:pPr>
            <a:r>
              <a:rPr lang="es-ES" sz="2400" dirty="0"/>
              <a:t>E</a:t>
            </a:r>
            <a:r>
              <a:rPr lang="es-ES" sz="2400" dirty="0" smtClean="0"/>
              <a:t>s económico y puede durar de 2 a 5 años.</a:t>
            </a:r>
          </a:p>
        </p:txBody>
      </p:sp>
      <p:sp>
        <p:nvSpPr>
          <p:cNvPr id="6" name="5 CuadroTexto"/>
          <p:cNvSpPr txBox="1"/>
          <p:nvPr/>
        </p:nvSpPr>
        <p:spPr>
          <a:xfrm>
            <a:off x="539552" y="764704"/>
            <a:ext cx="5688632" cy="646331"/>
          </a:xfrm>
          <a:prstGeom prst="rect">
            <a:avLst/>
          </a:prstGeom>
          <a:noFill/>
        </p:spPr>
        <p:txBody>
          <a:bodyPr wrap="square" rtlCol="0">
            <a:spAutoFit/>
          </a:bodyPr>
          <a:lstStyle/>
          <a:p>
            <a:r>
              <a:rPr lang="es-VE" sz="3600" dirty="0" smtClean="0">
                <a:solidFill>
                  <a:schemeClr val="accent1"/>
                </a:solidFill>
              </a:rPr>
              <a:t>MÉTODOS MECÁNICANICOS </a:t>
            </a:r>
            <a:endParaRPr lang="es-VE" sz="3600" dirty="0">
              <a:solidFill>
                <a:schemeClr val="accent1"/>
              </a:solidFill>
            </a:endParaRPr>
          </a:p>
        </p:txBody>
      </p:sp>
      <p:sp>
        <p:nvSpPr>
          <p:cNvPr id="7" name="6 CuadroTexto"/>
          <p:cNvSpPr txBox="1"/>
          <p:nvPr/>
        </p:nvSpPr>
        <p:spPr>
          <a:xfrm>
            <a:off x="-24705" y="1489467"/>
            <a:ext cx="4320480" cy="523220"/>
          </a:xfrm>
          <a:prstGeom prst="rect">
            <a:avLst/>
          </a:prstGeom>
          <a:noFill/>
        </p:spPr>
        <p:txBody>
          <a:bodyPr wrap="square" rtlCol="0">
            <a:spAutoFit/>
          </a:bodyPr>
          <a:lstStyle/>
          <a:p>
            <a:r>
              <a:rPr lang="es-VE" sz="2800" dirty="0" smtClean="0">
                <a:solidFill>
                  <a:schemeClr val="accent2"/>
                </a:solidFill>
              </a:rPr>
              <a:t>Dispositivo intrauterino (DIU) </a:t>
            </a:r>
            <a:endParaRPr lang="es-VE" sz="2800" dirty="0">
              <a:solidFill>
                <a:schemeClr val="accent2"/>
              </a:solidFill>
            </a:endParaRPr>
          </a:p>
        </p:txBody>
      </p:sp>
    </p:spTree>
    <p:extLst>
      <p:ext uri="{BB962C8B-B14F-4D97-AF65-F5344CB8AC3E}">
        <p14:creationId xmlns:p14="http://schemas.microsoft.com/office/powerpoint/2010/main" val="1381154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ispositivos intrauterinos"/>
          <p:cNvPicPr>
            <a:picLocks noChangeAspect="1" noChangeArrowheads="1"/>
          </p:cNvPicPr>
          <p:nvPr/>
        </p:nvPicPr>
        <p:blipFill>
          <a:blip r:embed="rId2">
            <a:extLst>
              <a:ext uri="{28A0092B-C50C-407E-A947-70E740481C1C}">
                <a14:useLocalDpi xmlns:a14="http://schemas.microsoft.com/office/drawing/2010/main" val="0"/>
              </a:ext>
            </a:extLst>
          </a:blip>
          <a:srcRect b="5750"/>
          <a:stretch>
            <a:fillRect/>
          </a:stretch>
        </p:blipFill>
        <p:spPr bwMode="auto">
          <a:xfrm>
            <a:off x="971550" y="1674813"/>
            <a:ext cx="7129463"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539552" y="764704"/>
            <a:ext cx="5688632" cy="646331"/>
          </a:xfrm>
          <a:prstGeom prst="rect">
            <a:avLst/>
          </a:prstGeom>
          <a:noFill/>
        </p:spPr>
        <p:txBody>
          <a:bodyPr wrap="square" rtlCol="0">
            <a:spAutoFit/>
          </a:bodyPr>
          <a:lstStyle/>
          <a:p>
            <a:r>
              <a:rPr lang="es-VE" sz="3600" dirty="0" smtClean="0">
                <a:solidFill>
                  <a:schemeClr val="accent1"/>
                </a:solidFill>
              </a:rPr>
              <a:t>MÉTODOS MECÁNICANICOS </a:t>
            </a:r>
            <a:endParaRPr lang="es-VE" sz="3600" dirty="0">
              <a:solidFill>
                <a:schemeClr val="accent1"/>
              </a:solidFill>
            </a:endParaRPr>
          </a:p>
        </p:txBody>
      </p:sp>
    </p:spTree>
    <p:extLst>
      <p:ext uri="{BB962C8B-B14F-4D97-AF65-F5344CB8AC3E}">
        <p14:creationId xmlns:p14="http://schemas.microsoft.com/office/powerpoint/2010/main" val="4101133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NATURALES </a:t>
            </a:r>
            <a:endParaRPr lang="es-VE" sz="3600" dirty="0">
              <a:solidFill>
                <a:schemeClr val="accent1"/>
              </a:solidFill>
            </a:endParaRPr>
          </a:p>
        </p:txBody>
      </p:sp>
      <p:sp>
        <p:nvSpPr>
          <p:cNvPr id="5" name="4 CuadroTexto"/>
          <p:cNvSpPr txBox="1"/>
          <p:nvPr/>
        </p:nvSpPr>
        <p:spPr>
          <a:xfrm>
            <a:off x="552527" y="1482156"/>
            <a:ext cx="3384376" cy="646331"/>
          </a:xfrm>
          <a:prstGeom prst="rect">
            <a:avLst/>
          </a:prstGeom>
          <a:noFill/>
        </p:spPr>
        <p:txBody>
          <a:bodyPr wrap="square" rtlCol="0">
            <a:spAutoFit/>
          </a:bodyPr>
          <a:lstStyle/>
          <a:p>
            <a:r>
              <a:rPr lang="es-VE" sz="3600" dirty="0" smtClean="0">
                <a:solidFill>
                  <a:schemeClr val="accent2"/>
                </a:solidFill>
              </a:rPr>
              <a:t>Método del ritmo </a:t>
            </a:r>
            <a:endParaRPr lang="es-VE" sz="3600" dirty="0">
              <a:solidFill>
                <a:schemeClr val="accent2"/>
              </a:solidFill>
            </a:endParaRPr>
          </a:p>
        </p:txBody>
      </p:sp>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1518150"/>
            <a:ext cx="4991100" cy="2571751"/>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9407" y="2157694"/>
            <a:ext cx="4085463" cy="1015663"/>
          </a:xfrm>
          <a:prstGeom prst="rect">
            <a:avLst/>
          </a:prstGeom>
          <a:noFill/>
        </p:spPr>
        <p:txBody>
          <a:bodyPr wrap="square" rtlCol="0">
            <a:spAutoFit/>
          </a:bodyPr>
          <a:lstStyle/>
          <a:p>
            <a:pPr marL="342900" indent="-342900" algn="just">
              <a:buClr>
                <a:schemeClr val="accent3">
                  <a:lumMod val="75000"/>
                </a:schemeClr>
              </a:buClr>
              <a:buFont typeface="Arial" pitchFamily="34" charset="0"/>
              <a:buChar char="•"/>
            </a:pPr>
            <a:r>
              <a:rPr lang="es-ES" sz="2000" dirty="0" smtClean="0"/>
              <a:t>Consiste en dejar de tener relaciones coitales los días fértiles del ciclo menstrual.</a:t>
            </a:r>
          </a:p>
        </p:txBody>
      </p:sp>
      <p:sp>
        <p:nvSpPr>
          <p:cNvPr id="7" name="6 Rectángulo"/>
          <p:cNvSpPr/>
          <p:nvPr/>
        </p:nvSpPr>
        <p:spPr>
          <a:xfrm>
            <a:off x="18993" y="3463095"/>
            <a:ext cx="4572000" cy="1938992"/>
          </a:xfrm>
          <a:prstGeom prst="rect">
            <a:avLst/>
          </a:prstGeom>
        </p:spPr>
        <p:txBody>
          <a:bodyPr>
            <a:spAutoFit/>
          </a:bodyPr>
          <a:lstStyle/>
          <a:p>
            <a:pPr marL="285750" indent="-285750" algn="just">
              <a:buClr>
                <a:schemeClr val="accent1"/>
              </a:buClr>
              <a:buFont typeface="Arial" pitchFamily="34" charset="0"/>
              <a:buChar char="•"/>
            </a:pPr>
            <a:r>
              <a:rPr lang="es-ES" sz="2000" dirty="0"/>
              <a:t>Los días fértiles de una mujer dependen de la duración de su ciclo menstrual. El cual puede variar de 26 a 34 días. Se debe marcar en un calendario, entre 8 y 12 meses, los días de su menstruación (del primer día de su regla al último). </a:t>
            </a:r>
          </a:p>
        </p:txBody>
      </p:sp>
      <p:sp>
        <p:nvSpPr>
          <p:cNvPr id="10" name="9 Rectángulo"/>
          <p:cNvSpPr/>
          <p:nvPr/>
        </p:nvSpPr>
        <p:spPr>
          <a:xfrm>
            <a:off x="0" y="5805264"/>
            <a:ext cx="8801479" cy="707886"/>
          </a:xfrm>
          <a:prstGeom prst="rect">
            <a:avLst/>
          </a:prstGeom>
        </p:spPr>
        <p:txBody>
          <a:bodyPr wrap="square">
            <a:spAutoFit/>
          </a:bodyPr>
          <a:lstStyle/>
          <a:p>
            <a:pPr marL="342900" indent="-342900" algn="just">
              <a:buClr>
                <a:schemeClr val="accent1"/>
              </a:buClr>
              <a:buFont typeface="Arial" pitchFamily="34" charset="0"/>
              <a:buChar char="•"/>
            </a:pPr>
            <a:r>
              <a:rPr lang="es-ES" sz="2000" dirty="0"/>
              <a:t>Una vez señalados por lo menos 8 ciclos; se cuenta cuántos días transcurren desde el primer día de la regla hasta el día anterior al siguiente sangrado. </a:t>
            </a:r>
          </a:p>
        </p:txBody>
      </p:sp>
    </p:spTree>
    <p:extLst>
      <p:ext uri="{BB962C8B-B14F-4D97-AF65-F5344CB8AC3E}">
        <p14:creationId xmlns:p14="http://schemas.microsoft.com/office/powerpoint/2010/main" val="4037577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NATURALES </a:t>
            </a:r>
            <a:endParaRPr lang="es-VE" sz="3600" dirty="0">
              <a:solidFill>
                <a:schemeClr val="accent1"/>
              </a:solidFill>
            </a:endParaRPr>
          </a:p>
        </p:txBody>
      </p:sp>
      <p:sp>
        <p:nvSpPr>
          <p:cNvPr id="5" name="4 CuadroTexto"/>
          <p:cNvSpPr txBox="1"/>
          <p:nvPr/>
        </p:nvSpPr>
        <p:spPr>
          <a:xfrm>
            <a:off x="552527" y="1482156"/>
            <a:ext cx="3384376" cy="646331"/>
          </a:xfrm>
          <a:prstGeom prst="rect">
            <a:avLst/>
          </a:prstGeom>
          <a:noFill/>
        </p:spPr>
        <p:txBody>
          <a:bodyPr wrap="square" rtlCol="0">
            <a:spAutoFit/>
          </a:bodyPr>
          <a:lstStyle/>
          <a:p>
            <a:r>
              <a:rPr lang="es-VE" sz="3600" dirty="0" smtClean="0">
                <a:solidFill>
                  <a:schemeClr val="accent2"/>
                </a:solidFill>
              </a:rPr>
              <a:t>Método del ritmo </a:t>
            </a:r>
            <a:endParaRPr lang="es-VE" sz="3600" dirty="0">
              <a:solidFill>
                <a:schemeClr val="accent2"/>
              </a:solidFill>
            </a:endParaRPr>
          </a:p>
        </p:txBody>
      </p:sp>
      <p:sp>
        <p:nvSpPr>
          <p:cNvPr id="6" name="5 Rectángulo"/>
          <p:cNvSpPr/>
          <p:nvPr/>
        </p:nvSpPr>
        <p:spPr>
          <a:xfrm>
            <a:off x="-14788" y="2128487"/>
            <a:ext cx="8907268" cy="1015663"/>
          </a:xfrm>
          <a:prstGeom prst="rect">
            <a:avLst/>
          </a:prstGeom>
        </p:spPr>
        <p:txBody>
          <a:bodyPr wrap="square">
            <a:spAutoFit/>
          </a:bodyPr>
          <a:lstStyle/>
          <a:p>
            <a:pPr marL="342900" indent="-342900" algn="just">
              <a:buFont typeface="Arial" pitchFamily="34" charset="0"/>
              <a:buChar char="•"/>
            </a:pPr>
            <a:r>
              <a:rPr lang="es-ES" sz="2000" dirty="0"/>
              <a:t>Si los ciclos son regulares, es decir si, duran siempre el mismo número de días, ya sea 24, 27, 28 o 30 días, se puede saber que se tiene ciclos regulares y que es factible usar este método.</a:t>
            </a:r>
          </a:p>
        </p:txBody>
      </p:sp>
      <p:sp>
        <p:nvSpPr>
          <p:cNvPr id="7" name="6 Rectángulo"/>
          <p:cNvSpPr/>
          <p:nvPr/>
        </p:nvSpPr>
        <p:spPr>
          <a:xfrm>
            <a:off x="0" y="3429000"/>
            <a:ext cx="8748464" cy="1323439"/>
          </a:xfrm>
          <a:prstGeom prst="rect">
            <a:avLst/>
          </a:prstGeom>
        </p:spPr>
        <p:txBody>
          <a:bodyPr wrap="square">
            <a:spAutoFit/>
          </a:bodyPr>
          <a:lstStyle/>
          <a:p>
            <a:pPr marL="342900" indent="-342900" algn="just">
              <a:buFont typeface="Arial" pitchFamily="34" charset="0"/>
              <a:buChar char="•"/>
            </a:pPr>
            <a:r>
              <a:rPr lang="es-ES" sz="2000" dirty="0"/>
              <a:t>Si los ciclos no duran siempre igual, es decir, un mes duran 26, otro 28 y otros 30 días, quiere decir que se tiene un ciclo irregular, por lo que </a:t>
            </a:r>
            <a:r>
              <a:rPr lang="es-ES" sz="2000" b="1" dirty="0"/>
              <a:t>NO</a:t>
            </a:r>
            <a:r>
              <a:rPr lang="es-ES" sz="2000" dirty="0"/>
              <a:t> se debe usar este método, debido a que es muy difícil identificar el día de la ovulación y, por lo tanto, el período fértil.</a:t>
            </a:r>
          </a:p>
        </p:txBody>
      </p:sp>
      <p:sp>
        <p:nvSpPr>
          <p:cNvPr id="8" name="7 Rectángulo"/>
          <p:cNvSpPr/>
          <p:nvPr/>
        </p:nvSpPr>
        <p:spPr>
          <a:xfrm>
            <a:off x="2570" y="4941626"/>
            <a:ext cx="8745893" cy="707886"/>
          </a:xfrm>
          <a:prstGeom prst="rect">
            <a:avLst/>
          </a:prstGeom>
        </p:spPr>
        <p:txBody>
          <a:bodyPr wrap="square">
            <a:spAutoFit/>
          </a:bodyPr>
          <a:lstStyle/>
          <a:p>
            <a:pPr marL="285750" indent="-285750" algn="just">
              <a:buFont typeface="Arial" pitchFamily="34" charset="0"/>
              <a:buChar char="•"/>
            </a:pPr>
            <a:r>
              <a:rPr lang="es-ES" sz="2000" dirty="0"/>
              <a:t>Si tiene un ciclo regular podrá identificar el día posible de la ovulación restando 14 días a la fecha en que se supone le vendrá la próxima regla</a:t>
            </a:r>
          </a:p>
        </p:txBody>
      </p:sp>
    </p:spTree>
    <p:extLst>
      <p:ext uri="{BB962C8B-B14F-4D97-AF65-F5344CB8AC3E}">
        <p14:creationId xmlns:p14="http://schemas.microsoft.com/office/powerpoint/2010/main" val="383987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69258" y="2367171"/>
            <a:ext cx="7405484" cy="2123658"/>
          </a:xfrm>
          <a:prstGeom prst="rect">
            <a:avLst/>
          </a:prstGeom>
          <a:noFill/>
        </p:spPr>
        <p:txBody>
          <a:bodyPr wrap="square" rtlCol="0">
            <a:spAutoFit/>
          </a:bodyPr>
          <a:lstStyle/>
          <a:p>
            <a:r>
              <a:rPr lang="es-VE" sz="6600" dirty="0" smtClean="0">
                <a:solidFill>
                  <a:schemeClr val="accent2"/>
                </a:solidFill>
              </a:rPr>
              <a:t>¿Qué aprendimos en la sesión anterior? </a:t>
            </a:r>
            <a:endParaRPr lang="es-VE" sz="6600" dirty="0">
              <a:solidFill>
                <a:schemeClr val="accent2"/>
              </a:solidFill>
            </a:endParaRPr>
          </a:p>
        </p:txBody>
      </p:sp>
      <p:sp>
        <p:nvSpPr>
          <p:cNvPr id="3" name="1 Título"/>
          <p:cNvSpPr>
            <a:spLocks noGrp="1"/>
          </p:cNvSpPr>
          <p:nvPr>
            <p:ph type="title"/>
          </p:nvPr>
        </p:nvSpPr>
        <p:spPr>
          <a:xfrm>
            <a:off x="611560" y="404664"/>
            <a:ext cx="8153400" cy="990600"/>
          </a:xfrm>
        </p:spPr>
        <p:txBody>
          <a:bodyPr>
            <a:normAutofit/>
          </a:bodyPr>
          <a:lstStyle/>
          <a:p>
            <a:r>
              <a:rPr lang="es-VE" sz="5400" dirty="0" smtClean="0">
                <a:solidFill>
                  <a:schemeClr val="accent1"/>
                </a:solidFill>
              </a:rPr>
              <a:t>Actividad: </a:t>
            </a:r>
            <a:endParaRPr lang="es-VE" sz="5400" dirty="0">
              <a:solidFill>
                <a:schemeClr val="accent1"/>
              </a:solidFill>
            </a:endParaRPr>
          </a:p>
        </p:txBody>
      </p:sp>
    </p:spTree>
    <p:extLst>
      <p:ext uri="{BB962C8B-B14F-4D97-AF65-F5344CB8AC3E}">
        <p14:creationId xmlns:p14="http://schemas.microsoft.com/office/powerpoint/2010/main" val="266962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NATURALES </a:t>
            </a:r>
            <a:endParaRPr lang="es-VE" sz="3600" dirty="0">
              <a:solidFill>
                <a:schemeClr val="accent1"/>
              </a:solidFill>
            </a:endParaRPr>
          </a:p>
        </p:txBody>
      </p:sp>
      <p:sp>
        <p:nvSpPr>
          <p:cNvPr id="5" name="4 CuadroTexto"/>
          <p:cNvSpPr txBox="1"/>
          <p:nvPr/>
        </p:nvSpPr>
        <p:spPr>
          <a:xfrm>
            <a:off x="683568" y="1450231"/>
            <a:ext cx="3623878" cy="1077218"/>
          </a:xfrm>
          <a:prstGeom prst="rect">
            <a:avLst/>
          </a:prstGeom>
          <a:noFill/>
        </p:spPr>
        <p:txBody>
          <a:bodyPr wrap="square" rtlCol="0">
            <a:spAutoFit/>
          </a:bodyPr>
          <a:lstStyle/>
          <a:p>
            <a:r>
              <a:rPr lang="es-VE" sz="3200" dirty="0" smtClean="0">
                <a:solidFill>
                  <a:schemeClr val="accent2"/>
                </a:solidFill>
              </a:rPr>
              <a:t>Método </a:t>
            </a:r>
            <a:r>
              <a:rPr lang="es-VE" sz="3200" dirty="0" err="1" smtClean="0">
                <a:solidFill>
                  <a:schemeClr val="accent2"/>
                </a:solidFill>
              </a:rPr>
              <a:t>billings</a:t>
            </a:r>
            <a:r>
              <a:rPr lang="es-VE" sz="3200" dirty="0" smtClean="0">
                <a:solidFill>
                  <a:schemeClr val="accent2"/>
                </a:solidFill>
              </a:rPr>
              <a:t> o de moco cervical </a:t>
            </a:r>
            <a:endParaRPr lang="es-VE" sz="3200" dirty="0">
              <a:solidFill>
                <a:schemeClr val="accent2"/>
              </a:solidFill>
            </a:endParaRPr>
          </a:p>
        </p:txBody>
      </p:sp>
      <p:sp>
        <p:nvSpPr>
          <p:cNvPr id="6" name="5 Rectángulo"/>
          <p:cNvSpPr/>
          <p:nvPr/>
        </p:nvSpPr>
        <p:spPr>
          <a:xfrm>
            <a:off x="13832" y="2527448"/>
            <a:ext cx="4414152" cy="1323439"/>
          </a:xfrm>
          <a:prstGeom prst="rect">
            <a:avLst/>
          </a:prstGeom>
        </p:spPr>
        <p:txBody>
          <a:bodyPr wrap="square">
            <a:spAutoFit/>
          </a:bodyPr>
          <a:lstStyle/>
          <a:p>
            <a:pPr marL="285750" indent="-285750" algn="just">
              <a:buClr>
                <a:srgbClr val="FFC000"/>
              </a:buClr>
              <a:buFont typeface="Arial" pitchFamily="34" charset="0"/>
              <a:buChar char="•"/>
            </a:pPr>
            <a:r>
              <a:rPr lang="es-ES" sz="2000" dirty="0"/>
              <a:t>Este método consiste en que la mujer monitorea su fertilidad, identificando cuándo es fértil y cuándo no lo es, en cada ciclo.</a:t>
            </a:r>
            <a:r>
              <a:rPr lang="es-ES" dirty="0"/>
              <a:t> </a:t>
            </a:r>
          </a:p>
        </p:txBody>
      </p:sp>
      <p:pic>
        <p:nvPicPr>
          <p:cNvPr id="17410" name="Picture 2" descr="Resultado de imagen para Método bill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694" y="1450231"/>
            <a:ext cx="4576306" cy="5407769"/>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2561" y="4005064"/>
            <a:ext cx="4427984" cy="1323439"/>
          </a:xfrm>
          <a:prstGeom prst="rect">
            <a:avLst/>
          </a:prstGeom>
        </p:spPr>
        <p:txBody>
          <a:bodyPr wrap="square">
            <a:spAutoFit/>
          </a:bodyPr>
          <a:lstStyle/>
          <a:p>
            <a:pPr marL="457200" indent="-457200" algn="just">
              <a:buClr>
                <a:schemeClr val="accent3">
                  <a:lumMod val="75000"/>
                </a:schemeClr>
              </a:buClr>
              <a:buFont typeface="Arial" panose="020B0604020202020204" pitchFamily="34" charset="0"/>
              <a:buChar char="•"/>
            </a:pPr>
            <a:r>
              <a:rPr lang="es-ES" sz="2000" b="1" dirty="0"/>
              <a:t>En los “días fértiles”: </a:t>
            </a:r>
            <a:r>
              <a:rPr lang="es-ES" sz="2000" dirty="0"/>
              <a:t>El moco cervical tiene una apariencia viscosa, elástica, semejante a la clara de un huevo. </a:t>
            </a:r>
          </a:p>
        </p:txBody>
      </p:sp>
      <p:sp>
        <p:nvSpPr>
          <p:cNvPr id="8" name="7 Rectángulo"/>
          <p:cNvSpPr/>
          <p:nvPr/>
        </p:nvSpPr>
        <p:spPr>
          <a:xfrm>
            <a:off x="22561" y="5445224"/>
            <a:ext cx="4284885" cy="1015663"/>
          </a:xfrm>
          <a:prstGeom prst="rect">
            <a:avLst/>
          </a:prstGeom>
        </p:spPr>
        <p:txBody>
          <a:bodyPr wrap="square">
            <a:spAutoFit/>
          </a:bodyPr>
          <a:lstStyle/>
          <a:p>
            <a:pPr marL="457200" indent="-457200" algn="just">
              <a:buClr>
                <a:schemeClr val="accent3">
                  <a:lumMod val="75000"/>
                </a:schemeClr>
              </a:buClr>
              <a:buFont typeface="Arial" panose="020B0604020202020204" pitchFamily="34" charset="0"/>
              <a:buChar char="•"/>
            </a:pPr>
            <a:r>
              <a:rPr lang="es-ES" sz="2000" b="1" dirty="0"/>
              <a:t>En los “días infértiles”:</a:t>
            </a:r>
            <a:r>
              <a:rPr lang="es-ES" sz="2000" dirty="0"/>
              <a:t> El moco cervical será más denso, escaso y pegajoso, o incluso ausente.</a:t>
            </a:r>
          </a:p>
        </p:txBody>
      </p:sp>
    </p:spTree>
    <p:extLst>
      <p:ext uri="{BB962C8B-B14F-4D97-AF65-F5344CB8AC3E}">
        <p14:creationId xmlns:p14="http://schemas.microsoft.com/office/powerpoint/2010/main" val="2658375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NATURALES </a:t>
            </a:r>
            <a:endParaRPr lang="es-VE" sz="3600" dirty="0">
              <a:solidFill>
                <a:schemeClr val="accent1"/>
              </a:solidFill>
            </a:endParaRPr>
          </a:p>
        </p:txBody>
      </p:sp>
      <p:pic>
        <p:nvPicPr>
          <p:cNvPr id="1026" name="Picture 2" descr="Resultado de imagen para temperatura basal metodo anticoncep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480" y="1556792"/>
            <a:ext cx="3518520" cy="351852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39552" y="1556792"/>
            <a:ext cx="3384376" cy="584775"/>
          </a:xfrm>
          <a:prstGeom prst="rect">
            <a:avLst/>
          </a:prstGeom>
          <a:noFill/>
        </p:spPr>
        <p:txBody>
          <a:bodyPr wrap="square" rtlCol="0">
            <a:spAutoFit/>
          </a:bodyPr>
          <a:lstStyle/>
          <a:p>
            <a:r>
              <a:rPr lang="es-VE" sz="3200" dirty="0" smtClean="0">
                <a:solidFill>
                  <a:schemeClr val="accent2"/>
                </a:solidFill>
              </a:rPr>
              <a:t>Temperatura basal </a:t>
            </a:r>
            <a:endParaRPr lang="es-VE" sz="3200" dirty="0">
              <a:solidFill>
                <a:schemeClr val="accent2"/>
              </a:solidFill>
            </a:endParaRPr>
          </a:p>
        </p:txBody>
      </p:sp>
      <p:sp>
        <p:nvSpPr>
          <p:cNvPr id="7" name="6 Rectángulo"/>
          <p:cNvSpPr/>
          <p:nvPr/>
        </p:nvSpPr>
        <p:spPr>
          <a:xfrm>
            <a:off x="0" y="2141567"/>
            <a:ext cx="4572000" cy="1631216"/>
          </a:xfrm>
          <a:prstGeom prst="rect">
            <a:avLst/>
          </a:prstGeom>
        </p:spPr>
        <p:txBody>
          <a:bodyPr>
            <a:spAutoFit/>
          </a:bodyPr>
          <a:lstStyle/>
          <a:p>
            <a:pPr marL="457200" indent="-457200" algn="just">
              <a:buClr>
                <a:srgbClr val="FFC000"/>
              </a:buClr>
              <a:buFont typeface="Arial" panose="020B0604020202020204" pitchFamily="34" charset="0"/>
              <a:buChar char="•"/>
            </a:pPr>
            <a:r>
              <a:rPr lang="es-ES" sz="2000" dirty="0"/>
              <a:t>Consiste en registrar en tablas la temperatura corporal a lo largo del ciclo menstrual, lo que permite advertir el desnivel de temperatura de entre 0,2 y 0,5 grados C.</a:t>
            </a:r>
          </a:p>
        </p:txBody>
      </p:sp>
      <p:sp>
        <p:nvSpPr>
          <p:cNvPr id="8" name="7 Rectángulo"/>
          <p:cNvSpPr/>
          <p:nvPr/>
        </p:nvSpPr>
        <p:spPr>
          <a:xfrm>
            <a:off x="0" y="3933056"/>
            <a:ext cx="4572000" cy="1015663"/>
          </a:xfrm>
          <a:prstGeom prst="rect">
            <a:avLst/>
          </a:prstGeom>
        </p:spPr>
        <p:txBody>
          <a:bodyPr>
            <a:spAutoFit/>
          </a:bodyPr>
          <a:lstStyle/>
          <a:p>
            <a:pPr marL="457200" indent="-457200" algn="just">
              <a:buClr>
                <a:srgbClr val="FFC000"/>
              </a:buClr>
              <a:buFont typeface="Arial" panose="020B0604020202020204" pitchFamily="34" charset="0"/>
              <a:buChar char="•"/>
            </a:pPr>
            <a:r>
              <a:rPr lang="es-ES" sz="2000" dirty="0"/>
              <a:t>Se empieza a tomar la temperatura el 5º día del ciclo, por vía rectal o vaginal durante 3 minutos. </a:t>
            </a:r>
          </a:p>
        </p:txBody>
      </p:sp>
      <p:sp>
        <p:nvSpPr>
          <p:cNvPr id="9" name="8 Rectángulo"/>
          <p:cNvSpPr/>
          <p:nvPr/>
        </p:nvSpPr>
        <p:spPr>
          <a:xfrm>
            <a:off x="-54260" y="5301208"/>
            <a:ext cx="4572000" cy="1015663"/>
          </a:xfrm>
          <a:prstGeom prst="rect">
            <a:avLst/>
          </a:prstGeom>
        </p:spPr>
        <p:txBody>
          <a:bodyPr>
            <a:spAutoFit/>
          </a:bodyPr>
          <a:lstStyle/>
          <a:p>
            <a:pPr marL="457200" indent="-457200" algn="just">
              <a:buClr>
                <a:srgbClr val="FFC000"/>
              </a:buClr>
              <a:buFont typeface="Arial" panose="020B0604020202020204" pitchFamily="34" charset="0"/>
              <a:buChar char="•"/>
            </a:pPr>
            <a:r>
              <a:rPr lang="es-ES" sz="2000" dirty="0"/>
              <a:t>Se mide al despertar antes de cualquier actividad, después de haber dormido por lo menos 3 horas.</a:t>
            </a:r>
            <a:endParaRPr lang="es-ES" sz="2000" u="sng" dirty="0"/>
          </a:p>
        </p:txBody>
      </p:sp>
    </p:spTree>
    <p:extLst>
      <p:ext uri="{BB962C8B-B14F-4D97-AF65-F5344CB8AC3E}">
        <p14:creationId xmlns:p14="http://schemas.microsoft.com/office/powerpoint/2010/main" val="434519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DE BARRERA</a:t>
            </a:r>
            <a:endParaRPr lang="es-VE" sz="3600" dirty="0">
              <a:solidFill>
                <a:schemeClr val="accent1"/>
              </a:solidFill>
            </a:endParaRPr>
          </a:p>
        </p:txBody>
      </p:sp>
      <p:pic>
        <p:nvPicPr>
          <p:cNvPr id="2052" name="Picture 4" descr="Resultado de imagen para C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20888"/>
            <a:ext cx="4104456" cy="320593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15257" y="1606408"/>
            <a:ext cx="5530326" cy="584775"/>
          </a:xfrm>
          <a:prstGeom prst="rect">
            <a:avLst/>
          </a:prstGeom>
          <a:noFill/>
        </p:spPr>
        <p:txBody>
          <a:bodyPr wrap="square" rtlCol="0">
            <a:spAutoFit/>
          </a:bodyPr>
          <a:lstStyle/>
          <a:p>
            <a:r>
              <a:rPr lang="es-VE" sz="3200" dirty="0" smtClean="0">
                <a:solidFill>
                  <a:schemeClr val="accent2"/>
                </a:solidFill>
              </a:rPr>
              <a:t>Condón masculino o preservativo</a:t>
            </a:r>
            <a:endParaRPr lang="es-VE" sz="3200" dirty="0">
              <a:solidFill>
                <a:schemeClr val="accent2"/>
              </a:solidFill>
            </a:endParaRPr>
          </a:p>
        </p:txBody>
      </p:sp>
      <p:sp>
        <p:nvSpPr>
          <p:cNvPr id="6" name="5 Rectángulo"/>
          <p:cNvSpPr/>
          <p:nvPr/>
        </p:nvSpPr>
        <p:spPr>
          <a:xfrm>
            <a:off x="508262" y="2546526"/>
            <a:ext cx="3600400" cy="2677656"/>
          </a:xfrm>
          <a:prstGeom prst="rect">
            <a:avLst/>
          </a:prstGeom>
        </p:spPr>
        <p:txBody>
          <a:bodyPr wrap="square">
            <a:spAutoFit/>
          </a:bodyPr>
          <a:lstStyle/>
          <a:p>
            <a:pPr algn="just">
              <a:buClr>
                <a:srgbClr val="FFC000"/>
              </a:buClr>
            </a:pPr>
            <a:r>
              <a:rPr lang="es-ES" sz="2400" dirty="0" smtClean="0"/>
              <a:t>El condón o preservativo es </a:t>
            </a:r>
            <a:r>
              <a:rPr lang="es-ES" sz="2400" dirty="0"/>
              <a:t>el método ideal, ya que cumple una doble función: te protege del embarazo no deseado y de las infecciones de transmisión </a:t>
            </a:r>
            <a:r>
              <a:rPr lang="es-ES" sz="2400" dirty="0" smtClean="0"/>
              <a:t>sexual. </a:t>
            </a:r>
            <a:endParaRPr lang="es-ES" sz="2400" u="sng" dirty="0"/>
          </a:p>
        </p:txBody>
      </p:sp>
      <p:sp>
        <p:nvSpPr>
          <p:cNvPr id="8" name="7 CuadroTexto"/>
          <p:cNvSpPr txBox="1"/>
          <p:nvPr/>
        </p:nvSpPr>
        <p:spPr>
          <a:xfrm>
            <a:off x="5604835" y="5954960"/>
            <a:ext cx="2470833" cy="369332"/>
          </a:xfrm>
          <a:prstGeom prst="rect">
            <a:avLst/>
          </a:prstGeom>
          <a:noFill/>
        </p:spPr>
        <p:txBody>
          <a:bodyPr wrap="square" rtlCol="0">
            <a:spAutoFit/>
          </a:bodyPr>
          <a:lstStyle/>
          <a:p>
            <a:r>
              <a:rPr lang="es-VE" dirty="0" smtClean="0"/>
              <a:t>98% de efectividad</a:t>
            </a:r>
            <a:endParaRPr lang="es-VE" dirty="0"/>
          </a:p>
        </p:txBody>
      </p:sp>
    </p:spTree>
    <p:extLst>
      <p:ext uri="{BB962C8B-B14F-4D97-AF65-F5344CB8AC3E}">
        <p14:creationId xmlns:p14="http://schemas.microsoft.com/office/powerpoint/2010/main" val="3416722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DE BARRERA </a:t>
            </a:r>
            <a:endParaRPr lang="es-VE" sz="3600" dirty="0">
              <a:solidFill>
                <a:schemeClr val="accent1"/>
              </a:solidFill>
            </a:endParaRPr>
          </a:p>
        </p:txBody>
      </p:sp>
      <p:sp>
        <p:nvSpPr>
          <p:cNvPr id="2" name="1 CuadroTexto"/>
          <p:cNvSpPr txBox="1"/>
          <p:nvPr/>
        </p:nvSpPr>
        <p:spPr>
          <a:xfrm>
            <a:off x="539552" y="1556792"/>
            <a:ext cx="3496470" cy="646331"/>
          </a:xfrm>
          <a:prstGeom prst="rect">
            <a:avLst/>
          </a:prstGeom>
          <a:noFill/>
        </p:spPr>
        <p:txBody>
          <a:bodyPr wrap="none" rtlCol="0">
            <a:spAutoFit/>
          </a:bodyPr>
          <a:lstStyle/>
          <a:p>
            <a:r>
              <a:rPr lang="es-VE" sz="3600" dirty="0" smtClean="0">
                <a:solidFill>
                  <a:schemeClr val="accent2"/>
                </a:solidFill>
              </a:rPr>
              <a:t>Condón femenino </a:t>
            </a:r>
            <a:endParaRPr lang="es-VE" sz="3600" dirty="0">
              <a:solidFill>
                <a:schemeClr val="accent2"/>
              </a:solidFill>
            </a:endParaRPr>
          </a:p>
        </p:txBody>
      </p:sp>
      <p:pic>
        <p:nvPicPr>
          <p:cNvPr id="5" name="Picture 6" descr="Resultado de imagen para condon femen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203123"/>
            <a:ext cx="3373326" cy="337332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5615" y="2203123"/>
            <a:ext cx="4248472" cy="1631216"/>
          </a:xfrm>
          <a:prstGeom prst="rect">
            <a:avLst/>
          </a:prstGeom>
          <a:noFill/>
        </p:spPr>
        <p:txBody>
          <a:bodyPr wrap="square" rtlCol="0">
            <a:spAutoFit/>
          </a:bodyPr>
          <a:lstStyle/>
          <a:p>
            <a:pPr marL="457200" indent="-457200" algn="just">
              <a:buClr>
                <a:schemeClr val="accent3">
                  <a:lumMod val="75000"/>
                </a:schemeClr>
              </a:buClr>
              <a:buFont typeface="Arial" panose="020B0604020202020204" pitchFamily="34" charset="0"/>
              <a:buChar char="•"/>
            </a:pPr>
            <a:r>
              <a:rPr lang="es-ES" sz="2000" dirty="0"/>
              <a:t>El condón </a:t>
            </a:r>
            <a:r>
              <a:rPr lang="es-ES" sz="2000" dirty="0" smtClean="0"/>
              <a:t>se </a:t>
            </a:r>
            <a:r>
              <a:rPr lang="es-ES" sz="2000" dirty="0"/>
              <a:t>puede colocar hasta 8 horas antes de tener relaciones sexuales, por lo que no es necesario interrumpir el acto sexual.</a:t>
            </a:r>
            <a:endParaRPr lang="es-ES" sz="2000" u="sng" dirty="0" smtClean="0"/>
          </a:p>
        </p:txBody>
      </p:sp>
      <p:sp>
        <p:nvSpPr>
          <p:cNvPr id="7" name="6 CuadroTexto"/>
          <p:cNvSpPr txBox="1"/>
          <p:nvPr/>
        </p:nvSpPr>
        <p:spPr>
          <a:xfrm>
            <a:off x="0" y="4005064"/>
            <a:ext cx="4320480" cy="1015663"/>
          </a:xfrm>
          <a:prstGeom prst="rect">
            <a:avLst/>
          </a:prstGeom>
          <a:noFill/>
        </p:spPr>
        <p:txBody>
          <a:bodyPr wrap="square" rtlCol="0">
            <a:spAutoFit/>
          </a:bodyPr>
          <a:lstStyle/>
          <a:p>
            <a:pPr marL="457200" indent="-457200" algn="just">
              <a:buClr>
                <a:schemeClr val="accent3">
                  <a:lumMod val="75000"/>
                </a:schemeClr>
              </a:buClr>
              <a:buFont typeface="Arial" panose="020B0604020202020204" pitchFamily="34" charset="0"/>
              <a:buChar char="•"/>
            </a:pPr>
            <a:r>
              <a:rPr lang="es-ES" sz="2000" dirty="0"/>
              <a:t>E</a:t>
            </a:r>
            <a:r>
              <a:rPr lang="es-ES" sz="2000" dirty="0" smtClean="0"/>
              <a:t>s </a:t>
            </a:r>
            <a:r>
              <a:rPr lang="es-ES" sz="2000" dirty="0"/>
              <a:t>más amplio que el condón masculino y tiene dos anillos, un anillo abierto y un anillo </a:t>
            </a:r>
            <a:r>
              <a:rPr lang="es-ES" sz="2000" dirty="0" smtClean="0"/>
              <a:t>cerrado</a:t>
            </a:r>
            <a:endParaRPr lang="es-ES" sz="2000" dirty="0"/>
          </a:p>
        </p:txBody>
      </p:sp>
      <p:sp>
        <p:nvSpPr>
          <p:cNvPr id="8" name="7 Rectángulo"/>
          <p:cNvSpPr/>
          <p:nvPr/>
        </p:nvSpPr>
        <p:spPr>
          <a:xfrm>
            <a:off x="-35615" y="5445224"/>
            <a:ext cx="4320480" cy="1015663"/>
          </a:xfrm>
          <a:prstGeom prst="rect">
            <a:avLst/>
          </a:prstGeom>
        </p:spPr>
        <p:txBody>
          <a:bodyPr wrap="square">
            <a:spAutoFit/>
          </a:bodyPr>
          <a:lstStyle/>
          <a:p>
            <a:pPr marL="457200" indent="-457200" algn="just">
              <a:buClr>
                <a:schemeClr val="accent3">
                  <a:lumMod val="75000"/>
                </a:schemeClr>
              </a:buClr>
              <a:buFont typeface="Arial" panose="020B0604020202020204" pitchFamily="34" charset="0"/>
              <a:buChar char="•"/>
            </a:pPr>
            <a:r>
              <a:rPr lang="es-ES" sz="2000" dirty="0"/>
              <a:t>Protege más contra ITS porque cubre gran parte de los genitales femeninos y la base del pene</a:t>
            </a:r>
          </a:p>
        </p:txBody>
      </p:sp>
      <p:sp>
        <p:nvSpPr>
          <p:cNvPr id="9" name="8 CuadroTexto"/>
          <p:cNvSpPr txBox="1"/>
          <p:nvPr/>
        </p:nvSpPr>
        <p:spPr>
          <a:xfrm>
            <a:off x="5796136" y="5953055"/>
            <a:ext cx="2376264" cy="369332"/>
          </a:xfrm>
          <a:prstGeom prst="rect">
            <a:avLst/>
          </a:prstGeom>
          <a:noFill/>
        </p:spPr>
        <p:txBody>
          <a:bodyPr wrap="square" rtlCol="0">
            <a:spAutoFit/>
          </a:bodyPr>
          <a:lstStyle/>
          <a:p>
            <a:r>
              <a:rPr lang="es-VE" dirty="0" smtClean="0"/>
              <a:t>95% de efectividad</a:t>
            </a:r>
            <a:endParaRPr lang="es-VE" dirty="0"/>
          </a:p>
        </p:txBody>
      </p:sp>
    </p:spTree>
    <p:extLst>
      <p:ext uri="{BB962C8B-B14F-4D97-AF65-F5344CB8AC3E}">
        <p14:creationId xmlns:p14="http://schemas.microsoft.com/office/powerpoint/2010/main" val="3443567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DE BARRERA  </a:t>
            </a:r>
            <a:endParaRPr lang="es-VE" sz="3600" dirty="0">
              <a:solidFill>
                <a:schemeClr val="accent1"/>
              </a:solidFill>
            </a:endParaRPr>
          </a:p>
        </p:txBody>
      </p:sp>
      <p:sp>
        <p:nvSpPr>
          <p:cNvPr id="2" name="1 CuadroTexto"/>
          <p:cNvSpPr txBox="1"/>
          <p:nvPr/>
        </p:nvSpPr>
        <p:spPr>
          <a:xfrm>
            <a:off x="549956" y="1556792"/>
            <a:ext cx="7848872" cy="523220"/>
          </a:xfrm>
          <a:prstGeom prst="rect">
            <a:avLst/>
          </a:prstGeom>
          <a:noFill/>
        </p:spPr>
        <p:txBody>
          <a:bodyPr wrap="square" rtlCol="0">
            <a:spAutoFit/>
          </a:bodyPr>
          <a:lstStyle/>
          <a:p>
            <a:r>
              <a:rPr lang="es-VE" sz="2800" dirty="0" smtClean="0">
                <a:solidFill>
                  <a:schemeClr val="accent2"/>
                </a:solidFill>
              </a:rPr>
              <a:t>Ventajas de los condones masculinos o femeninos </a:t>
            </a:r>
            <a:endParaRPr lang="es-VE" sz="2800" dirty="0">
              <a:solidFill>
                <a:schemeClr val="accent2"/>
              </a:solidFill>
            </a:endParaRPr>
          </a:p>
        </p:txBody>
      </p:sp>
      <p:sp>
        <p:nvSpPr>
          <p:cNvPr id="6" name="5 Rectángulo"/>
          <p:cNvSpPr/>
          <p:nvPr/>
        </p:nvSpPr>
        <p:spPr>
          <a:xfrm>
            <a:off x="411102" y="2182132"/>
            <a:ext cx="8003292" cy="4278094"/>
          </a:xfrm>
          <a:prstGeom prst="rect">
            <a:avLst/>
          </a:prstGeom>
        </p:spPr>
        <p:txBody>
          <a:bodyPr wrap="square">
            <a:spAutoFit/>
          </a:bodyPr>
          <a:lstStyle/>
          <a:p>
            <a:pPr marL="285750" indent="-285750" fontAlgn="auto">
              <a:lnSpc>
                <a:spcPct val="80000"/>
              </a:lnSpc>
              <a:spcAft>
                <a:spcPts val="0"/>
              </a:spcAft>
              <a:buFont typeface="Arial" pitchFamily="34" charset="0"/>
              <a:buChar char="•"/>
              <a:defRPr/>
            </a:pPr>
            <a:r>
              <a:rPr lang="es-VE" altLang="es-ES" sz="2000" dirty="0" smtClean="0">
                <a:cs typeface="Arial" pitchFamily="34" charset="0"/>
              </a:rPr>
              <a:t>Ayuda a proteger contra embarazos, </a:t>
            </a:r>
            <a:r>
              <a:rPr lang="es-VE" altLang="es-ES" sz="2000" dirty="0" smtClean="0">
                <a:cs typeface="Arial" pitchFamily="34" charset="0"/>
              </a:rPr>
              <a:t>ITS/VIH-SIDA</a:t>
            </a:r>
          </a:p>
          <a:p>
            <a:pPr marL="285750" indent="-285750" fontAlgn="auto">
              <a:lnSpc>
                <a:spcPct val="80000"/>
              </a:lnSpc>
              <a:spcAft>
                <a:spcPts val="0"/>
              </a:spcAft>
              <a:buFont typeface="Arial" pitchFamily="34" charset="0"/>
              <a:buChar char="•"/>
              <a:defRPr/>
            </a:pPr>
            <a:endParaRPr lang="es-VE" altLang="es-ES" sz="2000" dirty="0" smtClean="0">
              <a:cs typeface="Arial" pitchFamily="34" charset="0"/>
            </a:endParaRPr>
          </a:p>
          <a:p>
            <a:pPr marL="285750" indent="-285750" fontAlgn="auto">
              <a:lnSpc>
                <a:spcPct val="80000"/>
              </a:lnSpc>
              <a:spcAft>
                <a:spcPts val="0"/>
              </a:spcAft>
              <a:buFont typeface="Arial" pitchFamily="34" charset="0"/>
              <a:buChar char="•"/>
              <a:defRPr/>
            </a:pPr>
            <a:r>
              <a:rPr lang="es-VE" altLang="es-ES" sz="2000" dirty="0" smtClean="0">
                <a:cs typeface="Arial" pitchFamily="34" charset="0"/>
              </a:rPr>
              <a:t>Eficaz cuando se utiliza cada vez que se tiene una relación </a:t>
            </a:r>
            <a:r>
              <a:rPr lang="es-VE" altLang="es-ES" sz="2000" dirty="0" smtClean="0">
                <a:cs typeface="Arial" pitchFamily="34" charset="0"/>
              </a:rPr>
              <a:t>sexual</a:t>
            </a:r>
          </a:p>
          <a:p>
            <a:pPr marL="285750" indent="-285750" fontAlgn="auto">
              <a:lnSpc>
                <a:spcPct val="80000"/>
              </a:lnSpc>
              <a:spcAft>
                <a:spcPts val="0"/>
              </a:spcAft>
              <a:buFont typeface="Arial" pitchFamily="34" charset="0"/>
              <a:buChar char="•"/>
              <a:defRPr/>
            </a:pPr>
            <a:endParaRPr lang="es-VE" altLang="es-ES" sz="2000" dirty="0" smtClean="0">
              <a:cs typeface="Arial" pitchFamily="34" charset="0"/>
            </a:endParaRPr>
          </a:p>
          <a:p>
            <a:pPr marL="285750" indent="-285750" fontAlgn="auto">
              <a:lnSpc>
                <a:spcPct val="80000"/>
              </a:lnSpc>
              <a:spcAft>
                <a:spcPts val="0"/>
              </a:spcAft>
              <a:buFont typeface="Arial" pitchFamily="34" charset="0"/>
              <a:buChar char="•"/>
              <a:defRPr/>
            </a:pPr>
            <a:r>
              <a:rPr lang="es-VE" altLang="es-ES" sz="2000" dirty="0" smtClean="0">
                <a:cs typeface="Arial" pitchFamily="34" charset="0"/>
              </a:rPr>
              <a:t>Eficacia </a:t>
            </a:r>
            <a:r>
              <a:rPr lang="es-VE" altLang="es-ES" sz="2000" dirty="0" smtClean="0">
                <a:cs typeface="Arial" pitchFamily="34" charset="0"/>
              </a:rPr>
              <a:t>inmediata</a:t>
            </a:r>
          </a:p>
          <a:p>
            <a:pPr marL="285750" indent="-285750" fontAlgn="auto">
              <a:lnSpc>
                <a:spcPct val="80000"/>
              </a:lnSpc>
              <a:spcAft>
                <a:spcPts val="0"/>
              </a:spcAft>
              <a:buFont typeface="Arial" pitchFamily="34" charset="0"/>
              <a:buChar char="•"/>
              <a:defRPr/>
            </a:pPr>
            <a:endParaRPr lang="es-VE" altLang="es-ES" sz="2000" dirty="0">
              <a:cs typeface="Arial" pitchFamily="34" charset="0"/>
            </a:endParaRPr>
          </a:p>
          <a:p>
            <a:pPr marL="285750" indent="-285750" fontAlgn="auto">
              <a:lnSpc>
                <a:spcPct val="80000"/>
              </a:lnSpc>
              <a:spcAft>
                <a:spcPts val="0"/>
              </a:spcAft>
              <a:buFont typeface="Arial" pitchFamily="34" charset="0"/>
              <a:buChar char="•"/>
              <a:defRPr/>
            </a:pPr>
            <a:r>
              <a:rPr lang="es-VE" altLang="es-ES" sz="2000" dirty="0">
                <a:cs typeface="Arial" pitchFamily="34" charset="0"/>
              </a:rPr>
              <a:t>No afecta la </a:t>
            </a:r>
            <a:r>
              <a:rPr lang="es-VE" altLang="es-ES" sz="2000" dirty="0" smtClean="0">
                <a:cs typeface="Arial" pitchFamily="34" charset="0"/>
              </a:rPr>
              <a:t>lactancia</a:t>
            </a:r>
          </a:p>
          <a:p>
            <a:pPr marL="285750" indent="-285750" fontAlgn="auto">
              <a:lnSpc>
                <a:spcPct val="80000"/>
              </a:lnSpc>
              <a:spcAft>
                <a:spcPts val="0"/>
              </a:spcAft>
              <a:buFont typeface="Arial" pitchFamily="34" charset="0"/>
              <a:buChar char="•"/>
              <a:defRPr/>
            </a:pPr>
            <a:endParaRPr lang="es-VE" altLang="es-ES" sz="2000" dirty="0">
              <a:cs typeface="Arial" pitchFamily="34" charset="0"/>
            </a:endParaRPr>
          </a:p>
          <a:p>
            <a:pPr marL="285750" indent="-285750" fontAlgn="auto">
              <a:lnSpc>
                <a:spcPct val="80000"/>
              </a:lnSpc>
              <a:spcAft>
                <a:spcPts val="0"/>
              </a:spcAft>
              <a:buFont typeface="Arial" pitchFamily="34" charset="0"/>
              <a:buChar char="•"/>
              <a:defRPr/>
            </a:pPr>
            <a:r>
              <a:rPr lang="es-VE" altLang="es-ES" sz="2000" dirty="0">
                <a:cs typeface="Arial" pitchFamily="34" charset="0"/>
              </a:rPr>
              <a:t>No interfiere con el </a:t>
            </a:r>
            <a:r>
              <a:rPr lang="es-VE" altLang="es-ES" sz="2000" dirty="0" smtClean="0">
                <a:cs typeface="Arial" pitchFamily="34" charset="0"/>
              </a:rPr>
              <a:t>coito</a:t>
            </a:r>
          </a:p>
          <a:p>
            <a:pPr marL="285750" indent="-285750" fontAlgn="auto">
              <a:lnSpc>
                <a:spcPct val="80000"/>
              </a:lnSpc>
              <a:spcAft>
                <a:spcPts val="0"/>
              </a:spcAft>
              <a:buFont typeface="Arial" pitchFamily="34" charset="0"/>
              <a:buChar char="•"/>
              <a:defRPr/>
            </a:pPr>
            <a:endParaRPr lang="es-VE" altLang="es-ES" sz="2000" dirty="0">
              <a:cs typeface="Arial" pitchFamily="34" charset="0"/>
            </a:endParaRPr>
          </a:p>
          <a:p>
            <a:pPr marL="285750" indent="-285750" fontAlgn="auto">
              <a:lnSpc>
                <a:spcPct val="80000"/>
              </a:lnSpc>
              <a:spcAft>
                <a:spcPts val="0"/>
              </a:spcAft>
              <a:buFont typeface="Arial" pitchFamily="34" charset="0"/>
              <a:buChar char="•"/>
              <a:defRPr/>
            </a:pPr>
            <a:r>
              <a:rPr lang="es-VE" altLang="es-ES" sz="2000" dirty="0">
                <a:cs typeface="Arial" pitchFamily="34" charset="0"/>
              </a:rPr>
              <a:t>Puede usarse como método de respaldo a otros </a:t>
            </a:r>
            <a:r>
              <a:rPr lang="es-VE" altLang="es-ES" sz="2000" dirty="0" smtClean="0">
                <a:cs typeface="Arial" pitchFamily="34" charset="0"/>
              </a:rPr>
              <a:t>métodos</a:t>
            </a:r>
          </a:p>
          <a:p>
            <a:pPr marL="285750" indent="-285750" fontAlgn="auto">
              <a:lnSpc>
                <a:spcPct val="80000"/>
              </a:lnSpc>
              <a:spcAft>
                <a:spcPts val="0"/>
              </a:spcAft>
              <a:buFont typeface="Arial" pitchFamily="34" charset="0"/>
              <a:buChar char="•"/>
              <a:defRPr/>
            </a:pPr>
            <a:endParaRPr lang="es-VE" altLang="es-ES" sz="2000" dirty="0">
              <a:cs typeface="Arial" pitchFamily="34" charset="0"/>
            </a:endParaRPr>
          </a:p>
          <a:p>
            <a:pPr marL="285750" indent="-285750" fontAlgn="auto">
              <a:lnSpc>
                <a:spcPct val="80000"/>
              </a:lnSpc>
              <a:spcAft>
                <a:spcPts val="0"/>
              </a:spcAft>
              <a:buFont typeface="Arial" pitchFamily="34" charset="0"/>
              <a:buChar char="•"/>
              <a:defRPr/>
            </a:pPr>
            <a:r>
              <a:rPr lang="es-VE" altLang="es-ES" sz="2000" dirty="0">
                <a:cs typeface="Arial" pitchFamily="34" charset="0"/>
              </a:rPr>
              <a:t>No conlleva riesgos a la </a:t>
            </a:r>
            <a:r>
              <a:rPr lang="es-VE" altLang="es-ES" sz="2000" dirty="0" smtClean="0">
                <a:cs typeface="Arial" pitchFamily="34" charset="0"/>
              </a:rPr>
              <a:t>salud</a:t>
            </a:r>
          </a:p>
          <a:p>
            <a:pPr marL="285750" indent="-285750" fontAlgn="auto">
              <a:lnSpc>
                <a:spcPct val="80000"/>
              </a:lnSpc>
              <a:spcAft>
                <a:spcPts val="0"/>
              </a:spcAft>
              <a:buFont typeface="Arial" pitchFamily="34" charset="0"/>
              <a:buChar char="•"/>
              <a:defRPr/>
            </a:pPr>
            <a:endParaRPr lang="es-VE" altLang="es-ES" sz="2000" dirty="0">
              <a:cs typeface="Arial" pitchFamily="34" charset="0"/>
            </a:endParaRPr>
          </a:p>
          <a:p>
            <a:pPr marL="285750" indent="-285750" fontAlgn="auto">
              <a:lnSpc>
                <a:spcPct val="80000"/>
              </a:lnSpc>
              <a:spcAft>
                <a:spcPts val="0"/>
              </a:spcAft>
              <a:buFont typeface="Arial" pitchFamily="34" charset="0"/>
              <a:buChar char="•"/>
              <a:defRPr/>
            </a:pPr>
            <a:r>
              <a:rPr lang="es-VE" altLang="es-ES" sz="2000" dirty="0">
                <a:cs typeface="Arial" pitchFamily="34" charset="0"/>
              </a:rPr>
              <a:t>No ocasiona efectos secundarios </a:t>
            </a:r>
            <a:r>
              <a:rPr lang="es-VE" altLang="es-ES" sz="2000" dirty="0" smtClean="0">
                <a:cs typeface="Arial" pitchFamily="34" charset="0"/>
              </a:rPr>
              <a:t>sistémicos</a:t>
            </a:r>
          </a:p>
          <a:p>
            <a:pPr marL="285750" indent="-285750" fontAlgn="auto">
              <a:lnSpc>
                <a:spcPct val="80000"/>
              </a:lnSpc>
              <a:spcAft>
                <a:spcPts val="0"/>
              </a:spcAft>
              <a:buFont typeface="Arial" pitchFamily="34" charset="0"/>
              <a:buChar char="•"/>
              <a:defRPr/>
            </a:pPr>
            <a:endParaRPr lang="es-VE" altLang="es-ES" sz="2000" dirty="0">
              <a:cs typeface="Arial" pitchFamily="34" charset="0"/>
            </a:endParaRPr>
          </a:p>
          <a:p>
            <a:pPr marL="285750" indent="-285750" fontAlgn="auto">
              <a:lnSpc>
                <a:spcPct val="80000"/>
              </a:lnSpc>
              <a:spcAft>
                <a:spcPts val="0"/>
              </a:spcAft>
              <a:buFont typeface="Arial" pitchFamily="34" charset="0"/>
              <a:buChar char="•"/>
              <a:defRPr/>
            </a:pPr>
            <a:r>
              <a:rPr lang="es-VE" altLang="es-ES" sz="2000" dirty="0">
                <a:cs typeface="Arial" pitchFamily="34" charset="0"/>
              </a:rPr>
              <a:t>No requiere prescripción ni evaluación médica</a:t>
            </a:r>
          </a:p>
        </p:txBody>
      </p:sp>
    </p:spTree>
    <p:extLst>
      <p:ext uri="{BB962C8B-B14F-4D97-AF65-F5344CB8AC3E}">
        <p14:creationId xmlns:p14="http://schemas.microsoft.com/office/powerpoint/2010/main" val="1574565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DE BARRERA  </a:t>
            </a:r>
            <a:endParaRPr lang="es-VE" sz="3600" dirty="0">
              <a:solidFill>
                <a:schemeClr val="accent1"/>
              </a:solidFill>
            </a:endParaRPr>
          </a:p>
        </p:txBody>
      </p:sp>
      <p:sp>
        <p:nvSpPr>
          <p:cNvPr id="5" name="4 CuadroTexto"/>
          <p:cNvSpPr txBox="1"/>
          <p:nvPr/>
        </p:nvSpPr>
        <p:spPr>
          <a:xfrm>
            <a:off x="755576" y="1772816"/>
            <a:ext cx="4320480" cy="523220"/>
          </a:xfrm>
          <a:prstGeom prst="rect">
            <a:avLst/>
          </a:prstGeom>
          <a:noFill/>
        </p:spPr>
        <p:txBody>
          <a:bodyPr wrap="square" rtlCol="0">
            <a:spAutoFit/>
          </a:bodyPr>
          <a:lstStyle/>
          <a:p>
            <a:r>
              <a:rPr lang="es-VE" sz="2800" dirty="0" smtClean="0">
                <a:solidFill>
                  <a:schemeClr val="accent2"/>
                </a:solidFill>
              </a:rPr>
              <a:t>Importante recordar</a:t>
            </a:r>
            <a:endParaRPr lang="es-VE" sz="2800" dirty="0">
              <a:solidFill>
                <a:schemeClr val="accent2"/>
              </a:solidFill>
            </a:endParaRPr>
          </a:p>
        </p:txBody>
      </p:sp>
      <p:sp>
        <p:nvSpPr>
          <p:cNvPr id="6" name="5 Rectángulo"/>
          <p:cNvSpPr/>
          <p:nvPr/>
        </p:nvSpPr>
        <p:spPr>
          <a:xfrm>
            <a:off x="1694" y="2296036"/>
            <a:ext cx="4570306" cy="3477875"/>
          </a:xfrm>
          <a:prstGeom prst="rect">
            <a:avLst/>
          </a:prstGeom>
        </p:spPr>
        <p:txBody>
          <a:bodyPr wrap="square">
            <a:spAutoFit/>
          </a:bodyPr>
          <a:lstStyle/>
          <a:p>
            <a:pPr marL="285750" indent="-285750" algn="just">
              <a:buFont typeface="Arial" pitchFamily="34" charset="0"/>
              <a:buChar char="•"/>
            </a:pPr>
            <a:r>
              <a:rPr lang="es-VE" altLang="es-ES" sz="2000" dirty="0">
                <a:cs typeface="Arial" pitchFamily="34" charset="0"/>
              </a:rPr>
              <a:t>Utilice un condón femenino o masculino  para cada relación sexual.</a:t>
            </a:r>
          </a:p>
          <a:p>
            <a:pPr marL="285750" indent="-285750" algn="just">
              <a:buFont typeface="Arial" pitchFamily="34" charset="0"/>
              <a:buChar char="•"/>
            </a:pPr>
            <a:r>
              <a:rPr lang="es-VE" altLang="es-ES" sz="2000" dirty="0">
                <a:cs typeface="Arial" pitchFamily="34" charset="0"/>
              </a:rPr>
              <a:t>Asegúrese de tener siempre suficientes suministros de condones.</a:t>
            </a:r>
          </a:p>
          <a:p>
            <a:pPr marL="285750" indent="-285750" algn="just">
              <a:buFont typeface="Arial" pitchFamily="34" charset="0"/>
              <a:buChar char="•"/>
            </a:pPr>
            <a:r>
              <a:rPr lang="es-VE" altLang="es-ES" sz="2000" dirty="0">
                <a:cs typeface="Arial" pitchFamily="34" charset="0"/>
              </a:rPr>
              <a:t>No utilice lubricantes a base de aceite.</a:t>
            </a:r>
          </a:p>
          <a:p>
            <a:pPr marL="285750" indent="-285750" algn="just">
              <a:buFont typeface="Arial" pitchFamily="34" charset="0"/>
              <a:buChar char="•"/>
            </a:pPr>
            <a:r>
              <a:rPr lang="es-VE" altLang="es-ES" sz="2000" dirty="0"/>
              <a:t>Almacénelos en un lugar donde no reciban luz directa, calor, y donde no se aprieten.</a:t>
            </a:r>
          </a:p>
          <a:p>
            <a:pPr marL="285750" indent="-285750" algn="just">
              <a:buFont typeface="Arial" pitchFamily="34" charset="0"/>
              <a:buChar char="•"/>
            </a:pPr>
            <a:r>
              <a:rPr lang="es-VE" altLang="es-ES" sz="2000" dirty="0"/>
              <a:t>Fíjate en la fecha de vencimiento</a:t>
            </a:r>
          </a:p>
          <a:p>
            <a:pPr marL="285750" indent="-285750" algn="just">
              <a:buFont typeface="Arial" pitchFamily="34" charset="0"/>
              <a:buChar char="•"/>
            </a:pPr>
            <a:r>
              <a:rPr lang="es-VE" altLang="es-ES" sz="2000" dirty="0"/>
              <a:t>Si se rompe, utilice anticoncepción de emergencia lo antes posible.</a:t>
            </a:r>
          </a:p>
        </p:txBody>
      </p:sp>
      <p:pic>
        <p:nvPicPr>
          <p:cNvPr id="9218" name="Picture 2" descr="Resultado de imagen para c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385" y="2636912"/>
            <a:ext cx="4553299" cy="238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377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condon femenino coloc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184" y="2420888"/>
            <a:ext cx="5165682" cy="3443789"/>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DE BARRERA  </a:t>
            </a:r>
            <a:endParaRPr lang="es-VE" sz="3600" dirty="0">
              <a:solidFill>
                <a:schemeClr val="accent1"/>
              </a:solidFill>
            </a:endParaRPr>
          </a:p>
        </p:txBody>
      </p:sp>
      <p:sp>
        <p:nvSpPr>
          <p:cNvPr id="4" name="3 CuadroTexto"/>
          <p:cNvSpPr txBox="1"/>
          <p:nvPr/>
        </p:nvSpPr>
        <p:spPr>
          <a:xfrm>
            <a:off x="539552" y="2028616"/>
            <a:ext cx="2556284" cy="2800767"/>
          </a:xfrm>
          <a:prstGeom prst="rect">
            <a:avLst/>
          </a:prstGeom>
          <a:noFill/>
        </p:spPr>
        <p:txBody>
          <a:bodyPr wrap="square" rtlCol="0">
            <a:spAutoFit/>
          </a:bodyPr>
          <a:lstStyle/>
          <a:p>
            <a:r>
              <a:rPr lang="es-VE" sz="4400" dirty="0" smtClean="0">
                <a:solidFill>
                  <a:schemeClr val="accent2"/>
                </a:solidFill>
              </a:rPr>
              <a:t>¿Cómo colocar el condón femenino? </a:t>
            </a:r>
            <a:endParaRPr lang="es-VE" sz="4400" dirty="0">
              <a:solidFill>
                <a:schemeClr val="accent2"/>
              </a:solidFill>
            </a:endParaRPr>
          </a:p>
        </p:txBody>
      </p:sp>
    </p:spTree>
    <p:extLst>
      <p:ext uri="{BB962C8B-B14F-4D97-AF65-F5344CB8AC3E}">
        <p14:creationId xmlns:p14="http://schemas.microsoft.com/office/powerpoint/2010/main" val="1005515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DE BARRERA  </a:t>
            </a:r>
            <a:endParaRPr lang="es-VE" sz="3600" dirty="0">
              <a:solidFill>
                <a:schemeClr val="accent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b="50714"/>
          <a:stretch>
            <a:fillRect/>
          </a:stretch>
        </p:blipFill>
        <p:spPr bwMode="auto">
          <a:xfrm>
            <a:off x="777081" y="1628800"/>
            <a:ext cx="758983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77081" y="4200550"/>
            <a:ext cx="3434879" cy="1939635"/>
          </a:xfrm>
          <a:prstGeom prst="rect">
            <a:avLst/>
          </a:prstGeom>
          <a:noFill/>
          <a:ln w="9525">
            <a:noFill/>
            <a:miter lim="800000"/>
            <a:headEnd/>
            <a:tailEnd/>
          </a:ln>
        </p:spPr>
        <p:txBody>
          <a:bodyPr wrap="square" lIns="92075" tIns="46038" rIns="92075" bIns="46038">
            <a:spAutoFit/>
          </a:bodyPr>
          <a:lstStyle/>
          <a:p>
            <a:pPr algn="just" eaLnBrk="1" hangingPunct="1">
              <a:defRPr/>
            </a:pPr>
            <a:r>
              <a:rPr lang="es-VE" sz="2400" dirty="0">
                <a:cs typeface="Arial" charset="0"/>
              </a:rPr>
              <a:t>Puedes ponerte con la pierna levantada, en cuclillas o en posición ginecológica, para colocarlo tú o tu pareja. </a:t>
            </a:r>
          </a:p>
        </p:txBody>
      </p:sp>
      <p:sp>
        <p:nvSpPr>
          <p:cNvPr id="7" name="Rectangle 3"/>
          <p:cNvSpPr>
            <a:spLocks noChangeArrowheads="1"/>
          </p:cNvSpPr>
          <p:nvPr/>
        </p:nvSpPr>
        <p:spPr bwMode="auto">
          <a:xfrm>
            <a:off x="4727996" y="4207283"/>
            <a:ext cx="3638923" cy="1570303"/>
          </a:xfrm>
          <a:prstGeom prst="rect">
            <a:avLst/>
          </a:prstGeom>
          <a:noFill/>
          <a:ln w="9525">
            <a:noFill/>
            <a:miter lim="800000"/>
            <a:headEnd/>
            <a:tailEnd/>
          </a:ln>
        </p:spPr>
        <p:txBody>
          <a:bodyPr wrap="square" lIns="92075" tIns="46038" rIns="92075" bIns="46038">
            <a:spAutoFit/>
          </a:bodyPr>
          <a:lstStyle/>
          <a:p>
            <a:pPr algn="just" eaLnBrk="1" hangingPunct="1">
              <a:defRPr/>
            </a:pPr>
            <a:r>
              <a:rPr lang="es-VE" sz="2400" dirty="0">
                <a:cs typeface="Arial" charset="0"/>
              </a:rPr>
              <a:t>Al aro interno doblarlo como un ocho. Introducirlo en la vagina y empujarlo con los dedos.</a:t>
            </a:r>
          </a:p>
        </p:txBody>
      </p:sp>
    </p:spTree>
    <p:extLst>
      <p:ext uri="{BB962C8B-B14F-4D97-AF65-F5344CB8AC3E}">
        <p14:creationId xmlns:p14="http://schemas.microsoft.com/office/powerpoint/2010/main" val="3548815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DE BARRERA  </a:t>
            </a:r>
            <a:endParaRPr lang="es-VE" sz="3600" dirty="0">
              <a:solidFill>
                <a:schemeClr val="accent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t="49286" r="33705" b="-714"/>
          <a:stretch>
            <a:fillRect/>
          </a:stretch>
        </p:blipFill>
        <p:spPr bwMode="auto">
          <a:xfrm>
            <a:off x="1893094" y="1556792"/>
            <a:ext cx="535781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323528" y="4414292"/>
            <a:ext cx="4080239" cy="2308966"/>
          </a:xfrm>
          <a:prstGeom prst="rect">
            <a:avLst/>
          </a:prstGeom>
          <a:noFill/>
          <a:ln w="9525">
            <a:noFill/>
            <a:miter lim="800000"/>
            <a:headEnd/>
            <a:tailEnd/>
          </a:ln>
        </p:spPr>
        <p:txBody>
          <a:bodyPr wrap="square" lIns="92075" tIns="46038" rIns="92075" bIns="46038">
            <a:spAutoFit/>
          </a:bodyPr>
          <a:lstStyle/>
          <a:p>
            <a:pPr algn="just" eaLnBrk="1" hangingPunct="1">
              <a:defRPr/>
            </a:pPr>
            <a:r>
              <a:rPr lang="es-VE" sz="2400" dirty="0">
                <a:cs typeface="Arial" charset="0"/>
              </a:rPr>
              <a:t>Subirlo por dentro para que llegue al cuello del útero. El aro externo quedará fuera protegiendo la vulva. Ten cuidado de penetrar dentro del condón.</a:t>
            </a:r>
          </a:p>
        </p:txBody>
      </p:sp>
      <p:sp>
        <p:nvSpPr>
          <p:cNvPr id="7" name="Rectangle 3"/>
          <p:cNvSpPr>
            <a:spLocks noChangeArrowheads="1"/>
          </p:cNvSpPr>
          <p:nvPr/>
        </p:nvSpPr>
        <p:spPr bwMode="auto">
          <a:xfrm>
            <a:off x="4572020" y="4414292"/>
            <a:ext cx="4357688" cy="1200971"/>
          </a:xfrm>
          <a:prstGeom prst="rect">
            <a:avLst/>
          </a:prstGeom>
          <a:noFill/>
          <a:ln w="9525">
            <a:noFill/>
            <a:miter lim="800000"/>
            <a:headEnd/>
            <a:tailEnd/>
          </a:ln>
        </p:spPr>
        <p:txBody>
          <a:bodyPr wrap="square" lIns="92075" tIns="46038" rIns="92075" bIns="46038">
            <a:spAutoFit/>
          </a:bodyPr>
          <a:lstStyle/>
          <a:p>
            <a:pPr algn="just" eaLnBrk="1" hangingPunct="1">
              <a:defRPr/>
            </a:pPr>
            <a:r>
              <a:rPr lang="es-VE" sz="2400" dirty="0">
                <a:cs typeface="Arial" charset="0"/>
              </a:rPr>
              <a:t>Al terminar dar un par de vueltas y extraer. </a:t>
            </a:r>
          </a:p>
          <a:p>
            <a:pPr algn="just" eaLnBrk="1" hangingPunct="1">
              <a:defRPr/>
            </a:pPr>
            <a:r>
              <a:rPr lang="es-VE" sz="2400" dirty="0">
                <a:cs typeface="Arial" charset="0"/>
              </a:rPr>
              <a:t>Botar en la papelera</a:t>
            </a:r>
            <a:r>
              <a:rPr lang="es-VE" sz="2400" dirty="0" smtClean="0">
                <a:cs typeface="Arial" charset="0"/>
              </a:rPr>
              <a:t>.</a:t>
            </a:r>
            <a:endParaRPr lang="es-VE" sz="2400" dirty="0">
              <a:cs typeface="Arial" charset="0"/>
            </a:endParaRPr>
          </a:p>
        </p:txBody>
      </p:sp>
    </p:spTree>
    <p:extLst>
      <p:ext uri="{BB962C8B-B14F-4D97-AF65-F5344CB8AC3E}">
        <p14:creationId xmlns:p14="http://schemas.microsoft.com/office/powerpoint/2010/main" val="2288058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498" y="1616204"/>
            <a:ext cx="5548858" cy="481572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DE BARRERA  </a:t>
            </a:r>
            <a:endParaRPr lang="es-VE" sz="3600" dirty="0">
              <a:solidFill>
                <a:schemeClr val="accent1"/>
              </a:solidFill>
            </a:endParaRPr>
          </a:p>
        </p:txBody>
      </p:sp>
      <p:sp>
        <p:nvSpPr>
          <p:cNvPr id="5" name="4 CuadroTexto"/>
          <p:cNvSpPr txBox="1"/>
          <p:nvPr/>
        </p:nvSpPr>
        <p:spPr>
          <a:xfrm>
            <a:off x="539552" y="2028616"/>
            <a:ext cx="2628292" cy="2800767"/>
          </a:xfrm>
          <a:prstGeom prst="rect">
            <a:avLst/>
          </a:prstGeom>
          <a:noFill/>
        </p:spPr>
        <p:txBody>
          <a:bodyPr wrap="square" rtlCol="0">
            <a:spAutoFit/>
          </a:bodyPr>
          <a:lstStyle/>
          <a:p>
            <a:r>
              <a:rPr lang="es-VE" sz="4400" dirty="0" smtClean="0">
                <a:solidFill>
                  <a:schemeClr val="accent2"/>
                </a:solidFill>
              </a:rPr>
              <a:t>¿Cómo colocar el condón masculino? </a:t>
            </a:r>
            <a:endParaRPr lang="es-VE" sz="4400" dirty="0">
              <a:solidFill>
                <a:schemeClr val="accent2"/>
              </a:solidFill>
            </a:endParaRPr>
          </a:p>
        </p:txBody>
      </p:sp>
    </p:spTree>
    <p:extLst>
      <p:ext uri="{BB962C8B-B14F-4D97-AF65-F5344CB8AC3E}">
        <p14:creationId xmlns:p14="http://schemas.microsoft.com/office/powerpoint/2010/main" val="2120296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74569"/>
            <a:ext cx="4320735" cy="923330"/>
          </a:xfrm>
          <a:prstGeom prst="rect">
            <a:avLst/>
          </a:prstGeom>
        </p:spPr>
        <p:txBody>
          <a:bodyPr wrap="none">
            <a:spAutoFit/>
          </a:bodyPr>
          <a:lstStyle/>
          <a:p>
            <a:r>
              <a:rPr lang="es-VE" sz="5400" dirty="0">
                <a:solidFill>
                  <a:schemeClr val="accent1"/>
                </a:solidFill>
              </a:rPr>
              <a:t>Tema a tratar: </a:t>
            </a:r>
          </a:p>
        </p:txBody>
      </p:sp>
      <p:sp>
        <p:nvSpPr>
          <p:cNvPr id="5" name="4 CuadroTexto"/>
          <p:cNvSpPr txBox="1"/>
          <p:nvPr/>
        </p:nvSpPr>
        <p:spPr>
          <a:xfrm>
            <a:off x="611560" y="1720840"/>
            <a:ext cx="7848872" cy="1754326"/>
          </a:xfrm>
          <a:prstGeom prst="rect">
            <a:avLst/>
          </a:prstGeom>
          <a:noFill/>
        </p:spPr>
        <p:txBody>
          <a:bodyPr wrap="square" rtlCol="0">
            <a:spAutoFit/>
          </a:bodyPr>
          <a:lstStyle/>
          <a:p>
            <a:r>
              <a:rPr lang="es-VE" sz="5400" dirty="0" smtClean="0">
                <a:solidFill>
                  <a:schemeClr val="accent2"/>
                </a:solidFill>
              </a:rPr>
              <a:t>MÉTODOS </a:t>
            </a:r>
          </a:p>
          <a:p>
            <a:r>
              <a:rPr lang="es-VE" sz="5400" dirty="0" smtClean="0">
                <a:solidFill>
                  <a:schemeClr val="accent2"/>
                </a:solidFill>
              </a:rPr>
              <a:t>ANTICONCEPTIVOS </a:t>
            </a:r>
            <a:endParaRPr lang="es-VE" sz="5400" dirty="0">
              <a:solidFill>
                <a:schemeClr val="accent2"/>
              </a:solidFill>
            </a:endParaRPr>
          </a:p>
        </p:txBody>
      </p:sp>
    </p:spTree>
    <p:extLst>
      <p:ext uri="{BB962C8B-B14F-4D97-AF65-F5344CB8AC3E}">
        <p14:creationId xmlns:p14="http://schemas.microsoft.com/office/powerpoint/2010/main" val="28001189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DE BARRERA  </a:t>
            </a:r>
            <a:endParaRPr lang="es-VE" sz="3600" dirty="0">
              <a:solidFill>
                <a:schemeClr val="accent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l="5821" t="13612" r="6856" b="42827"/>
          <a:stretch>
            <a:fillRect/>
          </a:stretch>
        </p:blipFill>
        <p:spPr bwMode="auto">
          <a:xfrm>
            <a:off x="821531" y="1611441"/>
            <a:ext cx="75009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468113" y="4293096"/>
            <a:ext cx="4103886" cy="1785746"/>
          </a:xfrm>
          <a:prstGeom prst="rect">
            <a:avLst/>
          </a:prstGeom>
          <a:noFill/>
          <a:ln w="9525">
            <a:noFill/>
            <a:miter lim="800000"/>
            <a:headEnd/>
            <a:tailEnd/>
          </a:ln>
        </p:spPr>
        <p:txBody>
          <a:bodyPr wrap="square" lIns="92075" tIns="46038" rIns="92075" bIns="46038">
            <a:spAutoFit/>
          </a:bodyPr>
          <a:lstStyle/>
          <a:p>
            <a:pPr algn="just" eaLnBrk="1" hangingPunct="1">
              <a:defRPr/>
            </a:pPr>
            <a:r>
              <a:rPr lang="es-VE" sz="2200" dirty="0">
                <a:cs typeface="Arial" charset="0"/>
              </a:rPr>
              <a:t>Abra con cuidado el paquete para no romper el condón. No desenrolle el condón antes de colocárselo. Colóquese el condón cuando el pene esté erecto.</a:t>
            </a:r>
          </a:p>
        </p:txBody>
      </p:sp>
      <p:sp>
        <p:nvSpPr>
          <p:cNvPr id="7" name="Rectangle 23"/>
          <p:cNvSpPr>
            <a:spLocks noChangeArrowheads="1"/>
          </p:cNvSpPr>
          <p:nvPr/>
        </p:nvSpPr>
        <p:spPr bwMode="auto">
          <a:xfrm>
            <a:off x="4932040" y="4331114"/>
            <a:ext cx="3603625" cy="1785746"/>
          </a:xfrm>
          <a:prstGeom prst="rect">
            <a:avLst/>
          </a:prstGeom>
          <a:noFill/>
          <a:ln w="9525">
            <a:noFill/>
            <a:miter lim="800000"/>
            <a:headEnd/>
            <a:tailEnd/>
          </a:ln>
        </p:spPr>
        <p:txBody>
          <a:bodyPr lIns="92075" tIns="46038" rIns="92075" bIns="46038">
            <a:spAutoFit/>
          </a:bodyPr>
          <a:lstStyle/>
          <a:p>
            <a:pPr algn="just" eaLnBrk="1" hangingPunct="1">
              <a:defRPr/>
            </a:pPr>
            <a:r>
              <a:rPr lang="es-VE" sz="2200" dirty="0">
                <a:cs typeface="Arial" charset="0"/>
              </a:rPr>
              <a:t>Si no está circuncidado, deslice hacia atrás el prepucio. Apriete el extremo del condón y colóquelo sobre el extremo del pene. </a:t>
            </a:r>
          </a:p>
        </p:txBody>
      </p:sp>
    </p:spTree>
    <p:extLst>
      <p:ext uri="{BB962C8B-B14F-4D97-AF65-F5344CB8AC3E}">
        <p14:creationId xmlns:p14="http://schemas.microsoft.com/office/powerpoint/2010/main" val="28735418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DE BARRERA  </a:t>
            </a:r>
            <a:endParaRPr lang="es-VE" sz="3600" dirty="0">
              <a:solidFill>
                <a:schemeClr val="accent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l="4314" t="56677" r="34959" b="8086"/>
          <a:stretch>
            <a:fillRect/>
          </a:stretch>
        </p:blipFill>
        <p:spPr bwMode="auto">
          <a:xfrm>
            <a:off x="940948" y="1700808"/>
            <a:ext cx="721518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358187" y="3939573"/>
            <a:ext cx="3675261" cy="1785746"/>
          </a:xfrm>
          <a:prstGeom prst="rect">
            <a:avLst/>
          </a:prstGeom>
          <a:noFill/>
          <a:ln w="9525">
            <a:noFill/>
            <a:miter lim="800000"/>
            <a:headEnd/>
            <a:tailEnd/>
          </a:ln>
        </p:spPr>
        <p:txBody>
          <a:bodyPr wrap="square" lIns="92075" tIns="46038" rIns="92075" bIns="46038">
            <a:spAutoFit/>
          </a:bodyPr>
          <a:lstStyle/>
          <a:p>
            <a:pPr algn="just" eaLnBrk="1" hangingPunct="1">
              <a:defRPr/>
            </a:pPr>
            <a:r>
              <a:rPr lang="es-VE" sz="2200" dirty="0">
                <a:cs typeface="Arial" charset="0"/>
              </a:rPr>
              <a:t>Continúe apretando el extremo del condón mientras lo desenrolla hasta la base del pene. Acomode el condón de manera que no quede aire.</a:t>
            </a:r>
          </a:p>
        </p:txBody>
      </p:sp>
      <p:sp>
        <p:nvSpPr>
          <p:cNvPr id="7" name="Rectangle 5"/>
          <p:cNvSpPr>
            <a:spLocks noChangeArrowheads="1"/>
          </p:cNvSpPr>
          <p:nvPr/>
        </p:nvSpPr>
        <p:spPr bwMode="auto">
          <a:xfrm>
            <a:off x="4716016" y="3933056"/>
            <a:ext cx="4271932" cy="2801409"/>
          </a:xfrm>
          <a:prstGeom prst="rect">
            <a:avLst/>
          </a:prstGeom>
          <a:noFill/>
          <a:ln w="9525">
            <a:noFill/>
            <a:miter lim="800000"/>
            <a:headEnd/>
            <a:tailEnd/>
          </a:ln>
        </p:spPr>
        <p:txBody>
          <a:bodyPr wrap="square" lIns="92075" tIns="46038" rIns="92075" bIns="46038">
            <a:spAutoFit/>
          </a:bodyPr>
          <a:lstStyle/>
          <a:p>
            <a:pPr algn="just" eaLnBrk="1" hangingPunct="1">
              <a:defRPr/>
            </a:pPr>
            <a:r>
              <a:rPr lang="es-VE" sz="2200" dirty="0">
                <a:cs typeface="Arial" charset="0"/>
              </a:rPr>
              <a:t>Después de la  eyaculación y cuando el pene esté todavía erecto, sostenga la base del condón y retire con cuidado el pene de la vagina. Retire el pene suavemente de la vagina y tenga cuidado de no derramar </a:t>
            </a:r>
            <a:r>
              <a:rPr lang="es-VE" sz="2200" dirty="0" smtClean="0">
                <a:cs typeface="Arial" charset="0"/>
              </a:rPr>
              <a:t>el </a:t>
            </a:r>
            <a:r>
              <a:rPr lang="es-VE" sz="2200" dirty="0">
                <a:cs typeface="Arial" charset="0"/>
              </a:rPr>
              <a:t>semen </a:t>
            </a:r>
            <a:r>
              <a:rPr lang="es-VE" sz="2200" dirty="0" smtClean="0">
                <a:cs typeface="Arial" charset="0"/>
              </a:rPr>
              <a:t>fuera </a:t>
            </a:r>
            <a:r>
              <a:rPr lang="es-VE" sz="2200" dirty="0">
                <a:cs typeface="Arial" charset="0"/>
              </a:rPr>
              <a:t>del condón.</a:t>
            </a:r>
          </a:p>
        </p:txBody>
      </p:sp>
    </p:spTree>
    <p:extLst>
      <p:ext uri="{BB962C8B-B14F-4D97-AF65-F5344CB8AC3E}">
        <p14:creationId xmlns:p14="http://schemas.microsoft.com/office/powerpoint/2010/main" val="71191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4703"/>
            <a:ext cx="5688632" cy="646331"/>
          </a:xfrm>
          <a:prstGeom prst="rect">
            <a:avLst/>
          </a:prstGeom>
          <a:noFill/>
        </p:spPr>
        <p:txBody>
          <a:bodyPr wrap="square" rtlCol="0">
            <a:spAutoFit/>
          </a:bodyPr>
          <a:lstStyle/>
          <a:p>
            <a:r>
              <a:rPr lang="es-VE" sz="3600" dirty="0" smtClean="0">
                <a:solidFill>
                  <a:schemeClr val="accent1"/>
                </a:solidFill>
              </a:rPr>
              <a:t>MÉTODOS DE BARRERA  </a:t>
            </a:r>
            <a:endParaRPr lang="es-VE" sz="3600" dirty="0">
              <a:solidFill>
                <a:schemeClr val="accent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l="62216" t="56677" r="6007" b="6195"/>
          <a:stretch>
            <a:fillRect/>
          </a:stretch>
        </p:blipFill>
        <p:spPr bwMode="auto">
          <a:xfrm>
            <a:off x="2182019" y="1700808"/>
            <a:ext cx="4779962"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182019" y="4631033"/>
            <a:ext cx="4827587" cy="1785746"/>
          </a:xfrm>
          <a:prstGeom prst="rect">
            <a:avLst/>
          </a:prstGeom>
          <a:noFill/>
          <a:ln w="9525">
            <a:noFill/>
            <a:miter lim="800000"/>
            <a:headEnd/>
            <a:tailEnd/>
          </a:ln>
        </p:spPr>
        <p:txBody>
          <a:bodyPr lIns="92075" tIns="46038" rIns="92075" bIns="46038">
            <a:spAutoFit/>
          </a:bodyPr>
          <a:lstStyle/>
          <a:p>
            <a:pPr algn="just" eaLnBrk="1" hangingPunct="1">
              <a:defRPr/>
            </a:pPr>
            <a:r>
              <a:rPr lang="es-VE" sz="2200" dirty="0">
                <a:latin typeface="Trebuchet MS" pitchFamily="34" charset="0"/>
                <a:cs typeface="Arial" charset="0"/>
              </a:rPr>
              <a:t>Hazle un nudo cerca de la apertura. Aprieta la punta para verificar que no esté roto.</a:t>
            </a:r>
          </a:p>
          <a:p>
            <a:pPr algn="just" eaLnBrk="1" hangingPunct="1">
              <a:defRPr/>
            </a:pPr>
            <a:endParaRPr lang="es-VE" sz="2200" dirty="0">
              <a:latin typeface="Trebuchet MS" pitchFamily="34" charset="0"/>
              <a:cs typeface="Arial" charset="0"/>
            </a:endParaRPr>
          </a:p>
          <a:p>
            <a:pPr algn="just" eaLnBrk="1" hangingPunct="1">
              <a:defRPr/>
            </a:pPr>
            <a:r>
              <a:rPr lang="es-VE" sz="2200" dirty="0">
                <a:latin typeface="Trebuchet MS" pitchFamily="34" charset="0"/>
                <a:cs typeface="Arial" charset="0"/>
              </a:rPr>
              <a:t>Y bótalo en la papelera. </a:t>
            </a:r>
          </a:p>
        </p:txBody>
      </p:sp>
    </p:spTree>
    <p:extLst>
      <p:ext uri="{BB962C8B-B14F-4D97-AF65-F5344CB8AC3E}">
        <p14:creationId xmlns:p14="http://schemas.microsoft.com/office/powerpoint/2010/main" val="3869503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5832"/>
            <a:ext cx="7200800" cy="523220"/>
          </a:xfrm>
          <a:prstGeom prst="rect">
            <a:avLst/>
          </a:prstGeom>
          <a:noFill/>
        </p:spPr>
        <p:txBody>
          <a:bodyPr wrap="square" rtlCol="0">
            <a:spAutoFit/>
          </a:bodyPr>
          <a:lstStyle/>
          <a:p>
            <a:r>
              <a:rPr lang="es-VE" sz="2800" dirty="0" smtClean="0">
                <a:solidFill>
                  <a:schemeClr val="accent1"/>
                </a:solidFill>
              </a:rPr>
              <a:t>MÉTODO ANTICONCEPTIVO DE EMERGENCIA </a:t>
            </a:r>
            <a:endParaRPr lang="es-VE" sz="2800" dirty="0">
              <a:solidFill>
                <a:schemeClr val="accent1"/>
              </a:solidFill>
            </a:endParaRPr>
          </a:p>
        </p:txBody>
      </p:sp>
      <p:sp>
        <p:nvSpPr>
          <p:cNvPr id="5" name="4 CuadroTexto"/>
          <p:cNvSpPr txBox="1"/>
          <p:nvPr/>
        </p:nvSpPr>
        <p:spPr>
          <a:xfrm>
            <a:off x="533434" y="1556792"/>
            <a:ext cx="6486838" cy="1077218"/>
          </a:xfrm>
          <a:prstGeom prst="rect">
            <a:avLst/>
          </a:prstGeom>
          <a:noFill/>
        </p:spPr>
        <p:txBody>
          <a:bodyPr wrap="square" rtlCol="0">
            <a:spAutoFit/>
          </a:bodyPr>
          <a:lstStyle/>
          <a:p>
            <a:r>
              <a:rPr lang="es-VE" sz="3200" dirty="0" smtClean="0">
                <a:solidFill>
                  <a:schemeClr val="accent2"/>
                </a:solidFill>
              </a:rPr>
              <a:t>Pastilla anticonceptiva de emergencia o «del día después»</a:t>
            </a:r>
            <a:endParaRPr lang="es-VE" sz="3200" dirty="0">
              <a:solidFill>
                <a:schemeClr val="accent2"/>
              </a:solidFill>
            </a:endParaRPr>
          </a:p>
        </p:txBody>
      </p:sp>
      <p:sp>
        <p:nvSpPr>
          <p:cNvPr id="6" name="5 CuadroTexto"/>
          <p:cNvSpPr txBox="1"/>
          <p:nvPr/>
        </p:nvSpPr>
        <p:spPr>
          <a:xfrm>
            <a:off x="251520" y="2996952"/>
            <a:ext cx="4176464" cy="2677656"/>
          </a:xfrm>
          <a:prstGeom prst="rect">
            <a:avLst/>
          </a:prstGeom>
          <a:noFill/>
        </p:spPr>
        <p:txBody>
          <a:bodyPr wrap="square" rtlCol="0">
            <a:spAutoFit/>
          </a:bodyPr>
          <a:lstStyle/>
          <a:p>
            <a:pPr algn="just">
              <a:buClr>
                <a:srgbClr val="FFC000"/>
              </a:buClr>
            </a:pPr>
            <a:r>
              <a:rPr lang="es-ES" sz="2400" dirty="0" smtClean="0"/>
              <a:t>Es </a:t>
            </a:r>
            <a:r>
              <a:rPr lang="es-ES" sz="2400" dirty="0"/>
              <a:t>un método anticonceptivo oral que contiene una hormona sintética llamada </a:t>
            </a:r>
            <a:r>
              <a:rPr lang="es-ES" sz="2400" dirty="0" err="1"/>
              <a:t>levonogestrel</a:t>
            </a:r>
            <a:r>
              <a:rPr lang="es-ES" sz="2400" dirty="0"/>
              <a:t>, se utiliza para prevenir un embarazo después de haber tenido una relación sexual de </a:t>
            </a:r>
            <a:r>
              <a:rPr lang="es-ES" sz="2400" dirty="0" smtClean="0"/>
              <a:t>riesgo.</a:t>
            </a:r>
            <a:endParaRPr lang="es-ES" sz="2400" u="sng" dirty="0" smtClean="0"/>
          </a:p>
        </p:txBody>
      </p:sp>
      <p:pic>
        <p:nvPicPr>
          <p:cNvPr id="6146" name="Picture 2" descr="Resultado de imagen para pastilla anticonceptiva de emergenc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3639" y="2095401"/>
            <a:ext cx="3793361" cy="382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5535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5832"/>
            <a:ext cx="7200800" cy="523220"/>
          </a:xfrm>
          <a:prstGeom prst="rect">
            <a:avLst/>
          </a:prstGeom>
          <a:noFill/>
        </p:spPr>
        <p:txBody>
          <a:bodyPr wrap="square" rtlCol="0">
            <a:spAutoFit/>
          </a:bodyPr>
          <a:lstStyle/>
          <a:p>
            <a:r>
              <a:rPr lang="es-VE" sz="2800" dirty="0" smtClean="0">
                <a:solidFill>
                  <a:schemeClr val="accent1"/>
                </a:solidFill>
              </a:rPr>
              <a:t>MÉTODO ANTICONCEPTIVO DE EMERGENCIA </a:t>
            </a:r>
            <a:endParaRPr lang="es-VE" sz="2800" dirty="0">
              <a:solidFill>
                <a:schemeClr val="accent1"/>
              </a:solidFill>
            </a:endParaRPr>
          </a:p>
        </p:txBody>
      </p:sp>
      <p:sp>
        <p:nvSpPr>
          <p:cNvPr id="5" name="4 CuadroTexto"/>
          <p:cNvSpPr txBox="1"/>
          <p:nvPr/>
        </p:nvSpPr>
        <p:spPr>
          <a:xfrm>
            <a:off x="539552" y="1573071"/>
            <a:ext cx="4752528" cy="646331"/>
          </a:xfrm>
          <a:prstGeom prst="rect">
            <a:avLst/>
          </a:prstGeom>
          <a:noFill/>
        </p:spPr>
        <p:txBody>
          <a:bodyPr wrap="square" rtlCol="0">
            <a:spAutoFit/>
          </a:bodyPr>
          <a:lstStyle/>
          <a:p>
            <a:r>
              <a:rPr lang="es-VE" sz="3600" dirty="0" smtClean="0">
                <a:solidFill>
                  <a:schemeClr val="accent2"/>
                </a:solidFill>
              </a:rPr>
              <a:t>¿Cuándo tomarla? </a:t>
            </a:r>
            <a:endParaRPr lang="es-VE" sz="3600" dirty="0">
              <a:solidFill>
                <a:schemeClr val="accent2"/>
              </a:solidFill>
            </a:endParaRPr>
          </a:p>
        </p:txBody>
      </p:sp>
      <p:sp>
        <p:nvSpPr>
          <p:cNvPr id="6" name="Rectangle 1"/>
          <p:cNvSpPr/>
          <p:nvPr/>
        </p:nvSpPr>
        <p:spPr>
          <a:xfrm>
            <a:off x="25988" y="2318895"/>
            <a:ext cx="8578459" cy="1200329"/>
          </a:xfrm>
          <a:prstGeom prst="rect">
            <a:avLst/>
          </a:prstGeom>
        </p:spPr>
        <p:txBody>
          <a:bodyPr wrap="square">
            <a:spAutoFit/>
          </a:bodyPr>
          <a:lstStyle/>
          <a:p>
            <a:pPr marL="342900" indent="-342900" algn="just">
              <a:buClr>
                <a:schemeClr val="accent3">
                  <a:lumMod val="75000"/>
                </a:schemeClr>
              </a:buClr>
              <a:buFont typeface="Arial" pitchFamily="34" charset="0"/>
              <a:buChar char="•"/>
            </a:pPr>
            <a:r>
              <a:rPr lang="es-ES" sz="2400" dirty="0"/>
              <a:t>Cuando se sospecha o se tiene la certeza</a:t>
            </a:r>
            <a:r>
              <a:rPr lang="es-ES" sz="2400" b="1" dirty="0"/>
              <a:t> </a:t>
            </a:r>
            <a:r>
              <a:rPr lang="es-ES" sz="2400" dirty="0"/>
              <a:t>de la falla del método anticonceptivo de rutina. (Por ejemplo:  Olvidaste tomar 2 o más píldora anticonceptiva de rutina).</a:t>
            </a:r>
          </a:p>
        </p:txBody>
      </p:sp>
      <p:sp>
        <p:nvSpPr>
          <p:cNvPr id="7" name="Rectangle 2"/>
          <p:cNvSpPr/>
          <p:nvPr/>
        </p:nvSpPr>
        <p:spPr>
          <a:xfrm>
            <a:off x="25988" y="4078480"/>
            <a:ext cx="8578459" cy="830997"/>
          </a:xfrm>
          <a:prstGeom prst="rect">
            <a:avLst/>
          </a:prstGeom>
        </p:spPr>
        <p:txBody>
          <a:bodyPr wrap="square">
            <a:spAutoFit/>
          </a:bodyPr>
          <a:lstStyle/>
          <a:p>
            <a:pPr marL="342900" indent="-342900" algn="just">
              <a:buClr>
                <a:schemeClr val="accent3">
                  <a:lumMod val="75000"/>
                </a:schemeClr>
              </a:buClr>
              <a:buFont typeface="Arial" pitchFamily="34" charset="0"/>
              <a:buChar char="•"/>
            </a:pPr>
            <a:r>
              <a:rPr lang="es-ES" sz="2400" dirty="0"/>
              <a:t>Cuando el condón se ha roto, deslizado o su uso ha sido incorrecto.</a:t>
            </a:r>
          </a:p>
        </p:txBody>
      </p:sp>
      <p:sp>
        <p:nvSpPr>
          <p:cNvPr id="8" name="Rectangle 8"/>
          <p:cNvSpPr/>
          <p:nvPr/>
        </p:nvSpPr>
        <p:spPr>
          <a:xfrm>
            <a:off x="25987" y="5457418"/>
            <a:ext cx="8578459" cy="830997"/>
          </a:xfrm>
          <a:prstGeom prst="rect">
            <a:avLst/>
          </a:prstGeom>
        </p:spPr>
        <p:txBody>
          <a:bodyPr wrap="square">
            <a:spAutoFit/>
          </a:bodyPr>
          <a:lstStyle/>
          <a:p>
            <a:pPr marL="342900" indent="-342900" algn="just">
              <a:buClr>
                <a:schemeClr val="accent3">
                  <a:lumMod val="75000"/>
                </a:schemeClr>
              </a:buClr>
              <a:buFont typeface="Arial" pitchFamily="34" charset="0"/>
              <a:buChar char="•"/>
            </a:pPr>
            <a:r>
              <a:rPr lang="es-ES" sz="2400" dirty="0"/>
              <a:t>Cuando se ha tenido una relación sexual sin </a:t>
            </a:r>
            <a:r>
              <a:rPr lang="es-ES" sz="2400" dirty="0" smtClean="0"/>
              <a:t>protección o se es victima de Abuso Sexual.</a:t>
            </a:r>
            <a:endParaRPr lang="es-ES" sz="2400" dirty="0"/>
          </a:p>
        </p:txBody>
      </p:sp>
    </p:spTree>
    <p:extLst>
      <p:ext uri="{BB962C8B-B14F-4D97-AF65-F5344CB8AC3E}">
        <p14:creationId xmlns:p14="http://schemas.microsoft.com/office/powerpoint/2010/main" val="2726563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765832"/>
            <a:ext cx="7200800" cy="523220"/>
          </a:xfrm>
          <a:prstGeom prst="rect">
            <a:avLst/>
          </a:prstGeom>
          <a:noFill/>
        </p:spPr>
        <p:txBody>
          <a:bodyPr wrap="square" rtlCol="0">
            <a:spAutoFit/>
          </a:bodyPr>
          <a:lstStyle/>
          <a:p>
            <a:r>
              <a:rPr lang="es-VE" sz="2800" dirty="0" smtClean="0">
                <a:solidFill>
                  <a:schemeClr val="accent1"/>
                </a:solidFill>
              </a:rPr>
              <a:t>MÉTODO ANTICONCEPTIVO DE EMERGENCIA </a:t>
            </a:r>
            <a:endParaRPr lang="es-VE" sz="2800" dirty="0">
              <a:solidFill>
                <a:schemeClr val="accent1"/>
              </a:solidFill>
            </a:endParaRPr>
          </a:p>
        </p:txBody>
      </p:sp>
      <p:pic>
        <p:nvPicPr>
          <p:cNvPr id="7170" name="Picture 2" descr="Resultado de imagen para metodo anticonceptivo de emerg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025" y="456061"/>
            <a:ext cx="4371975" cy="37147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917032"/>
            <a:ext cx="2809875" cy="265747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47096" y="1797784"/>
            <a:ext cx="2952328" cy="1631216"/>
          </a:xfrm>
          <a:prstGeom prst="rect">
            <a:avLst/>
          </a:prstGeom>
        </p:spPr>
        <p:txBody>
          <a:bodyPr wrap="square">
            <a:spAutoFit/>
          </a:bodyPr>
          <a:lstStyle/>
          <a:p>
            <a:pPr algn="just">
              <a:buClr>
                <a:srgbClr val="FFC000"/>
              </a:buClr>
            </a:pPr>
            <a:r>
              <a:rPr lang="es-ES" sz="2000" dirty="0"/>
              <a:t>1 pastilla. Tomarla tan pronto como sea posible, </a:t>
            </a:r>
            <a:r>
              <a:rPr lang="es-ES" sz="2000" dirty="0" smtClean="0"/>
              <a:t>dentro de las 72 horas siguientes a la relación sexual.</a:t>
            </a:r>
            <a:endParaRPr lang="es-ES" sz="2000" u="sng" dirty="0"/>
          </a:p>
        </p:txBody>
      </p:sp>
      <p:sp>
        <p:nvSpPr>
          <p:cNvPr id="6" name="5 Rectángulo"/>
          <p:cNvSpPr/>
          <p:nvPr/>
        </p:nvSpPr>
        <p:spPr>
          <a:xfrm>
            <a:off x="221107" y="4170813"/>
            <a:ext cx="2917590" cy="2554545"/>
          </a:xfrm>
          <a:prstGeom prst="rect">
            <a:avLst/>
          </a:prstGeom>
        </p:spPr>
        <p:txBody>
          <a:bodyPr wrap="square">
            <a:spAutoFit/>
          </a:bodyPr>
          <a:lstStyle/>
          <a:p>
            <a:pPr algn="just">
              <a:buClr>
                <a:srgbClr val="FFC000"/>
              </a:buClr>
            </a:pPr>
            <a:r>
              <a:rPr lang="es-ES" sz="2000" dirty="0"/>
              <a:t>2 pastillas. Tomar la primera tableta tan pronto como sea posible, dentro de las 72 horas siguientes a la relación sexual. Tomar la segunda tableta 12 horas después de la anterior. O las 2 juntas.</a:t>
            </a:r>
            <a:endParaRPr lang="es-ES" sz="2000" u="sng" dirty="0"/>
          </a:p>
        </p:txBody>
      </p:sp>
      <p:sp>
        <p:nvSpPr>
          <p:cNvPr id="8" name="7 Flecha derecha"/>
          <p:cNvSpPr/>
          <p:nvPr/>
        </p:nvSpPr>
        <p:spPr>
          <a:xfrm>
            <a:off x="3419872" y="2313436"/>
            <a:ext cx="1152128" cy="4674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Flecha derecha"/>
          <p:cNvSpPr/>
          <p:nvPr/>
        </p:nvSpPr>
        <p:spPr>
          <a:xfrm>
            <a:off x="3390070" y="5012024"/>
            <a:ext cx="1152128" cy="4674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6028444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404664"/>
            <a:ext cx="8153400" cy="990600"/>
          </a:xfrm>
        </p:spPr>
        <p:txBody>
          <a:bodyPr>
            <a:norm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1367644" y="2875002"/>
            <a:ext cx="6408712" cy="1107996"/>
          </a:xfrm>
          <a:prstGeom prst="rect">
            <a:avLst/>
          </a:prstGeom>
          <a:noFill/>
        </p:spPr>
        <p:txBody>
          <a:bodyPr wrap="square" rtlCol="0">
            <a:spAutoFit/>
          </a:bodyPr>
          <a:lstStyle/>
          <a:p>
            <a:r>
              <a:rPr lang="es-VE" sz="6600" dirty="0" smtClean="0">
                <a:solidFill>
                  <a:schemeClr val="accent2"/>
                </a:solidFill>
              </a:rPr>
              <a:t>Adivina el método </a:t>
            </a:r>
            <a:endParaRPr lang="es-VE" sz="6600" dirty="0">
              <a:solidFill>
                <a:schemeClr val="accent2"/>
              </a:solidFill>
            </a:endParaRPr>
          </a:p>
        </p:txBody>
      </p:sp>
    </p:spTree>
    <p:extLst>
      <p:ext uri="{BB962C8B-B14F-4D97-AF65-F5344CB8AC3E}">
        <p14:creationId xmlns:p14="http://schemas.microsoft.com/office/powerpoint/2010/main" val="9870998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74569"/>
            <a:ext cx="4320735" cy="923330"/>
          </a:xfrm>
          <a:prstGeom prst="rect">
            <a:avLst/>
          </a:prstGeom>
        </p:spPr>
        <p:txBody>
          <a:bodyPr wrap="none">
            <a:spAutoFit/>
          </a:bodyPr>
          <a:lstStyle/>
          <a:p>
            <a:r>
              <a:rPr lang="es-VE" sz="5400" dirty="0">
                <a:solidFill>
                  <a:schemeClr val="accent1"/>
                </a:solidFill>
              </a:rPr>
              <a:t>Tema a tratar: </a:t>
            </a:r>
          </a:p>
        </p:txBody>
      </p:sp>
      <p:sp>
        <p:nvSpPr>
          <p:cNvPr id="5" name="4 CuadroTexto"/>
          <p:cNvSpPr txBox="1"/>
          <p:nvPr/>
        </p:nvSpPr>
        <p:spPr>
          <a:xfrm>
            <a:off x="611560" y="2420888"/>
            <a:ext cx="5760640" cy="1754326"/>
          </a:xfrm>
          <a:prstGeom prst="rect">
            <a:avLst/>
          </a:prstGeom>
          <a:noFill/>
        </p:spPr>
        <p:txBody>
          <a:bodyPr wrap="square" rtlCol="0">
            <a:spAutoFit/>
          </a:bodyPr>
          <a:lstStyle/>
          <a:p>
            <a:r>
              <a:rPr lang="es-VE" sz="5400" dirty="0" smtClean="0">
                <a:solidFill>
                  <a:schemeClr val="accent2"/>
                </a:solidFill>
              </a:rPr>
              <a:t>EMBARAZO EN LA ADOLESCENCIA </a:t>
            </a:r>
            <a:endParaRPr lang="es-VE" sz="5400" dirty="0">
              <a:solidFill>
                <a:schemeClr val="accent2"/>
              </a:solidFill>
            </a:endParaRPr>
          </a:p>
        </p:txBody>
      </p:sp>
    </p:spTree>
    <p:extLst>
      <p:ext uri="{BB962C8B-B14F-4D97-AF65-F5344CB8AC3E}">
        <p14:creationId xmlns:p14="http://schemas.microsoft.com/office/powerpoint/2010/main" val="6523114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5681" y="764704"/>
            <a:ext cx="6408712" cy="584775"/>
          </a:xfrm>
          <a:prstGeom prst="rect">
            <a:avLst/>
          </a:prstGeom>
          <a:noFill/>
        </p:spPr>
        <p:txBody>
          <a:bodyPr wrap="square" rtlCol="0">
            <a:spAutoFit/>
          </a:bodyPr>
          <a:lstStyle/>
          <a:p>
            <a:r>
              <a:rPr lang="es-VE" sz="3200" dirty="0" smtClean="0">
                <a:solidFill>
                  <a:schemeClr val="accent2"/>
                </a:solidFill>
              </a:rPr>
              <a:t>EMBARAZO EN LA ADOLESCENCIA </a:t>
            </a:r>
            <a:endParaRPr lang="es-VE" sz="3200" dirty="0">
              <a:solidFill>
                <a:schemeClr val="accent2"/>
              </a:solidFill>
            </a:endParaRPr>
          </a:p>
        </p:txBody>
      </p:sp>
      <p:sp>
        <p:nvSpPr>
          <p:cNvPr id="6" name="5 CuadroTexto"/>
          <p:cNvSpPr txBox="1"/>
          <p:nvPr/>
        </p:nvSpPr>
        <p:spPr>
          <a:xfrm>
            <a:off x="525681" y="1633984"/>
            <a:ext cx="4046319" cy="584775"/>
          </a:xfrm>
          <a:prstGeom prst="rect">
            <a:avLst/>
          </a:prstGeom>
          <a:noFill/>
        </p:spPr>
        <p:txBody>
          <a:bodyPr wrap="square" rtlCol="0">
            <a:spAutoFit/>
          </a:bodyPr>
          <a:lstStyle/>
          <a:p>
            <a:r>
              <a:rPr lang="es-VE" sz="3200" dirty="0" smtClean="0">
                <a:solidFill>
                  <a:schemeClr val="accent2"/>
                </a:solidFill>
              </a:rPr>
              <a:t>¿Qué es el embarazo?</a:t>
            </a:r>
            <a:endParaRPr lang="es-VE" sz="3200" dirty="0">
              <a:solidFill>
                <a:schemeClr val="accent2"/>
              </a:solidFill>
            </a:endParaRPr>
          </a:p>
        </p:txBody>
      </p:sp>
      <p:sp>
        <p:nvSpPr>
          <p:cNvPr id="7" name="6 Rectángulo"/>
          <p:cNvSpPr/>
          <p:nvPr/>
        </p:nvSpPr>
        <p:spPr>
          <a:xfrm>
            <a:off x="334848" y="2492896"/>
            <a:ext cx="4237152" cy="3046988"/>
          </a:xfrm>
          <a:prstGeom prst="rect">
            <a:avLst/>
          </a:prstGeom>
        </p:spPr>
        <p:txBody>
          <a:bodyPr wrap="square">
            <a:spAutoFit/>
          </a:bodyPr>
          <a:lstStyle/>
          <a:p>
            <a:pPr algn="just"/>
            <a:r>
              <a:rPr lang="es-MX" sz="2400" dirty="0"/>
              <a:t>E</a:t>
            </a:r>
            <a:r>
              <a:rPr lang="es-MX" sz="2400" dirty="0" smtClean="0"/>
              <a:t>s </a:t>
            </a:r>
            <a:r>
              <a:rPr lang="es-MX" sz="2400" dirty="0"/>
              <a:t>el </a:t>
            </a:r>
            <a:r>
              <a:rPr lang="es-MX" sz="2400" dirty="0" smtClean="0"/>
              <a:t>período </a:t>
            </a:r>
            <a:r>
              <a:rPr lang="es-MX" sz="2400" dirty="0"/>
              <a:t>que transcurre entre la implantación del cigoto en el útero, hasta el momento del parto. Implica cambios fisiológicos, metabólicos e incluso morfológicos que se producen en la mujer y que permiten el desarrollo del feto.</a:t>
            </a:r>
            <a:endParaRPr lang="es-VE" sz="2400" dirty="0"/>
          </a:p>
        </p:txBody>
      </p:sp>
      <p:pic>
        <p:nvPicPr>
          <p:cNvPr id="10242" name="Picture 2" descr="http://radio79mx.com/wp-content/uploads/2016/10/como-quedar-embarazada-rapidame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84784"/>
            <a:ext cx="4556760" cy="537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502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25681" y="764704"/>
            <a:ext cx="6408712" cy="584775"/>
          </a:xfrm>
          <a:prstGeom prst="rect">
            <a:avLst/>
          </a:prstGeom>
          <a:noFill/>
        </p:spPr>
        <p:txBody>
          <a:bodyPr wrap="square" rtlCol="0">
            <a:spAutoFit/>
          </a:bodyPr>
          <a:lstStyle/>
          <a:p>
            <a:r>
              <a:rPr lang="es-VE" sz="3200" dirty="0" smtClean="0">
                <a:solidFill>
                  <a:schemeClr val="accent2"/>
                </a:solidFill>
              </a:rPr>
              <a:t>EMBARAZO EN LA ADOLESCENCIA </a:t>
            </a:r>
            <a:endParaRPr lang="es-VE" sz="3200" dirty="0">
              <a:solidFill>
                <a:schemeClr val="accent2"/>
              </a:solidFill>
            </a:endParaRPr>
          </a:p>
        </p:txBody>
      </p:sp>
      <p:sp>
        <p:nvSpPr>
          <p:cNvPr id="5" name="4 CuadroTexto"/>
          <p:cNvSpPr txBox="1"/>
          <p:nvPr/>
        </p:nvSpPr>
        <p:spPr>
          <a:xfrm>
            <a:off x="611560" y="1380637"/>
            <a:ext cx="3903998" cy="584775"/>
          </a:xfrm>
          <a:prstGeom prst="rect">
            <a:avLst/>
          </a:prstGeom>
          <a:noFill/>
        </p:spPr>
        <p:txBody>
          <a:bodyPr wrap="square" rtlCol="0">
            <a:spAutoFit/>
          </a:bodyPr>
          <a:lstStyle/>
          <a:p>
            <a:r>
              <a:rPr lang="es-VE" sz="3200" dirty="0" smtClean="0">
                <a:solidFill>
                  <a:schemeClr val="accent2"/>
                </a:solidFill>
              </a:rPr>
              <a:t>Embarazo deseado </a:t>
            </a:r>
            <a:endParaRPr lang="es-VE" sz="3200" dirty="0">
              <a:solidFill>
                <a:schemeClr val="accent2"/>
              </a:solidFill>
            </a:endParaRPr>
          </a:p>
        </p:txBody>
      </p:sp>
      <p:sp>
        <p:nvSpPr>
          <p:cNvPr id="6" name="5 CuadroTexto"/>
          <p:cNvSpPr txBox="1"/>
          <p:nvPr/>
        </p:nvSpPr>
        <p:spPr>
          <a:xfrm>
            <a:off x="4788024" y="1380637"/>
            <a:ext cx="4464496" cy="584775"/>
          </a:xfrm>
          <a:prstGeom prst="rect">
            <a:avLst/>
          </a:prstGeom>
          <a:noFill/>
        </p:spPr>
        <p:txBody>
          <a:bodyPr wrap="square" rtlCol="0">
            <a:spAutoFit/>
          </a:bodyPr>
          <a:lstStyle/>
          <a:p>
            <a:r>
              <a:rPr lang="es-VE" sz="3200" dirty="0" smtClean="0">
                <a:solidFill>
                  <a:schemeClr val="accent2"/>
                </a:solidFill>
              </a:rPr>
              <a:t>Embarazo no deseado</a:t>
            </a:r>
            <a:endParaRPr lang="es-VE" sz="3200" dirty="0">
              <a:solidFill>
                <a:schemeClr val="accent2"/>
              </a:solidFill>
            </a:endParaRPr>
          </a:p>
        </p:txBody>
      </p:sp>
      <p:sp>
        <p:nvSpPr>
          <p:cNvPr id="7" name="6 CuadroTexto"/>
          <p:cNvSpPr txBox="1"/>
          <p:nvPr/>
        </p:nvSpPr>
        <p:spPr>
          <a:xfrm>
            <a:off x="395536" y="2087463"/>
            <a:ext cx="3960440" cy="1938992"/>
          </a:xfrm>
          <a:prstGeom prst="rect">
            <a:avLst/>
          </a:prstGeom>
          <a:noFill/>
        </p:spPr>
        <p:txBody>
          <a:bodyPr wrap="square" rtlCol="0">
            <a:spAutoFit/>
          </a:bodyPr>
          <a:lstStyle/>
          <a:p>
            <a:pPr algn="just"/>
            <a:r>
              <a:rPr lang="es-MX" sz="2000" dirty="0"/>
              <a:t>El embarazo deseado puede ser un embarazo planificado o no, ya que aunque la pareja no haya tenido planificación previa, puede desear tener al bebé y continuar con el embarazo. </a:t>
            </a:r>
            <a:endParaRPr lang="es-VE" sz="2000" dirty="0"/>
          </a:p>
        </p:txBody>
      </p:sp>
      <p:sp>
        <p:nvSpPr>
          <p:cNvPr id="8" name="7 Rectángulo"/>
          <p:cNvSpPr/>
          <p:nvPr/>
        </p:nvSpPr>
        <p:spPr>
          <a:xfrm>
            <a:off x="4807157" y="2072074"/>
            <a:ext cx="4013315" cy="3785652"/>
          </a:xfrm>
          <a:prstGeom prst="rect">
            <a:avLst/>
          </a:prstGeom>
        </p:spPr>
        <p:txBody>
          <a:bodyPr wrap="square">
            <a:spAutoFit/>
          </a:bodyPr>
          <a:lstStyle/>
          <a:p>
            <a:pPr algn="just"/>
            <a:r>
              <a:rPr lang="es-MX" sz="2000" dirty="0" smtClean="0"/>
              <a:t>El </a:t>
            </a:r>
            <a:r>
              <a:rPr lang="es-MX" sz="2000" dirty="0"/>
              <a:t>embarazo no deseado </a:t>
            </a:r>
            <a:r>
              <a:rPr lang="es-MX" sz="2000" dirty="0" smtClean="0"/>
              <a:t>es aquel </a:t>
            </a:r>
            <a:r>
              <a:rPr lang="es-MX" sz="2000" dirty="0"/>
              <a:t>que se produce sin el deseo y/o planificación previa y ante la ausencia o fallo de métodos anticonceptivos </a:t>
            </a:r>
            <a:r>
              <a:rPr lang="es-MX" sz="2000" dirty="0" err="1"/>
              <a:t>precoitales</a:t>
            </a:r>
            <a:r>
              <a:rPr lang="es-MX" sz="2000" dirty="0"/>
              <a:t> adecuados y la inefectividad o no administración de métodos anticonceptivos de emergencia posteriores al coito que prevengan un posible embarazo, pudiendo existir la interrupción del mismo o el dar en adopción al bebé.</a:t>
            </a:r>
            <a:endParaRPr lang="es-VE" sz="2000" dirty="0"/>
          </a:p>
        </p:txBody>
      </p:sp>
    </p:spTree>
    <p:extLst>
      <p:ext uri="{BB962C8B-B14F-4D97-AF65-F5344CB8AC3E}">
        <p14:creationId xmlns:p14="http://schemas.microsoft.com/office/powerpoint/2010/main" val="2074336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9139" y="583735"/>
            <a:ext cx="5340308" cy="584775"/>
          </a:xfrm>
          <a:prstGeom prst="rect">
            <a:avLst/>
          </a:prstGeom>
          <a:noFill/>
        </p:spPr>
        <p:txBody>
          <a:bodyPr wrap="none" rtlCol="0">
            <a:spAutoFit/>
          </a:bodyPr>
          <a:lstStyle/>
          <a:p>
            <a:r>
              <a:rPr lang="es-VE" sz="3200" dirty="0" smtClean="0">
                <a:solidFill>
                  <a:schemeClr val="accent1"/>
                </a:solidFill>
              </a:rPr>
              <a:t>MÉTODOS ANTICONCEPTIVOS</a:t>
            </a:r>
            <a:endParaRPr lang="es-VE" sz="3200" dirty="0">
              <a:solidFill>
                <a:schemeClr val="accent1"/>
              </a:solidFill>
            </a:endParaRPr>
          </a:p>
        </p:txBody>
      </p:sp>
      <p:sp>
        <p:nvSpPr>
          <p:cNvPr id="5" name="4 Rectángulo"/>
          <p:cNvSpPr/>
          <p:nvPr/>
        </p:nvSpPr>
        <p:spPr>
          <a:xfrm>
            <a:off x="251520" y="1628800"/>
            <a:ext cx="4176464" cy="5016758"/>
          </a:xfrm>
          <a:prstGeom prst="rect">
            <a:avLst/>
          </a:prstGeom>
        </p:spPr>
        <p:txBody>
          <a:bodyPr wrap="square">
            <a:spAutoFit/>
          </a:bodyPr>
          <a:lstStyle/>
          <a:p>
            <a:pPr algn="just"/>
            <a:r>
              <a:rPr lang="es-MX" sz="2000" dirty="0"/>
              <a:t> Son un conjunto de mecanismos, de actividades y de decisiones realizadas por el hombre, la mujer o la pareja, para impedir temporal o definitivamente la concepción de un nuevo ser. Se observa por la tanto, que estos métodos no son, en su esencia, un medio para ejercer un disfrute sexual liberal, sin riesgos y sin compromisos, sino un instrumento a disposición de la pareja para que esta, de una manera responsable, consciente y honesta pueda tener los hijos que desee y cuando los desee, de acuerdo con sus sentimientos, a sus creencias y a sus disposiciones económicas. </a:t>
            </a:r>
            <a:endParaRPr lang="es-VE" sz="2000" dirty="0"/>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649" y="2060848"/>
            <a:ext cx="4562912" cy="393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8353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25681" y="764704"/>
            <a:ext cx="6408712" cy="584775"/>
          </a:xfrm>
          <a:prstGeom prst="rect">
            <a:avLst/>
          </a:prstGeom>
          <a:noFill/>
        </p:spPr>
        <p:txBody>
          <a:bodyPr wrap="square" rtlCol="0">
            <a:spAutoFit/>
          </a:bodyPr>
          <a:lstStyle/>
          <a:p>
            <a:r>
              <a:rPr lang="es-VE" sz="3200" dirty="0" smtClean="0">
                <a:solidFill>
                  <a:schemeClr val="accent2"/>
                </a:solidFill>
              </a:rPr>
              <a:t>EMBARAZO EN LA ADOLESCENCIA </a:t>
            </a:r>
            <a:endParaRPr lang="es-VE" sz="3200" dirty="0">
              <a:solidFill>
                <a:schemeClr val="accent2"/>
              </a:solidFill>
            </a:endParaRPr>
          </a:p>
        </p:txBody>
      </p:sp>
      <p:sp>
        <p:nvSpPr>
          <p:cNvPr id="5" name="4 Rectángulo"/>
          <p:cNvSpPr/>
          <p:nvPr/>
        </p:nvSpPr>
        <p:spPr>
          <a:xfrm>
            <a:off x="0" y="2141567"/>
            <a:ext cx="9036496" cy="4524315"/>
          </a:xfrm>
          <a:prstGeom prst="rect">
            <a:avLst/>
          </a:prstGeom>
        </p:spPr>
        <p:txBody>
          <a:bodyPr wrap="square">
            <a:spAutoFit/>
          </a:bodyPr>
          <a:lstStyle/>
          <a:p>
            <a:pPr marL="285750" indent="-285750">
              <a:lnSpc>
                <a:spcPct val="150000"/>
              </a:lnSpc>
              <a:buFont typeface="Arial" pitchFamily="34" charset="0"/>
              <a:buChar char="•"/>
            </a:pPr>
            <a:r>
              <a:rPr lang="es-ES" altLang="es-ES" sz="2400" dirty="0">
                <a:latin typeface="Trebuchet MS" pitchFamily="34" charset="0"/>
              </a:rPr>
              <a:t>Porque falló el método </a:t>
            </a:r>
            <a:r>
              <a:rPr lang="es-ES" altLang="es-ES" sz="2400" dirty="0" smtClean="0">
                <a:latin typeface="Trebuchet MS" pitchFamily="34" charset="0"/>
              </a:rPr>
              <a:t>anticonceptivo.</a:t>
            </a:r>
            <a:endParaRPr lang="es-ES" altLang="es-ES" sz="2400" dirty="0">
              <a:latin typeface="Trebuchet MS" pitchFamily="34" charset="0"/>
            </a:endParaRPr>
          </a:p>
          <a:p>
            <a:pPr marL="285750" indent="-285750">
              <a:lnSpc>
                <a:spcPct val="150000"/>
              </a:lnSpc>
              <a:buFont typeface="Arial" pitchFamily="34" charset="0"/>
              <a:buChar char="•"/>
            </a:pPr>
            <a:r>
              <a:rPr lang="es-ES" altLang="es-ES" sz="2400" dirty="0">
                <a:latin typeface="Trebuchet MS" pitchFamily="34" charset="0"/>
              </a:rPr>
              <a:t>Porque no tiene anticonceptivos a la </a:t>
            </a:r>
            <a:r>
              <a:rPr lang="es-ES" altLang="es-ES" sz="2400" dirty="0" smtClean="0">
                <a:latin typeface="Trebuchet MS" pitchFamily="34" charset="0"/>
              </a:rPr>
              <a:t>mano.</a:t>
            </a:r>
            <a:endParaRPr lang="es-ES" altLang="es-ES" sz="2400" dirty="0">
              <a:latin typeface="Trebuchet MS" pitchFamily="34" charset="0"/>
            </a:endParaRPr>
          </a:p>
          <a:p>
            <a:pPr marL="285750" indent="-285750">
              <a:lnSpc>
                <a:spcPct val="150000"/>
              </a:lnSpc>
              <a:buFont typeface="Arial" pitchFamily="34" charset="0"/>
              <a:buChar char="•"/>
            </a:pPr>
            <a:r>
              <a:rPr lang="es-ES" altLang="es-ES" sz="2400" dirty="0">
                <a:latin typeface="Trebuchet MS" pitchFamily="34" charset="0"/>
              </a:rPr>
              <a:t>Porque se resisten a asumir su deseo </a:t>
            </a:r>
            <a:r>
              <a:rPr lang="es-ES" altLang="es-ES" sz="2400" dirty="0" smtClean="0">
                <a:latin typeface="Trebuchet MS" pitchFamily="34" charset="0"/>
              </a:rPr>
              <a:t>sexual.</a:t>
            </a:r>
            <a:endParaRPr lang="es-ES" altLang="es-ES" sz="2400" dirty="0">
              <a:latin typeface="Trebuchet MS" pitchFamily="34" charset="0"/>
            </a:endParaRPr>
          </a:p>
          <a:p>
            <a:pPr marL="285750" indent="-285750">
              <a:lnSpc>
                <a:spcPct val="150000"/>
              </a:lnSpc>
              <a:buFont typeface="Arial" pitchFamily="34" charset="0"/>
              <a:buChar char="•"/>
            </a:pPr>
            <a:r>
              <a:rPr lang="es-ES" altLang="es-ES" sz="2400" dirty="0">
                <a:latin typeface="Trebuchet MS" pitchFamily="34" charset="0"/>
              </a:rPr>
              <a:t>Porque saben poco de anticonceptivos o les tiene </a:t>
            </a:r>
            <a:r>
              <a:rPr lang="es-ES" altLang="es-ES" sz="2400" dirty="0" smtClean="0">
                <a:latin typeface="Trebuchet MS" pitchFamily="34" charset="0"/>
              </a:rPr>
              <a:t>miedo.</a:t>
            </a:r>
            <a:endParaRPr lang="es-ES" altLang="es-ES" sz="2400" dirty="0">
              <a:latin typeface="Trebuchet MS" pitchFamily="34" charset="0"/>
            </a:endParaRPr>
          </a:p>
          <a:p>
            <a:pPr marL="285750" indent="-285750">
              <a:lnSpc>
                <a:spcPct val="150000"/>
              </a:lnSpc>
              <a:buFont typeface="Arial" pitchFamily="34" charset="0"/>
              <a:buChar char="•"/>
            </a:pPr>
            <a:r>
              <a:rPr lang="es-ES" altLang="es-ES" sz="2400" dirty="0">
                <a:latin typeface="Trebuchet MS" pitchFamily="34" charset="0"/>
              </a:rPr>
              <a:t>Porque hay violencia </a:t>
            </a:r>
            <a:r>
              <a:rPr lang="es-ES" altLang="es-ES" sz="2400" dirty="0" smtClean="0">
                <a:latin typeface="Trebuchet MS" pitchFamily="34" charset="0"/>
              </a:rPr>
              <a:t>sexual.</a:t>
            </a:r>
            <a:endParaRPr lang="es-ES" altLang="es-ES" sz="2400" dirty="0">
              <a:latin typeface="Trebuchet MS" pitchFamily="34" charset="0"/>
            </a:endParaRPr>
          </a:p>
          <a:p>
            <a:pPr marL="285750" indent="-285750">
              <a:lnSpc>
                <a:spcPct val="150000"/>
              </a:lnSpc>
              <a:buFont typeface="Arial" pitchFamily="34" charset="0"/>
              <a:buChar char="•"/>
            </a:pPr>
            <a:r>
              <a:rPr lang="es-ES" altLang="es-ES" sz="2400" dirty="0">
                <a:latin typeface="Trebuchet MS" pitchFamily="34" charset="0"/>
              </a:rPr>
              <a:t>Porque </a:t>
            </a:r>
            <a:r>
              <a:rPr lang="es-ES" altLang="es-ES" sz="2400" dirty="0" smtClean="0">
                <a:latin typeface="Trebuchet MS" pitchFamily="34" charset="0"/>
              </a:rPr>
              <a:t>«eso </a:t>
            </a:r>
            <a:r>
              <a:rPr lang="es-ES" altLang="es-ES" sz="2400" dirty="0">
                <a:latin typeface="Trebuchet MS" pitchFamily="34" charset="0"/>
              </a:rPr>
              <a:t>no me va a pasar a </a:t>
            </a:r>
            <a:r>
              <a:rPr lang="es-ES" altLang="es-ES" sz="2400" dirty="0" smtClean="0">
                <a:latin typeface="Trebuchet MS" pitchFamily="34" charset="0"/>
              </a:rPr>
              <a:t>mí».</a:t>
            </a:r>
            <a:endParaRPr lang="es-ES" altLang="es-ES" sz="2400" dirty="0">
              <a:latin typeface="Trebuchet MS" pitchFamily="34" charset="0"/>
            </a:endParaRPr>
          </a:p>
          <a:p>
            <a:pPr marL="285750" indent="-285750">
              <a:lnSpc>
                <a:spcPct val="150000"/>
              </a:lnSpc>
              <a:buFont typeface="Arial" pitchFamily="34" charset="0"/>
              <a:buChar char="•"/>
            </a:pPr>
            <a:r>
              <a:rPr lang="es-ES" altLang="es-ES" sz="2400" dirty="0">
                <a:latin typeface="Trebuchet MS" pitchFamily="34" charset="0"/>
              </a:rPr>
              <a:t>Porque las relaciones son </a:t>
            </a:r>
            <a:r>
              <a:rPr lang="es-ES" altLang="es-ES" sz="2400" dirty="0" smtClean="0">
                <a:latin typeface="Trebuchet MS" pitchFamily="34" charset="0"/>
              </a:rPr>
              <a:t>esporádicas.</a:t>
            </a:r>
            <a:endParaRPr lang="es-ES" altLang="es-ES" sz="2400" dirty="0">
              <a:latin typeface="Trebuchet MS" pitchFamily="34" charset="0"/>
            </a:endParaRPr>
          </a:p>
          <a:p>
            <a:pPr marL="285750" indent="-285750">
              <a:lnSpc>
                <a:spcPct val="150000"/>
              </a:lnSpc>
              <a:buFont typeface="Arial" pitchFamily="34" charset="0"/>
              <a:buChar char="•"/>
            </a:pPr>
            <a:r>
              <a:rPr lang="es-ES" altLang="es-ES" sz="2400" dirty="0">
                <a:latin typeface="Trebuchet MS" pitchFamily="34" charset="0"/>
              </a:rPr>
              <a:t>Porque las personas también </a:t>
            </a:r>
            <a:r>
              <a:rPr lang="es-ES" altLang="es-ES" sz="2400" dirty="0" smtClean="0">
                <a:latin typeface="Trebuchet MS" pitchFamily="34" charset="0"/>
              </a:rPr>
              <a:t>fallamos.</a:t>
            </a:r>
            <a:endParaRPr lang="es-ES" altLang="es-ES" sz="2400" dirty="0">
              <a:latin typeface="Trebuchet MS" pitchFamily="34" charset="0"/>
            </a:endParaRPr>
          </a:p>
        </p:txBody>
      </p:sp>
      <p:sp>
        <p:nvSpPr>
          <p:cNvPr id="7" name="6 CuadroTexto"/>
          <p:cNvSpPr txBox="1"/>
          <p:nvPr/>
        </p:nvSpPr>
        <p:spPr>
          <a:xfrm>
            <a:off x="525680" y="1556792"/>
            <a:ext cx="6926639" cy="584775"/>
          </a:xfrm>
          <a:prstGeom prst="rect">
            <a:avLst/>
          </a:prstGeom>
          <a:noFill/>
        </p:spPr>
        <p:txBody>
          <a:bodyPr wrap="square" rtlCol="0">
            <a:spAutoFit/>
          </a:bodyPr>
          <a:lstStyle/>
          <a:p>
            <a:r>
              <a:rPr lang="es-VE" sz="3200" dirty="0" smtClean="0">
                <a:solidFill>
                  <a:schemeClr val="accent2"/>
                </a:solidFill>
              </a:rPr>
              <a:t>¿Por qué se embarazan </a:t>
            </a:r>
            <a:r>
              <a:rPr lang="es-VE" sz="3200" dirty="0">
                <a:solidFill>
                  <a:schemeClr val="accent2"/>
                </a:solidFill>
              </a:rPr>
              <a:t>s</a:t>
            </a:r>
            <a:r>
              <a:rPr lang="es-VE" sz="3200" dirty="0" smtClean="0">
                <a:solidFill>
                  <a:schemeClr val="accent2"/>
                </a:solidFill>
              </a:rPr>
              <a:t>in desearlo?</a:t>
            </a:r>
            <a:endParaRPr lang="es-VE" sz="3200" dirty="0">
              <a:solidFill>
                <a:schemeClr val="accent2"/>
              </a:solidFill>
            </a:endParaRPr>
          </a:p>
        </p:txBody>
      </p:sp>
    </p:spTree>
    <p:extLst>
      <p:ext uri="{BB962C8B-B14F-4D97-AF65-F5344CB8AC3E}">
        <p14:creationId xmlns:p14="http://schemas.microsoft.com/office/powerpoint/2010/main" val="17107078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25681" y="764704"/>
            <a:ext cx="6408712" cy="584775"/>
          </a:xfrm>
          <a:prstGeom prst="rect">
            <a:avLst/>
          </a:prstGeom>
          <a:noFill/>
        </p:spPr>
        <p:txBody>
          <a:bodyPr wrap="square" rtlCol="0">
            <a:spAutoFit/>
          </a:bodyPr>
          <a:lstStyle/>
          <a:p>
            <a:r>
              <a:rPr lang="es-VE" sz="3200" dirty="0" smtClean="0">
                <a:solidFill>
                  <a:schemeClr val="accent2"/>
                </a:solidFill>
              </a:rPr>
              <a:t>EMBARAZO EN LA ADOLESCENCIA </a:t>
            </a:r>
            <a:endParaRPr lang="es-VE" sz="3200" dirty="0">
              <a:solidFill>
                <a:schemeClr val="accent2"/>
              </a:solidFill>
            </a:endParaRPr>
          </a:p>
        </p:txBody>
      </p:sp>
      <p:sp>
        <p:nvSpPr>
          <p:cNvPr id="5" name="4 CuadroTexto"/>
          <p:cNvSpPr txBox="1"/>
          <p:nvPr/>
        </p:nvSpPr>
        <p:spPr>
          <a:xfrm>
            <a:off x="529967" y="1455167"/>
            <a:ext cx="3826010" cy="461665"/>
          </a:xfrm>
          <a:prstGeom prst="rect">
            <a:avLst/>
          </a:prstGeom>
          <a:noFill/>
        </p:spPr>
        <p:txBody>
          <a:bodyPr wrap="square" rtlCol="0">
            <a:spAutoFit/>
          </a:bodyPr>
          <a:lstStyle/>
          <a:p>
            <a:r>
              <a:rPr lang="es-VE" sz="2400" dirty="0" smtClean="0">
                <a:solidFill>
                  <a:schemeClr val="accent2"/>
                </a:solidFill>
              </a:rPr>
              <a:t>Embarazo en la adolescencia </a:t>
            </a:r>
            <a:endParaRPr lang="es-VE" sz="2400" dirty="0">
              <a:solidFill>
                <a:schemeClr val="accent2"/>
              </a:solidFill>
            </a:endParaRPr>
          </a:p>
        </p:txBody>
      </p:sp>
      <p:sp>
        <p:nvSpPr>
          <p:cNvPr id="7" name="6 Rectángulo"/>
          <p:cNvSpPr/>
          <p:nvPr/>
        </p:nvSpPr>
        <p:spPr>
          <a:xfrm>
            <a:off x="211580" y="2102901"/>
            <a:ext cx="4310037" cy="4401205"/>
          </a:xfrm>
          <a:prstGeom prst="rect">
            <a:avLst/>
          </a:prstGeom>
        </p:spPr>
        <p:txBody>
          <a:bodyPr wrap="square">
            <a:spAutoFit/>
          </a:bodyPr>
          <a:lstStyle/>
          <a:p>
            <a:pPr algn="just"/>
            <a:r>
              <a:rPr lang="es-ES" altLang="es-ES" sz="2000" dirty="0"/>
              <a:t>Es todo aquel embarazo que ocurre durante adolescencia entre los 10 a 19 años, en una etapa de la vida en la cual los jóvenes no han terminado de madurar biológica y psicológicamente, </a:t>
            </a:r>
            <a:r>
              <a:rPr lang="es-ES" altLang="es-ES" sz="2000" dirty="0" smtClean="0"/>
              <a:t>además </a:t>
            </a:r>
            <a:r>
              <a:rPr lang="es-ES" altLang="es-ES" sz="2000" dirty="0"/>
              <a:t>de no reunir las condiciones psicosociales para asumir con responsabilidad la crianza y educación de un/a </a:t>
            </a:r>
            <a:r>
              <a:rPr lang="es-ES" altLang="es-ES" sz="2000" dirty="0" smtClean="0"/>
              <a:t>hijo/a. </a:t>
            </a:r>
            <a:r>
              <a:rPr lang="es-MX" sz="2000" dirty="0" smtClean="0"/>
              <a:t>También </a:t>
            </a:r>
            <a:r>
              <a:rPr lang="es-MX" sz="2000" dirty="0"/>
              <a:t>se suele designar como embarazo precoz, en atención a que se presenta antes de que la madre haya alcanzado la suficiente madurez emocional para asumir la compleja tarea de la maternidad. </a:t>
            </a:r>
            <a:endParaRPr lang="es-VE" sz="2000" dirty="0"/>
          </a:p>
        </p:txBody>
      </p:sp>
      <p:pic>
        <p:nvPicPr>
          <p:cNvPr id="11266" name="Picture 2" descr="Resultado de imagen para embarazo en la adolesc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844" y="2132856"/>
            <a:ext cx="4568512" cy="385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4885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25681" y="764704"/>
            <a:ext cx="6408712" cy="584775"/>
          </a:xfrm>
          <a:prstGeom prst="rect">
            <a:avLst/>
          </a:prstGeom>
          <a:noFill/>
        </p:spPr>
        <p:txBody>
          <a:bodyPr wrap="square" rtlCol="0">
            <a:spAutoFit/>
          </a:bodyPr>
          <a:lstStyle/>
          <a:p>
            <a:r>
              <a:rPr lang="es-VE" sz="3200" dirty="0" smtClean="0">
                <a:solidFill>
                  <a:schemeClr val="accent2"/>
                </a:solidFill>
              </a:rPr>
              <a:t>EMBARAZO EN LA ADOLESCENCIA </a:t>
            </a:r>
            <a:endParaRPr lang="es-VE" sz="3200" dirty="0">
              <a:solidFill>
                <a:schemeClr val="accent2"/>
              </a:solidFill>
            </a:endParaRPr>
          </a:p>
        </p:txBody>
      </p:sp>
      <p:sp>
        <p:nvSpPr>
          <p:cNvPr id="5" name="4 CuadroTexto"/>
          <p:cNvSpPr txBox="1"/>
          <p:nvPr/>
        </p:nvSpPr>
        <p:spPr>
          <a:xfrm>
            <a:off x="519543" y="2060848"/>
            <a:ext cx="4460190" cy="3416320"/>
          </a:xfrm>
          <a:prstGeom prst="rect">
            <a:avLst/>
          </a:prstGeom>
          <a:noFill/>
        </p:spPr>
        <p:txBody>
          <a:bodyPr wrap="square" rtlCol="0">
            <a:spAutoFit/>
          </a:bodyPr>
          <a:lstStyle/>
          <a:p>
            <a:r>
              <a:rPr lang="es-VE" sz="5400" dirty="0" smtClean="0">
                <a:solidFill>
                  <a:schemeClr val="accent2"/>
                </a:solidFill>
              </a:rPr>
              <a:t>Consecuencias del embarazo en la  adolescencia  </a:t>
            </a:r>
            <a:endParaRPr lang="es-VE" sz="5400" dirty="0">
              <a:solidFill>
                <a:schemeClr val="accent2"/>
              </a:solidFill>
            </a:endParaRPr>
          </a:p>
        </p:txBody>
      </p:sp>
    </p:spTree>
    <p:extLst>
      <p:ext uri="{BB962C8B-B14F-4D97-AF65-F5344CB8AC3E}">
        <p14:creationId xmlns:p14="http://schemas.microsoft.com/office/powerpoint/2010/main" val="8789665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25681" y="764704"/>
            <a:ext cx="6408712" cy="584775"/>
          </a:xfrm>
          <a:prstGeom prst="rect">
            <a:avLst/>
          </a:prstGeom>
          <a:noFill/>
        </p:spPr>
        <p:txBody>
          <a:bodyPr wrap="square" rtlCol="0">
            <a:spAutoFit/>
          </a:bodyPr>
          <a:lstStyle/>
          <a:p>
            <a:r>
              <a:rPr lang="es-VE" sz="3200" dirty="0" smtClean="0">
                <a:solidFill>
                  <a:schemeClr val="accent2"/>
                </a:solidFill>
              </a:rPr>
              <a:t>EMBARAZO EN LA ADOLESCENCIA </a:t>
            </a:r>
            <a:endParaRPr lang="es-VE" sz="3200" dirty="0">
              <a:solidFill>
                <a:schemeClr val="accent2"/>
              </a:solidFill>
            </a:endParaRPr>
          </a:p>
        </p:txBody>
      </p:sp>
      <p:sp>
        <p:nvSpPr>
          <p:cNvPr id="5" name="4 CuadroTexto"/>
          <p:cNvSpPr txBox="1"/>
          <p:nvPr/>
        </p:nvSpPr>
        <p:spPr>
          <a:xfrm>
            <a:off x="510873" y="1349479"/>
            <a:ext cx="4392488" cy="646331"/>
          </a:xfrm>
          <a:prstGeom prst="rect">
            <a:avLst/>
          </a:prstGeom>
          <a:noFill/>
        </p:spPr>
        <p:txBody>
          <a:bodyPr wrap="square" rtlCol="0">
            <a:spAutoFit/>
          </a:bodyPr>
          <a:lstStyle/>
          <a:p>
            <a:r>
              <a:rPr lang="es-VE" sz="3600" dirty="0" smtClean="0">
                <a:solidFill>
                  <a:schemeClr val="accent2"/>
                </a:solidFill>
              </a:rPr>
              <a:t>Psicológicas y sociales</a:t>
            </a:r>
            <a:endParaRPr lang="es-VE" sz="3600" dirty="0">
              <a:solidFill>
                <a:schemeClr val="accent2"/>
              </a:solidFill>
            </a:endParaRPr>
          </a:p>
        </p:txBody>
      </p:sp>
      <p:sp>
        <p:nvSpPr>
          <p:cNvPr id="6" name="5 Rectángulo"/>
          <p:cNvSpPr/>
          <p:nvPr/>
        </p:nvSpPr>
        <p:spPr>
          <a:xfrm>
            <a:off x="179512" y="1987255"/>
            <a:ext cx="5184576" cy="4524315"/>
          </a:xfrm>
          <a:prstGeom prst="rect">
            <a:avLst/>
          </a:prstGeom>
        </p:spPr>
        <p:txBody>
          <a:bodyPr wrap="square">
            <a:spAutoFit/>
          </a:bodyPr>
          <a:lstStyle/>
          <a:p>
            <a:pPr marL="285750" indent="-285750" algn="just">
              <a:lnSpc>
                <a:spcPct val="90000"/>
              </a:lnSpc>
              <a:buFont typeface="Arial" pitchFamily="34" charset="0"/>
              <a:buChar char="•"/>
            </a:pPr>
            <a:r>
              <a:rPr lang="es-ES" altLang="es-ES" sz="2000" dirty="0"/>
              <a:t> Rechazo físico y emocional de los padres y del entorno social.</a:t>
            </a:r>
          </a:p>
          <a:p>
            <a:pPr marL="285750" indent="-285750" algn="just">
              <a:lnSpc>
                <a:spcPct val="90000"/>
              </a:lnSpc>
              <a:buFont typeface="Arial" pitchFamily="34" charset="0"/>
              <a:buChar char="•"/>
            </a:pPr>
            <a:r>
              <a:rPr lang="es-ES" altLang="es-ES" sz="2000" dirty="0"/>
              <a:t>Disminución del autoestima.</a:t>
            </a:r>
          </a:p>
          <a:p>
            <a:pPr marL="285750" indent="-285750" algn="just">
              <a:lnSpc>
                <a:spcPct val="90000"/>
              </a:lnSpc>
              <a:buFont typeface="Arial" pitchFamily="34" charset="0"/>
              <a:buChar char="•"/>
            </a:pPr>
            <a:r>
              <a:rPr lang="es-ES_tradnl" altLang="es-ES" sz="2000" dirty="0"/>
              <a:t> </a:t>
            </a:r>
            <a:r>
              <a:rPr lang="es-ES" altLang="es-ES" sz="2000" dirty="0"/>
              <a:t>Afecta las relaciones afectivas y las conductas propias de la edad.</a:t>
            </a:r>
          </a:p>
          <a:p>
            <a:pPr marL="285750" indent="-285750" algn="just">
              <a:lnSpc>
                <a:spcPct val="90000"/>
              </a:lnSpc>
              <a:buFont typeface="Arial" pitchFamily="34" charset="0"/>
              <a:buChar char="•"/>
            </a:pPr>
            <a:r>
              <a:rPr lang="es-ES" altLang="es-ES" sz="2000" dirty="0"/>
              <a:t>Interrupción de las actividades propias del adolescente: estudiar (Deserción escolar),  jugar, divertirse hacer deporte. </a:t>
            </a:r>
            <a:r>
              <a:rPr lang="es-ES_tradnl" altLang="es-ES" sz="2000" dirty="0"/>
              <a:t>proyecto de vida profesional.</a:t>
            </a:r>
            <a:endParaRPr lang="es-ES" altLang="es-ES" sz="2000" dirty="0"/>
          </a:p>
          <a:p>
            <a:pPr marL="285750" indent="-285750" algn="just">
              <a:lnSpc>
                <a:spcPct val="90000"/>
              </a:lnSpc>
              <a:buFont typeface="Arial" pitchFamily="34" charset="0"/>
              <a:buChar char="•"/>
            </a:pPr>
            <a:r>
              <a:rPr lang="es-ES" altLang="es-ES" sz="2000" dirty="0"/>
              <a:t>Vinculación con parejas sucesivas y transitorias.</a:t>
            </a:r>
          </a:p>
          <a:p>
            <a:pPr marL="285750" indent="-285750" algn="just">
              <a:lnSpc>
                <a:spcPct val="90000"/>
              </a:lnSpc>
              <a:buFont typeface="Arial" pitchFamily="34" charset="0"/>
              <a:buChar char="•"/>
            </a:pPr>
            <a:r>
              <a:rPr lang="es-ES" altLang="es-ES" sz="2000" dirty="0"/>
              <a:t>Matrimonios precoz impuestos por la familia.</a:t>
            </a:r>
          </a:p>
          <a:p>
            <a:pPr marL="285750" indent="-285750" algn="just">
              <a:lnSpc>
                <a:spcPct val="90000"/>
              </a:lnSpc>
              <a:buFont typeface="Arial" pitchFamily="34" charset="0"/>
              <a:buChar char="•"/>
            </a:pPr>
            <a:r>
              <a:rPr lang="es-ES_tradnl" altLang="es-ES" sz="2000" dirty="0"/>
              <a:t>Desde que el bebé nace debes trabajar para criarlo y mantenerlo. Sin embargo, es difícil conseguir trabajo porque no estás capacitada para hacerlo. </a:t>
            </a:r>
          </a:p>
        </p:txBody>
      </p:sp>
      <p:pic>
        <p:nvPicPr>
          <p:cNvPr id="15362" name="Picture 2" descr="Resultado de imagen para embarazo en la adolescencia"/>
          <p:cNvPicPr>
            <a:picLocks noChangeAspect="1" noChangeArrowheads="1"/>
          </p:cNvPicPr>
          <p:nvPr/>
        </p:nvPicPr>
        <p:blipFill rotWithShape="1">
          <a:blip r:embed="rId2">
            <a:extLst>
              <a:ext uri="{28A0092B-C50C-407E-A947-70E740481C1C}">
                <a14:useLocalDpi xmlns:a14="http://schemas.microsoft.com/office/drawing/2010/main" val="0"/>
              </a:ext>
            </a:extLst>
          </a:blip>
          <a:srcRect t="5006"/>
          <a:stretch/>
        </p:blipFill>
        <p:spPr bwMode="auto">
          <a:xfrm>
            <a:off x="5600893" y="1500362"/>
            <a:ext cx="3543107" cy="535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9497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25681" y="764704"/>
            <a:ext cx="6408712" cy="584775"/>
          </a:xfrm>
          <a:prstGeom prst="rect">
            <a:avLst/>
          </a:prstGeom>
          <a:noFill/>
        </p:spPr>
        <p:txBody>
          <a:bodyPr wrap="square" rtlCol="0">
            <a:spAutoFit/>
          </a:bodyPr>
          <a:lstStyle/>
          <a:p>
            <a:r>
              <a:rPr lang="es-VE" sz="3200" dirty="0" smtClean="0">
                <a:solidFill>
                  <a:schemeClr val="accent2"/>
                </a:solidFill>
              </a:rPr>
              <a:t>EMBARAZO EN LA ADOLESCENCIA </a:t>
            </a:r>
            <a:endParaRPr lang="es-VE" sz="3200" dirty="0">
              <a:solidFill>
                <a:schemeClr val="accent2"/>
              </a:solidFill>
            </a:endParaRPr>
          </a:p>
        </p:txBody>
      </p:sp>
      <p:sp>
        <p:nvSpPr>
          <p:cNvPr id="5" name="4 CuadroTexto"/>
          <p:cNvSpPr txBox="1"/>
          <p:nvPr/>
        </p:nvSpPr>
        <p:spPr>
          <a:xfrm>
            <a:off x="589797" y="1400202"/>
            <a:ext cx="2664296" cy="707886"/>
          </a:xfrm>
          <a:prstGeom prst="rect">
            <a:avLst/>
          </a:prstGeom>
          <a:noFill/>
        </p:spPr>
        <p:txBody>
          <a:bodyPr wrap="square" rtlCol="0">
            <a:spAutoFit/>
          </a:bodyPr>
          <a:lstStyle/>
          <a:p>
            <a:r>
              <a:rPr lang="es-VE" sz="4000" dirty="0" smtClean="0">
                <a:solidFill>
                  <a:schemeClr val="accent2"/>
                </a:solidFill>
              </a:rPr>
              <a:t>Biológicas</a:t>
            </a:r>
            <a:r>
              <a:rPr lang="es-VE" dirty="0" smtClean="0"/>
              <a:t> </a:t>
            </a:r>
            <a:endParaRPr lang="es-VE" dirty="0"/>
          </a:p>
        </p:txBody>
      </p:sp>
      <p:sp>
        <p:nvSpPr>
          <p:cNvPr id="6" name="5 Rectángulo"/>
          <p:cNvSpPr/>
          <p:nvPr/>
        </p:nvSpPr>
        <p:spPr>
          <a:xfrm>
            <a:off x="107504" y="2315558"/>
            <a:ext cx="6192688" cy="3477875"/>
          </a:xfrm>
          <a:prstGeom prst="rect">
            <a:avLst/>
          </a:prstGeom>
        </p:spPr>
        <p:txBody>
          <a:bodyPr wrap="square">
            <a:spAutoFit/>
          </a:bodyPr>
          <a:lstStyle/>
          <a:p>
            <a:pPr marL="285750" indent="-285750">
              <a:buFont typeface="Arial" pitchFamily="34" charset="0"/>
              <a:buChar char="•"/>
            </a:pPr>
            <a:r>
              <a:rPr lang="es-ES_tradnl" altLang="es-ES" sz="2000" dirty="0"/>
              <a:t>Aumento de la mortalidad materna e </a:t>
            </a:r>
            <a:r>
              <a:rPr lang="es-ES_tradnl" altLang="es-ES" sz="2000" dirty="0" smtClean="0"/>
              <a:t>infantil.</a:t>
            </a:r>
            <a:endParaRPr lang="es-ES_tradnl" altLang="es-ES" sz="2000" dirty="0"/>
          </a:p>
          <a:p>
            <a:pPr marL="285750" indent="-285750">
              <a:buFont typeface="Arial" pitchFamily="34" charset="0"/>
              <a:buChar char="•"/>
            </a:pPr>
            <a:r>
              <a:rPr lang="es-ES_tradnl" altLang="es-ES" sz="2000" dirty="0" smtClean="0"/>
              <a:t>Mayor </a:t>
            </a:r>
            <a:r>
              <a:rPr lang="es-ES_tradnl" altLang="es-ES" sz="2000" dirty="0"/>
              <a:t>riesgo de abortos espontáneos e inducidos.</a:t>
            </a:r>
          </a:p>
          <a:p>
            <a:pPr marL="285750" indent="-285750">
              <a:buFont typeface="Arial" pitchFamily="34" charset="0"/>
              <a:buChar char="•"/>
            </a:pPr>
            <a:r>
              <a:rPr lang="es-ES_tradnl" altLang="es-ES" sz="2000" dirty="0"/>
              <a:t>Nacimientos prematuros o complicaciones durante el parto.</a:t>
            </a:r>
          </a:p>
          <a:p>
            <a:pPr marL="285750" indent="-285750">
              <a:buFont typeface="Arial" pitchFamily="34" charset="0"/>
              <a:buChar char="•"/>
            </a:pPr>
            <a:r>
              <a:rPr lang="es-ES" altLang="es-ES" sz="2000" dirty="0"/>
              <a:t>Riesgo de obstrucción porque su pelvis aún no ha desarrollado lo suficiente.</a:t>
            </a:r>
          </a:p>
          <a:p>
            <a:pPr marL="285750" indent="-285750">
              <a:buFont typeface="Arial" pitchFamily="34" charset="0"/>
              <a:buChar char="•"/>
            </a:pPr>
            <a:r>
              <a:rPr lang="es-ES" altLang="es-ES" sz="2000" dirty="0"/>
              <a:t>Enfermedades como la anemia, por el proceso de desarrollo del feto se reducen las reservas nutritivas necesarias para su propio crecimiento.</a:t>
            </a:r>
          </a:p>
          <a:p>
            <a:pPr marL="285750" indent="-285750">
              <a:buFont typeface="Arial" pitchFamily="34" charset="0"/>
              <a:buChar char="•"/>
            </a:pPr>
            <a:r>
              <a:rPr lang="es-ES" altLang="es-ES" sz="2000" dirty="0"/>
              <a:t>Mayor frecuencia de cáncer </a:t>
            </a:r>
            <a:r>
              <a:rPr lang="es-ES" altLang="es-ES" sz="2000" dirty="0" err="1"/>
              <a:t>cérvico</a:t>
            </a:r>
            <a:r>
              <a:rPr lang="es-ES" altLang="es-ES" sz="2000" dirty="0"/>
              <a:t> – uterino en la edad adulta.</a:t>
            </a:r>
            <a:endParaRPr lang="es-ES_tradnl" altLang="es-ES" sz="2000" dirty="0"/>
          </a:p>
        </p:txBody>
      </p:sp>
      <p:pic>
        <p:nvPicPr>
          <p:cNvPr id="14342" name="Picture 6" descr="Resultado de imagen para embarazo en la adolesc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582758"/>
            <a:ext cx="2171700" cy="494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3235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25681" y="764704"/>
            <a:ext cx="6408712" cy="584775"/>
          </a:xfrm>
          <a:prstGeom prst="rect">
            <a:avLst/>
          </a:prstGeom>
          <a:noFill/>
        </p:spPr>
        <p:txBody>
          <a:bodyPr wrap="square" rtlCol="0">
            <a:spAutoFit/>
          </a:bodyPr>
          <a:lstStyle/>
          <a:p>
            <a:r>
              <a:rPr lang="es-VE" sz="3200" dirty="0" smtClean="0">
                <a:solidFill>
                  <a:schemeClr val="accent2"/>
                </a:solidFill>
              </a:rPr>
              <a:t>EMBARAZO EN LA ADOLESCENCIA </a:t>
            </a:r>
            <a:endParaRPr lang="es-VE" sz="3200" dirty="0">
              <a:solidFill>
                <a:schemeClr val="accent2"/>
              </a:solidFill>
            </a:endParaRPr>
          </a:p>
        </p:txBody>
      </p:sp>
      <p:sp>
        <p:nvSpPr>
          <p:cNvPr id="5" name="4 CuadroTexto"/>
          <p:cNvSpPr txBox="1"/>
          <p:nvPr/>
        </p:nvSpPr>
        <p:spPr>
          <a:xfrm>
            <a:off x="611560" y="1475620"/>
            <a:ext cx="2880320" cy="646331"/>
          </a:xfrm>
          <a:prstGeom prst="rect">
            <a:avLst/>
          </a:prstGeom>
          <a:noFill/>
        </p:spPr>
        <p:txBody>
          <a:bodyPr wrap="square" rtlCol="0">
            <a:spAutoFit/>
          </a:bodyPr>
          <a:lstStyle/>
          <a:p>
            <a:r>
              <a:rPr lang="es-VE" sz="3600" dirty="0" smtClean="0">
                <a:solidFill>
                  <a:schemeClr val="accent2"/>
                </a:solidFill>
              </a:rPr>
              <a:t>Para el padre</a:t>
            </a:r>
            <a:endParaRPr lang="es-VE" sz="3600" dirty="0">
              <a:solidFill>
                <a:schemeClr val="accent2"/>
              </a:solidFill>
            </a:endParaRPr>
          </a:p>
        </p:txBody>
      </p:sp>
      <p:sp>
        <p:nvSpPr>
          <p:cNvPr id="6" name="5 Rectángulo"/>
          <p:cNvSpPr/>
          <p:nvPr/>
        </p:nvSpPr>
        <p:spPr>
          <a:xfrm>
            <a:off x="179512" y="2121951"/>
            <a:ext cx="4392488" cy="4770537"/>
          </a:xfrm>
          <a:prstGeom prst="rect">
            <a:avLst/>
          </a:prstGeom>
        </p:spPr>
        <p:txBody>
          <a:bodyPr wrap="square">
            <a:spAutoFit/>
          </a:bodyPr>
          <a:lstStyle/>
          <a:p>
            <a:pPr marL="285750" indent="-285750" algn="just">
              <a:lnSpc>
                <a:spcPct val="80000"/>
              </a:lnSpc>
              <a:buFont typeface="Arial" pitchFamily="34" charset="0"/>
              <a:buChar char="•"/>
            </a:pPr>
            <a:r>
              <a:rPr lang="es-ES_tradnl" altLang="es-ES" sz="2000" dirty="0"/>
              <a:t>Mayor frecuencia de deserción escolar.</a:t>
            </a:r>
          </a:p>
          <a:p>
            <a:pPr marL="285750" indent="-285750" algn="just">
              <a:lnSpc>
                <a:spcPct val="80000"/>
              </a:lnSpc>
              <a:buFont typeface="Arial" pitchFamily="34" charset="0"/>
              <a:buChar char="•"/>
            </a:pPr>
            <a:endParaRPr lang="es-ES_tradnl" altLang="es-ES" sz="2000" dirty="0"/>
          </a:p>
          <a:p>
            <a:pPr marL="285750" indent="-285750" algn="just">
              <a:lnSpc>
                <a:spcPct val="80000"/>
              </a:lnSpc>
              <a:buFont typeface="Arial" pitchFamily="34" charset="0"/>
              <a:buChar char="•"/>
            </a:pPr>
            <a:r>
              <a:rPr lang="es-ES_tradnl" altLang="es-ES" sz="2000" dirty="0"/>
              <a:t>Trabajar y recibir un menor nivel de ingresos que los demás de su misma edad.</a:t>
            </a:r>
          </a:p>
          <a:p>
            <a:pPr marL="285750" indent="-285750" algn="just">
              <a:lnSpc>
                <a:spcPct val="80000"/>
              </a:lnSpc>
              <a:buFont typeface="Arial" pitchFamily="34" charset="0"/>
              <a:buChar char="•"/>
            </a:pPr>
            <a:endParaRPr lang="es-ES_tradnl" altLang="es-ES" sz="2000" dirty="0"/>
          </a:p>
          <a:p>
            <a:pPr marL="285750" indent="-285750" algn="just">
              <a:lnSpc>
                <a:spcPct val="80000"/>
              </a:lnSpc>
              <a:buFont typeface="Arial" pitchFamily="34" charset="0"/>
              <a:buChar char="•"/>
            </a:pPr>
            <a:r>
              <a:rPr lang="es-ES_tradnl" altLang="es-ES" sz="2000" dirty="0"/>
              <a:t>Una tasa más alta de divorcios.</a:t>
            </a:r>
          </a:p>
          <a:p>
            <a:pPr marL="285750" indent="-285750" algn="just">
              <a:lnSpc>
                <a:spcPct val="80000"/>
              </a:lnSpc>
              <a:buFont typeface="Arial" pitchFamily="34" charset="0"/>
              <a:buChar char="•"/>
            </a:pPr>
            <a:endParaRPr lang="es-ES_tradnl" altLang="es-ES" sz="2000" dirty="0"/>
          </a:p>
          <a:p>
            <a:pPr marL="285750" indent="-285750" algn="just">
              <a:lnSpc>
                <a:spcPct val="80000"/>
              </a:lnSpc>
              <a:buFont typeface="Arial" pitchFamily="34" charset="0"/>
              <a:buChar char="•"/>
            </a:pPr>
            <a:r>
              <a:rPr lang="es-ES_tradnl" altLang="es-ES" sz="2000" dirty="0"/>
              <a:t>Aumento del estrés y mayor frecuencia de trastornos emocionales por falta de recursos, por tener que trabajar en lugar de estudiar, por el abandono a los amigos y por falta de tiempo para divertirse.</a:t>
            </a:r>
          </a:p>
          <a:p>
            <a:pPr marL="285750" indent="-285750" algn="just">
              <a:lnSpc>
                <a:spcPct val="80000"/>
              </a:lnSpc>
              <a:buFont typeface="Arial" pitchFamily="34" charset="0"/>
              <a:buChar char="•"/>
            </a:pPr>
            <a:endParaRPr lang="es-ES_tradnl" altLang="es-ES" sz="2000" dirty="0"/>
          </a:p>
          <a:p>
            <a:pPr marL="285750" indent="-285750" algn="just">
              <a:lnSpc>
                <a:spcPct val="80000"/>
              </a:lnSpc>
              <a:buFont typeface="Arial" pitchFamily="34" charset="0"/>
              <a:buChar char="•"/>
            </a:pPr>
            <a:r>
              <a:rPr lang="es-ES_tradnl" altLang="es-ES" sz="2000" dirty="0"/>
              <a:t>Tener que actuar como adulto, cuando todavía debe gozar y vivir como adolescente. </a:t>
            </a:r>
          </a:p>
        </p:txBody>
      </p:sp>
      <p:pic>
        <p:nvPicPr>
          <p:cNvPr id="13314" name="Picture 2" descr="Resultado de imagen para adolescente varon tri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350" y="2708920"/>
            <a:ext cx="4580650" cy="305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8781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25681" y="764704"/>
            <a:ext cx="6408712" cy="584775"/>
          </a:xfrm>
          <a:prstGeom prst="rect">
            <a:avLst/>
          </a:prstGeom>
          <a:noFill/>
        </p:spPr>
        <p:txBody>
          <a:bodyPr wrap="square" rtlCol="0">
            <a:spAutoFit/>
          </a:bodyPr>
          <a:lstStyle/>
          <a:p>
            <a:r>
              <a:rPr lang="es-VE" sz="3200" dirty="0" smtClean="0">
                <a:solidFill>
                  <a:schemeClr val="accent2"/>
                </a:solidFill>
              </a:rPr>
              <a:t>EMBARAZO EN LA ADOLESCENCIA </a:t>
            </a:r>
            <a:endParaRPr lang="es-VE" sz="3200" dirty="0">
              <a:solidFill>
                <a:schemeClr val="accent2"/>
              </a:solidFill>
            </a:endParaRPr>
          </a:p>
        </p:txBody>
      </p:sp>
      <p:sp>
        <p:nvSpPr>
          <p:cNvPr id="5" name="4 CuadroTexto"/>
          <p:cNvSpPr txBox="1"/>
          <p:nvPr/>
        </p:nvSpPr>
        <p:spPr>
          <a:xfrm>
            <a:off x="550793" y="1349479"/>
            <a:ext cx="2952328" cy="707886"/>
          </a:xfrm>
          <a:prstGeom prst="rect">
            <a:avLst/>
          </a:prstGeom>
          <a:noFill/>
        </p:spPr>
        <p:txBody>
          <a:bodyPr wrap="square" rtlCol="0">
            <a:spAutoFit/>
          </a:bodyPr>
          <a:lstStyle/>
          <a:p>
            <a:r>
              <a:rPr lang="es-VE" sz="4000" dirty="0" smtClean="0">
                <a:solidFill>
                  <a:schemeClr val="accent2"/>
                </a:solidFill>
              </a:rPr>
              <a:t>Para el hijo </a:t>
            </a:r>
            <a:endParaRPr lang="es-VE" sz="4000" dirty="0">
              <a:solidFill>
                <a:schemeClr val="accent2"/>
              </a:solidFill>
            </a:endParaRPr>
          </a:p>
        </p:txBody>
      </p:sp>
      <p:sp>
        <p:nvSpPr>
          <p:cNvPr id="6" name="5 Rectángulo"/>
          <p:cNvSpPr/>
          <p:nvPr/>
        </p:nvSpPr>
        <p:spPr>
          <a:xfrm>
            <a:off x="0" y="2068590"/>
            <a:ext cx="4572000" cy="4524315"/>
          </a:xfrm>
          <a:prstGeom prst="rect">
            <a:avLst/>
          </a:prstGeom>
        </p:spPr>
        <p:txBody>
          <a:bodyPr>
            <a:spAutoFit/>
          </a:bodyPr>
          <a:lstStyle/>
          <a:p>
            <a:pPr marL="285750" indent="-285750" algn="just">
              <a:lnSpc>
                <a:spcPct val="80000"/>
              </a:lnSpc>
              <a:buFont typeface="Arial" pitchFamily="34" charset="0"/>
              <a:buChar char="•"/>
            </a:pPr>
            <a:r>
              <a:rPr lang="es-ES_tradnl" altLang="es-ES" sz="2000" dirty="0"/>
              <a:t>Generalmente el bebé nacerá prematuro y con bajo peso aumentando las probabilidades de morir por infecciones, enfermedades respiratorias y digestivas.</a:t>
            </a:r>
          </a:p>
          <a:p>
            <a:pPr marL="285750" indent="-285750" algn="just">
              <a:lnSpc>
                <a:spcPct val="80000"/>
              </a:lnSpc>
              <a:buFont typeface="Arial" pitchFamily="34" charset="0"/>
              <a:buChar char="•"/>
            </a:pPr>
            <a:r>
              <a:rPr lang="es-ES_tradnl" altLang="es-ES" sz="2000" dirty="0"/>
              <a:t>Puede nacer con alguna deficiencia física y mental, fundamentalmente debido a la falta de inmadurez en las células sexuales femenina o masculina.</a:t>
            </a:r>
          </a:p>
          <a:p>
            <a:pPr marL="285750" indent="-285750" algn="just">
              <a:lnSpc>
                <a:spcPct val="80000"/>
              </a:lnSpc>
              <a:buFont typeface="Arial" pitchFamily="34" charset="0"/>
              <a:buChar char="•"/>
            </a:pPr>
            <a:r>
              <a:rPr lang="es-ES_tradnl" altLang="es-ES" sz="2000" dirty="0"/>
              <a:t>Puede ser abandonado.</a:t>
            </a:r>
          </a:p>
          <a:p>
            <a:pPr marL="285750" indent="-285750" algn="just">
              <a:lnSpc>
                <a:spcPct val="80000"/>
              </a:lnSpc>
              <a:buFont typeface="Arial" pitchFamily="34" charset="0"/>
              <a:buChar char="•"/>
            </a:pPr>
            <a:r>
              <a:rPr lang="es-ES_tradnl" altLang="es-ES" sz="2000" dirty="0"/>
              <a:t>No ser esperado o deseado por sus padres puede repercutir en su desarrollo emocional y en el trato que va a recibir.</a:t>
            </a:r>
          </a:p>
          <a:p>
            <a:pPr marL="285750" indent="-285750" algn="just">
              <a:lnSpc>
                <a:spcPct val="80000"/>
              </a:lnSpc>
              <a:buFont typeface="Arial" pitchFamily="34" charset="0"/>
              <a:buChar char="•"/>
            </a:pPr>
            <a:r>
              <a:rPr lang="es-ES_tradnl" altLang="es-ES" sz="2000" dirty="0"/>
              <a:t>Tener menos oportunidades de una vida digna, un hogar propio y todas sus necesidades de vestido, alimento, educación, salud, recreación, cubiertas.</a:t>
            </a:r>
          </a:p>
        </p:txBody>
      </p:sp>
      <p:pic>
        <p:nvPicPr>
          <p:cNvPr id="18434" name="Picture 2" descr="Resultado de imagen para niño llor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305" y="2665664"/>
            <a:ext cx="4571999" cy="333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3702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25681" y="764704"/>
            <a:ext cx="6408712" cy="584775"/>
          </a:xfrm>
          <a:prstGeom prst="rect">
            <a:avLst/>
          </a:prstGeom>
          <a:noFill/>
        </p:spPr>
        <p:txBody>
          <a:bodyPr wrap="square" rtlCol="0">
            <a:spAutoFit/>
          </a:bodyPr>
          <a:lstStyle/>
          <a:p>
            <a:r>
              <a:rPr lang="es-VE" sz="3200" dirty="0" smtClean="0">
                <a:solidFill>
                  <a:schemeClr val="accent2"/>
                </a:solidFill>
              </a:rPr>
              <a:t>EMBARAZO EN LA ADOLESCENCIA </a:t>
            </a:r>
            <a:endParaRPr lang="es-VE" sz="3200" dirty="0">
              <a:solidFill>
                <a:schemeClr val="accent2"/>
              </a:solidFill>
            </a:endParaRPr>
          </a:p>
        </p:txBody>
      </p:sp>
      <p:sp>
        <p:nvSpPr>
          <p:cNvPr id="5" name="4 CuadroTexto"/>
          <p:cNvSpPr txBox="1"/>
          <p:nvPr/>
        </p:nvSpPr>
        <p:spPr>
          <a:xfrm>
            <a:off x="683567" y="1406293"/>
            <a:ext cx="2830445" cy="769441"/>
          </a:xfrm>
          <a:prstGeom prst="rect">
            <a:avLst/>
          </a:prstGeom>
          <a:noFill/>
        </p:spPr>
        <p:txBody>
          <a:bodyPr wrap="square" rtlCol="0">
            <a:spAutoFit/>
          </a:bodyPr>
          <a:lstStyle/>
          <a:p>
            <a:r>
              <a:rPr lang="es-VE" sz="4400" dirty="0" smtClean="0">
                <a:solidFill>
                  <a:schemeClr val="accent2"/>
                </a:solidFill>
              </a:rPr>
              <a:t>Familiar</a:t>
            </a:r>
            <a:r>
              <a:rPr lang="es-VE" dirty="0" smtClean="0"/>
              <a:t> </a:t>
            </a:r>
            <a:endParaRPr lang="es-VE" dirty="0"/>
          </a:p>
        </p:txBody>
      </p:sp>
      <p:sp>
        <p:nvSpPr>
          <p:cNvPr id="6" name="5 Rectángulo"/>
          <p:cNvSpPr/>
          <p:nvPr/>
        </p:nvSpPr>
        <p:spPr>
          <a:xfrm>
            <a:off x="179512" y="2180930"/>
            <a:ext cx="5184576" cy="4524315"/>
          </a:xfrm>
          <a:prstGeom prst="rect">
            <a:avLst/>
          </a:prstGeom>
        </p:spPr>
        <p:txBody>
          <a:bodyPr wrap="square">
            <a:spAutoFit/>
          </a:bodyPr>
          <a:lstStyle/>
          <a:p>
            <a:pPr marL="285750" indent="-285750" algn="just">
              <a:lnSpc>
                <a:spcPct val="80000"/>
              </a:lnSpc>
              <a:buFont typeface="Arial" pitchFamily="34" charset="0"/>
              <a:buChar char="•"/>
            </a:pPr>
            <a:r>
              <a:rPr lang="es-ES_tradnl" altLang="es-ES" sz="2000" dirty="0"/>
              <a:t>Representan una “carga” para las familias, que tienen que apoyar y ayudar económica y emocionalmente a los/as jóvenes, que en muchas ocasiones tienen que vivir con ellos/as, lo que también podría afectar la libertad en la relación de pareja con dificultad para independizarse económicamente, quedando expuestos a la explotación, violencia y dependencia familiar, con todas sus consecuencias. </a:t>
            </a:r>
          </a:p>
          <a:p>
            <a:pPr marL="285750" indent="-285750" algn="just">
              <a:lnSpc>
                <a:spcPct val="80000"/>
              </a:lnSpc>
              <a:buFont typeface="Arial" pitchFamily="34" charset="0"/>
              <a:buChar char="•"/>
            </a:pPr>
            <a:r>
              <a:rPr lang="es-ES_tradnl" altLang="es-ES" sz="2000" dirty="0"/>
              <a:t> Al verse obligados a formar una pareja  comienza la violencia, los reproches, los chantajes o los celos, impedirán que su unión sea estable y permanente, lo que ocasiona también que al separarse tengan problemas de estabilidad emocional con cualquier otra persona.</a:t>
            </a:r>
          </a:p>
          <a:p>
            <a:pPr marL="285750" indent="-285750" algn="just">
              <a:lnSpc>
                <a:spcPct val="80000"/>
              </a:lnSpc>
              <a:buFont typeface="Arial" pitchFamily="34" charset="0"/>
              <a:buChar char="•"/>
            </a:pPr>
            <a:r>
              <a:rPr lang="es-ES_tradnl" altLang="es-ES" sz="2000" dirty="0"/>
              <a:t>Interrupción de su vida adolescente.</a:t>
            </a:r>
            <a:endParaRPr lang="es-VE" sz="2000" dirty="0"/>
          </a:p>
        </p:txBody>
      </p:sp>
      <p:pic>
        <p:nvPicPr>
          <p:cNvPr id="1945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032" y="2698098"/>
            <a:ext cx="3697968" cy="281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415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404664"/>
            <a:ext cx="8153400" cy="990600"/>
          </a:xfrm>
        </p:spPr>
        <p:txBody>
          <a:bodyPr>
            <a:norm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1619672" y="2875002"/>
            <a:ext cx="5904656" cy="1107996"/>
          </a:xfrm>
          <a:prstGeom prst="rect">
            <a:avLst/>
          </a:prstGeom>
          <a:noFill/>
        </p:spPr>
        <p:txBody>
          <a:bodyPr wrap="square" rtlCol="0">
            <a:spAutoFit/>
          </a:bodyPr>
          <a:lstStyle/>
          <a:p>
            <a:r>
              <a:rPr lang="es-VE" sz="6600" dirty="0" smtClean="0">
                <a:solidFill>
                  <a:schemeClr val="accent2"/>
                </a:solidFill>
              </a:rPr>
              <a:t>Todo a su tiempo </a:t>
            </a:r>
            <a:endParaRPr lang="es-VE" sz="6600" dirty="0">
              <a:solidFill>
                <a:schemeClr val="accent2"/>
              </a:solidFill>
            </a:endParaRPr>
          </a:p>
        </p:txBody>
      </p:sp>
    </p:spTree>
    <p:extLst>
      <p:ext uri="{BB962C8B-B14F-4D97-AF65-F5344CB8AC3E}">
        <p14:creationId xmlns:p14="http://schemas.microsoft.com/office/powerpoint/2010/main" val="6680305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11560" y="404664"/>
            <a:ext cx="8153400" cy="990600"/>
          </a:xfrm>
        </p:spPr>
        <p:txBody>
          <a:bodyPr>
            <a:normAutofit/>
          </a:bodyPr>
          <a:lstStyle/>
          <a:p>
            <a:r>
              <a:rPr lang="es-VE" sz="5400" dirty="0" smtClean="0">
                <a:solidFill>
                  <a:schemeClr val="accent1"/>
                </a:solidFill>
              </a:rPr>
              <a:t>Actividad: </a:t>
            </a:r>
            <a:endParaRPr lang="es-VE" sz="5400" dirty="0">
              <a:solidFill>
                <a:schemeClr val="accent1"/>
              </a:solidFill>
            </a:endParaRPr>
          </a:p>
        </p:txBody>
      </p:sp>
      <p:sp>
        <p:nvSpPr>
          <p:cNvPr id="6" name="5 CuadroTexto"/>
          <p:cNvSpPr txBox="1"/>
          <p:nvPr/>
        </p:nvSpPr>
        <p:spPr>
          <a:xfrm>
            <a:off x="2470325" y="2467286"/>
            <a:ext cx="4212000" cy="2123658"/>
          </a:xfrm>
          <a:prstGeom prst="rect">
            <a:avLst/>
          </a:prstGeom>
          <a:noFill/>
        </p:spPr>
        <p:txBody>
          <a:bodyPr wrap="square" rtlCol="0">
            <a:spAutoFit/>
          </a:bodyPr>
          <a:lstStyle/>
          <a:p>
            <a:pPr algn="ctr"/>
            <a:r>
              <a:rPr lang="es-VE" sz="6600" dirty="0" smtClean="0">
                <a:solidFill>
                  <a:schemeClr val="accent2"/>
                </a:solidFill>
              </a:rPr>
              <a:t>Receso</a:t>
            </a:r>
          </a:p>
          <a:p>
            <a:pPr algn="ctr"/>
            <a:r>
              <a:rPr lang="es-VE" sz="6600" dirty="0" smtClean="0">
                <a:solidFill>
                  <a:schemeClr val="accent2"/>
                </a:solidFill>
              </a:rPr>
              <a:t>(20 minutos)</a:t>
            </a:r>
            <a:endParaRPr lang="es-VE" sz="6600" dirty="0">
              <a:solidFill>
                <a:schemeClr val="accent2"/>
              </a:solidFill>
            </a:endParaRPr>
          </a:p>
        </p:txBody>
      </p:sp>
    </p:spTree>
    <p:extLst>
      <p:ext uri="{BB962C8B-B14F-4D97-AF65-F5344CB8AC3E}">
        <p14:creationId xmlns:p14="http://schemas.microsoft.com/office/powerpoint/2010/main" val="2248847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649263"/>
            <a:ext cx="6408712" cy="646331"/>
          </a:xfrm>
          <a:prstGeom prst="rect">
            <a:avLst/>
          </a:prstGeom>
          <a:noFill/>
        </p:spPr>
        <p:txBody>
          <a:bodyPr wrap="square" rtlCol="0">
            <a:spAutoFit/>
          </a:bodyPr>
          <a:lstStyle/>
          <a:p>
            <a:r>
              <a:rPr lang="es-VE" sz="3600" dirty="0" smtClean="0">
                <a:solidFill>
                  <a:schemeClr val="accent1"/>
                </a:solidFill>
              </a:rPr>
              <a:t>Tipos de métodos anticonceptivos</a:t>
            </a:r>
            <a:endParaRPr lang="es-VE" sz="3600" dirty="0">
              <a:solidFill>
                <a:schemeClr val="accent1"/>
              </a:solidFill>
            </a:endParaRPr>
          </a:p>
        </p:txBody>
      </p:sp>
      <p:sp>
        <p:nvSpPr>
          <p:cNvPr id="5" name="4 CuadroTexto"/>
          <p:cNvSpPr txBox="1"/>
          <p:nvPr/>
        </p:nvSpPr>
        <p:spPr>
          <a:xfrm>
            <a:off x="71908" y="1556792"/>
            <a:ext cx="4549480" cy="954107"/>
          </a:xfrm>
          <a:prstGeom prst="rect">
            <a:avLst/>
          </a:prstGeom>
          <a:noFill/>
        </p:spPr>
        <p:txBody>
          <a:bodyPr wrap="square" rtlCol="0">
            <a:spAutoFit/>
          </a:bodyPr>
          <a:lstStyle/>
          <a:p>
            <a:r>
              <a:rPr lang="es-VE" sz="2000" dirty="0" smtClean="0">
                <a:solidFill>
                  <a:schemeClr val="accent2"/>
                </a:solidFill>
              </a:rPr>
              <a:t>Métodos hormonales: </a:t>
            </a:r>
          </a:p>
          <a:p>
            <a:r>
              <a:rPr lang="es-VE" dirty="0" smtClean="0">
                <a:solidFill>
                  <a:schemeClr val="accent1"/>
                </a:solidFill>
              </a:rPr>
              <a:t>Píldoras, inyectables, implantes </a:t>
            </a:r>
            <a:r>
              <a:rPr lang="es-VE" dirty="0" err="1" smtClean="0">
                <a:solidFill>
                  <a:schemeClr val="accent1"/>
                </a:solidFill>
              </a:rPr>
              <a:t>subdérmicos</a:t>
            </a:r>
            <a:r>
              <a:rPr lang="es-VE" dirty="0" smtClean="0">
                <a:solidFill>
                  <a:schemeClr val="accent1"/>
                </a:solidFill>
              </a:rPr>
              <a:t>, anillo vaginal, parche.  </a:t>
            </a:r>
            <a:endParaRPr lang="es-VE" dirty="0">
              <a:solidFill>
                <a:schemeClr val="accent1"/>
              </a:solidFill>
            </a:endParaRPr>
          </a:p>
        </p:txBody>
      </p:sp>
      <p:sp>
        <p:nvSpPr>
          <p:cNvPr id="6" name="5 CuadroTexto"/>
          <p:cNvSpPr txBox="1"/>
          <p:nvPr/>
        </p:nvSpPr>
        <p:spPr>
          <a:xfrm>
            <a:off x="39820" y="2621036"/>
            <a:ext cx="8640960" cy="677108"/>
          </a:xfrm>
          <a:prstGeom prst="rect">
            <a:avLst/>
          </a:prstGeom>
          <a:noFill/>
        </p:spPr>
        <p:txBody>
          <a:bodyPr wrap="square" rtlCol="0">
            <a:spAutoFit/>
          </a:bodyPr>
          <a:lstStyle/>
          <a:p>
            <a:r>
              <a:rPr lang="es-VE" sz="2000" dirty="0" smtClean="0">
                <a:solidFill>
                  <a:schemeClr val="accent2"/>
                </a:solidFill>
              </a:rPr>
              <a:t>Métodos quirúrgicos:</a:t>
            </a:r>
          </a:p>
          <a:p>
            <a:r>
              <a:rPr lang="es-VE" dirty="0">
                <a:solidFill>
                  <a:schemeClr val="accent1"/>
                </a:solidFill>
              </a:rPr>
              <a:t>L</a:t>
            </a:r>
            <a:r>
              <a:rPr lang="es-VE" dirty="0" smtClean="0">
                <a:solidFill>
                  <a:schemeClr val="accent1"/>
                </a:solidFill>
              </a:rPr>
              <a:t>igaduras de trompa, vasectomía.  </a:t>
            </a:r>
            <a:endParaRPr lang="es-VE" dirty="0">
              <a:solidFill>
                <a:schemeClr val="accent1"/>
              </a:solidFill>
            </a:endParaRPr>
          </a:p>
        </p:txBody>
      </p:sp>
      <p:sp>
        <p:nvSpPr>
          <p:cNvPr id="7" name="6 CuadroTexto"/>
          <p:cNvSpPr txBox="1"/>
          <p:nvPr/>
        </p:nvSpPr>
        <p:spPr>
          <a:xfrm>
            <a:off x="96124" y="4228642"/>
            <a:ext cx="5400600" cy="677108"/>
          </a:xfrm>
          <a:prstGeom prst="rect">
            <a:avLst/>
          </a:prstGeom>
          <a:noFill/>
        </p:spPr>
        <p:txBody>
          <a:bodyPr wrap="square" rtlCol="0">
            <a:spAutoFit/>
          </a:bodyPr>
          <a:lstStyle/>
          <a:p>
            <a:r>
              <a:rPr lang="es-VE" sz="2000" dirty="0" smtClean="0">
                <a:solidFill>
                  <a:schemeClr val="accent2"/>
                </a:solidFill>
              </a:rPr>
              <a:t>Métodos naturales: </a:t>
            </a:r>
          </a:p>
          <a:p>
            <a:r>
              <a:rPr lang="es-VE" dirty="0">
                <a:solidFill>
                  <a:schemeClr val="accent1"/>
                </a:solidFill>
              </a:rPr>
              <a:t>R</a:t>
            </a:r>
            <a:r>
              <a:rPr lang="es-VE" dirty="0" smtClean="0">
                <a:solidFill>
                  <a:schemeClr val="accent1"/>
                </a:solidFill>
              </a:rPr>
              <a:t>itmo, </a:t>
            </a:r>
            <a:r>
              <a:rPr lang="es-VE" dirty="0" err="1" smtClean="0">
                <a:solidFill>
                  <a:schemeClr val="accent1"/>
                </a:solidFill>
              </a:rPr>
              <a:t>billings</a:t>
            </a:r>
            <a:r>
              <a:rPr lang="es-VE" dirty="0">
                <a:solidFill>
                  <a:schemeClr val="accent1"/>
                </a:solidFill>
              </a:rPr>
              <a:t> </a:t>
            </a:r>
            <a:r>
              <a:rPr lang="es-VE" dirty="0" smtClean="0">
                <a:solidFill>
                  <a:schemeClr val="accent1"/>
                </a:solidFill>
              </a:rPr>
              <a:t>y temperatura basal. </a:t>
            </a:r>
            <a:endParaRPr lang="es-VE" dirty="0">
              <a:solidFill>
                <a:schemeClr val="accent1"/>
              </a:solidFill>
            </a:endParaRPr>
          </a:p>
        </p:txBody>
      </p:sp>
      <p:sp>
        <p:nvSpPr>
          <p:cNvPr id="8" name="7 CuadroTexto"/>
          <p:cNvSpPr txBox="1"/>
          <p:nvPr/>
        </p:nvSpPr>
        <p:spPr>
          <a:xfrm>
            <a:off x="84903" y="3481278"/>
            <a:ext cx="6264696" cy="677108"/>
          </a:xfrm>
          <a:prstGeom prst="rect">
            <a:avLst/>
          </a:prstGeom>
          <a:noFill/>
        </p:spPr>
        <p:txBody>
          <a:bodyPr wrap="square" rtlCol="0">
            <a:spAutoFit/>
          </a:bodyPr>
          <a:lstStyle/>
          <a:p>
            <a:r>
              <a:rPr lang="es-VE" sz="2000" dirty="0" smtClean="0">
                <a:solidFill>
                  <a:schemeClr val="accent2"/>
                </a:solidFill>
              </a:rPr>
              <a:t>Métodos mecánicos: </a:t>
            </a:r>
          </a:p>
          <a:p>
            <a:r>
              <a:rPr lang="es-VE" dirty="0" smtClean="0">
                <a:solidFill>
                  <a:schemeClr val="accent1"/>
                </a:solidFill>
              </a:rPr>
              <a:t>Dispositivo intrauterino. </a:t>
            </a:r>
            <a:endParaRPr lang="es-VE" dirty="0">
              <a:solidFill>
                <a:schemeClr val="accent1"/>
              </a:solidFill>
            </a:endParaRPr>
          </a:p>
        </p:txBody>
      </p:sp>
      <p:sp>
        <p:nvSpPr>
          <p:cNvPr id="9" name="8 CuadroTexto"/>
          <p:cNvSpPr txBox="1"/>
          <p:nvPr/>
        </p:nvSpPr>
        <p:spPr>
          <a:xfrm>
            <a:off x="65012" y="5077436"/>
            <a:ext cx="4464496" cy="677108"/>
          </a:xfrm>
          <a:prstGeom prst="rect">
            <a:avLst/>
          </a:prstGeom>
          <a:noFill/>
        </p:spPr>
        <p:txBody>
          <a:bodyPr wrap="square" rtlCol="0">
            <a:spAutoFit/>
          </a:bodyPr>
          <a:lstStyle/>
          <a:p>
            <a:r>
              <a:rPr lang="es-VE" sz="2000" dirty="0" smtClean="0">
                <a:solidFill>
                  <a:schemeClr val="accent2"/>
                </a:solidFill>
              </a:rPr>
              <a:t>Métodos de barrera: </a:t>
            </a:r>
          </a:p>
          <a:p>
            <a:r>
              <a:rPr lang="es-VE" dirty="0">
                <a:solidFill>
                  <a:schemeClr val="accent1"/>
                </a:solidFill>
              </a:rPr>
              <a:t>C</a:t>
            </a:r>
            <a:r>
              <a:rPr lang="es-VE" dirty="0" smtClean="0">
                <a:solidFill>
                  <a:schemeClr val="accent1"/>
                </a:solidFill>
              </a:rPr>
              <a:t>ondón femenino y masculino. </a:t>
            </a:r>
            <a:endParaRPr lang="es-VE" dirty="0">
              <a:solidFill>
                <a:schemeClr val="accent1"/>
              </a:solidFill>
            </a:endParaRPr>
          </a:p>
        </p:txBody>
      </p:sp>
      <p:sp>
        <p:nvSpPr>
          <p:cNvPr id="10" name="9 CuadroTexto"/>
          <p:cNvSpPr txBox="1"/>
          <p:nvPr/>
        </p:nvSpPr>
        <p:spPr>
          <a:xfrm>
            <a:off x="39820" y="5919964"/>
            <a:ext cx="4532180" cy="677108"/>
          </a:xfrm>
          <a:prstGeom prst="rect">
            <a:avLst/>
          </a:prstGeom>
          <a:noFill/>
        </p:spPr>
        <p:txBody>
          <a:bodyPr wrap="square" rtlCol="0">
            <a:spAutoFit/>
          </a:bodyPr>
          <a:lstStyle/>
          <a:p>
            <a:r>
              <a:rPr lang="es-VE" sz="2000" dirty="0" smtClean="0">
                <a:solidFill>
                  <a:schemeClr val="accent2"/>
                </a:solidFill>
              </a:rPr>
              <a:t>Método anticonceptivo de emergencia: </a:t>
            </a:r>
          </a:p>
          <a:p>
            <a:r>
              <a:rPr lang="es-VE" dirty="0">
                <a:solidFill>
                  <a:schemeClr val="accent1"/>
                </a:solidFill>
              </a:rPr>
              <a:t>P</a:t>
            </a:r>
            <a:r>
              <a:rPr lang="es-VE" dirty="0" smtClean="0">
                <a:solidFill>
                  <a:schemeClr val="accent1"/>
                </a:solidFill>
              </a:rPr>
              <a:t>íldora anticonceptiva de emergencia</a:t>
            </a:r>
            <a:endParaRPr lang="es-VE" dirty="0">
              <a:solidFill>
                <a:schemeClr val="accent1"/>
              </a:solidFill>
            </a:endParaRPr>
          </a:p>
        </p:txBody>
      </p:sp>
      <p:pic>
        <p:nvPicPr>
          <p:cNvPr id="3074"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2325" t="8518" r="19277" b="3518"/>
          <a:stretch/>
        </p:blipFill>
        <p:spPr bwMode="auto">
          <a:xfrm>
            <a:off x="6191672" y="1524397"/>
            <a:ext cx="2952328" cy="533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3924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404664"/>
            <a:ext cx="8153400" cy="990600"/>
          </a:xfrm>
        </p:spPr>
        <p:txBody>
          <a:bodyPr>
            <a:norm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2177734" y="2359852"/>
            <a:ext cx="4788532" cy="2123658"/>
          </a:xfrm>
          <a:prstGeom prst="rect">
            <a:avLst/>
          </a:prstGeom>
          <a:noFill/>
        </p:spPr>
        <p:txBody>
          <a:bodyPr wrap="square" rtlCol="0">
            <a:spAutoFit/>
          </a:bodyPr>
          <a:lstStyle/>
          <a:p>
            <a:r>
              <a:rPr lang="es-VE" sz="6600" dirty="0" smtClean="0">
                <a:solidFill>
                  <a:schemeClr val="accent2"/>
                </a:solidFill>
              </a:rPr>
              <a:t>Mar adentro, mar afuera </a:t>
            </a:r>
            <a:endParaRPr lang="es-VE" sz="6600" dirty="0">
              <a:solidFill>
                <a:schemeClr val="accent2"/>
              </a:solidFill>
            </a:endParaRPr>
          </a:p>
        </p:txBody>
      </p:sp>
    </p:spTree>
    <p:extLst>
      <p:ext uri="{BB962C8B-B14F-4D97-AF65-F5344CB8AC3E}">
        <p14:creationId xmlns:p14="http://schemas.microsoft.com/office/powerpoint/2010/main" val="34545300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404664"/>
            <a:ext cx="8153400" cy="990600"/>
          </a:xfrm>
        </p:spPr>
        <p:txBody>
          <a:bodyPr>
            <a:norm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827584" y="1859339"/>
            <a:ext cx="7488832" cy="3139321"/>
          </a:xfrm>
          <a:prstGeom prst="rect">
            <a:avLst/>
          </a:prstGeom>
          <a:noFill/>
        </p:spPr>
        <p:txBody>
          <a:bodyPr wrap="square" rtlCol="0">
            <a:spAutoFit/>
          </a:bodyPr>
          <a:lstStyle/>
          <a:p>
            <a:r>
              <a:rPr lang="es-VE" sz="6600" dirty="0" smtClean="0">
                <a:solidFill>
                  <a:schemeClr val="accent2"/>
                </a:solidFill>
              </a:rPr>
              <a:t>¿Qué sabemos de las Infecciones de Transmisión Sexual?</a:t>
            </a:r>
            <a:endParaRPr lang="es-VE" sz="6600" dirty="0">
              <a:solidFill>
                <a:schemeClr val="accent2"/>
              </a:solidFill>
            </a:endParaRPr>
          </a:p>
        </p:txBody>
      </p:sp>
    </p:spTree>
    <p:extLst>
      <p:ext uri="{BB962C8B-B14F-4D97-AF65-F5344CB8AC3E}">
        <p14:creationId xmlns:p14="http://schemas.microsoft.com/office/powerpoint/2010/main" val="39514738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74569"/>
            <a:ext cx="4320735" cy="923330"/>
          </a:xfrm>
          <a:prstGeom prst="rect">
            <a:avLst/>
          </a:prstGeom>
        </p:spPr>
        <p:txBody>
          <a:bodyPr wrap="none">
            <a:spAutoFit/>
          </a:bodyPr>
          <a:lstStyle/>
          <a:p>
            <a:r>
              <a:rPr lang="es-VE" sz="5400" dirty="0">
                <a:solidFill>
                  <a:schemeClr val="accent1"/>
                </a:solidFill>
              </a:rPr>
              <a:t>Tema a tratar: </a:t>
            </a:r>
          </a:p>
        </p:txBody>
      </p:sp>
      <p:sp>
        <p:nvSpPr>
          <p:cNvPr id="5" name="4 CuadroTexto"/>
          <p:cNvSpPr txBox="1"/>
          <p:nvPr/>
        </p:nvSpPr>
        <p:spPr>
          <a:xfrm>
            <a:off x="558732" y="1772816"/>
            <a:ext cx="7344816" cy="2862322"/>
          </a:xfrm>
          <a:prstGeom prst="rect">
            <a:avLst/>
          </a:prstGeom>
          <a:noFill/>
        </p:spPr>
        <p:txBody>
          <a:bodyPr wrap="square" rtlCol="0">
            <a:spAutoFit/>
          </a:bodyPr>
          <a:lstStyle/>
          <a:p>
            <a:r>
              <a:rPr lang="es-VE" sz="6000" dirty="0" smtClean="0">
                <a:solidFill>
                  <a:srgbClr val="FF0000"/>
                </a:solidFill>
              </a:rPr>
              <a:t>INFECCIONES DE TRANSMISIÓN SEXUAL (I.T.S)</a:t>
            </a:r>
            <a:endParaRPr lang="es-VE" sz="6000" dirty="0">
              <a:solidFill>
                <a:srgbClr val="FF0000"/>
              </a:solidFill>
            </a:endParaRPr>
          </a:p>
        </p:txBody>
      </p:sp>
    </p:spTree>
    <p:extLst>
      <p:ext uri="{BB962C8B-B14F-4D97-AF65-F5344CB8AC3E}">
        <p14:creationId xmlns:p14="http://schemas.microsoft.com/office/powerpoint/2010/main" val="40590664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Infecciones de transmisión sexual </a:t>
            </a:r>
            <a:endParaRPr lang="es-VE" sz="4000" dirty="0">
              <a:solidFill>
                <a:srgbClr val="FF0000"/>
              </a:solidFill>
            </a:endParaRPr>
          </a:p>
        </p:txBody>
      </p:sp>
      <p:sp>
        <p:nvSpPr>
          <p:cNvPr id="5" name="4 CuadroTexto"/>
          <p:cNvSpPr txBox="1"/>
          <p:nvPr/>
        </p:nvSpPr>
        <p:spPr>
          <a:xfrm>
            <a:off x="440678" y="1556792"/>
            <a:ext cx="2952328" cy="1200329"/>
          </a:xfrm>
          <a:prstGeom prst="rect">
            <a:avLst/>
          </a:prstGeom>
          <a:noFill/>
        </p:spPr>
        <p:txBody>
          <a:bodyPr wrap="square" rtlCol="0">
            <a:spAutoFit/>
          </a:bodyPr>
          <a:lstStyle/>
          <a:p>
            <a:r>
              <a:rPr lang="es-VE" sz="3600" dirty="0" smtClean="0">
                <a:solidFill>
                  <a:srgbClr val="FF0000"/>
                </a:solidFill>
              </a:rPr>
              <a:t>¿Qué es una infección?</a:t>
            </a:r>
            <a:endParaRPr lang="es-VE" sz="3600" dirty="0">
              <a:solidFill>
                <a:srgbClr val="FF0000"/>
              </a:solidFill>
            </a:endParaRPr>
          </a:p>
        </p:txBody>
      </p:sp>
      <p:sp>
        <p:nvSpPr>
          <p:cNvPr id="6" name="5 Rectángulo"/>
          <p:cNvSpPr/>
          <p:nvPr/>
        </p:nvSpPr>
        <p:spPr>
          <a:xfrm>
            <a:off x="4545134" y="1545586"/>
            <a:ext cx="4572000" cy="1200329"/>
          </a:xfrm>
          <a:prstGeom prst="rect">
            <a:avLst/>
          </a:prstGeom>
        </p:spPr>
        <p:txBody>
          <a:bodyPr>
            <a:spAutoFit/>
          </a:bodyPr>
          <a:lstStyle/>
          <a:p>
            <a:pPr algn="just"/>
            <a:r>
              <a:rPr lang="es-VE" sz="2400" dirty="0" smtClean="0"/>
              <a:t>Las </a:t>
            </a:r>
            <a:r>
              <a:rPr lang="es-VE" sz="2400" dirty="0"/>
              <a:t>infecciones son producidas por </a:t>
            </a:r>
            <a:r>
              <a:rPr lang="es-VE" sz="2400" b="1" dirty="0"/>
              <a:t>microorganismos</a:t>
            </a:r>
            <a:r>
              <a:rPr lang="es-VE" sz="2400" dirty="0"/>
              <a:t>, (ya sean virus, bacterias hongos, o parásitos</a:t>
            </a:r>
            <a:r>
              <a:rPr lang="es-VE" sz="2400" dirty="0" smtClean="0"/>
              <a:t>). </a:t>
            </a:r>
            <a:endParaRPr lang="es-VE" sz="2400" dirty="0"/>
          </a:p>
        </p:txBody>
      </p:sp>
      <p:sp>
        <p:nvSpPr>
          <p:cNvPr id="8" name="Rectangle 7"/>
          <p:cNvSpPr/>
          <p:nvPr/>
        </p:nvSpPr>
        <p:spPr>
          <a:xfrm>
            <a:off x="749069" y="3530475"/>
            <a:ext cx="2335546" cy="3046988"/>
          </a:xfrm>
          <a:prstGeom prst="rect">
            <a:avLst/>
          </a:prstGeom>
        </p:spPr>
        <p:txBody>
          <a:bodyPr wrap="square">
            <a:spAutoFit/>
          </a:bodyPr>
          <a:lstStyle/>
          <a:p>
            <a:pPr lvl="0" algn="just"/>
            <a:r>
              <a:rPr lang="es-VE" sz="2400" b="1" i="1" dirty="0" smtClean="0">
                <a:solidFill>
                  <a:schemeClr val="accent2"/>
                </a:solidFill>
              </a:rPr>
              <a:t>Enfermedad</a:t>
            </a:r>
            <a:endParaRPr lang="es-VE" sz="2400" b="1" dirty="0">
              <a:solidFill>
                <a:schemeClr val="accent2"/>
              </a:solidFill>
            </a:endParaRPr>
          </a:p>
          <a:p>
            <a:pPr lvl="0" algn="just"/>
            <a:r>
              <a:rPr lang="es-VE" sz="2400" b="1" dirty="0" smtClean="0"/>
              <a:t> </a:t>
            </a:r>
            <a:r>
              <a:rPr lang="es-VE" sz="2400" dirty="0"/>
              <a:t>se podría definir como un estado en el cual hay una alteración o ausencia en la salud de la persona.</a:t>
            </a:r>
          </a:p>
        </p:txBody>
      </p:sp>
      <p:sp>
        <p:nvSpPr>
          <p:cNvPr id="9" name="Rectangle 6"/>
          <p:cNvSpPr/>
          <p:nvPr/>
        </p:nvSpPr>
        <p:spPr>
          <a:xfrm>
            <a:off x="5868144" y="3441680"/>
            <a:ext cx="2664296" cy="3416320"/>
          </a:xfrm>
          <a:prstGeom prst="rect">
            <a:avLst/>
          </a:prstGeom>
        </p:spPr>
        <p:txBody>
          <a:bodyPr wrap="square">
            <a:spAutoFit/>
          </a:bodyPr>
          <a:lstStyle/>
          <a:p>
            <a:pPr lvl="0" algn="just"/>
            <a:r>
              <a:rPr lang="es-VE" sz="2400" b="1" i="1" dirty="0" smtClean="0">
                <a:solidFill>
                  <a:schemeClr val="accent2"/>
                </a:solidFill>
              </a:rPr>
              <a:t>Infección</a:t>
            </a:r>
            <a:endParaRPr lang="es-VE" sz="2400" b="1" i="1" dirty="0">
              <a:solidFill>
                <a:schemeClr val="accent2"/>
              </a:solidFill>
            </a:endParaRPr>
          </a:p>
          <a:p>
            <a:pPr lvl="0" algn="just"/>
            <a:r>
              <a:rPr lang="es-VE" sz="2400" dirty="0"/>
              <a:t>P</a:t>
            </a:r>
            <a:r>
              <a:rPr lang="es-VE" sz="2400" dirty="0" smtClean="0"/>
              <a:t>roceso </a:t>
            </a:r>
            <a:r>
              <a:rPr lang="es-VE" sz="2400" dirty="0"/>
              <a:t>en el cual un microorganismo coloniza a un organismo y tiene la capacidad de causar un daño o alteración en el mismo.   </a:t>
            </a:r>
            <a:r>
              <a:rPr lang="es-VE" dirty="0"/>
              <a:t>     </a:t>
            </a:r>
          </a:p>
        </p:txBody>
      </p:sp>
      <p:sp>
        <p:nvSpPr>
          <p:cNvPr id="2" name="1 Flecha derecha"/>
          <p:cNvSpPr/>
          <p:nvPr/>
        </p:nvSpPr>
        <p:spPr>
          <a:xfrm>
            <a:off x="3131840" y="2060848"/>
            <a:ext cx="1080120" cy="28803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2 Rectángulo"/>
          <p:cNvSpPr/>
          <p:nvPr/>
        </p:nvSpPr>
        <p:spPr>
          <a:xfrm>
            <a:off x="3933066" y="4365104"/>
            <a:ext cx="122413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Rectángulo"/>
          <p:cNvSpPr/>
          <p:nvPr/>
        </p:nvSpPr>
        <p:spPr>
          <a:xfrm>
            <a:off x="3959932" y="4684825"/>
            <a:ext cx="122413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Rectángulo"/>
          <p:cNvSpPr/>
          <p:nvPr/>
        </p:nvSpPr>
        <p:spPr>
          <a:xfrm rot="18628986">
            <a:off x="3950385" y="4509910"/>
            <a:ext cx="1224136" cy="142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4114549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Infecciones de transmisión sexual </a:t>
            </a:r>
            <a:endParaRPr lang="es-VE" sz="4000" dirty="0">
              <a:solidFill>
                <a:srgbClr val="FF0000"/>
              </a:solidFill>
            </a:endParaRPr>
          </a:p>
        </p:txBody>
      </p:sp>
      <p:sp>
        <p:nvSpPr>
          <p:cNvPr id="5" name="4 CuadroTexto"/>
          <p:cNvSpPr txBox="1"/>
          <p:nvPr/>
        </p:nvSpPr>
        <p:spPr>
          <a:xfrm>
            <a:off x="620190" y="1628800"/>
            <a:ext cx="2304256" cy="1323439"/>
          </a:xfrm>
          <a:prstGeom prst="rect">
            <a:avLst/>
          </a:prstGeom>
          <a:noFill/>
        </p:spPr>
        <p:txBody>
          <a:bodyPr wrap="square" rtlCol="0">
            <a:spAutoFit/>
          </a:bodyPr>
          <a:lstStyle/>
          <a:p>
            <a:r>
              <a:rPr lang="es-VE" sz="4000" dirty="0" smtClean="0">
                <a:solidFill>
                  <a:srgbClr val="FF0000"/>
                </a:solidFill>
              </a:rPr>
              <a:t>¿Qué es una ITS? </a:t>
            </a:r>
            <a:endParaRPr lang="es-VE" sz="4000" dirty="0">
              <a:solidFill>
                <a:srgbClr val="FF0000"/>
              </a:solidFill>
            </a:endParaRPr>
          </a:p>
        </p:txBody>
      </p:sp>
      <p:sp>
        <p:nvSpPr>
          <p:cNvPr id="6" name="Rectangle 3"/>
          <p:cNvSpPr/>
          <p:nvPr/>
        </p:nvSpPr>
        <p:spPr>
          <a:xfrm>
            <a:off x="3635896" y="1782687"/>
            <a:ext cx="5022304" cy="1569660"/>
          </a:xfrm>
          <a:prstGeom prst="rect">
            <a:avLst/>
          </a:prstGeom>
        </p:spPr>
        <p:txBody>
          <a:bodyPr wrap="square">
            <a:spAutoFit/>
          </a:bodyPr>
          <a:lstStyle/>
          <a:p>
            <a:pPr algn="just"/>
            <a:r>
              <a:rPr lang="es-VE" sz="2400" dirty="0" smtClean="0"/>
              <a:t>Conjunto de afecciones clínicas infectocontagiosas que se transmiten de persona a persona por medio del contacto sexual</a:t>
            </a:r>
            <a:r>
              <a:rPr lang="es-VE" sz="2400" dirty="0" smtClean="0">
                <a:solidFill>
                  <a:schemeClr val="accent1"/>
                </a:solidFill>
              </a:rPr>
              <a:t>.</a:t>
            </a:r>
            <a:endParaRPr lang="es-VE" sz="2400" dirty="0">
              <a:solidFill>
                <a:schemeClr val="accent1"/>
              </a:solidFill>
            </a:endParaRPr>
          </a:p>
        </p:txBody>
      </p:sp>
      <p:sp>
        <p:nvSpPr>
          <p:cNvPr id="7" name="Rectangle 4"/>
          <p:cNvSpPr/>
          <p:nvPr/>
        </p:nvSpPr>
        <p:spPr>
          <a:xfrm>
            <a:off x="2835975" y="4077072"/>
            <a:ext cx="5166320" cy="2308324"/>
          </a:xfrm>
          <a:prstGeom prst="rect">
            <a:avLst/>
          </a:prstGeom>
        </p:spPr>
        <p:txBody>
          <a:bodyPr wrap="square">
            <a:spAutoFit/>
          </a:bodyPr>
          <a:lstStyle/>
          <a:p>
            <a:pPr algn="just"/>
            <a:r>
              <a:rPr lang="es-VE" sz="2400" dirty="0"/>
              <a:t>P</a:t>
            </a:r>
            <a:r>
              <a:rPr lang="es-VE" sz="2400" dirty="0" smtClean="0"/>
              <a:t>ueden </a:t>
            </a:r>
            <a:r>
              <a:rPr lang="es-VE" sz="2400" dirty="0"/>
              <a:t>transmitirse también por uso de jeringas contaminadas o por contacto con la sangre, y algunas de ellas pueden transmitirse durante el embarazo o el parto, desde la madre al </a:t>
            </a:r>
            <a:r>
              <a:rPr lang="es-VE" sz="2400" dirty="0" smtClean="0"/>
              <a:t>hijo.</a:t>
            </a:r>
            <a:endParaRPr lang="es-VE" sz="2400" dirty="0"/>
          </a:p>
        </p:txBody>
      </p:sp>
      <p:sp>
        <p:nvSpPr>
          <p:cNvPr id="2" name="1 Flecha derecha"/>
          <p:cNvSpPr/>
          <p:nvPr/>
        </p:nvSpPr>
        <p:spPr>
          <a:xfrm>
            <a:off x="2835975" y="2146503"/>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Flecha doblada hacia arriba"/>
          <p:cNvSpPr/>
          <p:nvPr/>
        </p:nvSpPr>
        <p:spPr>
          <a:xfrm rot="5400000">
            <a:off x="432341" y="3925231"/>
            <a:ext cx="2679953" cy="792088"/>
          </a:xfrm>
          <a:prstGeom prst="bentUpArrow">
            <a:avLst>
              <a:gd name="adj1" fmla="val 25000"/>
              <a:gd name="adj2" fmla="val 2686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0927578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419872" y="4151669"/>
            <a:ext cx="2597467" cy="2597467"/>
            <a:chOff x="2816066" y="3227883"/>
            <a:chExt cx="2597467" cy="2597467"/>
          </a:xfrm>
          <a:solidFill>
            <a:schemeClr val="accent2"/>
          </a:solidFill>
        </p:grpSpPr>
        <p:sp>
          <p:nvSpPr>
            <p:cNvPr id="5" name="4 Elipse"/>
            <p:cNvSpPr/>
            <p:nvPr/>
          </p:nvSpPr>
          <p:spPr>
            <a:xfrm>
              <a:off x="2816066" y="3227883"/>
              <a:ext cx="2597467" cy="2597467"/>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Elipse 4"/>
            <p:cNvSpPr/>
            <p:nvPr/>
          </p:nvSpPr>
          <p:spPr>
            <a:xfrm>
              <a:off x="3196456" y="3608273"/>
              <a:ext cx="1836687" cy="1836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s-VE" sz="6500" kern="1200" dirty="0" smtClean="0"/>
                <a:t>ITS</a:t>
              </a:r>
              <a:endParaRPr lang="es-VE" sz="6500" kern="1200" dirty="0"/>
            </a:p>
          </p:txBody>
        </p:sp>
      </p:grpSp>
      <p:grpSp>
        <p:nvGrpSpPr>
          <p:cNvPr id="7" name="6 Grupo"/>
          <p:cNvGrpSpPr/>
          <p:nvPr/>
        </p:nvGrpSpPr>
        <p:grpSpPr>
          <a:xfrm>
            <a:off x="8288" y="1865898"/>
            <a:ext cx="2467594" cy="1974075"/>
            <a:chOff x="2989" y="1524372"/>
            <a:chExt cx="2467594" cy="1974075"/>
          </a:xfrm>
          <a:solidFill>
            <a:schemeClr val="accent2"/>
          </a:solidFill>
        </p:grpSpPr>
        <p:sp>
          <p:nvSpPr>
            <p:cNvPr id="8" name="7 Rectángulo redondeado"/>
            <p:cNvSpPr/>
            <p:nvPr/>
          </p:nvSpPr>
          <p:spPr>
            <a:xfrm>
              <a:off x="2989" y="1524372"/>
              <a:ext cx="2467594" cy="197407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8 Rectángulo"/>
            <p:cNvSpPr/>
            <p:nvPr/>
          </p:nvSpPr>
          <p:spPr>
            <a:xfrm>
              <a:off x="60808" y="1582191"/>
              <a:ext cx="2351956" cy="18584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s-ES" sz="2800" kern="1200" dirty="0" smtClean="0">
                  <a:cs typeface="Arial" pitchFamily="34" charset="0"/>
                </a:rPr>
                <a:t>Contacto con  fluidos o sustancias infectadas. </a:t>
              </a:r>
              <a:endParaRPr lang="es-VE" sz="2800" kern="1200" dirty="0"/>
            </a:p>
          </p:txBody>
        </p:sp>
      </p:grpSp>
      <p:grpSp>
        <p:nvGrpSpPr>
          <p:cNvPr id="10" name="9 Grupo"/>
          <p:cNvGrpSpPr/>
          <p:nvPr/>
        </p:nvGrpSpPr>
        <p:grpSpPr>
          <a:xfrm>
            <a:off x="3357191" y="1628800"/>
            <a:ext cx="2467594" cy="1974075"/>
            <a:chOff x="2899990" y="-786989"/>
            <a:chExt cx="2467594" cy="1974075"/>
          </a:xfrm>
        </p:grpSpPr>
        <p:sp>
          <p:nvSpPr>
            <p:cNvPr id="11" name="10 Rectángulo redondeado"/>
            <p:cNvSpPr/>
            <p:nvPr/>
          </p:nvSpPr>
          <p:spPr>
            <a:xfrm>
              <a:off x="2899990" y="-786989"/>
              <a:ext cx="2467594" cy="1974075"/>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11 Rectángulo"/>
            <p:cNvSpPr/>
            <p:nvPr/>
          </p:nvSpPr>
          <p:spPr>
            <a:xfrm>
              <a:off x="3015628" y="-671351"/>
              <a:ext cx="2351956" cy="18584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s-ES" sz="2800" kern="1200" dirty="0" smtClean="0">
                  <a:cs typeface="Arial" pitchFamily="34" charset="0"/>
                </a:rPr>
                <a:t>Se transmiten principalmente a través del contacto sexual </a:t>
              </a:r>
              <a:endParaRPr lang="es-VE" sz="2800" kern="1200" dirty="0"/>
            </a:p>
          </p:txBody>
        </p:sp>
      </p:grpSp>
      <p:grpSp>
        <p:nvGrpSpPr>
          <p:cNvPr id="13" name="12 Grupo"/>
          <p:cNvGrpSpPr/>
          <p:nvPr/>
        </p:nvGrpSpPr>
        <p:grpSpPr>
          <a:xfrm>
            <a:off x="6574035" y="1923717"/>
            <a:ext cx="2467594" cy="1974075"/>
            <a:chOff x="5759016" y="1524372"/>
            <a:chExt cx="2467594" cy="1974075"/>
          </a:xfrm>
          <a:solidFill>
            <a:schemeClr val="accent2"/>
          </a:solidFill>
        </p:grpSpPr>
        <p:sp>
          <p:nvSpPr>
            <p:cNvPr id="14" name="13 Rectángulo redondeado"/>
            <p:cNvSpPr/>
            <p:nvPr/>
          </p:nvSpPr>
          <p:spPr>
            <a:xfrm>
              <a:off x="5759016" y="1524372"/>
              <a:ext cx="2467594" cy="197407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14 Rectángulo"/>
            <p:cNvSpPr/>
            <p:nvPr/>
          </p:nvSpPr>
          <p:spPr>
            <a:xfrm>
              <a:off x="5816835" y="1582191"/>
              <a:ext cx="2351956" cy="18584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s-ES" sz="2800" kern="1200" dirty="0" smtClean="0">
                  <a:cs typeface="Arial" pitchFamily="34" charset="0"/>
                </a:rPr>
                <a:t>De una persona infectada a otra.</a:t>
              </a:r>
              <a:endParaRPr lang="es-VE" sz="2800" kern="1200" dirty="0"/>
            </a:p>
          </p:txBody>
        </p:sp>
      </p:grpSp>
      <p:sp>
        <p:nvSpPr>
          <p:cNvPr id="16" name="15 Flecha izquierda"/>
          <p:cNvSpPr/>
          <p:nvPr/>
        </p:nvSpPr>
        <p:spPr>
          <a:xfrm rot="12900000">
            <a:off x="2375710" y="3781863"/>
            <a:ext cx="1374570" cy="740278"/>
          </a:xfrm>
          <a:prstGeom prst="leftArrow">
            <a:avLst>
              <a:gd name="adj1" fmla="val 60000"/>
              <a:gd name="adj2" fmla="val 50000"/>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16 Flecha izquierda"/>
          <p:cNvSpPr/>
          <p:nvPr/>
        </p:nvSpPr>
        <p:spPr>
          <a:xfrm rot="19500000">
            <a:off x="5579450" y="3866069"/>
            <a:ext cx="1151135" cy="740278"/>
          </a:xfrm>
          <a:prstGeom prst="leftArrow">
            <a:avLst>
              <a:gd name="adj1" fmla="val 60000"/>
              <a:gd name="adj2" fmla="val 50000"/>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17 Flecha derecha"/>
          <p:cNvSpPr/>
          <p:nvPr/>
        </p:nvSpPr>
        <p:spPr>
          <a:xfrm rot="5400000">
            <a:off x="4374964" y="3612946"/>
            <a:ext cx="432048" cy="45405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18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Infecciones de transmisión sexual </a:t>
            </a:r>
            <a:endParaRPr lang="es-VE" sz="4000" dirty="0">
              <a:solidFill>
                <a:srgbClr val="FF0000"/>
              </a:solidFill>
            </a:endParaRPr>
          </a:p>
        </p:txBody>
      </p:sp>
    </p:spTree>
    <p:extLst>
      <p:ext uri="{BB962C8B-B14F-4D97-AF65-F5344CB8AC3E}">
        <p14:creationId xmlns:p14="http://schemas.microsoft.com/office/powerpoint/2010/main" val="28469367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54" y="1604042"/>
            <a:ext cx="431482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Infecciones de transmisión sexual </a:t>
            </a:r>
            <a:endParaRPr lang="es-VE" sz="4000" dirty="0">
              <a:solidFill>
                <a:srgbClr val="FF0000"/>
              </a:solidFill>
            </a:endParaRPr>
          </a:p>
        </p:txBody>
      </p:sp>
      <p:sp>
        <p:nvSpPr>
          <p:cNvPr id="6" name="Rectangle 3"/>
          <p:cNvSpPr>
            <a:spLocks noGrp="1" noChangeArrowheads="1"/>
          </p:cNvSpPr>
          <p:nvPr>
            <p:ph idx="1"/>
          </p:nvPr>
        </p:nvSpPr>
        <p:spPr>
          <a:xfrm>
            <a:off x="5076056" y="1988840"/>
            <a:ext cx="3735388" cy="3194721"/>
          </a:xfrm>
        </p:spPr>
        <p:txBody>
          <a:bodyPr wrap="square">
            <a:spAutoFit/>
          </a:bodyPr>
          <a:lstStyle/>
          <a:p>
            <a:pPr marL="0" indent="0" algn="just">
              <a:lnSpc>
                <a:spcPct val="90000"/>
              </a:lnSpc>
              <a:spcBef>
                <a:spcPct val="0"/>
              </a:spcBef>
              <a:buClr>
                <a:schemeClr val="tx1"/>
              </a:buClr>
              <a:buFontTx/>
              <a:buNone/>
            </a:pPr>
            <a:r>
              <a:rPr lang="es-ES" sz="2800" dirty="0" smtClean="0">
                <a:cs typeface="Arial" pitchFamily="34" charset="0"/>
              </a:rPr>
              <a:t>Por lo general, las personas pueden vivir con una infección por varios años sin saberlo por ello se llaman ITS en lugar de ETS (enfermedades).</a:t>
            </a:r>
          </a:p>
          <a:p>
            <a:pPr marL="0" indent="0" algn="just">
              <a:lnSpc>
                <a:spcPct val="90000"/>
              </a:lnSpc>
              <a:spcBef>
                <a:spcPct val="0"/>
              </a:spcBef>
              <a:buClr>
                <a:schemeClr val="tx1"/>
              </a:buClr>
              <a:buFontTx/>
              <a:buNone/>
            </a:pPr>
            <a:endParaRPr lang="es-ES" sz="2800" b="1" dirty="0" smtClean="0">
              <a:latin typeface="Trebuchet MS" pitchFamily="34" charset="0"/>
              <a:cs typeface="Arial" pitchFamily="34" charset="0"/>
            </a:endParaRPr>
          </a:p>
        </p:txBody>
      </p:sp>
    </p:spTree>
    <p:extLst>
      <p:ext uri="{BB962C8B-B14F-4D97-AF65-F5344CB8AC3E}">
        <p14:creationId xmlns:p14="http://schemas.microsoft.com/office/powerpoint/2010/main" val="7516191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Infecciones de transmisión sexual </a:t>
            </a:r>
            <a:endParaRPr lang="es-VE" sz="4000" dirty="0">
              <a:solidFill>
                <a:srgbClr val="FF0000"/>
              </a:solidFill>
            </a:endParaRPr>
          </a:p>
        </p:txBody>
      </p:sp>
      <p:sp>
        <p:nvSpPr>
          <p:cNvPr id="5" name="Rectangle 2"/>
          <p:cNvSpPr>
            <a:spLocks noGrp="1" noChangeArrowheads="1"/>
          </p:cNvSpPr>
          <p:nvPr>
            <p:ph type="title" idx="4294967295"/>
          </p:nvPr>
        </p:nvSpPr>
        <p:spPr>
          <a:xfrm>
            <a:off x="601137" y="1556792"/>
            <a:ext cx="6858000" cy="566936"/>
          </a:xfrm>
          <a:ln>
            <a:miter lim="800000"/>
            <a:headEnd/>
            <a:tailEnd/>
          </a:ln>
        </p:spPr>
        <p:txBody>
          <a:bodyPr rtlCol="0">
            <a:normAutofit fontScale="90000"/>
          </a:bodyPr>
          <a:lstStyle/>
          <a:p>
            <a:pPr fontAlgn="auto">
              <a:spcAft>
                <a:spcPts val="0"/>
              </a:spcAft>
              <a:defRPr/>
            </a:pPr>
            <a:r>
              <a:rPr lang="es-ES" sz="3600" dirty="0" smtClean="0">
                <a:solidFill>
                  <a:schemeClr val="accent2"/>
                </a:solidFill>
                <a:latin typeface="+mn-lt"/>
              </a:rPr>
              <a:t>Los síntomas más comunes de las ITS son:</a:t>
            </a:r>
          </a:p>
        </p:txBody>
      </p:sp>
      <p:sp>
        <p:nvSpPr>
          <p:cNvPr id="6" name="5 Rectángulo"/>
          <p:cNvSpPr/>
          <p:nvPr/>
        </p:nvSpPr>
        <p:spPr>
          <a:xfrm>
            <a:off x="591550" y="2182722"/>
            <a:ext cx="8084906" cy="3970318"/>
          </a:xfrm>
          <a:prstGeom prst="rect">
            <a:avLst/>
          </a:prstGeom>
        </p:spPr>
        <p:txBody>
          <a:bodyPr wrap="square">
            <a:spAutoFit/>
          </a:bodyPr>
          <a:lstStyle/>
          <a:p>
            <a:pPr marL="285750" indent="-285750" algn="just">
              <a:lnSpc>
                <a:spcPct val="150000"/>
              </a:lnSpc>
              <a:spcBef>
                <a:spcPct val="0"/>
              </a:spcBef>
              <a:buClr>
                <a:schemeClr val="tx1"/>
              </a:buClr>
              <a:buFont typeface="Arial" pitchFamily="34" charset="0"/>
              <a:buChar char="•"/>
            </a:pPr>
            <a:r>
              <a:rPr lang="es-ES" altLang="es-ES" sz="2400" dirty="0">
                <a:cs typeface="Arial" pitchFamily="34" charset="0"/>
              </a:rPr>
              <a:t>Cambios en el flujo vaginal y uretral (color y olor).</a:t>
            </a:r>
          </a:p>
          <a:p>
            <a:pPr marL="285750" indent="-285750" algn="just">
              <a:lnSpc>
                <a:spcPct val="150000"/>
              </a:lnSpc>
              <a:spcBef>
                <a:spcPct val="0"/>
              </a:spcBef>
              <a:buClr>
                <a:schemeClr val="tx1"/>
              </a:buClr>
              <a:buFont typeface="Arial" pitchFamily="34" charset="0"/>
              <a:buChar char="•"/>
            </a:pPr>
            <a:r>
              <a:rPr lang="es-ES" altLang="es-ES" sz="2400" dirty="0">
                <a:cs typeface="Arial" pitchFamily="34" charset="0"/>
              </a:rPr>
              <a:t>Comezón en los genitales.</a:t>
            </a:r>
          </a:p>
          <a:p>
            <a:pPr marL="285750" indent="-285750" algn="just">
              <a:lnSpc>
                <a:spcPct val="150000"/>
              </a:lnSpc>
              <a:spcBef>
                <a:spcPct val="0"/>
              </a:spcBef>
              <a:buClr>
                <a:schemeClr val="tx1"/>
              </a:buClr>
              <a:buFont typeface="Arial" pitchFamily="34" charset="0"/>
              <a:buChar char="•"/>
            </a:pPr>
            <a:r>
              <a:rPr lang="es-ES" altLang="es-ES" sz="2400" dirty="0">
                <a:cs typeface="Arial" pitchFamily="34" charset="0"/>
              </a:rPr>
              <a:t>Dolor al orinar. </a:t>
            </a:r>
          </a:p>
          <a:p>
            <a:pPr marL="285750" indent="-285750" algn="just">
              <a:lnSpc>
                <a:spcPct val="150000"/>
              </a:lnSpc>
              <a:spcBef>
                <a:spcPct val="0"/>
              </a:spcBef>
              <a:buClr>
                <a:schemeClr val="tx1"/>
              </a:buClr>
              <a:buFont typeface="Arial" pitchFamily="34" charset="0"/>
              <a:buChar char="•"/>
            </a:pPr>
            <a:r>
              <a:rPr lang="es-ES" altLang="es-ES" sz="2400" dirty="0">
                <a:cs typeface="Arial" pitchFamily="34" charset="0"/>
              </a:rPr>
              <a:t>Dolor durante las relaciones sexuales.</a:t>
            </a:r>
          </a:p>
          <a:p>
            <a:pPr marL="285750" indent="-285750" algn="just">
              <a:lnSpc>
                <a:spcPct val="150000"/>
              </a:lnSpc>
              <a:spcBef>
                <a:spcPct val="0"/>
              </a:spcBef>
              <a:buClr>
                <a:schemeClr val="tx1"/>
              </a:buClr>
              <a:buFont typeface="Arial" pitchFamily="34" charset="0"/>
              <a:buChar char="•"/>
            </a:pPr>
            <a:r>
              <a:rPr lang="es-ES" altLang="es-ES" sz="2400" dirty="0">
                <a:cs typeface="Arial" pitchFamily="34" charset="0"/>
              </a:rPr>
              <a:t>Úlceras genitales y/o anales.</a:t>
            </a:r>
          </a:p>
          <a:p>
            <a:pPr marL="285750" indent="-285750" algn="just">
              <a:lnSpc>
                <a:spcPct val="150000"/>
              </a:lnSpc>
              <a:spcBef>
                <a:spcPct val="0"/>
              </a:spcBef>
              <a:buClr>
                <a:schemeClr val="tx1"/>
              </a:buClr>
              <a:buFont typeface="Arial" pitchFamily="34" charset="0"/>
              <a:buChar char="•"/>
            </a:pPr>
            <a:r>
              <a:rPr lang="es-ES" altLang="es-ES" sz="2400" dirty="0">
                <a:cs typeface="Arial" pitchFamily="34" charset="0"/>
              </a:rPr>
              <a:t>Inflamación dolorosa en la ingle y el escroto. </a:t>
            </a:r>
          </a:p>
          <a:p>
            <a:pPr marL="285750" indent="-285750" algn="just">
              <a:lnSpc>
                <a:spcPct val="150000"/>
              </a:lnSpc>
              <a:spcBef>
                <a:spcPct val="0"/>
              </a:spcBef>
              <a:buClr>
                <a:schemeClr val="tx1"/>
              </a:buClr>
              <a:buFont typeface="Arial" pitchFamily="34" charset="0"/>
              <a:buChar char="•"/>
            </a:pPr>
            <a:r>
              <a:rPr lang="es-ES" altLang="es-ES" sz="2400" dirty="0">
                <a:cs typeface="Arial" pitchFamily="34" charset="0"/>
              </a:rPr>
              <a:t>Dolor en el bajo vientre, otras.</a:t>
            </a:r>
          </a:p>
        </p:txBody>
      </p:sp>
    </p:spTree>
    <p:extLst>
      <p:ext uri="{BB962C8B-B14F-4D97-AF65-F5344CB8AC3E}">
        <p14:creationId xmlns:p14="http://schemas.microsoft.com/office/powerpoint/2010/main" val="19288254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(curables)</a:t>
            </a:r>
            <a:endParaRPr lang="es-VE" sz="4000" dirty="0">
              <a:solidFill>
                <a:srgbClr val="FF0000"/>
              </a:solidFill>
            </a:endParaRPr>
          </a:p>
        </p:txBody>
      </p:sp>
      <p:sp>
        <p:nvSpPr>
          <p:cNvPr id="6" name="5 CuadroTexto"/>
          <p:cNvSpPr txBox="1"/>
          <p:nvPr/>
        </p:nvSpPr>
        <p:spPr>
          <a:xfrm>
            <a:off x="590693" y="1484784"/>
            <a:ext cx="3096344" cy="707886"/>
          </a:xfrm>
          <a:prstGeom prst="rect">
            <a:avLst/>
          </a:prstGeom>
          <a:noFill/>
        </p:spPr>
        <p:txBody>
          <a:bodyPr wrap="square" rtlCol="0">
            <a:spAutoFit/>
          </a:bodyPr>
          <a:lstStyle/>
          <a:p>
            <a:r>
              <a:rPr lang="es-VE" sz="4000" dirty="0" smtClean="0">
                <a:solidFill>
                  <a:schemeClr val="accent2"/>
                </a:solidFill>
              </a:rPr>
              <a:t>CLAMIDIA</a:t>
            </a:r>
            <a:r>
              <a:rPr lang="es-VE" dirty="0" smtClean="0"/>
              <a:t> </a:t>
            </a:r>
            <a:endParaRPr lang="es-VE" dirty="0"/>
          </a:p>
        </p:txBody>
      </p:sp>
      <p:sp>
        <p:nvSpPr>
          <p:cNvPr id="7" name="6 CuadroTexto"/>
          <p:cNvSpPr txBox="1"/>
          <p:nvPr/>
        </p:nvSpPr>
        <p:spPr>
          <a:xfrm>
            <a:off x="47632" y="2241738"/>
            <a:ext cx="4524367" cy="738664"/>
          </a:xfrm>
          <a:prstGeom prst="rect">
            <a:avLst/>
          </a:prstGeom>
          <a:noFill/>
        </p:spPr>
        <p:txBody>
          <a:bodyPr wrap="square" rtlCol="0">
            <a:spAutoFit/>
          </a:bodyPr>
          <a:lstStyle/>
          <a:p>
            <a:pPr marL="285750" indent="-285750">
              <a:buFont typeface="Wingdings" pitchFamily="2" charset="2"/>
              <a:buChar char="Ø"/>
            </a:pPr>
            <a:r>
              <a:rPr lang="es-ES" altLang="es-VE" sz="2400" dirty="0">
                <a:cs typeface="Arial" pitchFamily="34" charset="0"/>
              </a:rPr>
              <a:t>Es una infección bacteriana.</a:t>
            </a:r>
          </a:p>
          <a:p>
            <a:endParaRPr lang="es-VE" dirty="0"/>
          </a:p>
        </p:txBody>
      </p:sp>
      <p:pic>
        <p:nvPicPr>
          <p:cNvPr id="1026" name="Picture 2" descr="Resultado de imagen para clami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508" y="2145605"/>
            <a:ext cx="4568492" cy="2983797"/>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61445" y="2763870"/>
            <a:ext cx="4798587" cy="1107996"/>
          </a:xfrm>
          <a:prstGeom prst="rect">
            <a:avLst/>
          </a:prstGeom>
        </p:spPr>
        <p:txBody>
          <a:bodyPr wrap="square">
            <a:spAutoFit/>
          </a:bodyPr>
          <a:lstStyle/>
          <a:p>
            <a:pPr marL="285750" indent="-285750">
              <a:buFont typeface="Wingdings" pitchFamily="2" charset="2"/>
              <a:buChar char="Ø"/>
            </a:pPr>
            <a:r>
              <a:rPr lang="es-VE" sz="2400" dirty="0"/>
              <a:t>Infección de transmisión sexual común que puede ser </a:t>
            </a:r>
            <a:r>
              <a:rPr lang="es-VE" sz="2400" dirty="0" smtClean="0"/>
              <a:t>asintomática. </a:t>
            </a:r>
          </a:p>
          <a:p>
            <a:endParaRPr lang="es-VE" dirty="0"/>
          </a:p>
        </p:txBody>
      </p:sp>
      <p:sp>
        <p:nvSpPr>
          <p:cNvPr id="12" name="11 Rectángulo"/>
          <p:cNvSpPr/>
          <p:nvPr/>
        </p:nvSpPr>
        <p:spPr>
          <a:xfrm>
            <a:off x="174738" y="3694637"/>
            <a:ext cx="4572000" cy="2862322"/>
          </a:xfrm>
          <a:prstGeom prst="rect">
            <a:avLst/>
          </a:prstGeom>
        </p:spPr>
        <p:txBody>
          <a:bodyPr>
            <a:spAutoFit/>
          </a:bodyPr>
          <a:lstStyle/>
          <a:p>
            <a:pPr algn="just">
              <a:lnSpc>
                <a:spcPct val="90000"/>
              </a:lnSpc>
              <a:spcBef>
                <a:spcPct val="0"/>
              </a:spcBef>
              <a:buClr>
                <a:schemeClr val="tx1"/>
              </a:buClr>
              <a:buFontTx/>
              <a:buNone/>
            </a:pPr>
            <a:r>
              <a:rPr lang="es-ES" altLang="es-VE" sz="2000" b="1" dirty="0" smtClean="0">
                <a:cs typeface="Arial" pitchFamily="34" charset="0"/>
              </a:rPr>
              <a:t>Síntomas:</a:t>
            </a:r>
          </a:p>
          <a:p>
            <a:pPr algn="just">
              <a:lnSpc>
                <a:spcPct val="90000"/>
              </a:lnSpc>
              <a:spcBef>
                <a:spcPct val="0"/>
              </a:spcBef>
              <a:buClr>
                <a:schemeClr val="tx1"/>
              </a:buClr>
              <a:buFontTx/>
              <a:buNone/>
            </a:pPr>
            <a:r>
              <a:rPr lang="es-ES" altLang="es-VE" sz="2000" dirty="0" smtClean="0">
                <a:cs typeface="Arial" pitchFamily="34" charset="0"/>
              </a:rPr>
              <a:t>por </a:t>
            </a:r>
            <a:r>
              <a:rPr lang="es-ES" altLang="es-VE" sz="2000" dirty="0">
                <a:cs typeface="Arial" pitchFamily="34" charset="0"/>
              </a:rPr>
              <a:t>lo general no se presentan síntomas pero algunas personas presentan flujo (distinto al habitual) en pene o la vagina, frecuente dolor, sensibilidad ardiente al orinar, coito doloroso para la mujer, sangradura entre las reglas o después del coito, dolor abdominal, náusea o fiebre, inflamación del recto, hinchazón o dolor en los testículos. </a:t>
            </a:r>
          </a:p>
        </p:txBody>
      </p:sp>
    </p:spTree>
    <p:extLst>
      <p:ext uri="{BB962C8B-B14F-4D97-AF65-F5344CB8AC3E}">
        <p14:creationId xmlns:p14="http://schemas.microsoft.com/office/powerpoint/2010/main" val="16169671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1106" y="2173081"/>
            <a:ext cx="3435517" cy="461665"/>
          </a:xfrm>
          <a:prstGeom prst="rect">
            <a:avLst/>
          </a:prstGeom>
          <a:noFill/>
        </p:spPr>
        <p:txBody>
          <a:bodyPr wrap="square" rtlCol="0">
            <a:spAutoFit/>
          </a:bodyPr>
          <a:lstStyle/>
          <a:p>
            <a:r>
              <a:rPr lang="es-VE" sz="2400" dirty="0" smtClean="0">
                <a:solidFill>
                  <a:schemeClr val="accent2"/>
                </a:solidFill>
              </a:rPr>
              <a:t>¿Cómo se contagia?</a:t>
            </a:r>
            <a:endParaRPr lang="es-VE" sz="2400" dirty="0">
              <a:solidFill>
                <a:schemeClr val="accent2"/>
              </a:solidFill>
            </a:endParaRPr>
          </a:p>
        </p:txBody>
      </p:sp>
      <p:sp>
        <p:nvSpPr>
          <p:cNvPr id="5" name="4 Rectángulo"/>
          <p:cNvSpPr/>
          <p:nvPr/>
        </p:nvSpPr>
        <p:spPr>
          <a:xfrm>
            <a:off x="0" y="2723436"/>
            <a:ext cx="4572000" cy="1938992"/>
          </a:xfrm>
          <a:prstGeom prst="rect">
            <a:avLst/>
          </a:prstGeom>
        </p:spPr>
        <p:txBody>
          <a:bodyPr>
            <a:spAutoFit/>
          </a:bodyPr>
          <a:lstStyle/>
          <a:p>
            <a:pPr marL="342900" indent="-342900" algn="just">
              <a:buFont typeface="Wingdings" pitchFamily="2" charset="2"/>
              <a:buChar char="Ø"/>
            </a:pPr>
            <a:r>
              <a:rPr lang="es-VE" sz="2400" dirty="0"/>
              <a:t>De madre a hijo durante el embarazo, parto o lactancia</a:t>
            </a:r>
            <a:r>
              <a:rPr lang="es-VE" sz="2400" dirty="0" smtClean="0"/>
              <a:t>.</a:t>
            </a:r>
          </a:p>
          <a:p>
            <a:pPr marL="342900" indent="-342900" algn="just">
              <a:buFont typeface="Wingdings" pitchFamily="2" charset="2"/>
              <a:buChar char="Ø"/>
            </a:pPr>
            <a:endParaRPr lang="es-VE" sz="2400" dirty="0"/>
          </a:p>
          <a:p>
            <a:pPr marL="342900" indent="-342900" algn="just">
              <a:buFont typeface="Wingdings" pitchFamily="2" charset="2"/>
              <a:buChar char="Ø"/>
            </a:pPr>
            <a:r>
              <a:rPr lang="es-VE" sz="2400" dirty="0"/>
              <a:t>Por sexo vaginal, anal u oral sin protección.</a:t>
            </a:r>
          </a:p>
        </p:txBody>
      </p:sp>
      <p:sp>
        <p:nvSpPr>
          <p:cNvPr id="6" name="5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(curables)</a:t>
            </a:r>
            <a:endParaRPr lang="es-VE" sz="4000" dirty="0">
              <a:solidFill>
                <a:srgbClr val="FF0000"/>
              </a:solidFill>
            </a:endParaRPr>
          </a:p>
        </p:txBody>
      </p:sp>
      <p:sp>
        <p:nvSpPr>
          <p:cNvPr id="7" name="6 CuadroTexto"/>
          <p:cNvSpPr txBox="1"/>
          <p:nvPr/>
        </p:nvSpPr>
        <p:spPr>
          <a:xfrm>
            <a:off x="590693" y="1484784"/>
            <a:ext cx="3096344" cy="707886"/>
          </a:xfrm>
          <a:prstGeom prst="rect">
            <a:avLst/>
          </a:prstGeom>
          <a:noFill/>
        </p:spPr>
        <p:txBody>
          <a:bodyPr wrap="square" rtlCol="0">
            <a:spAutoFit/>
          </a:bodyPr>
          <a:lstStyle/>
          <a:p>
            <a:r>
              <a:rPr lang="es-VE" sz="4000" dirty="0" smtClean="0">
                <a:solidFill>
                  <a:schemeClr val="accent2"/>
                </a:solidFill>
              </a:rPr>
              <a:t>CLAMIDIA</a:t>
            </a:r>
            <a:r>
              <a:rPr lang="es-VE" dirty="0" smtClean="0"/>
              <a:t> </a:t>
            </a:r>
            <a:endParaRPr lang="es-VE" dirty="0"/>
          </a:p>
        </p:txBody>
      </p:sp>
      <p:sp>
        <p:nvSpPr>
          <p:cNvPr id="10" name="9 Rectángulo"/>
          <p:cNvSpPr/>
          <p:nvPr/>
        </p:nvSpPr>
        <p:spPr>
          <a:xfrm>
            <a:off x="-4385" y="4902259"/>
            <a:ext cx="4572000" cy="830997"/>
          </a:xfrm>
          <a:prstGeom prst="rect">
            <a:avLst/>
          </a:prstGeom>
        </p:spPr>
        <p:txBody>
          <a:bodyPr>
            <a:spAutoFit/>
          </a:bodyPr>
          <a:lstStyle/>
          <a:p>
            <a:pPr marL="285750" indent="-285750" algn="just">
              <a:buFont typeface="Wingdings" pitchFamily="2" charset="2"/>
              <a:buChar char="Ø"/>
            </a:pPr>
            <a:r>
              <a:rPr lang="es-VE" sz="2400" dirty="0"/>
              <a:t>L</a:t>
            </a:r>
            <a:r>
              <a:rPr lang="es-VE" sz="2400" dirty="0" smtClean="0"/>
              <a:t>a </a:t>
            </a:r>
            <a:r>
              <a:rPr lang="es-VE" sz="2400" dirty="0"/>
              <a:t>recuperación suele durar varios días o semanas</a:t>
            </a:r>
          </a:p>
        </p:txBody>
      </p:sp>
      <p:sp>
        <p:nvSpPr>
          <p:cNvPr id="11" name="10 Rectángulo"/>
          <p:cNvSpPr/>
          <p:nvPr/>
        </p:nvSpPr>
        <p:spPr>
          <a:xfrm>
            <a:off x="-34819" y="5877272"/>
            <a:ext cx="4576385" cy="830997"/>
          </a:xfrm>
          <a:prstGeom prst="rect">
            <a:avLst/>
          </a:prstGeom>
        </p:spPr>
        <p:txBody>
          <a:bodyPr wrap="square">
            <a:spAutoFit/>
          </a:bodyPr>
          <a:lstStyle/>
          <a:p>
            <a:pPr marL="285750" indent="-285750" algn="just">
              <a:buFont typeface="Wingdings" pitchFamily="2" charset="2"/>
              <a:buChar char="Ø"/>
            </a:pPr>
            <a:r>
              <a:rPr lang="es-VE" sz="2400" dirty="0"/>
              <a:t>El tratamiento consiste en antibióticos</a:t>
            </a:r>
          </a:p>
        </p:txBody>
      </p:sp>
      <p:pic>
        <p:nvPicPr>
          <p:cNvPr id="1026" name="Picture 2" descr="Resultado de imagen para clami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535" y="1484784"/>
            <a:ext cx="4578465" cy="244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073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81147" y="620688"/>
            <a:ext cx="5142981" cy="646331"/>
          </a:xfrm>
          <a:prstGeom prst="rect">
            <a:avLst/>
          </a:prstGeom>
          <a:noFill/>
        </p:spPr>
        <p:txBody>
          <a:bodyPr wrap="square" rtlCol="0">
            <a:spAutoFit/>
          </a:bodyPr>
          <a:lstStyle/>
          <a:p>
            <a:r>
              <a:rPr lang="es-VE" sz="3600" dirty="0" smtClean="0">
                <a:solidFill>
                  <a:schemeClr val="accent1"/>
                </a:solidFill>
              </a:rPr>
              <a:t>MÉTODOS HORMONALES: </a:t>
            </a:r>
            <a:endParaRPr lang="es-VE" sz="3600" dirty="0">
              <a:solidFill>
                <a:schemeClr val="accent1"/>
              </a:solidFill>
            </a:endParaRPr>
          </a:p>
        </p:txBody>
      </p:sp>
      <p:sp>
        <p:nvSpPr>
          <p:cNvPr id="5" name="4 CuadroTexto"/>
          <p:cNvSpPr txBox="1"/>
          <p:nvPr/>
        </p:nvSpPr>
        <p:spPr>
          <a:xfrm>
            <a:off x="212466" y="1628799"/>
            <a:ext cx="4176464" cy="584775"/>
          </a:xfrm>
          <a:prstGeom prst="rect">
            <a:avLst/>
          </a:prstGeom>
          <a:noFill/>
        </p:spPr>
        <p:txBody>
          <a:bodyPr wrap="square" rtlCol="0">
            <a:spAutoFit/>
          </a:bodyPr>
          <a:lstStyle/>
          <a:p>
            <a:r>
              <a:rPr lang="es-VE" sz="3200" dirty="0" smtClean="0">
                <a:solidFill>
                  <a:schemeClr val="accent2"/>
                </a:solidFill>
              </a:rPr>
              <a:t>Pastillas anticonceptivas</a:t>
            </a:r>
            <a:endParaRPr lang="es-VE" sz="3200" dirty="0">
              <a:solidFill>
                <a:schemeClr val="accent2"/>
              </a:solidFill>
            </a:endParaRPr>
          </a:p>
        </p:txBody>
      </p:sp>
      <p:pic>
        <p:nvPicPr>
          <p:cNvPr id="4098" name="Picture 2" descr="Resultado de imagen para pastillas anticoncep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750" y="1484783"/>
            <a:ext cx="4598886" cy="348063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82317" y="2564904"/>
            <a:ext cx="4036762" cy="2031325"/>
          </a:xfrm>
          <a:prstGeom prst="rect">
            <a:avLst/>
          </a:prstGeom>
        </p:spPr>
        <p:txBody>
          <a:bodyPr wrap="square">
            <a:spAutoFit/>
          </a:bodyPr>
          <a:lstStyle/>
          <a:p>
            <a:pPr algn="just">
              <a:lnSpc>
                <a:spcPct val="90000"/>
              </a:lnSpc>
              <a:buFontTx/>
              <a:buNone/>
            </a:pPr>
            <a:r>
              <a:rPr lang="es-ES" altLang="es-ES" sz="2800" dirty="0" smtClean="0"/>
              <a:t>Se toma todos los días a la misma hora (ciclos de 21 o 28 píldoras). Primara vez el primer día de la menstruación. </a:t>
            </a:r>
          </a:p>
        </p:txBody>
      </p:sp>
      <p:sp>
        <p:nvSpPr>
          <p:cNvPr id="7" name="6 CuadroTexto"/>
          <p:cNvSpPr txBox="1"/>
          <p:nvPr/>
        </p:nvSpPr>
        <p:spPr>
          <a:xfrm>
            <a:off x="5724128" y="5626023"/>
            <a:ext cx="2374368" cy="400110"/>
          </a:xfrm>
          <a:prstGeom prst="rect">
            <a:avLst/>
          </a:prstGeom>
          <a:noFill/>
        </p:spPr>
        <p:txBody>
          <a:bodyPr wrap="none" rtlCol="0">
            <a:spAutoFit/>
          </a:bodyPr>
          <a:lstStyle/>
          <a:p>
            <a:r>
              <a:rPr lang="es-VE" sz="2000" dirty="0" smtClean="0"/>
              <a:t>99% de efectividad </a:t>
            </a:r>
            <a:endParaRPr lang="es-VE" sz="2000" dirty="0"/>
          </a:p>
        </p:txBody>
      </p:sp>
    </p:spTree>
    <p:extLst>
      <p:ext uri="{BB962C8B-B14F-4D97-AF65-F5344CB8AC3E}">
        <p14:creationId xmlns:p14="http://schemas.microsoft.com/office/powerpoint/2010/main" val="11525080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(curables)</a:t>
            </a:r>
            <a:endParaRPr lang="es-VE" sz="4000" dirty="0">
              <a:solidFill>
                <a:srgbClr val="FF0000"/>
              </a:solidFill>
            </a:endParaRPr>
          </a:p>
        </p:txBody>
      </p:sp>
      <p:sp>
        <p:nvSpPr>
          <p:cNvPr id="8" name="7 Rectángulo"/>
          <p:cNvSpPr/>
          <p:nvPr/>
        </p:nvSpPr>
        <p:spPr>
          <a:xfrm>
            <a:off x="0" y="2189621"/>
            <a:ext cx="4572000" cy="4524315"/>
          </a:xfrm>
          <a:prstGeom prst="rect">
            <a:avLst/>
          </a:prstGeom>
        </p:spPr>
        <p:txBody>
          <a:bodyPr>
            <a:spAutoFit/>
          </a:bodyPr>
          <a:lstStyle/>
          <a:p>
            <a:pPr algn="just"/>
            <a:r>
              <a:rPr lang="es-ES" altLang="es-VE" sz="2400" dirty="0">
                <a:cs typeface="Arial" pitchFamily="34" charset="0"/>
              </a:rPr>
              <a:t>En caso de no tratarse las complicaciones pueden ser: </a:t>
            </a:r>
            <a:endParaRPr lang="es-ES" altLang="es-VE" sz="2400" dirty="0" smtClean="0">
              <a:cs typeface="Arial" pitchFamily="34" charset="0"/>
            </a:endParaRPr>
          </a:p>
          <a:p>
            <a:pPr algn="just"/>
            <a:endParaRPr lang="es-ES" altLang="es-VE" sz="2400" dirty="0">
              <a:cs typeface="Arial" pitchFamily="34" charset="0"/>
            </a:endParaRPr>
          </a:p>
          <a:p>
            <a:pPr marL="285750" indent="-285750" algn="just">
              <a:buClr>
                <a:schemeClr val="tx1"/>
              </a:buClr>
              <a:buFont typeface="Wingdings" pitchFamily="2" charset="2"/>
              <a:buChar char="Ø"/>
            </a:pPr>
            <a:r>
              <a:rPr lang="es-ES" altLang="es-VE" sz="2400" dirty="0">
                <a:cs typeface="Arial" pitchFamily="34" charset="0"/>
              </a:rPr>
              <a:t>Esterilidad en las mujeres. </a:t>
            </a:r>
            <a:endParaRPr lang="es-ES" altLang="es-VE" sz="2400" dirty="0" smtClean="0">
              <a:cs typeface="Arial" pitchFamily="34" charset="0"/>
            </a:endParaRPr>
          </a:p>
          <a:p>
            <a:pPr algn="just">
              <a:buClr>
                <a:schemeClr val="tx1"/>
              </a:buClr>
            </a:pPr>
            <a:endParaRPr lang="es-ES" altLang="es-VE" sz="2400" dirty="0">
              <a:cs typeface="Arial" pitchFamily="34" charset="0"/>
            </a:endParaRPr>
          </a:p>
          <a:p>
            <a:pPr marL="285750" indent="-285750" algn="just">
              <a:buClr>
                <a:schemeClr val="tx1"/>
              </a:buClr>
              <a:buFont typeface="Wingdings" pitchFamily="2" charset="2"/>
              <a:buChar char="Ø"/>
            </a:pPr>
            <a:r>
              <a:rPr lang="es-ES" altLang="es-VE" sz="2400" dirty="0">
                <a:cs typeface="Arial" pitchFamily="34" charset="0"/>
              </a:rPr>
              <a:t>En mujeres embarazadas pueden sufrir aborto espontáneo o tener bebé prematuro. </a:t>
            </a:r>
            <a:endParaRPr lang="es-ES" altLang="es-VE" sz="2400" dirty="0" smtClean="0">
              <a:cs typeface="Arial" pitchFamily="34" charset="0"/>
            </a:endParaRPr>
          </a:p>
          <a:p>
            <a:pPr marL="285750" indent="-285750" algn="just">
              <a:buClr>
                <a:schemeClr val="tx1"/>
              </a:buClr>
              <a:buFont typeface="Wingdings" pitchFamily="2" charset="2"/>
              <a:buChar char="Ø"/>
            </a:pPr>
            <a:endParaRPr lang="es-ES" altLang="es-VE" sz="2400" dirty="0">
              <a:cs typeface="Arial" pitchFamily="34" charset="0"/>
            </a:endParaRPr>
          </a:p>
          <a:p>
            <a:pPr marL="285750" indent="-285750" algn="just">
              <a:buClr>
                <a:schemeClr val="tx1"/>
              </a:buClr>
              <a:buFont typeface="Wingdings" pitchFamily="2" charset="2"/>
              <a:buChar char="Ø"/>
            </a:pPr>
            <a:r>
              <a:rPr lang="es-ES" altLang="es-VE" sz="2400" dirty="0">
                <a:cs typeface="Arial" pitchFamily="34" charset="0"/>
              </a:rPr>
              <a:t>Si el bebé se infecta durante el parto, puede desarrollar problemas oculares o neumonía. </a:t>
            </a:r>
          </a:p>
        </p:txBody>
      </p:sp>
      <p:sp>
        <p:nvSpPr>
          <p:cNvPr id="9" name="8 CuadroTexto"/>
          <p:cNvSpPr txBox="1"/>
          <p:nvPr/>
        </p:nvSpPr>
        <p:spPr>
          <a:xfrm>
            <a:off x="590693" y="1484784"/>
            <a:ext cx="3096344" cy="707886"/>
          </a:xfrm>
          <a:prstGeom prst="rect">
            <a:avLst/>
          </a:prstGeom>
          <a:noFill/>
        </p:spPr>
        <p:txBody>
          <a:bodyPr wrap="square" rtlCol="0">
            <a:spAutoFit/>
          </a:bodyPr>
          <a:lstStyle/>
          <a:p>
            <a:r>
              <a:rPr lang="es-VE" sz="4000" dirty="0" smtClean="0">
                <a:solidFill>
                  <a:schemeClr val="accent2"/>
                </a:solidFill>
              </a:rPr>
              <a:t>CLAMIDIA</a:t>
            </a:r>
            <a:r>
              <a:rPr lang="es-VE" dirty="0" smtClean="0"/>
              <a:t> </a:t>
            </a:r>
            <a:endParaRPr lang="es-VE" dirty="0"/>
          </a:p>
        </p:txBody>
      </p:sp>
      <p:pic>
        <p:nvPicPr>
          <p:cNvPr id="4098" name="Picture 2" descr="Resultado de imagen para clami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8" y="1499971"/>
            <a:ext cx="4585852" cy="287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992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(curables)</a:t>
            </a:r>
            <a:endParaRPr lang="es-VE" sz="4000" dirty="0">
              <a:solidFill>
                <a:srgbClr val="FF0000"/>
              </a:solidFill>
            </a:endParaRPr>
          </a:p>
        </p:txBody>
      </p:sp>
      <p:sp>
        <p:nvSpPr>
          <p:cNvPr id="7" name="6 CuadroTexto"/>
          <p:cNvSpPr txBox="1"/>
          <p:nvPr/>
        </p:nvSpPr>
        <p:spPr>
          <a:xfrm>
            <a:off x="467544" y="1536402"/>
            <a:ext cx="2520280" cy="707886"/>
          </a:xfrm>
          <a:prstGeom prst="rect">
            <a:avLst/>
          </a:prstGeom>
          <a:noFill/>
        </p:spPr>
        <p:txBody>
          <a:bodyPr wrap="square" rtlCol="0">
            <a:spAutoFit/>
          </a:bodyPr>
          <a:lstStyle/>
          <a:p>
            <a:r>
              <a:rPr lang="es-VE" sz="4000" dirty="0" smtClean="0">
                <a:solidFill>
                  <a:schemeClr val="accent2"/>
                </a:solidFill>
              </a:rPr>
              <a:t>SÍFILIS</a:t>
            </a:r>
            <a:endParaRPr lang="es-VE" sz="4000" dirty="0">
              <a:solidFill>
                <a:schemeClr val="accent2"/>
              </a:solidFill>
            </a:endParaRPr>
          </a:p>
        </p:txBody>
      </p:sp>
      <p:sp>
        <p:nvSpPr>
          <p:cNvPr id="8" name="7 Rectángulo"/>
          <p:cNvSpPr/>
          <p:nvPr/>
        </p:nvSpPr>
        <p:spPr>
          <a:xfrm>
            <a:off x="269697" y="2298498"/>
            <a:ext cx="4302303" cy="3416320"/>
          </a:xfrm>
          <a:prstGeom prst="rect">
            <a:avLst/>
          </a:prstGeom>
        </p:spPr>
        <p:txBody>
          <a:bodyPr wrap="square">
            <a:spAutoFit/>
          </a:bodyPr>
          <a:lstStyle/>
          <a:p>
            <a:pPr marL="342900" indent="-342900" algn="just">
              <a:buFont typeface="Wingdings" pitchFamily="2" charset="2"/>
              <a:buChar char="Ø"/>
            </a:pPr>
            <a:r>
              <a:rPr lang="es-ES_tradnl" altLang="es-VE" sz="2400" dirty="0"/>
              <a:t>La sífilis es una infección  </a:t>
            </a:r>
            <a:r>
              <a:rPr lang="es-ES_tradnl" altLang="es-VE" sz="2400" dirty="0" smtClean="0"/>
              <a:t>de transmisión </a:t>
            </a:r>
            <a:r>
              <a:rPr lang="es-ES_tradnl" altLang="es-VE" sz="2400" dirty="0"/>
              <a:t>sexual causada por la bacteria Treponema </a:t>
            </a:r>
            <a:r>
              <a:rPr lang="es-ES_tradnl" altLang="es-VE" sz="2400" dirty="0" err="1"/>
              <a:t>pallidum</a:t>
            </a:r>
            <a:r>
              <a:rPr lang="es-ES_tradnl" altLang="es-VE" sz="2400" dirty="0"/>
              <a:t>. A menudo se le ha llamado “la gran imitadora” porque muchos de sus signos y síntomas no se distinguen fácilmente de otras enfermedades.</a:t>
            </a:r>
          </a:p>
        </p:txBody>
      </p:sp>
      <p:pic>
        <p:nvPicPr>
          <p:cNvPr id="4098" name="Picture 2" descr="http://penyakitsifilis.com/wp-content/uploads/2016/04/gonore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988840"/>
            <a:ext cx="4248472" cy="4248472"/>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269696" y="5821813"/>
            <a:ext cx="4284067" cy="830997"/>
          </a:xfrm>
          <a:prstGeom prst="rect">
            <a:avLst/>
          </a:prstGeom>
        </p:spPr>
        <p:txBody>
          <a:bodyPr wrap="square">
            <a:spAutoFit/>
          </a:bodyPr>
          <a:lstStyle/>
          <a:p>
            <a:pPr marL="342900" indent="-342900" algn="just">
              <a:buFont typeface="Wingdings" pitchFamily="2" charset="2"/>
              <a:buChar char="Ø"/>
            </a:pPr>
            <a:r>
              <a:rPr lang="es-VE" sz="2400" dirty="0"/>
              <a:t>G</a:t>
            </a:r>
            <a:r>
              <a:rPr lang="es-VE" sz="2400" dirty="0" smtClean="0"/>
              <a:t>eneralmente comienza </a:t>
            </a:r>
            <a:r>
              <a:rPr lang="es-VE" sz="2400" dirty="0"/>
              <a:t>con una llaga </a:t>
            </a:r>
            <a:r>
              <a:rPr lang="es-VE" sz="2400" dirty="0" smtClean="0"/>
              <a:t>indolora.</a:t>
            </a:r>
            <a:endParaRPr lang="es-VE" sz="2400" dirty="0"/>
          </a:p>
        </p:txBody>
      </p:sp>
    </p:spTree>
    <p:extLst>
      <p:ext uri="{BB962C8B-B14F-4D97-AF65-F5344CB8AC3E}">
        <p14:creationId xmlns:p14="http://schemas.microsoft.com/office/powerpoint/2010/main" val="6914653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059" y="2244288"/>
            <a:ext cx="4421925" cy="4154984"/>
          </a:xfrm>
          <a:prstGeom prst="rect">
            <a:avLst/>
          </a:prstGeom>
        </p:spPr>
        <p:txBody>
          <a:bodyPr wrap="square">
            <a:spAutoFit/>
          </a:bodyPr>
          <a:lstStyle/>
          <a:p>
            <a:pPr algn="just"/>
            <a:r>
              <a:rPr lang="es-VE" sz="2400" b="1" dirty="0">
                <a:solidFill>
                  <a:schemeClr val="accent2"/>
                </a:solidFill>
              </a:rPr>
              <a:t>¿</a:t>
            </a:r>
            <a:r>
              <a:rPr lang="es-VE" sz="2400" b="1" dirty="0" smtClean="0">
                <a:solidFill>
                  <a:schemeClr val="accent2"/>
                </a:solidFill>
              </a:rPr>
              <a:t>Cómo </a:t>
            </a:r>
            <a:r>
              <a:rPr lang="es-VE" sz="2400" b="1" dirty="0">
                <a:solidFill>
                  <a:schemeClr val="accent2"/>
                </a:solidFill>
              </a:rPr>
              <a:t>se </a:t>
            </a:r>
            <a:r>
              <a:rPr lang="es-VE" sz="2400" b="1" dirty="0" smtClean="0">
                <a:solidFill>
                  <a:schemeClr val="accent2"/>
                </a:solidFill>
              </a:rPr>
              <a:t>contagia?</a:t>
            </a:r>
          </a:p>
          <a:p>
            <a:pPr algn="just"/>
            <a:endParaRPr lang="es-VE" sz="2400" b="1" dirty="0">
              <a:solidFill>
                <a:schemeClr val="accent2"/>
              </a:solidFill>
            </a:endParaRPr>
          </a:p>
          <a:p>
            <a:pPr marL="342900" indent="-342900" algn="just">
              <a:buFont typeface="Wingdings" pitchFamily="2" charset="2"/>
              <a:buChar char="Ø"/>
            </a:pPr>
            <a:r>
              <a:rPr lang="es-VE" sz="2400" dirty="0"/>
              <a:t>Por elementos en contacto con sangre (agujas sucias o sangre no analizada</a:t>
            </a:r>
            <a:r>
              <a:rPr lang="es-VE" sz="2400" dirty="0" smtClean="0"/>
              <a:t>).</a:t>
            </a:r>
          </a:p>
          <a:p>
            <a:pPr marL="342900" indent="-342900" algn="just">
              <a:buFont typeface="Wingdings" pitchFamily="2" charset="2"/>
              <a:buChar char="Ø"/>
            </a:pPr>
            <a:endParaRPr lang="es-VE" sz="2400" dirty="0"/>
          </a:p>
          <a:p>
            <a:pPr marL="342900" indent="-342900" algn="just">
              <a:buFont typeface="Wingdings" pitchFamily="2" charset="2"/>
              <a:buChar char="Ø"/>
            </a:pPr>
            <a:r>
              <a:rPr lang="es-VE" sz="2400" dirty="0"/>
              <a:t>De madre a hijo durante el embarazo, parto o lactancia</a:t>
            </a:r>
            <a:r>
              <a:rPr lang="es-VE" sz="2400" dirty="0" smtClean="0"/>
              <a:t>.</a:t>
            </a:r>
          </a:p>
          <a:p>
            <a:pPr marL="342900" indent="-342900" algn="just">
              <a:buFont typeface="Wingdings" pitchFamily="2" charset="2"/>
              <a:buChar char="Ø"/>
            </a:pPr>
            <a:endParaRPr lang="es-VE" sz="2400" dirty="0"/>
          </a:p>
          <a:p>
            <a:pPr marL="342900" indent="-342900" algn="just">
              <a:buFont typeface="Wingdings" pitchFamily="2" charset="2"/>
              <a:buChar char="Ø"/>
            </a:pPr>
            <a:r>
              <a:rPr lang="es-VE" sz="2400" dirty="0"/>
              <a:t>Por sexo vaginal, anal u oral sin protección.</a:t>
            </a:r>
          </a:p>
        </p:txBody>
      </p:sp>
      <p:sp>
        <p:nvSpPr>
          <p:cNvPr id="5" name="4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(curables)</a:t>
            </a:r>
            <a:endParaRPr lang="es-VE" sz="4000" dirty="0">
              <a:solidFill>
                <a:srgbClr val="FF0000"/>
              </a:solidFill>
            </a:endParaRPr>
          </a:p>
        </p:txBody>
      </p:sp>
      <p:sp>
        <p:nvSpPr>
          <p:cNvPr id="6" name="5 CuadroTexto"/>
          <p:cNvSpPr txBox="1"/>
          <p:nvPr/>
        </p:nvSpPr>
        <p:spPr>
          <a:xfrm>
            <a:off x="467544" y="1536402"/>
            <a:ext cx="2520280" cy="707886"/>
          </a:xfrm>
          <a:prstGeom prst="rect">
            <a:avLst/>
          </a:prstGeom>
          <a:noFill/>
        </p:spPr>
        <p:txBody>
          <a:bodyPr wrap="square" rtlCol="0">
            <a:spAutoFit/>
          </a:bodyPr>
          <a:lstStyle/>
          <a:p>
            <a:r>
              <a:rPr lang="es-VE" sz="4000" dirty="0" smtClean="0">
                <a:solidFill>
                  <a:schemeClr val="accent2"/>
                </a:solidFill>
              </a:rPr>
              <a:t>SÍFILIS</a:t>
            </a:r>
            <a:endParaRPr lang="es-VE" sz="4000" dirty="0">
              <a:solidFill>
                <a:schemeClr val="accent2"/>
              </a:solidFill>
            </a:endParaRPr>
          </a:p>
        </p:txBody>
      </p:sp>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36402"/>
            <a:ext cx="4572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63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(curables)</a:t>
            </a:r>
            <a:endParaRPr lang="es-VE" sz="4000" dirty="0">
              <a:solidFill>
                <a:srgbClr val="FF0000"/>
              </a:solidFill>
            </a:endParaRPr>
          </a:p>
        </p:txBody>
      </p:sp>
      <p:sp>
        <p:nvSpPr>
          <p:cNvPr id="7" name="6 CuadroTexto"/>
          <p:cNvSpPr txBox="1"/>
          <p:nvPr/>
        </p:nvSpPr>
        <p:spPr>
          <a:xfrm>
            <a:off x="467544" y="1536402"/>
            <a:ext cx="2520280" cy="707886"/>
          </a:xfrm>
          <a:prstGeom prst="rect">
            <a:avLst/>
          </a:prstGeom>
          <a:noFill/>
        </p:spPr>
        <p:txBody>
          <a:bodyPr wrap="square" rtlCol="0">
            <a:spAutoFit/>
          </a:bodyPr>
          <a:lstStyle/>
          <a:p>
            <a:r>
              <a:rPr lang="es-VE" sz="4000" dirty="0" smtClean="0">
                <a:solidFill>
                  <a:schemeClr val="accent2"/>
                </a:solidFill>
              </a:rPr>
              <a:t>SÍFILIS</a:t>
            </a:r>
            <a:endParaRPr lang="es-VE" sz="4000" dirty="0">
              <a:solidFill>
                <a:schemeClr val="accent2"/>
              </a:solidFill>
            </a:endParaRPr>
          </a:p>
        </p:txBody>
      </p:sp>
      <p:sp>
        <p:nvSpPr>
          <p:cNvPr id="8" name="7 Rectángulo"/>
          <p:cNvSpPr/>
          <p:nvPr/>
        </p:nvSpPr>
        <p:spPr>
          <a:xfrm>
            <a:off x="2117354" y="1474846"/>
            <a:ext cx="6468154" cy="830997"/>
          </a:xfrm>
          <a:prstGeom prst="rect">
            <a:avLst/>
          </a:prstGeom>
        </p:spPr>
        <p:txBody>
          <a:bodyPr wrap="square">
            <a:spAutoFit/>
          </a:bodyPr>
          <a:lstStyle/>
          <a:p>
            <a:r>
              <a:rPr lang="es-VE" sz="2400" dirty="0"/>
              <a:t>La sífilis se desarrolla en etapas y los síntomas pueden variar en cada una de </a:t>
            </a:r>
            <a:r>
              <a:rPr lang="es-VE" sz="2400" dirty="0" smtClean="0"/>
              <a:t>ellas: </a:t>
            </a:r>
            <a:endParaRPr lang="es-VE" sz="2400" dirty="0"/>
          </a:p>
        </p:txBody>
      </p:sp>
      <p:sp>
        <p:nvSpPr>
          <p:cNvPr id="10" name="Rectangle 2"/>
          <p:cNvSpPr/>
          <p:nvPr/>
        </p:nvSpPr>
        <p:spPr>
          <a:xfrm>
            <a:off x="0" y="2320527"/>
            <a:ext cx="8999984" cy="1015663"/>
          </a:xfrm>
          <a:prstGeom prst="rect">
            <a:avLst/>
          </a:prstGeom>
        </p:spPr>
        <p:txBody>
          <a:bodyPr wrap="square">
            <a:spAutoFit/>
          </a:bodyPr>
          <a:lstStyle/>
          <a:p>
            <a:pPr marL="342900" indent="-342900" algn="just">
              <a:buFont typeface="Wingdings" pitchFamily="2" charset="2"/>
              <a:buChar char="Ø"/>
            </a:pPr>
            <a:r>
              <a:rPr lang="es-VE" sz="2000" b="1" dirty="0">
                <a:solidFill>
                  <a:schemeClr val="accent1"/>
                </a:solidFill>
              </a:rPr>
              <a:t>Etapa primaria</a:t>
            </a:r>
            <a:r>
              <a:rPr lang="es-VE" sz="2000" dirty="0"/>
              <a:t>: el primer síntoma es una llaga en la parte del cuerpo que entró en contacto con la </a:t>
            </a:r>
            <a:r>
              <a:rPr lang="es-VE" sz="2000" dirty="0" smtClean="0"/>
              <a:t>bacteria. Los síntomas no causan dolor aun, puede ocurrir el contagio.</a:t>
            </a:r>
            <a:endParaRPr lang="es-VE" sz="2000" dirty="0"/>
          </a:p>
        </p:txBody>
      </p:sp>
      <p:sp>
        <p:nvSpPr>
          <p:cNvPr id="11" name="Rectangle 4"/>
          <p:cNvSpPr/>
          <p:nvPr/>
        </p:nvSpPr>
        <p:spPr>
          <a:xfrm>
            <a:off x="6059" y="3212976"/>
            <a:ext cx="8892480" cy="1323439"/>
          </a:xfrm>
          <a:prstGeom prst="rect">
            <a:avLst/>
          </a:prstGeom>
        </p:spPr>
        <p:txBody>
          <a:bodyPr wrap="square">
            <a:spAutoFit/>
          </a:bodyPr>
          <a:lstStyle/>
          <a:p>
            <a:pPr marL="342900" indent="-342900" algn="just">
              <a:buFont typeface="Wingdings" pitchFamily="2" charset="2"/>
              <a:buChar char="Ø"/>
            </a:pPr>
            <a:r>
              <a:rPr lang="es-VE" sz="2000" b="1" dirty="0">
                <a:solidFill>
                  <a:schemeClr val="accent1"/>
                </a:solidFill>
              </a:rPr>
              <a:t>Etapa secundaria</a:t>
            </a:r>
            <a:r>
              <a:rPr lang="es-VE" sz="2000" dirty="0"/>
              <a:t>: surge alrededor de tres a seis semanas después de que aparece la llaga. Aparecerá una erupción en todo el </a:t>
            </a:r>
            <a:r>
              <a:rPr lang="es-VE" sz="2000" dirty="0" smtClean="0"/>
              <a:t>cuerpo. Otros </a:t>
            </a:r>
            <a:r>
              <a:rPr lang="es-VE" sz="2000" dirty="0"/>
              <a:t>síntomas posibles son: fiebre leve, inflamación de los ganglios linfáticos y pérdida del cabello.</a:t>
            </a:r>
          </a:p>
        </p:txBody>
      </p:sp>
      <p:sp>
        <p:nvSpPr>
          <p:cNvPr id="12" name="Rectangle 10"/>
          <p:cNvSpPr/>
          <p:nvPr/>
        </p:nvSpPr>
        <p:spPr>
          <a:xfrm>
            <a:off x="32935" y="4434606"/>
            <a:ext cx="8838728" cy="1015663"/>
          </a:xfrm>
          <a:prstGeom prst="rect">
            <a:avLst/>
          </a:prstGeom>
        </p:spPr>
        <p:txBody>
          <a:bodyPr wrap="square">
            <a:spAutoFit/>
          </a:bodyPr>
          <a:lstStyle/>
          <a:p>
            <a:pPr marL="342900" indent="-342900" algn="just">
              <a:buFont typeface="Wingdings" pitchFamily="2" charset="2"/>
              <a:buChar char="Ø"/>
            </a:pPr>
            <a:r>
              <a:rPr lang="es-VE" sz="2000" b="1" dirty="0">
                <a:solidFill>
                  <a:schemeClr val="accent1"/>
                </a:solidFill>
              </a:rPr>
              <a:t>Etapa latente</a:t>
            </a:r>
            <a:r>
              <a:rPr lang="es-VE" sz="2000" i="1" dirty="0"/>
              <a:t>:</a:t>
            </a:r>
            <a:r>
              <a:rPr lang="es-VE" sz="2000" dirty="0"/>
              <a:t> si no es diagnosticada ni tratada durante mucho tiempo, la sífilis entra en una etapa latente, en la que no hay síntomas notables y la persona infectada no puede contagiar a </a:t>
            </a:r>
            <a:r>
              <a:rPr lang="es-VE" sz="2000" dirty="0" smtClean="0"/>
              <a:t>otras.</a:t>
            </a:r>
            <a:endParaRPr lang="es-VE" sz="2000" dirty="0"/>
          </a:p>
        </p:txBody>
      </p:sp>
      <p:sp>
        <p:nvSpPr>
          <p:cNvPr id="13" name="Rectangle 14"/>
          <p:cNvSpPr/>
          <p:nvPr/>
        </p:nvSpPr>
        <p:spPr>
          <a:xfrm>
            <a:off x="8630" y="5445224"/>
            <a:ext cx="8889909" cy="1323439"/>
          </a:xfrm>
          <a:prstGeom prst="rect">
            <a:avLst/>
          </a:prstGeom>
        </p:spPr>
        <p:txBody>
          <a:bodyPr wrap="square">
            <a:spAutoFit/>
          </a:bodyPr>
          <a:lstStyle/>
          <a:p>
            <a:pPr marL="342900" indent="-342900" algn="just">
              <a:buFont typeface="Wingdings" pitchFamily="2" charset="2"/>
              <a:buChar char="Ø"/>
            </a:pPr>
            <a:r>
              <a:rPr lang="es-VE" sz="2000" b="1" dirty="0">
                <a:solidFill>
                  <a:schemeClr val="accent1"/>
                </a:solidFill>
              </a:rPr>
              <a:t>Etapa terciaria (tardía): </a:t>
            </a:r>
            <a:r>
              <a:rPr lang="es-VE" sz="2000" dirty="0"/>
              <a:t>esta etapa puede causar serios problemas como, por ejemplo, trastornos mentales, ceguera, anomalías cardíacas y trastornos neurológicos. En esta etapa, la persona infectada ya no puede transmitir la bacteria a otras </a:t>
            </a:r>
            <a:r>
              <a:rPr lang="es-VE" sz="2000" dirty="0" smtClean="0"/>
              <a:t>personas.</a:t>
            </a:r>
            <a:endParaRPr lang="es-VE" sz="2000" dirty="0"/>
          </a:p>
        </p:txBody>
      </p:sp>
    </p:spTree>
    <p:extLst>
      <p:ext uri="{BB962C8B-B14F-4D97-AF65-F5344CB8AC3E}">
        <p14:creationId xmlns:p14="http://schemas.microsoft.com/office/powerpoint/2010/main" val="9192682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(curables)</a:t>
            </a:r>
            <a:endParaRPr lang="es-VE" sz="4000" dirty="0">
              <a:solidFill>
                <a:srgbClr val="FF0000"/>
              </a:solidFill>
            </a:endParaRPr>
          </a:p>
        </p:txBody>
      </p:sp>
      <p:sp>
        <p:nvSpPr>
          <p:cNvPr id="8" name="7 Rectángulo"/>
          <p:cNvSpPr/>
          <p:nvPr/>
        </p:nvSpPr>
        <p:spPr>
          <a:xfrm>
            <a:off x="0" y="2283750"/>
            <a:ext cx="4545931" cy="830997"/>
          </a:xfrm>
          <a:prstGeom prst="rect">
            <a:avLst/>
          </a:prstGeom>
        </p:spPr>
        <p:txBody>
          <a:bodyPr wrap="square">
            <a:spAutoFit/>
          </a:bodyPr>
          <a:lstStyle/>
          <a:p>
            <a:pPr marL="285750" indent="-285750">
              <a:buFont typeface="Wingdings" pitchFamily="2" charset="2"/>
              <a:buChar char="Ø"/>
            </a:pPr>
            <a:r>
              <a:rPr lang="es-VE" dirty="0"/>
              <a:t> </a:t>
            </a:r>
            <a:r>
              <a:rPr lang="es-VE" sz="2400" dirty="0" smtClean="0"/>
              <a:t>La </a:t>
            </a:r>
            <a:r>
              <a:rPr lang="es-VE" sz="2400" dirty="0"/>
              <a:t>recuperación suele durar varios </a:t>
            </a:r>
            <a:r>
              <a:rPr lang="es-VE" sz="2400" dirty="0" smtClean="0"/>
              <a:t>meses.</a:t>
            </a:r>
            <a:endParaRPr lang="es-VE" sz="2400" dirty="0"/>
          </a:p>
        </p:txBody>
      </p:sp>
      <p:sp>
        <p:nvSpPr>
          <p:cNvPr id="10" name="9 Rectángulo"/>
          <p:cNvSpPr/>
          <p:nvPr/>
        </p:nvSpPr>
        <p:spPr>
          <a:xfrm>
            <a:off x="-26069" y="3429000"/>
            <a:ext cx="4572000" cy="1200329"/>
          </a:xfrm>
          <a:prstGeom prst="rect">
            <a:avLst/>
          </a:prstGeom>
        </p:spPr>
        <p:txBody>
          <a:bodyPr>
            <a:spAutoFit/>
          </a:bodyPr>
          <a:lstStyle/>
          <a:p>
            <a:pPr marL="285750" indent="-285750" algn="just">
              <a:buFont typeface="Wingdings" pitchFamily="2" charset="2"/>
              <a:buChar char="Ø"/>
            </a:pPr>
            <a:r>
              <a:rPr lang="es-VE" sz="2400" dirty="0"/>
              <a:t>La sífilis se trata con penicilina. Las parejas sexuales también deben recibir el tratamiento.</a:t>
            </a:r>
          </a:p>
        </p:txBody>
      </p:sp>
      <p:sp>
        <p:nvSpPr>
          <p:cNvPr id="11" name="10 CuadroTexto"/>
          <p:cNvSpPr txBox="1"/>
          <p:nvPr/>
        </p:nvSpPr>
        <p:spPr>
          <a:xfrm>
            <a:off x="467544" y="1536402"/>
            <a:ext cx="2520280" cy="707886"/>
          </a:xfrm>
          <a:prstGeom prst="rect">
            <a:avLst/>
          </a:prstGeom>
          <a:noFill/>
        </p:spPr>
        <p:txBody>
          <a:bodyPr wrap="square" rtlCol="0">
            <a:spAutoFit/>
          </a:bodyPr>
          <a:lstStyle/>
          <a:p>
            <a:r>
              <a:rPr lang="es-VE" sz="4000" dirty="0" smtClean="0">
                <a:solidFill>
                  <a:schemeClr val="accent2"/>
                </a:solidFill>
              </a:rPr>
              <a:t>SÍFILIS</a:t>
            </a:r>
            <a:endParaRPr lang="es-VE" sz="4000" dirty="0">
              <a:solidFill>
                <a:schemeClr val="accent2"/>
              </a:solidFill>
            </a:endParaRPr>
          </a:p>
        </p:txBody>
      </p:sp>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508" y="1536401"/>
            <a:ext cx="4568492" cy="332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9145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(curables)</a:t>
            </a:r>
            <a:endParaRPr lang="es-VE" sz="4000" dirty="0">
              <a:solidFill>
                <a:srgbClr val="FF0000"/>
              </a:solidFill>
            </a:endParaRPr>
          </a:p>
        </p:txBody>
      </p:sp>
      <p:sp>
        <p:nvSpPr>
          <p:cNvPr id="5" name="4 CuadroTexto"/>
          <p:cNvSpPr txBox="1"/>
          <p:nvPr/>
        </p:nvSpPr>
        <p:spPr>
          <a:xfrm>
            <a:off x="494390" y="1483438"/>
            <a:ext cx="2808312" cy="584775"/>
          </a:xfrm>
          <a:prstGeom prst="rect">
            <a:avLst/>
          </a:prstGeom>
          <a:noFill/>
        </p:spPr>
        <p:txBody>
          <a:bodyPr wrap="square" rtlCol="0">
            <a:spAutoFit/>
          </a:bodyPr>
          <a:lstStyle/>
          <a:p>
            <a:r>
              <a:rPr lang="es-VE" sz="3200" dirty="0" smtClean="0">
                <a:solidFill>
                  <a:schemeClr val="accent2"/>
                </a:solidFill>
              </a:rPr>
              <a:t>GONORREA</a:t>
            </a:r>
            <a:endParaRPr lang="es-VE" sz="3200" dirty="0">
              <a:solidFill>
                <a:schemeClr val="accent2"/>
              </a:solidFill>
            </a:endParaRPr>
          </a:p>
        </p:txBody>
      </p:sp>
      <p:sp>
        <p:nvSpPr>
          <p:cNvPr id="6" name="5 Rectángulo"/>
          <p:cNvSpPr/>
          <p:nvPr/>
        </p:nvSpPr>
        <p:spPr>
          <a:xfrm>
            <a:off x="0" y="2204864"/>
            <a:ext cx="4572000" cy="1015663"/>
          </a:xfrm>
          <a:prstGeom prst="rect">
            <a:avLst/>
          </a:prstGeom>
        </p:spPr>
        <p:txBody>
          <a:bodyPr>
            <a:spAutoFit/>
          </a:bodyPr>
          <a:lstStyle/>
          <a:p>
            <a:pPr marL="342900" indent="-342900" algn="just">
              <a:buFont typeface="Wingdings" pitchFamily="2" charset="2"/>
              <a:buChar char="Ø"/>
            </a:pPr>
            <a:r>
              <a:rPr lang="es-VE" sz="2000" dirty="0"/>
              <a:t>Infección bacteriana de transmisión sexual que, si no se trata, puede ser causa de infertilidad.</a:t>
            </a:r>
          </a:p>
        </p:txBody>
      </p:sp>
      <p:sp>
        <p:nvSpPr>
          <p:cNvPr id="7" name="6 Rectángulo"/>
          <p:cNvSpPr/>
          <p:nvPr/>
        </p:nvSpPr>
        <p:spPr>
          <a:xfrm>
            <a:off x="1" y="3490884"/>
            <a:ext cx="4571999" cy="2554545"/>
          </a:xfrm>
          <a:prstGeom prst="rect">
            <a:avLst/>
          </a:prstGeom>
        </p:spPr>
        <p:txBody>
          <a:bodyPr wrap="square">
            <a:spAutoFit/>
          </a:bodyPr>
          <a:lstStyle/>
          <a:p>
            <a:pPr marL="342900" indent="-342900" algn="just">
              <a:buFont typeface="Wingdings" pitchFamily="2" charset="2"/>
              <a:buChar char="Ø"/>
            </a:pPr>
            <a:r>
              <a:rPr lang="es-VE" sz="2000" dirty="0"/>
              <a:t>La causante es la bacteria </a:t>
            </a:r>
            <a:r>
              <a:rPr lang="es-VE" sz="2000" dirty="0" err="1"/>
              <a:t>Neisseria</a:t>
            </a:r>
            <a:r>
              <a:rPr lang="es-VE" sz="2000" dirty="0"/>
              <a:t> </a:t>
            </a:r>
            <a:r>
              <a:rPr lang="es-VE" sz="2000" dirty="0" err="1"/>
              <a:t>gonorrhoeae</a:t>
            </a:r>
            <a:r>
              <a:rPr lang="es-VE" sz="2000" dirty="0"/>
              <a:t>, que puede crecer y multiplicarse fácilmente en áreas húmedas y tibias del aparato reproductivo, incluidos el cuello uterino, el útero y las trompas de Falopio en la mujer, y en la uretra en la mujer y en el hombre.</a:t>
            </a:r>
          </a:p>
        </p:txBody>
      </p:sp>
      <p:sp>
        <p:nvSpPr>
          <p:cNvPr id="8" name="7 Rectángulo"/>
          <p:cNvSpPr/>
          <p:nvPr/>
        </p:nvSpPr>
        <p:spPr>
          <a:xfrm>
            <a:off x="4568591" y="4768156"/>
            <a:ext cx="4392488" cy="707886"/>
          </a:xfrm>
          <a:prstGeom prst="rect">
            <a:avLst/>
          </a:prstGeom>
        </p:spPr>
        <p:txBody>
          <a:bodyPr wrap="square">
            <a:spAutoFit/>
          </a:bodyPr>
          <a:lstStyle/>
          <a:p>
            <a:pPr marL="285750" indent="-285750" algn="just">
              <a:buFont typeface="Wingdings" pitchFamily="2" charset="2"/>
              <a:buChar char="Ø"/>
            </a:pPr>
            <a:r>
              <a:rPr lang="es-VE" sz="2000" dirty="0"/>
              <a:t>L</a:t>
            </a:r>
            <a:r>
              <a:rPr lang="es-VE" sz="2000" dirty="0" smtClean="0"/>
              <a:t>a </a:t>
            </a:r>
            <a:r>
              <a:rPr lang="es-VE" sz="2000" dirty="0"/>
              <a:t>recuperación suele durar varios días o </a:t>
            </a:r>
            <a:r>
              <a:rPr lang="es-VE" sz="2000" dirty="0" smtClean="0"/>
              <a:t>semanas.</a:t>
            </a:r>
            <a:endParaRPr lang="es-VE" sz="2000" dirty="0"/>
          </a:p>
        </p:txBody>
      </p:sp>
      <p:sp>
        <p:nvSpPr>
          <p:cNvPr id="9" name="8 Rectángulo"/>
          <p:cNvSpPr/>
          <p:nvPr/>
        </p:nvSpPr>
        <p:spPr>
          <a:xfrm>
            <a:off x="4598068" y="5845374"/>
            <a:ext cx="3782510" cy="400110"/>
          </a:xfrm>
          <a:prstGeom prst="rect">
            <a:avLst/>
          </a:prstGeom>
        </p:spPr>
        <p:txBody>
          <a:bodyPr wrap="none">
            <a:spAutoFit/>
          </a:bodyPr>
          <a:lstStyle/>
          <a:p>
            <a:pPr marL="285750" indent="-285750">
              <a:buFont typeface="Wingdings" pitchFamily="2" charset="2"/>
              <a:buChar char="Ø"/>
            </a:pPr>
            <a:r>
              <a:rPr lang="es-VE" sz="2000" dirty="0"/>
              <a:t>S</a:t>
            </a:r>
            <a:r>
              <a:rPr lang="es-VE" sz="2000" dirty="0" smtClean="0"/>
              <a:t>e </a:t>
            </a:r>
            <a:r>
              <a:rPr lang="es-VE" sz="2000" dirty="0"/>
              <a:t>puede tratar con antibióticos</a:t>
            </a:r>
            <a:r>
              <a:rPr lang="es-VE" dirty="0"/>
              <a:t>.</a:t>
            </a:r>
          </a:p>
        </p:txBody>
      </p:sp>
      <p:pic>
        <p:nvPicPr>
          <p:cNvPr id="7170"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8068" y="1493422"/>
            <a:ext cx="4545931" cy="255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7392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(curables)</a:t>
            </a:r>
            <a:endParaRPr lang="es-VE" sz="4000" dirty="0">
              <a:solidFill>
                <a:srgbClr val="FF0000"/>
              </a:solidFill>
            </a:endParaRPr>
          </a:p>
        </p:txBody>
      </p:sp>
      <p:sp>
        <p:nvSpPr>
          <p:cNvPr id="5" name="4 CuadroTexto"/>
          <p:cNvSpPr txBox="1"/>
          <p:nvPr/>
        </p:nvSpPr>
        <p:spPr>
          <a:xfrm>
            <a:off x="467544" y="1772816"/>
            <a:ext cx="2808312" cy="584775"/>
          </a:xfrm>
          <a:prstGeom prst="rect">
            <a:avLst/>
          </a:prstGeom>
          <a:noFill/>
        </p:spPr>
        <p:txBody>
          <a:bodyPr wrap="square" rtlCol="0">
            <a:spAutoFit/>
          </a:bodyPr>
          <a:lstStyle/>
          <a:p>
            <a:r>
              <a:rPr lang="es-VE" sz="3200" dirty="0" smtClean="0">
                <a:solidFill>
                  <a:schemeClr val="accent2"/>
                </a:solidFill>
              </a:rPr>
              <a:t>GONORREA</a:t>
            </a:r>
            <a:endParaRPr lang="es-VE" sz="3200" dirty="0">
              <a:solidFill>
                <a:schemeClr val="accent2"/>
              </a:solidFill>
            </a:endParaRPr>
          </a:p>
        </p:txBody>
      </p:sp>
      <p:sp>
        <p:nvSpPr>
          <p:cNvPr id="6" name="5 CuadroTexto"/>
          <p:cNvSpPr txBox="1"/>
          <p:nvPr/>
        </p:nvSpPr>
        <p:spPr>
          <a:xfrm>
            <a:off x="3275856" y="1639798"/>
            <a:ext cx="5616624" cy="830997"/>
          </a:xfrm>
          <a:prstGeom prst="rect">
            <a:avLst/>
          </a:prstGeom>
          <a:noFill/>
        </p:spPr>
        <p:txBody>
          <a:bodyPr wrap="square" rtlCol="0">
            <a:spAutoFit/>
          </a:bodyPr>
          <a:lstStyle/>
          <a:p>
            <a:pPr algn="just"/>
            <a:r>
              <a:rPr lang="es-VE" sz="2400" dirty="0"/>
              <a:t>La enfermedad puede ser asintomática, pero se pueden sufrir los siguientes síntomas: </a:t>
            </a:r>
          </a:p>
        </p:txBody>
      </p:sp>
      <p:sp>
        <p:nvSpPr>
          <p:cNvPr id="7" name="Rectangle 5"/>
          <p:cNvSpPr/>
          <p:nvPr/>
        </p:nvSpPr>
        <p:spPr>
          <a:xfrm>
            <a:off x="107504" y="3068960"/>
            <a:ext cx="4104456" cy="3785652"/>
          </a:xfrm>
          <a:prstGeom prst="rect">
            <a:avLst/>
          </a:prstGeom>
        </p:spPr>
        <p:txBody>
          <a:bodyPr wrap="square">
            <a:spAutoFit/>
          </a:bodyPr>
          <a:lstStyle/>
          <a:p>
            <a:pPr algn="ctr"/>
            <a:r>
              <a:rPr lang="es-ES" sz="2400" b="1" dirty="0">
                <a:solidFill>
                  <a:schemeClr val="accent1"/>
                </a:solidFill>
              </a:rPr>
              <a:t>En la mujer</a:t>
            </a:r>
            <a:r>
              <a:rPr lang="es-ES" sz="2400" b="1" dirty="0" smtClean="0">
                <a:solidFill>
                  <a:schemeClr val="accent1"/>
                </a:solidFill>
              </a:rPr>
              <a:t>:</a:t>
            </a:r>
          </a:p>
          <a:p>
            <a:endParaRPr lang="es-VE" sz="2400" b="1" dirty="0">
              <a:solidFill>
                <a:schemeClr val="accent1"/>
              </a:solidFill>
            </a:endParaRPr>
          </a:p>
          <a:p>
            <a:pPr marL="342900" lvl="0" indent="-342900" algn="just">
              <a:buClr>
                <a:schemeClr val="accent3">
                  <a:lumMod val="75000"/>
                </a:schemeClr>
              </a:buClr>
              <a:buFontTx/>
              <a:buChar char="•"/>
            </a:pPr>
            <a:r>
              <a:rPr lang="es-VE" sz="2400" dirty="0"/>
              <a:t>Secreción vaginal inusual</a:t>
            </a:r>
          </a:p>
          <a:p>
            <a:pPr marL="342900" lvl="0" indent="-342900" algn="just">
              <a:buClr>
                <a:schemeClr val="accent3">
                  <a:lumMod val="75000"/>
                </a:schemeClr>
              </a:buClr>
              <a:buFontTx/>
              <a:buChar char="•"/>
            </a:pPr>
            <a:r>
              <a:rPr lang="es-VE" sz="2400" dirty="0"/>
              <a:t>Sangrado vaginal inusual</a:t>
            </a:r>
          </a:p>
          <a:p>
            <a:pPr marL="342900" lvl="0" indent="-342900" algn="just">
              <a:buClr>
                <a:schemeClr val="accent3">
                  <a:lumMod val="75000"/>
                </a:schemeClr>
              </a:buClr>
              <a:buFontTx/>
              <a:buChar char="•"/>
            </a:pPr>
            <a:r>
              <a:rPr lang="es-VE" sz="2400" dirty="0"/>
              <a:t>Dolor en la parte inferior del abdomen</a:t>
            </a:r>
          </a:p>
          <a:p>
            <a:pPr marL="342900" indent="-342900" algn="just">
              <a:buClr>
                <a:schemeClr val="accent3">
                  <a:lumMod val="75000"/>
                </a:schemeClr>
              </a:buClr>
              <a:buFontTx/>
              <a:buChar char="•"/>
            </a:pPr>
            <a:r>
              <a:rPr lang="es-ES" sz="2400" dirty="0"/>
              <a:t>La mujer infectada puede no tener síntomas o presentar ligeras molestias al orinar o flujo.</a:t>
            </a:r>
            <a:endParaRPr lang="es-VE" sz="2400" dirty="0"/>
          </a:p>
        </p:txBody>
      </p:sp>
      <p:sp>
        <p:nvSpPr>
          <p:cNvPr id="8" name="Rectangle 6"/>
          <p:cNvSpPr/>
          <p:nvPr/>
        </p:nvSpPr>
        <p:spPr>
          <a:xfrm>
            <a:off x="4427984" y="3068960"/>
            <a:ext cx="4572000" cy="3416320"/>
          </a:xfrm>
          <a:prstGeom prst="rect">
            <a:avLst/>
          </a:prstGeom>
        </p:spPr>
        <p:txBody>
          <a:bodyPr>
            <a:spAutoFit/>
          </a:bodyPr>
          <a:lstStyle/>
          <a:p>
            <a:pPr algn="ctr"/>
            <a:r>
              <a:rPr lang="es-ES" sz="2400" dirty="0">
                <a:solidFill>
                  <a:schemeClr val="accent1"/>
                </a:solidFill>
              </a:rPr>
              <a:t>En el hombre</a:t>
            </a:r>
            <a:r>
              <a:rPr lang="es-ES" sz="2400" dirty="0" smtClean="0">
                <a:solidFill>
                  <a:schemeClr val="accent1"/>
                </a:solidFill>
              </a:rPr>
              <a:t>:</a:t>
            </a:r>
          </a:p>
          <a:p>
            <a:pPr algn="just"/>
            <a:endParaRPr lang="es-VE" sz="2400" dirty="0">
              <a:solidFill>
                <a:schemeClr val="accent1"/>
              </a:solidFill>
            </a:endParaRPr>
          </a:p>
          <a:p>
            <a:pPr marL="342900" lvl="0" indent="-342900" algn="just">
              <a:buClr>
                <a:schemeClr val="accent3">
                  <a:lumMod val="75000"/>
                </a:schemeClr>
              </a:buClr>
              <a:buFontTx/>
              <a:buChar char="•"/>
            </a:pPr>
            <a:r>
              <a:rPr lang="es-VE" sz="2400" dirty="0" smtClean="0"/>
              <a:t>Dolor </a:t>
            </a:r>
            <a:r>
              <a:rPr lang="es-VE" sz="2400" dirty="0"/>
              <a:t>al orinar</a:t>
            </a:r>
          </a:p>
          <a:p>
            <a:pPr marL="342900" lvl="0" indent="-342900" algn="just">
              <a:buClr>
                <a:schemeClr val="accent3">
                  <a:lumMod val="75000"/>
                </a:schemeClr>
              </a:buClr>
              <a:buFontTx/>
              <a:buChar char="•"/>
            </a:pPr>
            <a:r>
              <a:rPr lang="es-VE" sz="2400" dirty="0" smtClean="0"/>
              <a:t>Secreción </a:t>
            </a:r>
            <a:r>
              <a:rPr lang="es-VE" sz="2400" dirty="0"/>
              <a:t>uretral purulenta</a:t>
            </a:r>
          </a:p>
          <a:p>
            <a:pPr marL="342900" indent="-342900" algn="just">
              <a:buClr>
                <a:schemeClr val="accent3">
                  <a:lumMod val="75000"/>
                </a:schemeClr>
              </a:buClr>
              <a:buFontTx/>
              <a:buChar char="•"/>
            </a:pPr>
            <a:r>
              <a:rPr lang="es-ES" sz="2400" dirty="0" smtClean="0"/>
              <a:t>En </a:t>
            </a:r>
            <a:r>
              <a:rPr lang="es-ES" sz="2400" dirty="0"/>
              <a:t>el varón transcurren dos a tres días después del contacto sexual antes de que se presenten los síntomas (dolor al orinar, pues sale por la uretra). </a:t>
            </a:r>
            <a:endParaRPr lang="es-VE" sz="2400" dirty="0"/>
          </a:p>
        </p:txBody>
      </p:sp>
    </p:spTree>
    <p:extLst>
      <p:ext uri="{BB962C8B-B14F-4D97-AF65-F5344CB8AC3E}">
        <p14:creationId xmlns:p14="http://schemas.microsoft.com/office/powerpoint/2010/main" val="29724598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7" name="6 CuadroTexto"/>
          <p:cNvSpPr txBox="1"/>
          <p:nvPr/>
        </p:nvSpPr>
        <p:spPr>
          <a:xfrm>
            <a:off x="594161" y="1567179"/>
            <a:ext cx="3600400" cy="646331"/>
          </a:xfrm>
          <a:prstGeom prst="rect">
            <a:avLst/>
          </a:prstGeom>
          <a:noFill/>
        </p:spPr>
        <p:txBody>
          <a:bodyPr wrap="square" rtlCol="0">
            <a:spAutoFit/>
          </a:bodyPr>
          <a:lstStyle/>
          <a:p>
            <a:r>
              <a:rPr lang="es-VE" sz="3600" dirty="0" smtClean="0">
                <a:solidFill>
                  <a:schemeClr val="accent2"/>
                </a:solidFill>
              </a:rPr>
              <a:t>HERPES GENITAL </a:t>
            </a:r>
            <a:endParaRPr lang="es-VE" sz="3600" dirty="0">
              <a:solidFill>
                <a:schemeClr val="accent2"/>
              </a:solidFill>
            </a:endParaRPr>
          </a:p>
        </p:txBody>
      </p:sp>
      <p:sp>
        <p:nvSpPr>
          <p:cNvPr id="8" name="7 Rectángulo"/>
          <p:cNvSpPr/>
          <p:nvPr/>
        </p:nvSpPr>
        <p:spPr>
          <a:xfrm>
            <a:off x="0" y="2348880"/>
            <a:ext cx="4572000" cy="1015663"/>
          </a:xfrm>
          <a:prstGeom prst="rect">
            <a:avLst/>
          </a:prstGeom>
        </p:spPr>
        <p:txBody>
          <a:bodyPr>
            <a:spAutoFit/>
          </a:bodyPr>
          <a:lstStyle/>
          <a:p>
            <a:pPr marL="285750" indent="-285750" algn="just">
              <a:buFont typeface="Wingdings" pitchFamily="2" charset="2"/>
              <a:buChar char="Ø"/>
            </a:pPr>
            <a:r>
              <a:rPr lang="es-VE" sz="2000" dirty="0"/>
              <a:t>Infección de transmisión sexual frecuente caracterizada por dolor y llagas en los </a:t>
            </a:r>
            <a:r>
              <a:rPr lang="es-VE" sz="2000" dirty="0" smtClean="0"/>
              <a:t>genitales.</a:t>
            </a:r>
            <a:endParaRPr lang="es-VE" sz="2000" dirty="0"/>
          </a:p>
        </p:txBody>
      </p:sp>
      <p:sp>
        <p:nvSpPr>
          <p:cNvPr id="9" name="8 Rectángulo"/>
          <p:cNvSpPr/>
          <p:nvPr/>
        </p:nvSpPr>
        <p:spPr>
          <a:xfrm>
            <a:off x="-82511" y="3375393"/>
            <a:ext cx="4572000" cy="2554545"/>
          </a:xfrm>
          <a:prstGeom prst="rect">
            <a:avLst/>
          </a:prstGeom>
        </p:spPr>
        <p:txBody>
          <a:bodyPr>
            <a:spAutoFit/>
          </a:bodyPr>
          <a:lstStyle/>
          <a:p>
            <a:pPr marL="342900" indent="-342900" algn="just" fontAlgn="auto">
              <a:spcAft>
                <a:spcPts val="0"/>
              </a:spcAft>
              <a:buFont typeface="Wingdings" pitchFamily="2" charset="2"/>
              <a:buChar char="Ø"/>
              <a:defRPr/>
            </a:pPr>
            <a:r>
              <a:rPr lang="es-ES" altLang="es-VE" sz="2000" dirty="0"/>
              <a:t>E</a:t>
            </a:r>
            <a:r>
              <a:rPr lang="es-ES" altLang="es-VE" sz="2000" dirty="0" smtClean="0"/>
              <a:t>s </a:t>
            </a:r>
            <a:r>
              <a:rPr lang="es-ES" altLang="es-VE" sz="2000" dirty="0"/>
              <a:t>una de las enfermedades de transmisión sexual más comunes. Es una infección causada por dos virus diferentes pero estrechamente relacionados. Ambos son muy fáciles de contraer, tienen síntomas similares y pueden ocurrir en diferentes partes del cuerpo. </a:t>
            </a:r>
          </a:p>
        </p:txBody>
      </p:sp>
      <p:sp>
        <p:nvSpPr>
          <p:cNvPr id="10" name="9 Rectángulo"/>
          <p:cNvSpPr/>
          <p:nvPr/>
        </p:nvSpPr>
        <p:spPr>
          <a:xfrm>
            <a:off x="-19133" y="6098370"/>
            <a:ext cx="4572000" cy="707886"/>
          </a:xfrm>
          <a:prstGeom prst="rect">
            <a:avLst/>
          </a:prstGeom>
        </p:spPr>
        <p:txBody>
          <a:bodyPr>
            <a:spAutoFit/>
          </a:bodyPr>
          <a:lstStyle/>
          <a:p>
            <a:pPr marL="342900" indent="-342900" algn="just">
              <a:buFont typeface="Wingdings" pitchFamily="2" charset="2"/>
              <a:buChar char="Ø"/>
            </a:pPr>
            <a:r>
              <a:rPr lang="es-VE" sz="2000" dirty="0"/>
              <a:t>El tratamiento puede ayudar, pero la enfermedad no tiene cura</a:t>
            </a:r>
          </a:p>
        </p:txBody>
      </p:sp>
      <p:sp>
        <p:nvSpPr>
          <p:cNvPr id="11" name="10 Rectángulo"/>
          <p:cNvSpPr/>
          <p:nvPr/>
        </p:nvSpPr>
        <p:spPr>
          <a:xfrm>
            <a:off x="4629160" y="4669324"/>
            <a:ext cx="4335328" cy="707886"/>
          </a:xfrm>
          <a:prstGeom prst="rect">
            <a:avLst/>
          </a:prstGeom>
        </p:spPr>
        <p:txBody>
          <a:bodyPr wrap="square">
            <a:spAutoFit/>
          </a:bodyPr>
          <a:lstStyle/>
          <a:p>
            <a:pPr marL="342900" indent="-342900" algn="just">
              <a:buFont typeface="Wingdings" pitchFamily="2" charset="2"/>
              <a:buChar char="Ø"/>
            </a:pPr>
            <a:r>
              <a:rPr lang="es-VE" sz="2000" dirty="0"/>
              <a:t>Se pueden usar medicamentos para controlar los brotes.</a:t>
            </a:r>
          </a:p>
        </p:txBody>
      </p:sp>
      <p:sp>
        <p:nvSpPr>
          <p:cNvPr id="12" name="11 Rectángulo"/>
          <p:cNvSpPr/>
          <p:nvPr/>
        </p:nvSpPr>
        <p:spPr>
          <a:xfrm>
            <a:off x="4603131" y="5721956"/>
            <a:ext cx="4287615" cy="707886"/>
          </a:xfrm>
          <a:prstGeom prst="rect">
            <a:avLst/>
          </a:prstGeom>
        </p:spPr>
        <p:txBody>
          <a:bodyPr wrap="square">
            <a:spAutoFit/>
          </a:bodyPr>
          <a:lstStyle/>
          <a:p>
            <a:pPr marL="285750" indent="-285750">
              <a:buFont typeface="Wingdings" pitchFamily="2" charset="2"/>
              <a:buChar char="Ø"/>
            </a:pPr>
            <a:r>
              <a:rPr lang="es-VE" sz="2000" dirty="0"/>
              <a:t>Normalmente se puede </a:t>
            </a:r>
            <a:r>
              <a:rPr lang="es-VE" sz="2000" dirty="0" err="1" smtClean="0"/>
              <a:t>autodiagnosticar</a:t>
            </a:r>
            <a:r>
              <a:rPr lang="es-VE" dirty="0" smtClean="0"/>
              <a:t>.</a:t>
            </a:r>
            <a:endParaRPr lang="es-VE" dirty="0"/>
          </a:p>
        </p:txBody>
      </p:sp>
      <p:pic>
        <p:nvPicPr>
          <p:cNvPr id="8194" name="Picture 2" descr="Resultado de imagen para HERPES GENITAL"/>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p:blipFill>
        <p:spPr bwMode="auto">
          <a:xfrm>
            <a:off x="4552866" y="1485899"/>
            <a:ext cx="4591133" cy="289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9002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7" name="6 CuadroTexto"/>
          <p:cNvSpPr txBox="1"/>
          <p:nvPr/>
        </p:nvSpPr>
        <p:spPr>
          <a:xfrm>
            <a:off x="594161" y="1567179"/>
            <a:ext cx="3600400" cy="646331"/>
          </a:xfrm>
          <a:prstGeom prst="rect">
            <a:avLst/>
          </a:prstGeom>
          <a:noFill/>
        </p:spPr>
        <p:txBody>
          <a:bodyPr wrap="square" rtlCol="0">
            <a:spAutoFit/>
          </a:bodyPr>
          <a:lstStyle/>
          <a:p>
            <a:r>
              <a:rPr lang="es-VE" sz="3600" dirty="0" smtClean="0">
                <a:solidFill>
                  <a:schemeClr val="accent2"/>
                </a:solidFill>
              </a:rPr>
              <a:t>HERPES GENITAL </a:t>
            </a:r>
            <a:endParaRPr lang="es-VE" sz="3600" dirty="0">
              <a:solidFill>
                <a:schemeClr val="accent2"/>
              </a:solidFill>
            </a:endParaRPr>
          </a:p>
        </p:txBody>
      </p:sp>
      <p:sp>
        <p:nvSpPr>
          <p:cNvPr id="8" name="7 Rectángulo"/>
          <p:cNvSpPr/>
          <p:nvPr/>
        </p:nvSpPr>
        <p:spPr>
          <a:xfrm>
            <a:off x="0" y="2303467"/>
            <a:ext cx="8640103" cy="1138773"/>
          </a:xfrm>
          <a:prstGeom prst="rect">
            <a:avLst/>
          </a:prstGeom>
        </p:spPr>
        <p:txBody>
          <a:bodyPr wrap="square">
            <a:spAutoFit/>
          </a:bodyPr>
          <a:lstStyle/>
          <a:p>
            <a:pPr algn="just"/>
            <a:r>
              <a:rPr lang="es-VE" sz="2400" b="1" dirty="0" smtClean="0">
                <a:solidFill>
                  <a:schemeClr val="accent2"/>
                </a:solidFill>
              </a:rPr>
              <a:t>¿Cómo </a:t>
            </a:r>
            <a:r>
              <a:rPr lang="es-VE" sz="2400" b="1" dirty="0">
                <a:solidFill>
                  <a:schemeClr val="accent2"/>
                </a:solidFill>
              </a:rPr>
              <a:t>se </a:t>
            </a:r>
            <a:r>
              <a:rPr lang="es-VE" sz="2400" b="1" dirty="0" smtClean="0">
                <a:solidFill>
                  <a:schemeClr val="accent2"/>
                </a:solidFill>
              </a:rPr>
              <a:t>contagia?</a:t>
            </a:r>
            <a:endParaRPr lang="es-VE" sz="2400" b="1" dirty="0">
              <a:solidFill>
                <a:schemeClr val="accent2"/>
              </a:solidFill>
            </a:endParaRPr>
          </a:p>
          <a:p>
            <a:pPr marL="342900" indent="-342900" algn="just">
              <a:buFont typeface="Wingdings" pitchFamily="2" charset="2"/>
              <a:buChar char="Ø"/>
            </a:pPr>
            <a:r>
              <a:rPr lang="es-VE" sz="2200" dirty="0"/>
              <a:t>De madre a hijo durante el embarazo, parto o lactancia</a:t>
            </a:r>
            <a:r>
              <a:rPr lang="es-VE" sz="2200" dirty="0" smtClean="0"/>
              <a:t>.</a:t>
            </a:r>
            <a:endParaRPr lang="es-VE" sz="2200" dirty="0"/>
          </a:p>
          <a:p>
            <a:pPr marL="342900" indent="-342900" algn="just">
              <a:buFont typeface="Wingdings" pitchFamily="2" charset="2"/>
              <a:buChar char="Ø"/>
            </a:pPr>
            <a:r>
              <a:rPr lang="es-VE" sz="2200" dirty="0"/>
              <a:t>Por sexo vaginal, anal u oral sin </a:t>
            </a:r>
            <a:r>
              <a:rPr lang="es-VE" sz="2200" dirty="0" smtClean="0"/>
              <a:t>protección.</a:t>
            </a:r>
            <a:endParaRPr lang="es-VE" sz="2200" dirty="0"/>
          </a:p>
        </p:txBody>
      </p:sp>
      <p:sp>
        <p:nvSpPr>
          <p:cNvPr id="9" name="Rectangle 3"/>
          <p:cNvSpPr txBox="1">
            <a:spLocks noChangeArrowheads="1"/>
          </p:cNvSpPr>
          <p:nvPr/>
        </p:nvSpPr>
        <p:spPr>
          <a:xfrm>
            <a:off x="107582" y="3996394"/>
            <a:ext cx="8928913" cy="284556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Font typeface="Wingdings" pitchFamily="2" charset="2"/>
              <a:buNone/>
            </a:pPr>
            <a:r>
              <a:rPr lang="es-ES" altLang="es-VE" sz="2400" dirty="0" smtClean="0">
                <a:solidFill>
                  <a:schemeClr val="accent2"/>
                </a:solidFill>
                <a:cs typeface="Arial" pitchFamily="34" charset="0"/>
              </a:rPr>
              <a:t>Síntomas: </a:t>
            </a:r>
          </a:p>
          <a:p>
            <a:pPr algn="just">
              <a:buFont typeface="Wingdings" pitchFamily="2" charset="2"/>
              <a:buChar char="Ø"/>
            </a:pPr>
            <a:r>
              <a:rPr lang="es-ES" altLang="es-VE" sz="2200" dirty="0">
                <a:cs typeface="Arial" pitchFamily="34" charset="0"/>
              </a:rPr>
              <a:t>A</a:t>
            </a:r>
            <a:r>
              <a:rPr lang="es-ES" altLang="es-VE" sz="2200" dirty="0" smtClean="0">
                <a:cs typeface="Arial" pitchFamily="34" charset="0"/>
              </a:rPr>
              <a:t>mpollas en la zona genital que produce comezón y se vuelven dolorosas.</a:t>
            </a:r>
          </a:p>
          <a:p>
            <a:pPr algn="just">
              <a:buFont typeface="Wingdings" pitchFamily="2" charset="2"/>
              <a:buChar char="Ø"/>
            </a:pPr>
            <a:r>
              <a:rPr lang="es-ES" altLang="es-VE" sz="2200" dirty="0" smtClean="0">
                <a:cs typeface="Arial" pitchFamily="34" charset="0"/>
              </a:rPr>
              <a:t>Cuando la personas se contagian por primera vez: fiebre, fatiga, inflamación de las glándulas y dolores en el cuerpo.</a:t>
            </a:r>
          </a:p>
          <a:p>
            <a:pPr algn="just">
              <a:buFont typeface="Wingdings" pitchFamily="2" charset="2"/>
              <a:buChar char="Ø"/>
            </a:pPr>
            <a:r>
              <a:rPr lang="es-ES" altLang="es-VE" sz="2200" dirty="0" smtClean="0">
                <a:cs typeface="Arial" pitchFamily="34" charset="0"/>
              </a:rPr>
              <a:t>El virus permanece en el cuerpo para siempre y puede causar brotes recurrentes de ampollas.</a:t>
            </a:r>
          </a:p>
        </p:txBody>
      </p:sp>
    </p:spTree>
    <p:extLst>
      <p:ext uri="{BB962C8B-B14F-4D97-AF65-F5344CB8AC3E}">
        <p14:creationId xmlns:p14="http://schemas.microsoft.com/office/powerpoint/2010/main" val="19209855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5" name="4 CuadroTexto"/>
          <p:cNvSpPr txBox="1"/>
          <p:nvPr/>
        </p:nvSpPr>
        <p:spPr>
          <a:xfrm>
            <a:off x="594161" y="1567179"/>
            <a:ext cx="3600400" cy="646331"/>
          </a:xfrm>
          <a:prstGeom prst="rect">
            <a:avLst/>
          </a:prstGeom>
          <a:noFill/>
        </p:spPr>
        <p:txBody>
          <a:bodyPr wrap="square" rtlCol="0">
            <a:spAutoFit/>
          </a:bodyPr>
          <a:lstStyle/>
          <a:p>
            <a:r>
              <a:rPr lang="es-VE" sz="3600" dirty="0" smtClean="0">
                <a:solidFill>
                  <a:schemeClr val="accent2"/>
                </a:solidFill>
              </a:rPr>
              <a:t>HERPES GENITAL </a:t>
            </a:r>
            <a:endParaRPr lang="es-VE" sz="3600" dirty="0">
              <a:solidFill>
                <a:schemeClr val="accent2"/>
              </a:solidFill>
            </a:endParaRPr>
          </a:p>
        </p:txBody>
      </p:sp>
      <p:sp>
        <p:nvSpPr>
          <p:cNvPr id="6" name="5 CuadroTexto"/>
          <p:cNvSpPr txBox="1"/>
          <p:nvPr/>
        </p:nvSpPr>
        <p:spPr>
          <a:xfrm>
            <a:off x="477448" y="2249480"/>
            <a:ext cx="2420112" cy="523220"/>
          </a:xfrm>
          <a:prstGeom prst="rect">
            <a:avLst/>
          </a:prstGeom>
          <a:noFill/>
        </p:spPr>
        <p:txBody>
          <a:bodyPr wrap="square" rtlCol="0">
            <a:spAutoFit/>
          </a:bodyPr>
          <a:lstStyle/>
          <a:p>
            <a:r>
              <a:rPr lang="es-VE" sz="2800" dirty="0" smtClean="0">
                <a:solidFill>
                  <a:schemeClr val="accent2"/>
                </a:solidFill>
              </a:rPr>
              <a:t>Importante: </a:t>
            </a:r>
            <a:endParaRPr lang="es-VE" sz="2800" dirty="0">
              <a:solidFill>
                <a:schemeClr val="accent2"/>
              </a:solidFill>
            </a:endParaRPr>
          </a:p>
        </p:txBody>
      </p:sp>
      <p:sp>
        <p:nvSpPr>
          <p:cNvPr id="2" name="1 Rectángulo"/>
          <p:cNvSpPr/>
          <p:nvPr/>
        </p:nvSpPr>
        <p:spPr>
          <a:xfrm>
            <a:off x="108360" y="2831697"/>
            <a:ext cx="8424079" cy="830997"/>
          </a:xfrm>
          <a:prstGeom prst="rect">
            <a:avLst/>
          </a:prstGeom>
        </p:spPr>
        <p:txBody>
          <a:bodyPr wrap="square">
            <a:spAutoFit/>
          </a:bodyPr>
          <a:lstStyle/>
          <a:p>
            <a:pPr marL="319088" indent="-319088" algn="just" fontAlgn="auto">
              <a:spcBef>
                <a:spcPts val="700"/>
              </a:spcBef>
              <a:spcAft>
                <a:spcPts val="0"/>
              </a:spcAft>
              <a:buSzPct val="60000"/>
              <a:buFont typeface="Arial" charset="0"/>
              <a:buChar char="•"/>
              <a:defRPr/>
            </a:pPr>
            <a:r>
              <a:rPr lang="es-MX" sz="2400" dirty="0">
                <a:cs typeface="Arial" charset="0"/>
              </a:rPr>
              <a:t>El VHS genital puede causar infecciones potencialmente mortales en los bebés. </a:t>
            </a:r>
          </a:p>
        </p:txBody>
      </p:sp>
      <p:sp>
        <p:nvSpPr>
          <p:cNvPr id="3" name="2 Rectángulo"/>
          <p:cNvSpPr/>
          <p:nvPr/>
        </p:nvSpPr>
        <p:spPr>
          <a:xfrm>
            <a:off x="108360" y="3933056"/>
            <a:ext cx="8424079" cy="830997"/>
          </a:xfrm>
          <a:prstGeom prst="rect">
            <a:avLst/>
          </a:prstGeom>
        </p:spPr>
        <p:txBody>
          <a:bodyPr wrap="square">
            <a:spAutoFit/>
          </a:bodyPr>
          <a:lstStyle/>
          <a:p>
            <a:pPr marL="319088" indent="-319088" algn="just" fontAlgn="auto">
              <a:spcBef>
                <a:spcPts val="700"/>
              </a:spcBef>
              <a:spcAft>
                <a:spcPts val="0"/>
              </a:spcAft>
              <a:buSzPct val="60000"/>
              <a:buFont typeface="Arial" charset="0"/>
              <a:buChar char="•"/>
              <a:defRPr/>
            </a:pPr>
            <a:r>
              <a:rPr lang="es-MX" sz="2400" dirty="0">
                <a:cs typeface="Arial" charset="0"/>
              </a:rPr>
              <a:t>Es importante que las mujeres eviten contraer el herpes durante el embarazo. </a:t>
            </a:r>
          </a:p>
        </p:txBody>
      </p:sp>
      <p:sp>
        <p:nvSpPr>
          <p:cNvPr id="7" name="6 Rectángulo"/>
          <p:cNvSpPr/>
          <p:nvPr/>
        </p:nvSpPr>
        <p:spPr>
          <a:xfrm>
            <a:off x="251519" y="5252218"/>
            <a:ext cx="8280919" cy="1200329"/>
          </a:xfrm>
          <a:prstGeom prst="rect">
            <a:avLst/>
          </a:prstGeom>
        </p:spPr>
        <p:txBody>
          <a:bodyPr wrap="square">
            <a:spAutoFit/>
          </a:bodyPr>
          <a:lstStyle/>
          <a:p>
            <a:pPr marL="319088" indent="-319088" algn="just" fontAlgn="auto">
              <a:spcBef>
                <a:spcPts val="700"/>
              </a:spcBef>
              <a:spcAft>
                <a:spcPts val="0"/>
              </a:spcAft>
              <a:buSzPct val="60000"/>
              <a:buFont typeface="Arial" charset="0"/>
              <a:buChar char="•"/>
              <a:defRPr/>
            </a:pPr>
            <a:r>
              <a:rPr lang="es-MX" sz="2400" dirty="0">
                <a:cs typeface="Arial" charset="0"/>
              </a:rPr>
              <a:t>Una infección adquirida durante una etapa avanzada del embarazo conlleva un mayor riesgo de que el virus sea transmitido al bebé. </a:t>
            </a:r>
          </a:p>
        </p:txBody>
      </p:sp>
    </p:spTree>
    <p:extLst>
      <p:ext uri="{BB962C8B-B14F-4D97-AF65-F5344CB8AC3E}">
        <p14:creationId xmlns:p14="http://schemas.microsoft.com/office/powerpoint/2010/main" val="3406362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81147" y="620688"/>
            <a:ext cx="5142981" cy="646331"/>
          </a:xfrm>
          <a:prstGeom prst="rect">
            <a:avLst/>
          </a:prstGeom>
          <a:noFill/>
        </p:spPr>
        <p:txBody>
          <a:bodyPr wrap="square" rtlCol="0">
            <a:spAutoFit/>
          </a:bodyPr>
          <a:lstStyle/>
          <a:p>
            <a:r>
              <a:rPr lang="es-VE" sz="3600" dirty="0" smtClean="0">
                <a:solidFill>
                  <a:schemeClr val="accent1"/>
                </a:solidFill>
              </a:rPr>
              <a:t>MÉTODOS HORMONALES: </a:t>
            </a:r>
            <a:endParaRPr lang="es-VE" sz="3600" dirty="0">
              <a:solidFill>
                <a:schemeClr val="accent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2052300768"/>
              </p:ext>
            </p:extLst>
          </p:nvPr>
        </p:nvGraphicFramePr>
        <p:xfrm>
          <a:off x="611560" y="1628800"/>
          <a:ext cx="7992888" cy="4506564"/>
        </p:xfrm>
        <a:graphic>
          <a:graphicData uri="http://schemas.openxmlformats.org/drawingml/2006/table">
            <a:tbl>
              <a:tblPr firstRow="1" bandRow="1">
                <a:tableStyleId>{0660B408-B3CF-4A94-85FC-2B1E0A45F4A2}</a:tableStyleId>
              </a:tblPr>
              <a:tblGrid>
                <a:gridCol w="3996444"/>
                <a:gridCol w="3996444"/>
              </a:tblGrid>
              <a:tr h="383140">
                <a:tc>
                  <a:txBody>
                    <a:bodyPr/>
                    <a:lstStyle/>
                    <a:p>
                      <a:pPr algn="ctr"/>
                      <a:r>
                        <a:rPr lang="es-ES" sz="2400" dirty="0" smtClean="0"/>
                        <a:t>Ventajas</a:t>
                      </a:r>
                      <a:endParaRPr lang="es-ES" sz="2400" dirty="0"/>
                    </a:p>
                  </a:txBody>
                  <a:tcPr anchor="ctr"/>
                </a:tc>
                <a:tc>
                  <a:txBody>
                    <a:bodyPr/>
                    <a:lstStyle/>
                    <a:p>
                      <a:pPr algn="ctr"/>
                      <a:r>
                        <a:rPr lang="es-ES" sz="2400" dirty="0" smtClean="0"/>
                        <a:t>Desventajas</a:t>
                      </a:r>
                      <a:endParaRPr lang="es-ES" sz="2400" dirty="0"/>
                    </a:p>
                  </a:txBody>
                  <a:tcPr anchor="ctr"/>
                </a:tc>
              </a:tr>
              <a:tr h="383140">
                <a:tc>
                  <a:txBody>
                    <a:bodyPr/>
                    <a:lstStyle/>
                    <a:p>
                      <a:pPr algn="ctr"/>
                      <a:r>
                        <a:rPr kumimoji="0" lang="es-ES" sz="2000" kern="1200" dirty="0" smtClean="0">
                          <a:effectLst/>
                        </a:rPr>
                        <a:t>Muy efectiva y fácil de usar. </a:t>
                      </a:r>
                      <a:endParaRPr lang="es-ES" sz="2000" dirty="0"/>
                    </a:p>
                  </a:txBody>
                  <a:tcPr anchor="ctr"/>
                </a:tc>
                <a:tc>
                  <a:txBody>
                    <a:bodyPr/>
                    <a:lstStyle/>
                    <a:p>
                      <a:pPr algn="ctr"/>
                      <a:r>
                        <a:rPr kumimoji="0" lang="es-ES" sz="2000" kern="1200" dirty="0" smtClean="0">
                          <a:effectLst/>
                        </a:rPr>
                        <a:t>Requiere prescripción médica. </a:t>
                      </a:r>
                      <a:endParaRPr lang="es-ES" sz="2000" dirty="0"/>
                    </a:p>
                  </a:txBody>
                  <a:tcPr anchor="ctr"/>
                </a:tc>
              </a:tr>
              <a:tr h="670494">
                <a:tc>
                  <a:txBody>
                    <a:bodyPr/>
                    <a:lstStyle/>
                    <a:p>
                      <a:pPr algn="ctr"/>
                      <a:r>
                        <a:rPr kumimoji="0" lang="es-ES" sz="2000" kern="1200" dirty="0" smtClean="0">
                          <a:effectLst/>
                        </a:rPr>
                        <a:t>Mejora el acné y el hirsutismo (excesiva vellosidad).</a:t>
                      </a:r>
                      <a:endParaRPr lang="es-ES" sz="2000" dirty="0"/>
                    </a:p>
                  </a:txBody>
                  <a:tcPr anchor="ctr"/>
                </a:tc>
                <a:tc>
                  <a:txBody>
                    <a:bodyPr/>
                    <a:lstStyle/>
                    <a:p>
                      <a:pPr algn="ctr"/>
                      <a:r>
                        <a:rPr kumimoji="0" lang="es-ES" sz="2000" kern="1200" dirty="0" smtClean="0">
                          <a:effectLst/>
                        </a:rPr>
                        <a:t>Se toma a diario.</a:t>
                      </a:r>
                      <a:endParaRPr lang="es-ES" sz="2000" dirty="0"/>
                    </a:p>
                  </a:txBody>
                  <a:tcPr anchor="ctr"/>
                </a:tc>
              </a:tr>
              <a:tr h="1245204">
                <a:tc>
                  <a:txBody>
                    <a:bodyPr/>
                    <a:lstStyle/>
                    <a:p>
                      <a:pPr algn="ctr"/>
                      <a:r>
                        <a:rPr kumimoji="0" lang="es-ES" sz="2000" kern="1200" dirty="0" smtClean="0">
                          <a:effectLst/>
                        </a:rPr>
                        <a:t>Protege contra ciertos tipos de cáncer.</a:t>
                      </a:r>
                      <a:endParaRPr lang="es-E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No protege de Infecciones de Transmisión Sexual(ITS)</a:t>
                      </a:r>
                      <a:endParaRPr lang="es-ES" sz="2000" dirty="0"/>
                    </a:p>
                  </a:txBody>
                  <a:tcPr anchor="ctr"/>
                </a:tc>
              </a:tr>
              <a:tr h="957849">
                <a:tc>
                  <a:txBody>
                    <a:bodyPr/>
                    <a:lstStyle/>
                    <a:p>
                      <a:pPr algn="ctr"/>
                      <a:r>
                        <a:rPr kumimoji="0" lang="es-ES" sz="2000" kern="1200" dirty="0" smtClean="0">
                          <a:effectLst/>
                        </a:rPr>
                        <a:t>Disminuye el dolor menstrual.</a:t>
                      </a:r>
                      <a:endParaRPr lang="es-ES" sz="2000" dirty="0"/>
                    </a:p>
                  </a:txBody>
                  <a:tcPr anchor="ctr"/>
                </a:tc>
                <a:tc>
                  <a:txBody>
                    <a:bodyPr/>
                    <a:lstStyle/>
                    <a:p>
                      <a:pPr algn="ctr"/>
                      <a:r>
                        <a:rPr kumimoji="0" lang="es-ES" sz="2000" kern="1200" dirty="0" smtClean="0">
                          <a:effectLst/>
                        </a:rPr>
                        <a:t>Los trastornos gastrointestinales pueden hacer impacto en su confiabilidad.</a:t>
                      </a:r>
                      <a:endParaRPr lang="es-ES" sz="2000" dirty="0"/>
                    </a:p>
                  </a:txBody>
                  <a:tcPr anchor="ctr"/>
                </a:tc>
              </a:tr>
              <a:tr h="67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000" kern="1200" dirty="0" smtClean="0">
                          <a:effectLst/>
                        </a:rPr>
                        <a:t>No interfiere con el acto sexual</a:t>
                      </a:r>
                      <a:endParaRPr lang="es-ES" sz="2000" dirty="0" smtClean="0"/>
                    </a:p>
                  </a:txBody>
                  <a:tcPr anchor="ctr"/>
                </a:tc>
                <a:tc>
                  <a:txBody>
                    <a:bodyPr/>
                    <a:lstStyle/>
                    <a:p>
                      <a:pPr algn="ctr"/>
                      <a:r>
                        <a:rPr kumimoji="0" lang="es-ES" sz="2000" kern="1200" dirty="0" smtClean="0">
                          <a:effectLst/>
                        </a:rPr>
                        <a:t>En ocasiones puede causar sangrado entre períodos.</a:t>
                      </a:r>
                      <a:endParaRPr lang="es-ES" sz="2000" dirty="0"/>
                    </a:p>
                  </a:txBody>
                  <a:tcPr anchor="ctr"/>
                </a:tc>
              </a:tr>
            </a:tbl>
          </a:graphicData>
        </a:graphic>
      </p:graphicFrame>
    </p:spTree>
    <p:extLst>
      <p:ext uri="{BB962C8B-B14F-4D97-AF65-F5344CB8AC3E}">
        <p14:creationId xmlns:p14="http://schemas.microsoft.com/office/powerpoint/2010/main" val="42637119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5" name="4 CuadroTexto"/>
          <p:cNvSpPr txBox="1"/>
          <p:nvPr/>
        </p:nvSpPr>
        <p:spPr>
          <a:xfrm>
            <a:off x="611560" y="1628800"/>
            <a:ext cx="2448272" cy="584775"/>
          </a:xfrm>
          <a:prstGeom prst="rect">
            <a:avLst/>
          </a:prstGeom>
          <a:noFill/>
        </p:spPr>
        <p:txBody>
          <a:bodyPr wrap="square" rtlCol="0">
            <a:spAutoFit/>
          </a:bodyPr>
          <a:lstStyle/>
          <a:p>
            <a:r>
              <a:rPr lang="es-VE" sz="3200" dirty="0" smtClean="0">
                <a:solidFill>
                  <a:schemeClr val="accent2"/>
                </a:solidFill>
              </a:rPr>
              <a:t>HEPATITIS B</a:t>
            </a:r>
            <a:endParaRPr lang="es-VE" sz="3200" dirty="0">
              <a:solidFill>
                <a:schemeClr val="accent2"/>
              </a:solidFill>
            </a:endParaRPr>
          </a:p>
        </p:txBody>
      </p:sp>
      <p:sp>
        <p:nvSpPr>
          <p:cNvPr id="7" name="6 Rectángulo"/>
          <p:cNvSpPr/>
          <p:nvPr/>
        </p:nvSpPr>
        <p:spPr>
          <a:xfrm>
            <a:off x="0" y="2231233"/>
            <a:ext cx="4572000" cy="1323439"/>
          </a:xfrm>
          <a:prstGeom prst="rect">
            <a:avLst/>
          </a:prstGeom>
        </p:spPr>
        <p:txBody>
          <a:bodyPr>
            <a:spAutoFit/>
          </a:bodyPr>
          <a:lstStyle/>
          <a:p>
            <a:pPr marL="342900" indent="-342900" algn="just">
              <a:buFont typeface="Wingdings" pitchFamily="2" charset="2"/>
              <a:buChar char="Ø"/>
            </a:pPr>
            <a:r>
              <a:rPr lang="es-VE" sz="2000" dirty="0"/>
              <a:t>Infección grave del hígado causada por el virus de la hepatitis B que se puede prevenir fácilmente mediante una vacuna.</a:t>
            </a:r>
          </a:p>
        </p:txBody>
      </p:sp>
      <p:sp>
        <p:nvSpPr>
          <p:cNvPr id="8" name="7 Rectángulo"/>
          <p:cNvSpPr/>
          <p:nvPr/>
        </p:nvSpPr>
        <p:spPr>
          <a:xfrm>
            <a:off x="4551312" y="5576000"/>
            <a:ext cx="4413176" cy="1200329"/>
          </a:xfrm>
          <a:prstGeom prst="rect">
            <a:avLst/>
          </a:prstGeom>
        </p:spPr>
        <p:txBody>
          <a:bodyPr wrap="square">
            <a:spAutoFit/>
          </a:bodyPr>
          <a:lstStyle/>
          <a:p>
            <a:pPr marL="342900" indent="-342900" algn="just">
              <a:lnSpc>
                <a:spcPct val="90000"/>
              </a:lnSpc>
              <a:buFont typeface="Wingdings" pitchFamily="2" charset="2"/>
              <a:buChar char="Ø"/>
            </a:pPr>
            <a:r>
              <a:rPr lang="es-ES" altLang="es-VE" sz="2000" dirty="0">
                <a:cs typeface="Arial" pitchFamily="34" charset="0"/>
              </a:rPr>
              <a:t>Es trasmitido por el contacto directo con los fluidos corporales infectados, generalmente por agujas o el contacto sexual. </a:t>
            </a:r>
          </a:p>
        </p:txBody>
      </p:sp>
      <p:sp>
        <p:nvSpPr>
          <p:cNvPr id="9" name="8 Rectángulo"/>
          <p:cNvSpPr/>
          <p:nvPr/>
        </p:nvSpPr>
        <p:spPr>
          <a:xfrm>
            <a:off x="179512" y="3812441"/>
            <a:ext cx="4248472" cy="2640723"/>
          </a:xfrm>
          <a:prstGeom prst="rect">
            <a:avLst/>
          </a:prstGeom>
        </p:spPr>
        <p:txBody>
          <a:bodyPr wrap="square">
            <a:spAutoFit/>
          </a:bodyPr>
          <a:lstStyle/>
          <a:p>
            <a:pPr algn="just">
              <a:lnSpc>
                <a:spcPct val="90000"/>
              </a:lnSpc>
              <a:buFont typeface="Wingdings" pitchFamily="2" charset="2"/>
              <a:buNone/>
            </a:pPr>
            <a:r>
              <a:rPr lang="es-ES" altLang="es-VE" sz="2400" dirty="0">
                <a:solidFill>
                  <a:schemeClr val="accent2"/>
                </a:solidFill>
                <a:cs typeface="Arial" pitchFamily="34" charset="0"/>
              </a:rPr>
              <a:t>Síntomas: </a:t>
            </a:r>
            <a:endParaRPr lang="es-ES" altLang="es-VE" sz="2400" dirty="0" smtClean="0">
              <a:solidFill>
                <a:schemeClr val="accent2"/>
              </a:solidFill>
              <a:cs typeface="Arial" pitchFamily="34" charset="0"/>
            </a:endParaRPr>
          </a:p>
          <a:p>
            <a:pPr algn="just">
              <a:lnSpc>
                <a:spcPct val="90000"/>
              </a:lnSpc>
              <a:buFont typeface="Wingdings" pitchFamily="2" charset="2"/>
              <a:buNone/>
            </a:pPr>
            <a:r>
              <a:rPr lang="es-ES" altLang="es-VE" sz="2000" dirty="0">
                <a:cs typeface="Arial" pitchFamily="34" charset="0"/>
              </a:rPr>
              <a:t>I</a:t>
            </a:r>
            <a:r>
              <a:rPr lang="es-ES" altLang="es-VE" sz="2000" dirty="0" smtClean="0">
                <a:cs typeface="Arial" pitchFamily="34" charset="0"/>
              </a:rPr>
              <a:t>ncluyen </a:t>
            </a:r>
            <a:r>
              <a:rPr lang="es-ES" altLang="es-VE" sz="2000" dirty="0">
                <a:cs typeface="Arial" pitchFamily="34" charset="0"/>
              </a:rPr>
              <a:t>cansancio, perdida de apetito, fiebre, vómito y de vez en cuando, dolor de las articulaciones, urticaria o ronchas. La orina puede llegar a oscurecerse, la piel y la parte blanca de los ojos se torna amarilla. Algunos individuos pueden experimentar pocos o ningún síntoma. </a:t>
            </a:r>
          </a:p>
        </p:txBody>
      </p:sp>
      <p:pic>
        <p:nvPicPr>
          <p:cNvPr id="9218" name="Picture 2" descr="Resultado de imagen para HEPATITIS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312" y="1554958"/>
            <a:ext cx="4585792" cy="343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20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5" name="4 CuadroTexto"/>
          <p:cNvSpPr txBox="1"/>
          <p:nvPr/>
        </p:nvSpPr>
        <p:spPr>
          <a:xfrm>
            <a:off x="611560" y="1484784"/>
            <a:ext cx="2448272" cy="584775"/>
          </a:xfrm>
          <a:prstGeom prst="rect">
            <a:avLst/>
          </a:prstGeom>
          <a:noFill/>
        </p:spPr>
        <p:txBody>
          <a:bodyPr wrap="square" rtlCol="0">
            <a:spAutoFit/>
          </a:bodyPr>
          <a:lstStyle/>
          <a:p>
            <a:r>
              <a:rPr lang="es-VE" sz="3200" dirty="0" smtClean="0">
                <a:solidFill>
                  <a:schemeClr val="accent2"/>
                </a:solidFill>
              </a:rPr>
              <a:t>HEPATITIS B</a:t>
            </a:r>
            <a:endParaRPr lang="es-VE" sz="3200" dirty="0">
              <a:solidFill>
                <a:schemeClr val="accent2"/>
              </a:solidFill>
            </a:endParaRPr>
          </a:p>
        </p:txBody>
      </p:sp>
      <p:sp>
        <p:nvSpPr>
          <p:cNvPr id="6" name="5 Rectángulo"/>
          <p:cNvSpPr/>
          <p:nvPr/>
        </p:nvSpPr>
        <p:spPr>
          <a:xfrm>
            <a:off x="65909" y="2069559"/>
            <a:ext cx="4572000" cy="2246769"/>
          </a:xfrm>
          <a:prstGeom prst="rect">
            <a:avLst/>
          </a:prstGeom>
        </p:spPr>
        <p:txBody>
          <a:bodyPr>
            <a:spAutoFit/>
          </a:bodyPr>
          <a:lstStyle/>
          <a:p>
            <a:r>
              <a:rPr lang="es-VE" sz="2000" b="1" dirty="0" smtClean="0">
                <a:solidFill>
                  <a:schemeClr val="accent2"/>
                </a:solidFill>
              </a:rPr>
              <a:t>¿Cómo </a:t>
            </a:r>
            <a:r>
              <a:rPr lang="es-VE" sz="2000" b="1" dirty="0">
                <a:solidFill>
                  <a:schemeClr val="accent2"/>
                </a:solidFill>
              </a:rPr>
              <a:t>se </a:t>
            </a:r>
            <a:r>
              <a:rPr lang="es-VE" sz="2000" b="1" dirty="0" smtClean="0">
                <a:solidFill>
                  <a:schemeClr val="accent2"/>
                </a:solidFill>
              </a:rPr>
              <a:t>contagia?</a:t>
            </a:r>
            <a:endParaRPr lang="es-VE" sz="2000" b="1" dirty="0">
              <a:solidFill>
                <a:schemeClr val="accent2"/>
              </a:solidFill>
            </a:endParaRPr>
          </a:p>
          <a:p>
            <a:pPr marL="285750" indent="-285750">
              <a:buFont typeface="Wingdings" pitchFamily="2" charset="2"/>
              <a:buChar char="Ø"/>
            </a:pPr>
            <a:r>
              <a:rPr lang="es-VE" sz="2000" dirty="0"/>
              <a:t>Por elementos en contacto con sangre (agujas sucias o sangre no analizada).</a:t>
            </a:r>
          </a:p>
          <a:p>
            <a:pPr marL="285750" indent="-285750" algn="just">
              <a:buFont typeface="Wingdings" pitchFamily="2" charset="2"/>
              <a:buChar char="Ø"/>
            </a:pPr>
            <a:r>
              <a:rPr lang="es-VE" sz="2000" dirty="0"/>
              <a:t>De madre a hijo durante el embarazo, parto o lactancia.</a:t>
            </a:r>
          </a:p>
          <a:p>
            <a:pPr marL="285750" indent="-285750" algn="just">
              <a:buFont typeface="Wingdings" pitchFamily="2" charset="2"/>
              <a:buChar char="Ø"/>
            </a:pPr>
            <a:r>
              <a:rPr lang="es-VE" sz="2000" dirty="0"/>
              <a:t>Por sexo vaginal, anal u oral sin protección.</a:t>
            </a:r>
          </a:p>
        </p:txBody>
      </p:sp>
      <p:sp>
        <p:nvSpPr>
          <p:cNvPr id="7" name="6 Rectángulo"/>
          <p:cNvSpPr/>
          <p:nvPr/>
        </p:nvSpPr>
        <p:spPr>
          <a:xfrm>
            <a:off x="0" y="5373216"/>
            <a:ext cx="4572000" cy="1323439"/>
          </a:xfrm>
          <a:prstGeom prst="rect">
            <a:avLst/>
          </a:prstGeom>
        </p:spPr>
        <p:txBody>
          <a:bodyPr>
            <a:spAutoFit/>
          </a:bodyPr>
          <a:lstStyle/>
          <a:p>
            <a:pPr marL="285750" indent="-285750" algn="just">
              <a:buFont typeface="Wingdings" pitchFamily="2" charset="2"/>
              <a:buChar char="Ø"/>
            </a:pPr>
            <a:r>
              <a:rPr lang="es-VE" sz="2000" dirty="0"/>
              <a:t>La afección suele desaparecer por sí sola. Los casos crónicos requieren medicación y, posiblemente, un trasplante de hígado.</a:t>
            </a:r>
          </a:p>
        </p:txBody>
      </p:sp>
      <p:sp>
        <p:nvSpPr>
          <p:cNvPr id="8" name="7 Rectángulo"/>
          <p:cNvSpPr/>
          <p:nvPr/>
        </p:nvSpPr>
        <p:spPr>
          <a:xfrm>
            <a:off x="0" y="4509120"/>
            <a:ext cx="4572000" cy="707886"/>
          </a:xfrm>
          <a:prstGeom prst="rect">
            <a:avLst/>
          </a:prstGeom>
        </p:spPr>
        <p:txBody>
          <a:bodyPr>
            <a:spAutoFit/>
          </a:bodyPr>
          <a:lstStyle/>
          <a:p>
            <a:pPr marL="285750" indent="-285750" algn="just">
              <a:buFont typeface="Wingdings" pitchFamily="2" charset="2"/>
              <a:buChar char="Ø"/>
            </a:pPr>
            <a:r>
              <a:rPr lang="es-VE" sz="2000" dirty="0"/>
              <a:t>El tratamiento depende del estado de gravedad del </a:t>
            </a:r>
            <a:r>
              <a:rPr lang="es-VE" sz="2000" dirty="0" smtClean="0"/>
              <a:t>paciente.</a:t>
            </a:r>
            <a:endParaRPr lang="es-VE" sz="2000" dirty="0"/>
          </a:p>
        </p:txBody>
      </p:sp>
      <p:pic>
        <p:nvPicPr>
          <p:cNvPr id="10242" name="Picture 2" descr="Resultado de imagen para HEPATITIS B"/>
          <p:cNvPicPr>
            <a:picLocks noChangeAspect="1" noChangeArrowheads="1"/>
          </p:cNvPicPr>
          <p:nvPr/>
        </p:nvPicPr>
        <p:blipFill rotWithShape="1">
          <a:blip r:embed="rId2">
            <a:extLst>
              <a:ext uri="{28A0092B-C50C-407E-A947-70E740481C1C}">
                <a14:useLocalDpi xmlns:a14="http://schemas.microsoft.com/office/drawing/2010/main" val="0"/>
              </a:ext>
            </a:extLst>
          </a:blip>
          <a:srcRect b="7338"/>
          <a:stretch/>
        </p:blipFill>
        <p:spPr bwMode="auto">
          <a:xfrm>
            <a:off x="4575508" y="1763718"/>
            <a:ext cx="4568492" cy="338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7657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7" name="6 Rectángulo"/>
          <p:cNvSpPr/>
          <p:nvPr/>
        </p:nvSpPr>
        <p:spPr>
          <a:xfrm>
            <a:off x="0" y="1700808"/>
            <a:ext cx="4572000" cy="2246769"/>
          </a:xfrm>
          <a:prstGeom prst="rect">
            <a:avLst/>
          </a:prstGeom>
        </p:spPr>
        <p:txBody>
          <a:bodyPr>
            <a:spAutoFit/>
          </a:bodyPr>
          <a:lstStyle/>
          <a:p>
            <a:pPr marL="342900" indent="-342900" algn="just">
              <a:buFont typeface="Wingdings" pitchFamily="2" charset="2"/>
              <a:buChar char="Ø"/>
            </a:pPr>
            <a:r>
              <a:rPr lang="es-VE" sz="2000" dirty="0"/>
              <a:t>Causada por el VPH (virus del papiloma humano). </a:t>
            </a:r>
            <a:r>
              <a:rPr lang="es-ES" sz="2000" dirty="0"/>
              <a:t>Se presenta en la piel de las zonas genitales en forma de verrugas. Las lesiones son apreciables a simple vista o se pueden diagnosticar por observación de tejidos con un microscopio.</a:t>
            </a:r>
            <a:endParaRPr lang="es-VE" sz="2000" dirty="0"/>
          </a:p>
        </p:txBody>
      </p:sp>
      <p:sp>
        <p:nvSpPr>
          <p:cNvPr id="9" name="8 Rectángulo"/>
          <p:cNvSpPr/>
          <p:nvPr/>
        </p:nvSpPr>
        <p:spPr>
          <a:xfrm>
            <a:off x="-39123" y="4077072"/>
            <a:ext cx="4572000" cy="1323439"/>
          </a:xfrm>
          <a:prstGeom prst="rect">
            <a:avLst/>
          </a:prstGeom>
        </p:spPr>
        <p:txBody>
          <a:bodyPr>
            <a:spAutoFit/>
          </a:bodyPr>
          <a:lstStyle/>
          <a:p>
            <a:pPr marL="342900" indent="-342900" algn="just">
              <a:buClr>
                <a:schemeClr val="accent3">
                  <a:lumMod val="75000"/>
                </a:schemeClr>
              </a:buClr>
              <a:buFont typeface="Wingdings" pitchFamily="2" charset="2"/>
              <a:buChar char="Ø"/>
            </a:pPr>
            <a:r>
              <a:rPr lang="es-VE" sz="2000" dirty="0"/>
              <a:t>Son irritaciones constantes en la entrada de la vagina con ardor y sensación de quemadura durante las relaciones sexuales.</a:t>
            </a:r>
          </a:p>
        </p:txBody>
      </p:sp>
      <p:sp>
        <p:nvSpPr>
          <p:cNvPr id="10" name="9 Rectángulo"/>
          <p:cNvSpPr/>
          <p:nvPr/>
        </p:nvSpPr>
        <p:spPr>
          <a:xfrm>
            <a:off x="0" y="5687839"/>
            <a:ext cx="4572000" cy="646331"/>
          </a:xfrm>
          <a:prstGeom prst="rect">
            <a:avLst/>
          </a:prstGeom>
        </p:spPr>
        <p:txBody>
          <a:bodyPr>
            <a:spAutoFit/>
          </a:bodyPr>
          <a:lstStyle/>
          <a:p>
            <a:pPr marL="285750" indent="-285750">
              <a:buClr>
                <a:schemeClr val="accent3">
                  <a:lumMod val="75000"/>
                </a:schemeClr>
              </a:buClr>
              <a:buFont typeface="Wingdings" pitchFamily="2" charset="2"/>
              <a:buChar char="Ø"/>
            </a:pPr>
            <a:r>
              <a:rPr lang="es-VE" dirty="0"/>
              <a:t>Pequeñas verrugas en el área ano-genital, cérvix, vagina, vulva, y escroto. </a:t>
            </a:r>
          </a:p>
        </p:txBody>
      </p:sp>
      <p:sp>
        <p:nvSpPr>
          <p:cNvPr id="11" name="10 Rectángulo"/>
          <p:cNvSpPr/>
          <p:nvPr/>
        </p:nvSpPr>
        <p:spPr>
          <a:xfrm>
            <a:off x="4610167" y="5143196"/>
            <a:ext cx="4354321" cy="1631216"/>
          </a:xfrm>
          <a:prstGeom prst="rect">
            <a:avLst/>
          </a:prstGeom>
        </p:spPr>
        <p:txBody>
          <a:bodyPr wrap="square">
            <a:spAutoFit/>
          </a:bodyPr>
          <a:lstStyle/>
          <a:p>
            <a:pPr marL="342900" indent="-342900" algn="just">
              <a:buClr>
                <a:schemeClr val="accent3">
                  <a:lumMod val="75000"/>
                </a:schemeClr>
              </a:buClr>
              <a:buFont typeface="Wingdings" pitchFamily="2" charset="2"/>
              <a:buChar char="Ø"/>
            </a:pPr>
            <a:r>
              <a:rPr lang="es-VE" sz="2000" dirty="0"/>
              <a:t>Pueden variar en apariencia (verrugas planas no visibles o acuminadas sí visibles), en número y en tamaño, por lo que se necesita un especialista para su diagnóstico. </a:t>
            </a:r>
          </a:p>
        </p:txBody>
      </p:sp>
      <p:pic>
        <p:nvPicPr>
          <p:cNvPr id="11266" name="Picture 2" descr="Resultado de imagen para virus del papiloma huma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496905"/>
            <a:ext cx="4592351" cy="344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8561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5" name="4 CuadroTexto"/>
          <p:cNvSpPr txBox="1"/>
          <p:nvPr/>
        </p:nvSpPr>
        <p:spPr>
          <a:xfrm>
            <a:off x="179512" y="1496905"/>
            <a:ext cx="6083430" cy="461665"/>
          </a:xfrm>
          <a:prstGeom prst="rect">
            <a:avLst/>
          </a:prstGeom>
          <a:noFill/>
        </p:spPr>
        <p:txBody>
          <a:bodyPr wrap="square" rtlCol="0">
            <a:spAutoFit/>
          </a:bodyPr>
          <a:lstStyle/>
          <a:p>
            <a:r>
              <a:rPr lang="es-VE" sz="2400" dirty="0" smtClean="0">
                <a:solidFill>
                  <a:schemeClr val="accent2"/>
                </a:solidFill>
              </a:rPr>
              <a:t>VIRUS DEL PAPILOMA HUMANO (V.P.H)</a:t>
            </a:r>
            <a:endParaRPr lang="es-VE" sz="2400" dirty="0">
              <a:solidFill>
                <a:schemeClr val="accent2"/>
              </a:solidFill>
            </a:endParaRPr>
          </a:p>
        </p:txBody>
      </p:sp>
      <p:sp>
        <p:nvSpPr>
          <p:cNvPr id="8" name="7 Rectángulo"/>
          <p:cNvSpPr/>
          <p:nvPr/>
        </p:nvSpPr>
        <p:spPr>
          <a:xfrm>
            <a:off x="0" y="2241715"/>
            <a:ext cx="8784976" cy="4099584"/>
          </a:xfrm>
          <a:prstGeom prst="rect">
            <a:avLst/>
          </a:prstGeom>
        </p:spPr>
        <p:txBody>
          <a:bodyPr wrap="square">
            <a:spAutoFit/>
          </a:bodyPr>
          <a:lstStyle/>
          <a:p>
            <a:r>
              <a:rPr lang="es-VE" sz="2400" dirty="0" smtClean="0">
                <a:solidFill>
                  <a:schemeClr val="accent2"/>
                </a:solidFill>
              </a:rPr>
              <a:t>¿Cómo </a:t>
            </a:r>
            <a:r>
              <a:rPr lang="es-VE" sz="2400" dirty="0">
                <a:solidFill>
                  <a:schemeClr val="accent2"/>
                </a:solidFill>
              </a:rPr>
              <a:t>se </a:t>
            </a:r>
            <a:r>
              <a:rPr lang="es-VE" sz="2400" dirty="0" smtClean="0">
                <a:solidFill>
                  <a:schemeClr val="accent2"/>
                </a:solidFill>
              </a:rPr>
              <a:t>contagia?</a:t>
            </a:r>
          </a:p>
          <a:p>
            <a:pPr algn="just"/>
            <a:endParaRPr lang="es-VE" sz="2400" dirty="0" smtClean="0">
              <a:solidFill>
                <a:schemeClr val="accent2"/>
              </a:solidFill>
            </a:endParaRPr>
          </a:p>
          <a:p>
            <a:pPr marL="800100" lvl="1" indent="-342900" algn="just" fontAlgn="auto">
              <a:lnSpc>
                <a:spcPct val="90000"/>
              </a:lnSpc>
              <a:spcAft>
                <a:spcPts val="0"/>
              </a:spcAft>
              <a:buFont typeface="Wingdings" pitchFamily="2" charset="2"/>
              <a:buChar char="Ø"/>
              <a:defRPr/>
            </a:pPr>
            <a:r>
              <a:rPr lang="es-MX" altLang="es-VE" sz="2400" dirty="0"/>
              <a:t>A través de relaciones sexuales</a:t>
            </a:r>
            <a:r>
              <a:rPr lang="es-MX" altLang="es-VE" sz="2400" dirty="0" smtClean="0"/>
              <a:t>.</a:t>
            </a:r>
          </a:p>
          <a:p>
            <a:pPr marL="800100" lvl="1" indent="-342900" algn="just" fontAlgn="auto">
              <a:lnSpc>
                <a:spcPct val="90000"/>
              </a:lnSpc>
              <a:spcAft>
                <a:spcPts val="0"/>
              </a:spcAft>
              <a:buFont typeface="Wingdings" pitchFamily="2" charset="2"/>
              <a:buChar char="Ø"/>
              <a:defRPr/>
            </a:pPr>
            <a:endParaRPr lang="es-MX" altLang="es-VE" sz="2400" dirty="0"/>
          </a:p>
          <a:p>
            <a:pPr marL="800100" lvl="1" indent="-342900" algn="just" fontAlgn="auto">
              <a:lnSpc>
                <a:spcPct val="90000"/>
              </a:lnSpc>
              <a:spcAft>
                <a:spcPts val="0"/>
              </a:spcAft>
              <a:buFont typeface="Wingdings" pitchFamily="2" charset="2"/>
              <a:buChar char="Ø"/>
              <a:defRPr/>
            </a:pPr>
            <a:r>
              <a:rPr lang="es-MX" altLang="es-VE" sz="2400" dirty="0"/>
              <a:t>Genital – genital, manual – genital, oral–genital</a:t>
            </a:r>
            <a:r>
              <a:rPr lang="es-MX" altLang="es-VE" sz="2400" dirty="0" smtClean="0"/>
              <a:t>.</a:t>
            </a:r>
          </a:p>
          <a:p>
            <a:pPr marL="800100" lvl="1" indent="-342900" algn="just" fontAlgn="auto">
              <a:lnSpc>
                <a:spcPct val="90000"/>
              </a:lnSpc>
              <a:spcAft>
                <a:spcPts val="0"/>
              </a:spcAft>
              <a:buFont typeface="Wingdings" pitchFamily="2" charset="2"/>
              <a:buChar char="Ø"/>
              <a:defRPr/>
            </a:pPr>
            <a:endParaRPr lang="es-MX" altLang="es-VE" sz="2400" dirty="0"/>
          </a:p>
          <a:p>
            <a:pPr marL="800100" lvl="1" indent="-342900" algn="just" fontAlgn="auto">
              <a:lnSpc>
                <a:spcPct val="90000"/>
              </a:lnSpc>
              <a:spcAft>
                <a:spcPts val="0"/>
              </a:spcAft>
              <a:buFont typeface="Wingdings" pitchFamily="2" charset="2"/>
              <a:buChar char="Ø"/>
              <a:defRPr/>
            </a:pPr>
            <a:r>
              <a:rPr lang="es-MX" altLang="es-VE" sz="2400" dirty="0"/>
              <a:t>La infección genital por VPH en vírgenes es rara, pero puede ser el resultado de contacto sexual sin penetración</a:t>
            </a:r>
            <a:r>
              <a:rPr lang="es-MX" altLang="es-VE" sz="2400" dirty="0" smtClean="0"/>
              <a:t>.</a:t>
            </a:r>
          </a:p>
          <a:p>
            <a:pPr marL="800100" lvl="1" indent="-342900" algn="just" fontAlgn="auto">
              <a:lnSpc>
                <a:spcPct val="90000"/>
              </a:lnSpc>
              <a:spcAft>
                <a:spcPts val="0"/>
              </a:spcAft>
              <a:buFont typeface="Wingdings" pitchFamily="2" charset="2"/>
              <a:buChar char="Ø"/>
              <a:defRPr/>
            </a:pPr>
            <a:endParaRPr lang="es-MX" altLang="es-VE" sz="2400" dirty="0"/>
          </a:p>
          <a:p>
            <a:pPr marL="800100" lvl="1" indent="-342900" algn="just" fontAlgn="auto">
              <a:lnSpc>
                <a:spcPct val="90000"/>
              </a:lnSpc>
              <a:spcAft>
                <a:spcPts val="0"/>
              </a:spcAft>
              <a:buFont typeface="Wingdings" pitchFamily="2" charset="2"/>
              <a:buChar char="Ø"/>
              <a:defRPr/>
            </a:pPr>
            <a:r>
              <a:rPr lang="es-MX" altLang="es-VE" sz="2400" dirty="0"/>
              <a:t>El uso del preservativo puede ayudar a reducir el riesgo pero no protege por completo.</a:t>
            </a:r>
          </a:p>
          <a:p>
            <a:endParaRPr lang="es-VE" b="1" dirty="0"/>
          </a:p>
        </p:txBody>
      </p:sp>
    </p:spTree>
    <p:extLst>
      <p:ext uri="{BB962C8B-B14F-4D97-AF65-F5344CB8AC3E}">
        <p14:creationId xmlns:p14="http://schemas.microsoft.com/office/powerpoint/2010/main" val="28192912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6802" y="1543071"/>
            <a:ext cx="3995198" cy="830997"/>
          </a:xfrm>
          <a:prstGeom prst="rect">
            <a:avLst/>
          </a:prstGeom>
          <a:noFill/>
        </p:spPr>
        <p:txBody>
          <a:bodyPr wrap="square" rtlCol="0">
            <a:spAutoFit/>
          </a:bodyPr>
          <a:lstStyle/>
          <a:p>
            <a:r>
              <a:rPr lang="es-VE" sz="2400" dirty="0" smtClean="0">
                <a:solidFill>
                  <a:schemeClr val="accent2"/>
                </a:solidFill>
              </a:rPr>
              <a:t>VIRUS DEL PAPILOMA HUMANO (V.P.H)</a:t>
            </a:r>
            <a:endParaRPr lang="es-VE" sz="2400" dirty="0">
              <a:solidFill>
                <a:schemeClr val="accent2"/>
              </a:solidFill>
            </a:endParaRPr>
          </a:p>
        </p:txBody>
      </p:sp>
      <p:sp>
        <p:nvSpPr>
          <p:cNvPr id="6" name="5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7" name="6 Rectángulo"/>
          <p:cNvSpPr/>
          <p:nvPr/>
        </p:nvSpPr>
        <p:spPr>
          <a:xfrm>
            <a:off x="4572000" y="1958570"/>
            <a:ext cx="4320480" cy="4708981"/>
          </a:xfrm>
          <a:prstGeom prst="rect">
            <a:avLst/>
          </a:prstGeom>
        </p:spPr>
        <p:txBody>
          <a:bodyPr wrap="square">
            <a:spAutoFit/>
          </a:bodyPr>
          <a:lstStyle/>
          <a:p>
            <a:pPr marL="285750" indent="-285750" algn="just">
              <a:buFont typeface="Wingdings" pitchFamily="2" charset="2"/>
              <a:buChar char="Ø"/>
            </a:pPr>
            <a:r>
              <a:rPr lang="es-VE" sz="2000" dirty="0"/>
              <a:t>Muchas de las personas con VPH no desarrollan síntomas, aunque igualmente pueden infectar a otras personas mediante el contacto sexual. Los síntomas incluyen verrugas en los genitales o la piel de los alrededores</a:t>
            </a:r>
            <a:r>
              <a:rPr lang="es-VE" sz="2000" dirty="0" smtClean="0"/>
              <a:t>.</a:t>
            </a:r>
          </a:p>
          <a:p>
            <a:pPr marL="285750" indent="-285750" algn="just">
              <a:buFont typeface="Wingdings" pitchFamily="2" charset="2"/>
              <a:buChar char="Ø"/>
            </a:pPr>
            <a:endParaRPr lang="es-VE" sz="2000" dirty="0"/>
          </a:p>
          <a:p>
            <a:pPr marL="285750" indent="-285750" algn="just">
              <a:buFont typeface="Wingdings" pitchFamily="2" charset="2"/>
              <a:buChar char="Ø"/>
            </a:pPr>
            <a:r>
              <a:rPr lang="es-VE" sz="2000" dirty="0"/>
              <a:t>No hay cura para el virus, y las verrugas pueden desaparecer por sí solas. El tratamiento se enfoca en eliminar las verrugas. Para ambos sexos, se recomienda aplicar una vacuna que evita las cepas de VPH con más probabilidades de causar verrugas genitales y cáncer cervical.</a:t>
            </a:r>
          </a:p>
        </p:txBody>
      </p:sp>
      <p:sp>
        <p:nvSpPr>
          <p:cNvPr id="2" name="1 CuadroTexto"/>
          <p:cNvSpPr txBox="1"/>
          <p:nvPr/>
        </p:nvSpPr>
        <p:spPr>
          <a:xfrm>
            <a:off x="2915816" y="2374068"/>
            <a:ext cx="1656184" cy="523220"/>
          </a:xfrm>
          <a:prstGeom prst="rect">
            <a:avLst/>
          </a:prstGeom>
          <a:noFill/>
        </p:spPr>
        <p:txBody>
          <a:bodyPr wrap="square" rtlCol="0">
            <a:spAutoFit/>
          </a:bodyPr>
          <a:lstStyle/>
          <a:p>
            <a:r>
              <a:rPr lang="es-VE" sz="2800" dirty="0" smtClean="0">
                <a:solidFill>
                  <a:schemeClr val="accent2"/>
                </a:solidFill>
              </a:rPr>
              <a:t>Síntomas: </a:t>
            </a:r>
            <a:endParaRPr lang="es-VE" sz="2800" dirty="0">
              <a:solidFill>
                <a:schemeClr val="accent2"/>
              </a:solidFill>
            </a:endParaRPr>
          </a:p>
        </p:txBody>
      </p:sp>
      <p:pic>
        <p:nvPicPr>
          <p:cNvPr id="12290" name="Picture 2" descr="Resultado de imagen para virus del papiloma humano dibujos anim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21" y="2871075"/>
            <a:ext cx="3672408" cy="379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955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5" name="4 CuadroTexto"/>
          <p:cNvSpPr txBox="1"/>
          <p:nvPr/>
        </p:nvSpPr>
        <p:spPr>
          <a:xfrm>
            <a:off x="251520" y="1506264"/>
            <a:ext cx="8892480" cy="954107"/>
          </a:xfrm>
          <a:prstGeom prst="rect">
            <a:avLst/>
          </a:prstGeom>
          <a:noFill/>
        </p:spPr>
        <p:txBody>
          <a:bodyPr wrap="square" rtlCol="0">
            <a:spAutoFit/>
          </a:bodyPr>
          <a:lstStyle/>
          <a:p>
            <a:r>
              <a:rPr lang="es-VE" sz="2800" dirty="0" smtClean="0">
                <a:solidFill>
                  <a:schemeClr val="accent2"/>
                </a:solidFill>
              </a:rPr>
              <a:t>Virus de </a:t>
            </a:r>
            <a:r>
              <a:rPr lang="es-VE" sz="2800" dirty="0">
                <a:solidFill>
                  <a:schemeClr val="accent2"/>
                </a:solidFill>
              </a:rPr>
              <a:t>I</a:t>
            </a:r>
            <a:r>
              <a:rPr lang="es-VE" sz="2800" dirty="0" smtClean="0">
                <a:solidFill>
                  <a:schemeClr val="accent2"/>
                </a:solidFill>
              </a:rPr>
              <a:t>nmunodeficiencia </a:t>
            </a:r>
            <a:r>
              <a:rPr lang="es-VE" sz="2800" dirty="0">
                <a:solidFill>
                  <a:schemeClr val="accent2"/>
                </a:solidFill>
              </a:rPr>
              <a:t>H</a:t>
            </a:r>
            <a:r>
              <a:rPr lang="es-VE" sz="2800" dirty="0" smtClean="0">
                <a:solidFill>
                  <a:schemeClr val="accent2"/>
                </a:solidFill>
              </a:rPr>
              <a:t>umana (V.I.H) y el </a:t>
            </a:r>
          </a:p>
          <a:p>
            <a:r>
              <a:rPr lang="es-VE" sz="2800" dirty="0" smtClean="0">
                <a:solidFill>
                  <a:schemeClr val="accent2"/>
                </a:solidFill>
              </a:rPr>
              <a:t>Síndrome de Inmunodeficiencia Adquirida (S.I.D.A)</a:t>
            </a:r>
            <a:endParaRPr lang="es-VE" sz="2800" dirty="0">
              <a:solidFill>
                <a:schemeClr val="accent2"/>
              </a:solidFill>
            </a:endParaRPr>
          </a:p>
        </p:txBody>
      </p:sp>
      <p:sp>
        <p:nvSpPr>
          <p:cNvPr id="6" name="5 CuadroTexto"/>
          <p:cNvSpPr txBox="1"/>
          <p:nvPr/>
        </p:nvSpPr>
        <p:spPr>
          <a:xfrm>
            <a:off x="1914640" y="2642503"/>
            <a:ext cx="719302" cy="369332"/>
          </a:xfrm>
          <a:prstGeom prst="rect">
            <a:avLst/>
          </a:prstGeom>
          <a:noFill/>
        </p:spPr>
        <p:txBody>
          <a:bodyPr wrap="square" rtlCol="0">
            <a:spAutoFit/>
          </a:bodyPr>
          <a:lstStyle/>
          <a:p>
            <a:r>
              <a:rPr lang="es-VE" b="1" dirty="0" smtClean="0">
                <a:solidFill>
                  <a:schemeClr val="accent2"/>
                </a:solidFill>
              </a:rPr>
              <a:t>V.I.H</a:t>
            </a:r>
            <a:endParaRPr lang="es-VE" b="1" dirty="0">
              <a:solidFill>
                <a:schemeClr val="accent2"/>
              </a:solidFill>
            </a:endParaRPr>
          </a:p>
        </p:txBody>
      </p:sp>
      <p:sp>
        <p:nvSpPr>
          <p:cNvPr id="7" name="6 CuadroTexto"/>
          <p:cNvSpPr txBox="1"/>
          <p:nvPr/>
        </p:nvSpPr>
        <p:spPr>
          <a:xfrm>
            <a:off x="6329729" y="2642503"/>
            <a:ext cx="975088" cy="369332"/>
          </a:xfrm>
          <a:prstGeom prst="rect">
            <a:avLst/>
          </a:prstGeom>
          <a:noFill/>
        </p:spPr>
        <p:txBody>
          <a:bodyPr wrap="square" rtlCol="0">
            <a:spAutoFit/>
          </a:bodyPr>
          <a:lstStyle/>
          <a:p>
            <a:r>
              <a:rPr lang="es-VE" b="1" dirty="0" smtClean="0">
                <a:solidFill>
                  <a:schemeClr val="accent2"/>
                </a:solidFill>
              </a:rPr>
              <a:t>S.I.D.A</a:t>
            </a:r>
            <a:endParaRPr lang="es-VE" b="1" dirty="0">
              <a:solidFill>
                <a:schemeClr val="accent2"/>
              </a:solidFill>
            </a:endParaRPr>
          </a:p>
        </p:txBody>
      </p:sp>
      <p:sp>
        <p:nvSpPr>
          <p:cNvPr id="8" name="7 Rectángulo"/>
          <p:cNvSpPr/>
          <p:nvPr/>
        </p:nvSpPr>
        <p:spPr>
          <a:xfrm>
            <a:off x="354430" y="3045076"/>
            <a:ext cx="4027206" cy="2677656"/>
          </a:xfrm>
          <a:prstGeom prst="rect">
            <a:avLst/>
          </a:prstGeom>
        </p:spPr>
        <p:txBody>
          <a:bodyPr wrap="square">
            <a:spAutoFit/>
          </a:bodyPr>
          <a:lstStyle/>
          <a:p>
            <a:pPr algn="just"/>
            <a:r>
              <a:rPr lang="es-VE" sz="2400" dirty="0"/>
              <a:t>E</a:t>
            </a:r>
            <a:r>
              <a:rPr lang="es-VE" sz="2400" dirty="0" smtClean="0"/>
              <a:t>s </a:t>
            </a:r>
            <a:r>
              <a:rPr lang="es-VE" sz="2400" dirty="0"/>
              <a:t>un microorganismo que ataca al Sistema Inmune de las personas, debilitándolo y haciéndoles vulnerables ante una serie de infecciones, algunas de las cuáles pueden poner en peligro la vida.</a:t>
            </a:r>
          </a:p>
        </p:txBody>
      </p:sp>
      <p:sp>
        <p:nvSpPr>
          <p:cNvPr id="9" name="8 Rectángulo"/>
          <p:cNvSpPr/>
          <p:nvPr/>
        </p:nvSpPr>
        <p:spPr>
          <a:xfrm>
            <a:off x="4727297" y="3045076"/>
            <a:ext cx="4153883" cy="2677656"/>
          </a:xfrm>
          <a:prstGeom prst="rect">
            <a:avLst/>
          </a:prstGeom>
        </p:spPr>
        <p:txBody>
          <a:bodyPr wrap="square">
            <a:spAutoFit/>
          </a:bodyPr>
          <a:lstStyle/>
          <a:p>
            <a:pPr algn="just"/>
            <a:r>
              <a:rPr lang="es-VE" sz="2400" dirty="0"/>
              <a:t>El Síndrome de la Inmunodeficiencia Adquirida o  sida es el estado de la infección por el VIH caracterizado por bajos niveles de defensas y la aparición de infecciones oportunistas.</a:t>
            </a:r>
          </a:p>
        </p:txBody>
      </p:sp>
      <p:sp>
        <p:nvSpPr>
          <p:cNvPr id="10" name="9 Rectángulo"/>
          <p:cNvSpPr/>
          <p:nvPr/>
        </p:nvSpPr>
        <p:spPr>
          <a:xfrm>
            <a:off x="2257435" y="6237312"/>
            <a:ext cx="4559838" cy="535531"/>
          </a:xfrm>
          <a:prstGeom prst="rect">
            <a:avLst/>
          </a:prstGeom>
        </p:spPr>
        <p:txBody>
          <a:bodyPr wrap="none">
            <a:spAutoFit/>
          </a:bodyPr>
          <a:lstStyle/>
          <a:p>
            <a:pPr algn="ctr">
              <a:lnSpc>
                <a:spcPct val="90000"/>
              </a:lnSpc>
              <a:buFont typeface="Wingdings" pitchFamily="2" charset="2"/>
              <a:buNone/>
            </a:pPr>
            <a:r>
              <a:rPr lang="es-ES_tradnl" altLang="es-ES" sz="3200" dirty="0">
                <a:solidFill>
                  <a:schemeClr val="accent2"/>
                </a:solidFill>
              </a:rPr>
              <a:t>Tener VIH no es tener SIDA</a:t>
            </a:r>
            <a:endParaRPr lang="es-ES" altLang="es-ES" sz="3200" dirty="0">
              <a:solidFill>
                <a:schemeClr val="accent2"/>
              </a:solidFill>
            </a:endParaRPr>
          </a:p>
        </p:txBody>
      </p:sp>
    </p:spTree>
    <p:extLst>
      <p:ext uri="{BB962C8B-B14F-4D97-AF65-F5344CB8AC3E}">
        <p14:creationId xmlns:p14="http://schemas.microsoft.com/office/powerpoint/2010/main" val="9510106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5" name="4 CuadroTexto"/>
          <p:cNvSpPr txBox="1"/>
          <p:nvPr/>
        </p:nvSpPr>
        <p:spPr>
          <a:xfrm>
            <a:off x="251520" y="1506264"/>
            <a:ext cx="2520280" cy="584775"/>
          </a:xfrm>
          <a:prstGeom prst="rect">
            <a:avLst/>
          </a:prstGeom>
          <a:noFill/>
        </p:spPr>
        <p:txBody>
          <a:bodyPr wrap="square" rtlCol="0">
            <a:spAutoFit/>
          </a:bodyPr>
          <a:lstStyle/>
          <a:p>
            <a:r>
              <a:rPr lang="es-VE" sz="3200" dirty="0" smtClean="0">
                <a:solidFill>
                  <a:schemeClr val="accent2"/>
                </a:solidFill>
              </a:rPr>
              <a:t>V.I.H/S.I.D.A</a:t>
            </a:r>
            <a:endParaRPr lang="es-VE" sz="3200" dirty="0">
              <a:solidFill>
                <a:schemeClr val="accent2"/>
              </a:solidFill>
            </a:endParaRPr>
          </a:p>
        </p:txBody>
      </p:sp>
      <p:sp>
        <p:nvSpPr>
          <p:cNvPr id="6" name="5 CuadroTexto"/>
          <p:cNvSpPr txBox="1"/>
          <p:nvPr/>
        </p:nvSpPr>
        <p:spPr>
          <a:xfrm>
            <a:off x="251520" y="2060848"/>
            <a:ext cx="2520280" cy="461665"/>
          </a:xfrm>
          <a:prstGeom prst="rect">
            <a:avLst/>
          </a:prstGeom>
          <a:noFill/>
        </p:spPr>
        <p:txBody>
          <a:bodyPr wrap="square" rtlCol="0">
            <a:spAutoFit/>
          </a:bodyPr>
          <a:lstStyle/>
          <a:p>
            <a:r>
              <a:rPr lang="es-VE" sz="2400" dirty="0" smtClean="0">
                <a:solidFill>
                  <a:schemeClr val="accent2"/>
                </a:solidFill>
              </a:rPr>
              <a:t>Conceptos clave: </a:t>
            </a:r>
            <a:endParaRPr lang="es-VE" sz="2400" dirty="0">
              <a:solidFill>
                <a:schemeClr val="accent2"/>
              </a:solidFill>
            </a:endParaRPr>
          </a:p>
        </p:txBody>
      </p:sp>
      <p:sp>
        <p:nvSpPr>
          <p:cNvPr id="7" name="6 Rectángulo"/>
          <p:cNvSpPr/>
          <p:nvPr/>
        </p:nvSpPr>
        <p:spPr>
          <a:xfrm>
            <a:off x="4572000" y="1506264"/>
            <a:ext cx="4295348" cy="4708981"/>
          </a:xfrm>
          <a:prstGeom prst="rect">
            <a:avLst/>
          </a:prstGeom>
        </p:spPr>
        <p:txBody>
          <a:bodyPr wrap="square">
            <a:spAutoFit/>
          </a:bodyPr>
          <a:lstStyle/>
          <a:p>
            <a:r>
              <a:rPr lang="es-VE" sz="2000" b="1" dirty="0">
                <a:solidFill>
                  <a:schemeClr val="accent2"/>
                </a:solidFill>
              </a:rPr>
              <a:t>Sistema Inmunitario</a:t>
            </a:r>
          </a:p>
          <a:p>
            <a:pPr algn="just"/>
            <a:r>
              <a:rPr lang="es-VE" sz="2000" dirty="0"/>
              <a:t>El  Sistema Inmunitario (S.I.) es el conjunto de tejidos,  células y moléculas responsables de la inmunidad (la protección del cuerpo frente a agentes extraños y perjudiciales), y su respuesta colectiva y coordinada frente a la entrada en el organismo de ciertas sustancias extrañas se denomina respuesta inmunitaria.</a:t>
            </a:r>
          </a:p>
          <a:p>
            <a:r>
              <a:rPr lang="es-VE" sz="2000" dirty="0"/>
              <a:t>Para poder llevar a cabo esta respuesta inmunitaria nuestro cuerpo cuenta con las células del sistema inmunitario, entre las que destacan los linfocitos o glóbulos blancos.</a:t>
            </a:r>
          </a:p>
        </p:txBody>
      </p:sp>
      <p:sp>
        <p:nvSpPr>
          <p:cNvPr id="8" name="7 Rectángulo"/>
          <p:cNvSpPr/>
          <p:nvPr/>
        </p:nvSpPr>
        <p:spPr>
          <a:xfrm>
            <a:off x="251520" y="2852936"/>
            <a:ext cx="4104456" cy="3170099"/>
          </a:xfrm>
          <a:prstGeom prst="rect">
            <a:avLst/>
          </a:prstGeom>
        </p:spPr>
        <p:txBody>
          <a:bodyPr wrap="square">
            <a:spAutoFit/>
          </a:bodyPr>
          <a:lstStyle/>
          <a:p>
            <a:pPr algn="just"/>
            <a:r>
              <a:rPr lang="es-VE" sz="2000" b="1" dirty="0">
                <a:solidFill>
                  <a:schemeClr val="accent2"/>
                </a:solidFill>
              </a:rPr>
              <a:t>Seropositivo/a</a:t>
            </a:r>
          </a:p>
          <a:p>
            <a:pPr algn="just"/>
            <a:r>
              <a:rPr lang="es-VE" sz="2000" dirty="0"/>
              <a:t>Dentro del cuadro clínico del VIH se considera que una persona es seropositiva cuando está infectada por el VIH. La seropositividad se determina mediante la realización de un análisis de sangre que demuestra la presencia de anticuerpos específicos contra el VIH en un organismo infectado.</a:t>
            </a:r>
          </a:p>
        </p:txBody>
      </p:sp>
    </p:spTree>
    <p:extLst>
      <p:ext uri="{BB962C8B-B14F-4D97-AF65-F5344CB8AC3E}">
        <p14:creationId xmlns:p14="http://schemas.microsoft.com/office/powerpoint/2010/main" val="12697805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6" name="5 CuadroTexto"/>
          <p:cNvSpPr txBox="1"/>
          <p:nvPr/>
        </p:nvSpPr>
        <p:spPr>
          <a:xfrm>
            <a:off x="251520" y="1506264"/>
            <a:ext cx="3384376" cy="584775"/>
          </a:xfrm>
          <a:prstGeom prst="rect">
            <a:avLst/>
          </a:prstGeom>
          <a:noFill/>
        </p:spPr>
        <p:txBody>
          <a:bodyPr wrap="square" rtlCol="0">
            <a:spAutoFit/>
          </a:bodyPr>
          <a:lstStyle/>
          <a:p>
            <a:r>
              <a:rPr lang="es-VE" sz="3200" dirty="0" smtClean="0">
                <a:solidFill>
                  <a:schemeClr val="accent2"/>
                </a:solidFill>
              </a:rPr>
              <a:t>V.I.H/S.I.D.A</a:t>
            </a:r>
            <a:endParaRPr lang="es-VE" sz="3200" dirty="0">
              <a:solidFill>
                <a:schemeClr val="accent2"/>
              </a:solidFill>
            </a:endParaRPr>
          </a:p>
        </p:txBody>
      </p:sp>
      <p:sp>
        <p:nvSpPr>
          <p:cNvPr id="8" name="7 Rectángulo"/>
          <p:cNvSpPr/>
          <p:nvPr/>
        </p:nvSpPr>
        <p:spPr>
          <a:xfrm>
            <a:off x="197240" y="2871638"/>
            <a:ext cx="3798696" cy="3477875"/>
          </a:xfrm>
          <a:prstGeom prst="rect">
            <a:avLst/>
          </a:prstGeom>
        </p:spPr>
        <p:txBody>
          <a:bodyPr wrap="square">
            <a:spAutoFit/>
          </a:bodyPr>
          <a:lstStyle/>
          <a:p>
            <a:pPr algn="just"/>
            <a:r>
              <a:rPr lang="es-VE" sz="2000" b="1" dirty="0">
                <a:solidFill>
                  <a:schemeClr val="accent2"/>
                </a:solidFill>
              </a:rPr>
              <a:t>Infecciones </a:t>
            </a:r>
            <a:r>
              <a:rPr lang="es-VE" sz="2000" b="1" dirty="0" smtClean="0">
                <a:solidFill>
                  <a:schemeClr val="accent2"/>
                </a:solidFill>
              </a:rPr>
              <a:t>oportunistas:</a:t>
            </a:r>
            <a:endParaRPr lang="es-VE" sz="2000" b="1" dirty="0">
              <a:solidFill>
                <a:schemeClr val="accent2"/>
              </a:solidFill>
            </a:endParaRPr>
          </a:p>
          <a:p>
            <a:pPr algn="just"/>
            <a:r>
              <a:rPr lang="es-VE" sz="2000" dirty="0"/>
              <a:t>Las  infecciones oportunistas son infecciones producidas por otros agentes que aparecen cuando las defensas inmunitarias de una persona infectada por el VIH son insuficientes. Se trata de infecciones que un sistema inmunitario sano podría combatir pero contra las cuales un organismo infectado es incapaz de protegerse.</a:t>
            </a:r>
          </a:p>
        </p:txBody>
      </p:sp>
      <p:sp>
        <p:nvSpPr>
          <p:cNvPr id="9" name="8 Rectángulo"/>
          <p:cNvSpPr/>
          <p:nvPr/>
        </p:nvSpPr>
        <p:spPr>
          <a:xfrm>
            <a:off x="4557290" y="1855975"/>
            <a:ext cx="4330007" cy="2031325"/>
          </a:xfrm>
          <a:prstGeom prst="rect">
            <a:avLst/>
          </a:prstGeom>
        </p:spPr>
        <p:txBody>
          <a:bodyPr wrap="square">
            <a:spAutoFit/>
          </a:bodyPr>
          <a:lstStyle/>
          <a:p>
            <a:r>
              <a:rPr lang="es-VE" b="1" dirty="0">
                <a:solidFill>
                  <a:schemeClr val="accent2"/>
                </a:solidFill>
              </a:rPr>
              <a:t>Linfocitos </a:t>
            </a:r>
            <a:r>
              <a:rPr lang="es-VE" b="1" dirty="0" smtClean="0">
                <a:solidFill>
                  <a:schemeClr val="accent2"/>
                </a:solidFill>
              </a:rPr>
              <a:t>CD4:</a:t>
            </a:r>
            <a:endParaRPr lang="es-VE" b="1" dirty="0">
              <a:solidFill>
                <a:schemeClr val="accent2"/>
              </a:solidFill>
            </a:endParaRPr>
          </a:p>
          <a:p>
            <a:pPr algn="just"/>
            <a:r>
              <a:rPr lang="es-VE" dirty="0"/>
              <a:t>Los linfocitos CD4 son un tipo de células que forman parte del SI y que se encargan de la fabricación de anticuerpos para combatir las infecciones. Son la diana preferente del VIH. Al destruirlos el VIH acaba con la capacidad defensiva del cuerpo.</a:t>
            </a:r>
          </a:p>
        </p:txBody>
      </p:sp>
      <p:sp>
        <p:nvSpPr>
          <p:cNvPr id="10" name="9 CuadroTexto"/>
          <p:cNvSpPr txBox="1"/>
          <p:nvPr/>
        </p:nvSpPr>
        <p:spPr>
          <a:xfrm>
            <a:off x="268820" y="1947858"/>
            <a:ext cx="3367076" cy="461665"/>
          </a:xfrm>
          <a:prstGeom prst="rect">
            <a:avLst/>
          </a:prstGeom>
          <a:noFill/>
        </p:spPr>
        <p:txBody>
          <a:bodyPr wrap="square" rtlCol="0">
            <a:spAutoFit/>
          </a:bodyPr>
          <a:lstStyle/>
          <a:p>
            <a:r>
              <a:rPr lang="es-VE" sz="2400" dirty="0" smtClean="0">
                <a:solidFill>
                  <a:schemeClr val="accent2"/>
                </a:solidFill>
              </a:rPr>
              <a:t>Conceptos clave: </a:t>
            </a:r>
            <a:endParaRPr lang="es-VE" sz="2400" dirty="0">
              <a:solidFill>
                <a:schemeClr val="accent2"/>
              </a:solidFill>
            </a:endParaRPr>
          </a:p>
        </p:txBody>
      </p:sp>
    </p:spTree>
    <p:extLst>
      <p:ext uri="{BB962C8B-B14F-4D97-AF65-F5344CB8AC3E}">
        <p14:creationId xmlns:p14="http://schemas.microsoft.com/office/powerpoint/2010/main" val="18052004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5" name="4 CuadroTexto"/>
          <p:cNvSpPr txBox="1"/>
          <p:nvPr/>
        </p:nvSpPr>
        <p:spPr>
          <a:xfrm>
            <a:off x="251520" y="1506264"/>
            <a:ext cx="2880320" cy="584775"/>
          </a:xfrm>
          <a:prstGeom prst="rect">
            <a:avLst/>
          </a:prstGeom>
          <a:noFill/>
        </p:spPr>
        <p:txBody>
          <a:bodyPr wrap="square" rtlCol="0">
            <a:spAutoFit/>
          </a:bodyPr>
          <a:lstStyle/>
          <a:p>
            <a:r>
              <a:rPr lang="es-VE" sz="3200" dirty="0" smtClean="0">
                <a:solidFill>
                  <a:schemeClr val="accent2"/>
                </a:solidFill>
              </a:rPr>
              <a:t>V.I.H/S.I.D.A</a:t>
            </a:r>
            <a:endParaRPr lang="es-VE" sz="3200" dirty="0">
              <a:solidFill>
                <a:schemeClr val="accent2"/>
              </a:solidFill>
            </a:endParaRPr>
          </a:p>
        </p:txBody>
      </p:sp>
      <p:sp>
        <p:nvSpPr>
          <p:cNvPr id="6" name="5 Rectángulo"/>
          <p:cNvSpPr/>
          <p:nvPr/>
        </p:nvSpPr>
        <p:spPr>
          <a:xfrm>
            <a:off x="0" y="2924944"/>
            <a:ext cx="8892480" cy="3693319"/>
          </a:xfrm>
          <a:prstGeom prst="rect">
            <a:avLst/>
          </a:prstGeom>
        </p:spPr>
        <p:txBody>
          <a:bodyPr wrap="square">
            <a:spAutoFit/>
          </a:bodyPr>
          <a:lstStyle/>
          <a:p>
            <a:pPr marL="342900" indent="-342900" algn="just" fontAlgn="auto">
              <a:lnSpc>
                <a:spcPct val="90000"/>
              </a:lnSpc>
              <a:spcAft>
                <a:spcPts val="0"/>
              </a:spcAft>
              <a:buFont typeface="Wingdings" pitchFamily="2" charset="2"/>
              <a:buChar char="Ø"/>
              <a:defRPr/>
            </a:pPr>
            <a:r>
              <a:rPr lang="es-VE" sz="2000" dirty="0"/>
              <a:t>El virus se puede transmitir mediante el contacto con la sangre, el semen o los fluidos vaginales infectados</a:t>
            </a:r>
            <a:r>
              <a:rPr lang="es-VE" sz="2000" dirty="0" smtClean="0"/>
              <a:t>.</a:t>
            </a:r>
          </a:p>
          <a:p>
            <a:pPr marL="342900" indent="-342900" algn="just" fontAlgn="auto">
              <a:lnSpc>
                <a:spcPct val="90000"/>
              </a:lnSpc>
              <a:spcAft>
                <a:spcPts val="0"/>
              </a:spcAft>
              <a:buFont typeface="Wingdings" pitchFamily="2" charset="2"/>
              <a:buChar char="Ø"/>
              <a:defRPr/>
            </a:pPr>
            <a:endParaRPr lang="es-ES_tradnl" sz="2000" dirty="0" smtClean="0">
              <a:cs typeface="Arial" charset="0"/>
              <a:sym typeface="Webdings" pitchFamily="18" charset="2"/>
            </a:endParaRPr>
          </a:p>
          <a:p>
            <a:pPr marL="342900" indent="-342900" algn="just" fontAlgn="auto">
              <a:lnSpc>
                <a:spcPct val="90000"/>
              </a:lnSpc>
              <a:spcAft>
                <a:spcPts val="0"/>
              </a:spcAft>
              <a:buFont typeface="Wingdings" pitchFamily="2" charset="2"/>
              <a:buChar char="Ø"/>
              <a:defRPr/>
            </a:pPr>
            <a:r>
              <a:rPr lang="es-ES_tradnl" sz="2000" dirty="0" smtClean="0">
                <a:cs typeface="Arial" charset="0"/>
                <a:sym typeface="Webdings" pitchFamily="18" charset="2"/>
              </a:rPr>
              <a:t>Teniendo </a:t>
            </a:r>
            <a:r>
              <a:rPr lang="es-ES_tradnl" sz="2000" dirty="0">
                <a:cs typeface="Arial" charset="0"/>
                <a:sym typeface="Webdings" pitchFamily="18" charset="2"/>
              </a:rPr>
              <a:t>relaciones sexuales con una persona infectada con el VIH sin usar condón</a:t>
            </a:r>
            <a:r>
              <a:rPr lang="es-ES_tradnl" sz="2000" dirty="0" smtClean="0">
                <a:cs typeface="Arial" charset="0"/>
                <a:sym typeface="Webdings" pitchFamily="18" charset="2"/>
              </a:rPr>
              <a:t>.</a:t>
            </a:r>
          </a:p>
          <a:p>
            <a:pPr marL="342900" indent="-342900" algn="just" fontAlgn="auto">
              <a:lnSpc>
                <a:spcPct val="90000"/>
              </a:lnSpc>
              <a:spcAft>
                <a:spcPts val="0"/>
              </a:spcAft>
              <a:buFont typeface="Wingdings" pitchFamily="2" charset="2"/>
              <a:buChar char="Ø"/>
              <a:defRPr/>
            </a:pPr>
            <a:endParaRPr lang="es-ES_tradnl" sz="2000" dirty="0">
              <a:cs typeface="Arial" charset="0"/>
              <a:sym typeface="Webdings" pitchFamily="18" charset="2"/>
            </a:endParaRPr>
          </a:p>
          <a:p>
            <a:pPr marL="342900" indent="-342900" algn="just" fontAlgn="auto">
              <a:lnSpc>
                <a:spcPct val="90000"/>
              </a:lnSpc>
              <a:spcAft>
                <a:spcPts val="0"/>
              </a:spcAft>
              <a:buFont typeface="Wingdings" pitchFamily="2" charset="2"/>
              <a:buChar char="Ø"/>
              <a:defRPr/>
            </a:pPr>
            <a:r>
              <a:rPr lang="es-ES_tradnl" sz="2000" dirty="0" smtClean="0">
                <a:cs typeface="Arial" charset="0"/>
                <a:sym typeface="Webdings" pitchFamily="18" charset="2"/>
              </a:rPr>
              <a:t>Por </a:t>
            </a:r>
            <a:r>
              <a:rPr lang="es-ES_tradnl" sz="2000" dirty="0">
                <a:cs typeface="Arial" charset="0"/>
                <a:sym typeface="Webdings" pitchFamily="18" charset="2"/>
              </a:rPr>
              <a:t>medio de transfusiones de </a:t>
            </a:r>
            <a:r>
              <a:rPr lang="es-ES_tradnl" sz="2000" dirty="0" smtClean="0">
                <a:cs typeface="Arial" charset="0"/>
                <a:sym typeface="Webdings" pitchFamily="18" charset="2"/>
              </a:rPr>
              <a:t>sangre.</a:t>
            </a:r>
          </a:p>
          <a:p>
            <a:pPr marL="342900" indent="-342900" algn="just" fontAlgn="auto">
              <a:lnSpc>
                <a:spcPct val="90000"/>
              </a:lnSpc>
              <a:spcAft>
                <a:spcPts val="0"/>
              </a:spcAft>
              <a:buFont typeface="Wingdings" pitchFamily="2" charset="2"/>
              <a:buChar char="Ø"/>
              <a:defRPr/>
            </a:pPr>
            <a:endParaRPr lang="es-ES_tradnl" sz="2000" dirty="0">
              <a:cs typeface="Arial" charset="0"/>
              <a:sym typeface="Webdings" pitchFamily="18" charset="2"/>
            </a:endParaRPr>
          </a:p>
          <a:p>
            <a:pPr marL="342900" indent="-342900" algn="just" fontAlgn="auto">
              <a:lnSpc>
                <a:spcPct val="90000"/>
              </a:lnSpc>
              <a:spcAft>
                <a:spcPts val="0"/>
              </a:spcAft>
              <a:buFont typeface="Wingdings" pitchFamily="2" charset="2"/>
              <a:buChar char="Ø"/>
              <a:defRPr/>
            </a:pPr>
            <a:r>
              <a:rPr lang="es-ES_tradnl" sz="2000" dirty="0" smtClean="0">
                <a:cs typeface="Arial" charset="0"/>
                <a:sym typeface="Webdings" pitchFamily="18" charset="2"/>
              </a:rPr>
              <a:t>Transmisión </a:t>
            </a:r>
            <a:r>
              <a:rPr lang="es-ES_tradnl" sz="2000" dirty="0">
                <a:cs typeface="Arial" charset="0"/>
                <a:sym typeface="Webdings" pitchFamily="18" charset="2"/>
              </a:rPr>
              <a:t>perinatal de una madre que esté infectada con el VIH a su bebé durante el embarazo, el parto o la lactancia</a:t>
            </a:r>
            <a:r>
              <a:rPr lang="es-ES_tradnl" sz="2000" dirty="0" smtClean="0">
                <a:cs typeface="Arial" charset="0"/>
                <a:sym typeface="Webdings" pitchFamily="18" charset="2"/>
              </a:rPr>
              <a:t>.</a:t>
            </a:r>
          </a:p>
          <a:p>
            <a:pPr marL="342900" indent="-342900" algn="just" fontAlgn="auto">
              <a:lnSpc>
                <a:spcPct val="90000"/>
              </a:lnSpc>
              <a:spcAft>
                <a:spcPts val="0"/>
              </a:spcAft>
              <a:buFont typeface="Wingdings" pitchFamily="2" charset="2"/>
              <a:buChar char="Ø"/>
              <a:defRPr/>
            </a:pPr>
            <a:endParaRPr lang="es-ES_tradnl" sz="2000" dirty="0">
              <a:cs typeface="Arial" charset="0"/>
              <a:sym typeface="Webdings" pitchFamily="18" charset="2"/>
            </a:endParaRPr>
          </a:p>
          <a:p>
            <a:pPr marL="342900" indent="-342900" algn="just" fontAlgn="auto">
              <a:lnSpc>
                <a:spcPct val="90000"/>
              </a:lnSpc>
              <a:spcAft>
                <a:spcPts val="0"/>
              </a:spcAft>
              <a:buFont typeface="Wingdings" pitchFamily="2" charset="2"/>
              <a:buChar char="Ø"/>
              <a:defRPr/>
            </a:pPr>
            <a:r>
              <a:rPr lang="es-ES_tradnl" sz="2000" dirty="0" smtClean="0">
                <a:cs typeface="Arial" charset="0"/>
                <a:sym typeface="Webdings" pitchFamily="18" charset="2"/>
              </a:rPr>
              <a:t>Mediante </a:t>
            </a:r>
            <a:r>
              <a:rPr lang="es-ES_tradnl" sz="2000" dirty="0">
                <a:cs typeface="Arial" charset="0"/>
                <a:sym typeface="Webdings" pitchFamily="18" charset="2"/>
              </a:rPr>
              <a:t>una inyección con una aguja contaminada con sangre infectada (drogas intravenosas, medicamentos o tatuajes).</a:t>
            </a:r>
            <a:endParaRPr lang="es-VE" sz="2000" dirty="0">
              <a:cs typeface="Arial" charset="0"/>
              <a:sym typeface="Webdings" pitchFamily="18" charset="2"/>
            </a:endParaRPr>
          </a:p>
        </p:txBody>
      </p:sp>
      <p:sp>
        <p:nvSpPr>
          <p:cNvPr id="7" name="6 Rectángulo"/>
          <p:cNvSpPr/>
          <p:nvPr/>
        </p:nvSpPr>
        <p:spPr>
          <a:xfrm>
            <a:off x="245421" y="2106428"/>
            <a:ext cx="5695120" cy="461665"/>
          </a:xfrm>
          <a:prstGeom prst="rect">
            <a:avLst/>
          </a:prstGeom>
        </p:spPr>
        <p:txBody>
          <a:bodyPr wrap="square">
            <a:spAutoFit/>
          </a:bodyPr>
          <a:lstStyle/>
          <a:p>
            <a:r>
              <a:rPr lang="es-ES_tradnl" sz="2400" dirty="0">
                <a:solidFill>
                  <a:schemeClr val="accent2"/>
                </a:solidFill>
              </a:rPr>
              <a:t>Formas de </a:t>
            </a:r>
            <a:r>
              <a:rPr lang="es-ES_tradnl" sz="2400" dirty="0" smtClean="0">
                <a:solidFill>
                  <a:schemeClr val="accent2"/>
                </a:solidFill>
              </a:rPr>
              <a:t>Transmisión del VIH:  </a:t>
            </a:r>
            <a:endParaRPr lang="es-VE" sz="2400" dirty="0"/>
          </a:p>
        </p:txBody>
      </p:sp>
    </p:spTree>
    <p:extLst>
      <p:ext uri="{BB962C8B-B14F-4D97-AF65-F5344CB8AC3E}">
        <p14:creationId xmlns:p14="http://schemas.microsoft.com/office/powerpoint/2010/main" val="38068495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5" name="4 CuadroTexto"/>
          <p:cNvSpPr txBox="1"/>
          <p:nvPr/>
        </p:nvSpPr>
        <p:spPr>
          <a:xfrm>
            <a:off x="611560" y="1548081"/>
            <a:ext cx="2880320" cy="584775"/>
          </a:xfrm>
          <a:prstGeom prst="rect">
            <a:avLst/>
          </a:prstGeom>
          <a:noFill/>
        </p:spPr>
        <p:txBody>
          <a:bodyPr wrap="square" rtlCol="0">
            <a:spAutoFit/>
          </a:bodyPr>
          <a:lstStyle/>
          <a:p>
            <a:r>
              <a:rPr lang="es-VE" sz="3200" dirty="0" smtClean="0">
                <a:solidFill>
                  <a:schemeClr val="accent2"/>
                </a:solidFill>
              </a:rPr>
              <a:t>V.I.H/S.I.D.A</a:t>
            </a:r>
            <a:endParaRPr lang="es-VE" sz="3200" dirty="0">
              <a:solidFill>
                <a:schemeClr val="accent2"/>
              </a:solidFill>
            </a:endParaRPr>
          </a:p>
        </p:txBody>
      </p:sp>
      <p:sp>
        <p:nvSpPr>
          <p:cNvPr id="6" name="5 Rectángulo"/>
          <p:cNvSpPr/>
          <p:nvPr/>
        </p:nvSpPr>
        <p:spPr>
          <a:xfrm>
            <a:off x="251520" y="2132856"/>
            <a:ext cx="4106894" cy="523220"/>
          </a:xfrm>
          <a:prstGeom prst="rect">
            <a:avLst/>
          </a:prstGeom>
        </p:spPr>
        <p:txBody>
          <a:bodyPr wrap="none">
            <a:spAutoFit/>
          </a:bodyPr>
          <a:lstStyle/>
          <a:p>
            <a:r>
              <a:rPr lang="es-ES_tradnl" altLang="es-ES" sz="2800" dirty="0">
                <a:solidFill>
                  <a:schemeClr val="accent2"/>
                </a:solidFill>
              </a:rPr>
              <a:t>El VIH NO se transmite por:</a:t>
            </a:r>
            <a:endParaRPr lang="es-VE" sz="2800" dirty="0"/>
          </a:p>
        </p:txBody>
      </p:sp>
      <p:sp>
        <p:nvSpPr>
          <p:cNvPr id="7" name="6 Rectángulo"/>
          <p:cNvSpPr/>
          <p:nvPr/>
        </p:nvSpPr>
        <p:spPr>
          <a:xfrm>
            <a:off x="-28640" y="2719833"/>
            <a:ext cx="8412798" cy="3970318"/>
          </a:xfrm>
          <a:prstGeom prst="rect">
            <a:avLst/>
          </a:prstGeom>
        </p:spPr>
        <p:txBody>
          <a:bodyPr wrap="square">
            <a:spAutoFit/>
          </a:bodyPr>
          <a:lstStyle/>
          <a:p>
            <a:pPr marL="285750" indent="-285750">
              <a:lnSpc>
                <a:spcPct val="90000"/>
              </a:lnSpc>
              <a:buFont typeface="Wingdings" pitchFamily="2" charset="2"/>
              <a:buChar char="Ø"/>
            </a:pPr>
            <a:r>
              <a:rPr lang="es-ES_tradnl" sz="2000" dirty="0">
                <a:latin typeface="Trebuchet MS" pitchFamily="34" charset="0"/>
                <a:cs typeface="Arial" pitchFamily="34" charset="0"/>
                <a:sym typeface="Webdings" pitchFamily="18" charset="2"/>
              </a:rPr>
              <a:t>Contacto casual (besos, caricias, abrazos, dar la mano, etc</a:t>
            </a:r>
            <a:r>
              <a:rPr lang="es-ES_tradnl" sz="2000" dirty="0" smtClean="0">
                <a:latin typeface="Trebuchet MS" pitchFamily="34" charset="0"/>
                <a:cs typeface="Arial" pitchFamily="34" charset="0"/>
                <a:sym typeface="Webdings" pitchFamily="18" charset="2"/>
              </a:rPr>
              <a:t>.).</a:t>
            </a:r>
          </a:p>
          <a:p>
            <a:pPr marL="285750" indent="-285750">
              <a:lnSpc>
                <a:spcPct val="90000"/>
              </a:lnSpc>
              <a:buFont typeface="Wingdings" pitchFamily="2" charset="2"/>
              <a:buChar char="Ø"/>
            </a:pPr>
            <a:endParaRPr lang="es-ES_tradnl" sz="2000" dirty="0">
              <a:latin typeface="Trebuchet MS" pitchFamily="34" charset="0"/>
              <a:cs typeface="Arial" pitchFamily="34" charset="0"/>
              <a:sym typeface="Webdings" pitchFamily="18" charset="2"/>
            </a:endParaRPr>
          </a:p>
          <a:p>
            <a:pPr marL="285750" indent="-285750">
              <a:lnSpc>
                <a:spcPct val="90000"/>
              </a:lnSpc>
              <a:buFont typeface="Wingdings" pitchFamily="2" charset="2"/>
              <a:buChar char="Ø"/>
            </a:pPr>
            <a:r>
              <a:rPr lang="es-ES_tradnl" sz="2000" dirty="0" smtClean="0">
                <a:latin typeface="Trebuchet MS" pitchFamily="34" charset="0"/>
                <a:cs typeface="Arial" pitchFamily="34" charset="0"/>
                <a:sym typeface="Webdings" pitchFamily="18" charset="2"/>
              </a:rPr>
              <a:t>Picaduras </a:t>
            </a:r>
            <a:r>
              <a:rPr lang="es-ES_tradnl" sz="2000" dirty="0">
                <a:latin typeface="Trebuchet MS" pitchFamily="34" charset="0"/>
                <a:cs typeface="Arial" pitchFamily="34" charset="0"/>
                <a:sym typeface="Webdings" pitchFamily="18" charset="2"/>
              </a:rPr>
              <a:t>de zancudos y otros </a:t>
            </a:r>
            <a:r>
              <a:rPr lang="es-ES_tradnl" sz="2000" dirty="0" smtClean="0">
                <a:latin typeface="Trebuchet MS" pitchFamily="34" charset="0"/>
                <a:cs typeface="Arial" pitchFamily="34" charset="0"/>
                <a:sym typeface="Webdings" pitchFamily="18" charset="2"/>
              </a:rPr>
              <a:t>insectos.</a:t>
            </a:r>
          </a:p>
          <a:p>
            <a:pPr marL="285750" indent="-285750">
              <a:lnSpc>
                <a:spcPct val="90000"/>
              </a:lnSpc>
              <a:buFont typeface="Wingdings" pitchFamily="2" charset="2"/>
              <a:buChar char="Ø"/>
            </a:pPr>
            <a:endParaRPr lang="es-ES_tradnl" sz="2000" dirty="0" smtClean="0">
              <a:latin typeface="Trebuchet MS" pitchFamily="34" charset="0"/>
              <a:cs typeface="Arial" pitchFamily="34" charset="0"/>
              <a:sym typeface="Webdings" pitchFamily="18" charset="2"/>
            </a:endParaRPr>
          </a:p>
          <a:p>
            <a:pPr marL="285750" indent="-285750">
              <a:lnSpc>
                <a:spcPct val="90000"/>
              </a:lnSpc>
              <a:buFont typeface="Wingdings" pitchFamily="2" charset="2"/>
              <a:buChar char="Ø"/>
            </a:pPr>
            <a:r>
              <a:rPr lang="es-ES_tradnl" sz="2000" dirty="0" smtClean="0">
                <a:latin typeface="Trebuchet MS" pitchFamily="34" charset="0"/>
                <a:cs typeface="Arial" pitchFamily="34" charset="0"/>
                <a:sym typeface="Webdings" pitchFamily="18" charset="2"/>
              </a:rPr>
              <a:t>Compartir baños, teléfonos, piscinas</a:t>
            </a:r>
            <a:r>
              <a:rPr lang="es-ES_tradnl" sz="2000" dirty="0" smtClean="0">
                <a:latin typeface="Verdana" pitchFamily="34" charset="0"/>
                <a:sym typeface="Webdings" pitchFamily="18" charset="2"/>
              </a:rPr>
              <a:t>.</a:t>
            </a:r>
          </a:p>
          <a:p>
            <a:pPr marL="285750" indent="-285750">
              <a:lnSpc>
                <a:spcPct val="90000"/>
              </a:lnSpc>
              <a:buFont typeface="Wingdings" pitchFamily="2" charset="2"/>
              <a:buChar char="Ø"/>
            </a:pPr>
            <a:endParaRPr lang="es-ES_tradnl" sz="2000" dirty="0" smtClean="0">
              <a:latin typeface="Verdana" pitchFamily="34" charset="0"/>
              <a:sym typeface="Webdings" pitchFamily="18" charset="2"/>
            </a:endParaRPr>
          </a:p>
          <a:p>
            <a:pPr marL="285750" indent="-285750">
              <a:lnSpc>
                <a:spcPct val="90000"/>
              </a:lnSpc>
              <a:buFont typeface="Wingdings" pitchFamily="2" charset="2"/>
              <a:buChar char="Ø"/>
            </a:pPr>
            <a:r>
              <a:rPr lang="es-ES_tradnl" sz="2000" dirty="0" smtClean="0">
                <a:latin typeface="Trebuchet MS" pitchFamily="34" charset="0"/>
                <a:cs typeface="Arial" pitchFamily="34" charset="0"/>
                <a:sym typeface="Webdings" pitchFamily="18" charset="2"/>
              </a:rPr>
              <a:t>Compartir </a:t>
            </a:r>
            <a:r>
              <a:rPr lang="es-ES_tradnl" sz="2000" dirty="0">
                <a:latin typeface="Trebuchet MS" pitchFamily="34" charset="0"/>
                <a:cs typeface="Arial" pitchFamily="34" charset="0"/>
                <a:sym typeface="Webdings" pitchFamily="18" charset="2"/>
              </a:rPr>
              <a:t>platos, vasos y cubiertos</a:t>
            </a:r>
            <a:r>
              <a:rPr lang="es-ES_tradnl" sz="2000" dirty="0" smtClean="0">
                <a:latin typeface="Trebuchet MS" pitchFamily="34" charset="0"/>
                <a:cs typeface="Arial" pitchFamily="34" charset="0"/>
                <a:sym typeface="Webdings" pitchFamily="18" charset="2"/>
              </a:rPr>
              <a:t>.</a:t>
            </a:r>
          </a:p>
          <a:p>
            <a:pPr marL="285750" indent="-285750">
              <a:lnSpc>
                <a:spcPct val="90000"/>
              </a:lnSpc>
              <a:buFont typeface="Wingdings" pitchFamily="2" charset="2"/>
              <a:buChar char="Ø"/>
            </a:pPr>
            <a:endParaRPr lang="es-ES_tradnl" sz="2000" dirty="0">
              <a:latin typeface="Trebuchet MS" pitchFamily="34" charset="0"/>
              <a:cs typeface="Arial" pitchFamily="34" charset="0"/>
              <a:sym typeface="Webdings" pitchFamily="18" charset="2"/>
            </a:endParaRPr>
          </a:p>
          <a:p>
            <a:pPr marL="285750" indent="-285750">
              <a:lnSpc>
                <a:spcPct val="90000"/>
              </a:lnSpc>
              <a:buFont typeface="Wingdings" pitchFamily="2" charset="2"/>
              <a:buChar char="Ø"/>
            </a:pPr>
            <a:r>
              <a:rPr lang="es-ES_tradnl" sz="2000" dirty="0" smtClean="0">
                <a:latin typeface="Trebuchet MS" pitchFamily="34" charset="0"/>
                <a:cs typeface="Arial" pitchFamily="34" charset="0"/>
                <a:sym typeface="Webdings" pitchFamily="18" charset="2"/>
              </a:rPr>
              <a:t>Contacto </a:t>
            </a:r>
            <a:r>
              <a:rPr lang="es-ES_tradnl" sz="2000" dirty="0">
                <a:latin typeface="Trebuchet MS" pitchFamily="34" charset="0"/>
                <a:cs typeface="Arial" pitchFamily="34" charset="0"/>
                <a:sym typeface="Webdings" pitchFamily="18" charset="2"/>
              </a:rPr>
              <a:t>con lágrimas, sudor o saliva de una persona infectada con VIH</a:t>
            </a:r>
            <a:r>
              <a:rPr lang="es-ES_tradnl" sz="2000" dirty="0" smtClean="0">
                <a:latin typeface="Trebuchet MS" pitchFamily="34" charset="0"/>
                <a:cs typeface="Arial" pitchFamily="34" charset="0"/>
                <a:sym typeface="Webdings" pitchFamily="18" charset="2"/>
              </a:rPr>
              <a:t>.</a:t>
            </a:r>
          </a:p>
          <a:p>
            <a:pPr marL="285750" indent="-285750">
              <a:lnSpc>
                <a:spcPct val="90000"/>
              </a:lnSpc>
              <a:buFont typeface="Wingdings" pitchFamily="2" charset="2"/>
              <a:buChar char="Ø"/>
            </a:pPr>
            <a:endParaRPr lang="es-ES_tradnl" sz="2000" dirty="0">
              <a:latin typeface="Trebuchet MS" pitchFamily="34" charset="0"/>
              <a:cs typeface="Arial" pitchFamily="34" charset="0"/>
              <a:sym typeface="Webdings" pitchFamily="18" charset="2"/>
            </a:endParaRPr>
          </a:p>
          <a:p>
            <a:pPr marL="285750" indent="-285750">
              <a:lnSpc>
                <a:spcPct val="90000"/>
              </a:lnSpc>
              <a:buFont typeface="Wingdings" pitchFamily="2" charset="2"/>
              <a:buChar char="Ø"/>
            </a:pPr>
            <a:r>
              <a:rPr lang="es-ES_tradnl" sz="2000" dirty="0" smtClean="0">
                <a:latin typeface="Trebuchet MS" pitchFamily="34" charset="0"/>
                <a:cs typeface="Arial" pitchFamily="34" charset="0"/>
                <a:sym typeface="Webdings" pitchFamily="18" charset="2"/>
              </a:rPr>
              <a:t>Estornudos </a:t>
            </a:r>
            <a:r>
              <a:rPr lang="es-ES_tradnl" sz="2000" dirty="0">
                <a:latin typeface="Trebuchet MS" pitchFamily="34" charset="0"/>
                <a:cs typeface="Arial" pitchFamily="34" charset="0"/>
                <a:sym typeface="Webdings" pitchFamily="18" charset="2"/>
              </a:rPr>
              <a:t>o tos</a:t>
            </a:r>
            <a:r>
              <a:rPr lang="es-ES_tradnl" sz="2000" dirty="0" smtClean="0">
                <a:latin typeface="Trebuchet MS" pitchFamily="34" charset="0"/>
                <a:cs typeface="Arial" pitchFamily="34" charset="0"/>
                <a:sym typeface="Webdings" pitchFamily="18" charset="2"/>
              </a:rPr>
              <a:t>.</a:t>
            </a:r>
          </a:p>
          <a:p>
            <a:pPr marL="285750" indent="-285750">
              <a:lnSpc>
                <a:spcPct val="90000"/>
              </a:lnSpc>
              <a:buFont typeface="Wingdings" pitchFamily="2" charset="2"/>
              <a:buChar char="Ø"/>
            </a:pPr>
            <a:endParaRPr lang="es-ES_tradnl" sz="2000" dirty="0">
              <a:latin typeface="Trebuchet MS" pitchFamily="34" charset="0"/>
              <a:cs typeface="Arial" pitchFamily="34" charset="0"/>
              <a:sym typeface="Webdings" pitchFamily="18" charset="2"/>
            </a:endParaRPr>
          </a:p>
          <a:p>
            <a:pPr marL="285750" indent="-285750">
              <a:lnSpc>
                <a:spcPct val="90000"/>
              </a:lnSpc>
              <a:buFont typeface="Wingdings" pitchFamily="2" charset="2"/>
              <a:buChar char="Ø"/>
            </a:pPr>
            <a:r>
              <a:rPr lang="es-ES_tradnl" sz="2000" dirty="0" smtClean="0">
                <a:latin typeface="Trebuchet MS" pitchFamily="34" charset="0"/>
                <a:cs typeface="Arial" pitchFamily="34" charset="0"/>
                <a:sym typeface="Webdings" pitchFamily="18" charset="2"/>
              </a:rPr>
              <a:t>Relaciones </a:t>
            </a:r>
            <a:r>
              <a:rPr lang="es-ES_tradnl" sz="2000" dirty="0">
                <a:latin typeface="Trebuchet MS" pitchFamily="34" charset="0"/>
                <a:cs typeface="Arial" pitchFamily="34" charset="0"/>
                <a:sym typeface="Webdings" pitchFamily="18" charset="2"/>
              </a:rPr>
              <a:t>sexuales PROTEGIDAS con condón.</a:t>
            </a:r>
          </a:p>
        </p:txBody>
      </p:sp>
    </p:spTree>
    <p:extLst>
      <p:ext uri="{BB962C8B-B14F-4D97-AF65-F5344CB8AC3E}">
        <p14:creationId xmlns:p14="http://schemas.microsoft.com/office/powerpoint/2010/main" val="2198609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81147" y="620688"/>
            <a:ext cx="5142981" cy="646331"/>
          </a:xfrm>
          <a:prstGeom prst="rect">
            <a:avLst/>
          </a:prstGeom>
          <a:noFill/>
        </p:spPr>
        <p:txBody>
          <a:bodyPr wrap="square" rtlCol="0">
            <a:spAutoFit/>
          </a:bodyPr>
          <a:lstStyle/>
          <a:p>
            <a:r>
              <a:rPr lang="es-VE" sz="3600" dirty="0" smtClean="0">
                <a:solidFill>
                  <a:schemeClr val="accent1"/>
                </a:solidFill>
              </a:rPr>
              <a:t>MÉTODOS HORMONALES: </a:t>
            </a:r>
            <a:endParaRPr lang="es-VE" sz="3600" dirty="0">
              <a:solidFill>
                <a:schemeClr val="accent1"/>
              </a:solidFill>
            </a:endParaRPr>
          </a:p>
        </p:txBody>
      </p:sp>
      <p:sp>
        <p:nvSpPr>
          <p:cNvPr id="5" name="4 CuadroTexto"/>
          <p:cNvSpPr txBox="1"/>
          <p:nvPr/>
        </p:nvSpPr>
        <p:spPr>
          <a:xfrm>
            <a:off x="-33881" y="1498182"/>
            <a:ext cx="4752528" cy="584775"/>
          </a:xfrm>
          <a:prstGeom prst="rect">
            <a:avLst/>
          </a:prstGeom>
          <a:noFill/>
        </p:spPr>
        <p:txBody>
          <a:bodyPr wrap="square" rtlCol="0">
            <a:spAutoFit/>
          </a:bodyPr>
          <a:lstStyle/>
          <a:p>
            <a:r>
              <a:rPr lang="es-VE" sz="3200" dirty="0" smtClean="0">
                <a:solidFill>
                  <a:schemeClr val="accent2"/>
                </a:solidFill>
              </a:rPr>
              <a:t>Inyecciones anticonceptivas</a:t>
            </a:r>
            <a:endParaRPr lang="es-VE" sz="3200" dirty="0">
              <a:solidFill>
                <a:schemeClr val="accent2"/>
              </a:solidFill>
            </a:endParaRPr>
          </a:p>
        </p:txBody>
      </p:sp>
      <p:sp>
        <p:nvSpPr>
          <p:cNvPr id="7" name="6 Rectángulo"/>
          <p:cNvSpPr/>
          <p:nvPr/>
        </p:nvSpPr>
        <p:spPr>
          <a:xfrm>
            <a:off x="-8729" y="3429000"/>
            <a:ext cx="4572000" cy="1200329"/>
          </a:xfrm>
          <a:prstGeom prst="rect">
            <a:avLst/>
          </a:prstGeom>
        </p:spPr>
        <p:txBody>
          <a:bodyPr>
            <a:spAutoFit/>
          </a:bodyPr>
          <a:lstStyle/>
          <a:p>
            <a:pPr marL="285750" indent="-285750" algn="just">
              <a:buClr>
                <a:schemeClr val="accent3">
                  <a:lumMod val="75000"/>
                </a:schemeClr>
              </a:buClr>
              <a:buFont typeface="Arial" pitchFamily="34" charset="0"/>
              <a:buChar char="•"/>
            </a:pPr>
            <a:r>
              <a:rPr lang="es-ES" dirty="0" smtClean="0"/>
              <a:t>La hormona se inyecta en un músculo, habitualmente las nalgas de la mujer, aunque puede inyectarse en la pierna o en el brazo. </a:t>
            </a:r>
          </a:p>
        </p:txBody>
      </p:sp>
      <p:sp>
        <p:nvSpPr>
          <p:cNvPr id="8" name="7 Rectángulo"/>
          <p:cNvSpPr/>
          <p:nvPr/>
        </p:nvSpPr>
        <p:spPr>
          <a:xfrm>
            <a:off x="1674" y="4598309"/>
            <a:ext cx="4572000" cy="1200329"/>
          </a:xfrm>
          <a:prstGeom prst="rect">
            <a:avLst/>
          </a:prstGeom>
        </p:spPr>
        <p:txBody>
          <a:bodyPr>
            <a:spAutoFit/>
          </a:bodyPr>
          <a:lstStyle/>
          <a:p>
            <a:pPr marL="285750" indent="-285750" algn="just">
              <a:buClr>
                <a:schemeClr val="accent3">
                  <a:lumMod val="75000"/>
                </a:schemeClr>
              </a:buClr>
              <a:buFont typeface="Arial" pitchFamily="34" charset="0"/>
              <a:buChar char="•"/>
            </a:pPr>
            <a:r>
              <a:rPr lang="es-ES" dirty="0" smtClean="0"/>
              <a:t>La inyección debe repetirse cada mes o cada tres meses. La primera vez debe colocarse antes del quinto día del ciclo menstrual.</a:t>
            </a:r>
            <a:endParaRPr lang="es-VE" dirty="0"/>
          </a:p>
        </p:txBody>
      </p:sp>
      <p:sp>
        <p:nvSpPr>
          <p:cNvPr id="9" name="8 Rectángulo"/>
          <p:cNvSpPr/>
          <p:nvPr/>
        </p:nvSpPr>
        <p:spPr>
          <a:xfrm>
            <a:off x="1674" y="5740295"/>
            <a:ext cx="4572000" cy="923330"/>
          </a:xfrm>
          <a:prstGeom prst="rect">
            <a:avLst/>
          </a:prstGeom>
        </p:spPr>
        <p:txBody>
          <a:bodyPr>
            <a:spAutoFit/>
          </a:bodyPr>
          <a:lstStyle/>
          <a:p>
            <a:pPr marL="285750" indent="-285750" algn="just">
              <a:buClr>
                <a:schemeClr val="accent3">
                  <a:lumMod val="75000"/>
                </a:schemeClr>
              </a:buClr>
              <a:buFont typeface="Arial" pitchFamily="34" charset="0"/>
              <a:buChar char="•"/>
            </a:pPr>
            <a:r>
              <a:rPr lang="es-ES" dirty="0" smtClean="0"/>
              <a:t>Después de la inyección, las hormonas son liberadas gradualmente en el torrente sanguíneo. </a:t>
            </a:r>
          </a:p>
        </p:txBody>
      </p:sp>
      <p:pic>
        <p:nvPicPr>
          <p:cNvPr id="7170" name="Picture 2" descr="Resultado de imagen para inyecciones anticoncep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271" y="1539824"/>
            <a:ext cx="4578178" cy="3401344"/>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5622643" y="5733256"/>
            <a:ext cx="2664296" cy="369332"/>
          </a:xfrm>
          <a:prstGeom prst="rect">
            <a:avLst/>
          </a:prstGeom>
          <a:noFill/>
        </p:spPr>
        <p:txBody>
          <a:bodyPr wrap="square" rtlCol="0">
            <a:spAutoFit/>
          </a:bodyPr>
          <a:lstStyle/>
          <a:p>
            <a:r>
              <a:rPr lang="es-VE" dirty="0" smtClean="0"/>
              <a:t>99% de efectividad</a:t>
            </a:r>
            <a:endParaRPr lang="es-VE" dirty="0"/>
          </a:p>
        </p:txBody>
      </p:sp>
      <p:sp>
        <p:nvSpPr>
          <p:cNvPr id="2" name="1 Rectángulo"/>
          <p:cNvSpPr/>
          <p:nvPr/>
        </p:nvSpPr>
        <p:spPr>
          <a:xfrm>
            <a:off x="-34818" y="2082957"/>
            <a:ext cx="4572000" cy="1338828"/>
          </a:xfrm>
          <a:prstGeom prst="rect">
            <a:avLst/>
          </a:prstGeom>
        </p:spPr>
        <p:txBody>
          <a:bodyPr>
            <a:spAutoFit/>
          </a:bodyPr>
          <a:lstStyle/>
          <a:p>
            <a:pPr marL="285750" indent="-285750" algn="just">
              <a:lnSpc>
                <a:spcPct val="90000"/>
              </a:lnSpc>
              <a:buFont typeface="Arial" pitchFamily="34" charset="0"/>
              <a:buChar char="•"/>
            </a:pPr>
            <a:r>
              <a:rPr lang="es-ES" altLang="es-ES" dirty="0"/>
              <a:t>Primera vez el 1º día de le menstruación, la siguiente inyección después de un mes (cuatro semanas exactas), o de tres meses (doce semanas exactas), porque hay inyectables mensuales y trimestrales.</a:t>
            </a:r>
          </a:p>
        </p:txBody>
      </p:sp>
    </p:spTree>
    <p:extLst>
      <p:ext uri="{BB962C8B-B14F-4D97-AF65-F5344CB8AC3E}">
        <p14:creationId xmlns:p14="http://schemas.microsoft.com/office/powerpoint/2010/main" val="33695936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77680"/>
            <a:ext cx="7920880" cy="707886"/>
          </a:xfrm>
          <a:prstGeom prst="rect">
            <a:avLst/>
          </a:prstGeom>
          <a:noFill/>
        </p:spPr>
        <p:txBody>
          <a:bodyPr wrap="square" rtlCol="0">
            <a:spAutoFit/>
          </a:bodyPr>
          <a:lstStyle/>
          <a:p>
            <a:r>
              <a:rPr lang="es-VE" sz="4000" dirty="0" smtClean="0">
                <a:solidFill>
                  <a:srgbClr val="FF0000"/>
                </a:solidFill>
              </a:rPr>
              <a:t>Las ITS más frecuentes (No curables)</a:t>
            </a:r>
            <a:endParaRPr lang="es-VE" sz="4000" dirty="0">
              <a:solidFill>
                <a:srgbClr val="FF0000"/>
              </a:solidFill>
            </a:endParaRPr>
          </a:p>
        </p:txBody>
      </p:sp>
      <p:sp>
        <p:nvSpPr>
          <p:cNvPr id="5" name="4 CuadroTexto"/>
          <p:cNvSpPr txBox="1"/>
          <p:nvPr/>
        </p:nvSpPr>
        <p:spPr>
          <a:xfrm>
            <a:off x="611560" y="1508193"/>
            <a:ext cx="3042084" cy="584775"/>
          </a:xfrm>
          <a:prstGeom prst="rect">
            <a:avLst/>
          </a:prstGeom>
          <a:noFill/>
        </p:spPr>
        <p:txBody>
          <a:bodyPr wrap="square" rtlCol="0">
            <a:spAutoFit/>
          </a:bodyPr>
          <a:lstStyle/>
          <a:p>
            <a:r>
              <a:rPr lang="es-VE" sz="3200" dirty="0" smtClean="0">
                <a:solidFill>
                  <a:schemeClr val="accent2"/>
                </a:solidFill>
              </a:rPr>
              <a:t>V.I.H/S.I.D.A</a:t>
            </a:r>
            <a:endParaRPr lang="es-VE" sz="3200" dirty="0">
              <a:solidFill>
                <a:schemeClr val="accent2"/>
              </a:solidFill>
            </a:endParaRPr>
          </a:p>
        </p:txBody>
      </p:sp>
      <p:sp>
        <p:nvSpPr>
          <p:cNvPr id="6" name="5 Rectángulo"/>
          <p:cNvSpPr/>
          <p:nvPr/>
        </p:nvSpPr>
        <p:spPr>
          <a:xfrm>
            <a:off x="395536" y="2924944"/>
            <a:ext cx="8424936" cy="2554545"/>
          </a:xfrm>
          <a:prstGeom prst="rect">
            <a:avLst/>
          </a:prstGeom>
        </p:spPr>
        <p:txBody>
          <a:bodyPr wrap="square">
            <a:spAutoFit/>
          </a:bodyPr>
          <a:lstStyle/>
          <a:p>
            <a:pPr marL="285750" indent="-285750" algn="just">
              <a:buFont typeface="Wingdings" pitchFamily="2" charset="2"/>
              <a:buChar char="Ø"/>
            </a:pPr>
            <a:r>
              <a:rPr lang="es-VE" sz="2000" dirty="0"/>
              <a:t>Al cabo de pocas semanas de la infección con el VIH, pueden aparecer síntomas como fiebre, dolor de garganta y fatiga. Luego, la enfermedad suele ser asintomática hasta que se convierte en SIDA. Los síntomas incluyen pérdida de peso, fiebre o sudores nocturnos, infecciones recurrentes y fatiga</a:t>
            </a:r>
            <a:r>
              <a:rPr lang="es-VE" sz="2000" dirty="0" smtClean="0"/>
              <a:t>.</a:t>
            </a:r>
          </a:p>
          <a:p>
            <a:pPr marL="285750" indent="-285750" algn="just">
              <a:buFont typeface="Wingdings" pitchFamily="2" charset="2"/>
              <a:buChar char="Ø"/>
            </a:pPr>
            <a:endParaRPr lang="es-VE" sz="2000" dirty="0"/>
          </a:p>
          <a:p>
            <a:pPr marL="285750" indent="-285750" algn="just">
              <a:buFont typeface="Wingdings" pitchFamily="2" charset="2"/>
              <a:buChar char="Ø"/>
            </a:pPr>
            <a:r>
              <a:rPr lang="es-VE" sz="2000" dirty="0"/>
              <a:t>No existe una cura para el SIDA, pero la observancia estricta de la terapia antirretroviral puede disminuir significativamente el progreso de la enfermedad y evitar infecciones y complicaciones secundarias.</a:t>
            </a:r>
          </a:p>
        </p:txBody>
      </p:sp>
      <p:sp>
        <p:nvSpPr>
          <p:cNvPr id="7" name="6 CuadroTexto"/>
          <p:cNvSpPr txBox="1"/>
          <p:nvPr/>
        </p:nvSpPr>
        <p:spPr>
          <a:xfrm>
            <a:off x="611560" y="2013184"/>
            <a:ext cx="4392488" cy="461665"/>
          </a:xfrm>
          <a:prstGeom prst="rect">
            <a:avLst/>
          </a:prstGeom>
          <a:noFill/>
        </p:spPr>
        <p:txBody>
          <a:bodyPr wrap="square" rtlCol="0">
            <a:spAutoFit/>
          </a:bodyPr>
          <a:lstStyle/>
          <a:p>
            <a:r>
              <a:rPr lang="es-VE" sz="2400" dirty="0" smtClean="0">
                <a:solidFill>
                  <a:schemeClr val="accent2"/>
                </a:solidFill>
              </a:rPr>
              <a:t>Síntomas y tratamiento: </a:t>
            </a:r>
            <a:endParaRPr lang="es-VE" sz="2400" dirty="0">
              <a:solidFill>
                <a:schemeClr val="accent2"/>
              </a:solidFill>
            </a:endParaRPr>
          </a:p>
        </p:txBody>
      </p:sp>
    </p:spTree>
    <p:extLst>
      <p:ext uri="{BB962C8B-B14F-4D97-AF65-F5344CB8AC3E}">
        <p14:creationId xmlns:p14="http://schemas.microsoft.com/office/powerpoint/2010/main" val="31893071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504" y="577680"/>
            <a:ext cx="8928992" cy="707886"/>
          </a:xfrm>
          <a:prstGeom prst="rect">
            <a:avLst/>
          </a:prstGeom>
          <a:noFill/>
        </p:spPr>
        <p:txBody>
          <a:bodyPr wrap="square" rtlCol="0">
            <a:spAutoFit/>
          </a:bodyPr>
          <a:lstStyle/>
          <a:p>
            <a:r>
              <a:rPr lang="es-VE" sz="4000" dirty="0" smtClean="0">
                <a:solidFill>
                  <a:schemeClr val="accent2"/>
                </a:solidFill>
              </a:rPr>
              <a:t>Relaciones sexuales seguras y de riesgo</a:t>
            </a:r>
            <a:endParaRPr lang="es-VE" sz="4000" dirty="0">
              <a:solidFill>
                <a:schemeClr val="accent2"/>
              </a:solidFill>
            </a:endParaRPr>
          </a:p>
        </p:txBody>
      </p:sp>
      <p:sp>
        <p:nvSpPr>
          <p:cNvPr id="6" name="5 Rectángulo"/>
          <p:cNvSpPr/>
          <p:nvPr/>
        </p:nvSpPr>
        <p:spPr>
          <a:xfrm>
            <a:off x="107504" y="1556792"/>
            <a:ext cx="4572000" cy="5133713"/>
          </a:xfrm>
          <a:prstGeom prst="rect">
            <a:avLst/>
          </a:prstGeom>
        </p:spPr>
        <p:txBody>
          <a:bodyPr>
            <a:spAutoFit/>
          </a:bodyPr>
          <a:lstStyle/>
          <a:p>
            <a:pPr marL="342900" indent="-342900">
              <a:lnSpc>
                <a:spcPct val="80000"/>
              </a:lnSpc>
              <a:spcBef>
                <a:spcPct val="20000"/>
              </a:spcBef>
              <a:buClr>
                <a:schemeClr val="hlink"/>
              </a:buClr>
              <a:buSzPct val="90000"/>
              <a:defRPr/>
            </a:pPr>
            <a:r>
              <a:rPr lang="es-VE" b="1" dirty="0">
                <a:latin typeface="Trebuchet MS" pitchFamily="34" charset="0"/>
                <a:cs typeface="Arial" charset="0"/>
              </a:rPr>
              <a:t>Practicas sin riesgo</a:t>
            </a:r>
          </a:p>
          <a:p>
            <a:pPr marL="342900" indent="-342900">
              <a:lnSpc>
                <a:spcPct val="80000"/>
              </a:lnSpc>
              <a:spcBef>
                <a:spcPct val="20000"/>
              </a:spcBef>
              <a:buClr>
                <a:schemeClr val="hlink"/>
              </a:buClr>
              <a:buSzPct val="90000"/>
              <a:buFont typeface="Wingdings" pitchFamily="2" charset="2"/>
              <a:buChar char="Ø"/>
              <a:defRPr/>
            </a:pPr>
            <a:r>
              <a:rPr lang="es-VE" dirty="0">
                <a:latin typeface="Trebuchet MS" pitchFamily="34" charset="0"/>
                <a:cs typeface="Arial" charset="0"/>
              </a:rPr>
              <a:t>Abrazos y caricias</a:t>
            </a:r>
          </a:p>
          <a:p>
            <a:pPr marL="342900" indent="-342900">
              <a:lnSpc>
                <a:spcPct val="80000"/>
              </a:lnSpc>
              <a:spcBef>
                <a:spcPct val="20000"/>
              </a:spcBef>
              <a:buClr>
                <a:schemeClr val="hlink"/>
              </a:buClr>
              <a:buSzPct val="90000"/>
              <a:buFont typeface="Wingdings" pitchFamily="2" charset="2"/>
              <a:buChar char="Ø"/>
              <a:defRPr/>
            </a:pPr>
            <a:r>
              <a:rPr lang="es-VE" dirty="0">
                <a:latin typeface="Trebuchet MS" pitchFamily="34" charset="0"/>
                <a:cs typeface="Arial" charset="0"/>
              </a:rPr>
              <a:t>Besos secos</a:t>
            </a:r>
          </a:p>
          <a:p>
            <a:pPr marL="342900" indent="-342900">
              <a:lnSpc>
                <a:spcPct val="80000"/>
              </a:lnSpc>
              <a:spcBef>
                <a:spcPct val="20000"/>
              </a:spcBef>
              <a:buClr>
                <a:schemeClr val="hlink"/>
              </a:buClr>
              <a:buSzPct val="90000"/>
              <a:buFont typeface="Wingdings" pitchFamily="2" charset="2"/>
              <a:buChar char="Ø"/>
              <a:defRPr/>
            </a:pPr>
            <a:r>
              <a:rPr lang="es-VE" dirty="0">
                <a:latin typeface="Trebuchet MS" pitchFamily="34" charset="0"/>
                <a:cs typeface="Arial" charset="0"/>
              </a:rPr>
              <a:t>Masajes y frotarse el cuerpo mutuamente</a:t>
            </a:r>
          </a:p>
          <a:p>
            <a:pPr marL="342900" indent="-342900">
              <a:lnSpc>
                <a:spcPct val="80000"/>
              </a:lnSpc>
              <a:spcBef>
                <a:spcPct val="20000"/>
              </a:spcBef>
              <a:buClr>
                <a:schemeClr val="hlink"/>
              </a:buClr>
              <a:buSzPct val="90000"/>
              <a:buFont typeface="Wingdings" pitchFamily="2" charset="2"/>
              <a:buChar char="Ø"/>
              <a:defRPr/>
            </a:pPr>
            <a:r>
              <a:rPr lang="es-VE" dirty="0">
                <a:latin typeface="Trebuchet MS" pitchFamily="34" charset="0"/>
                <a:cs typeface="Arial" charset="0"/>
              </a:rPr>
              <a:t>Masturbación mutua (sin penetración)</a:t>
            </a:r>
          </a:p>
          <a:p>
            <a:pPr marL="342900" indent="-342900">
              <a:lnSpc>
                <a:spcPct val="80000"/>
              </a:lnSpc>
              <a:spcBef>
                <a:spcPct val="20000"/>
              </a:spcBef>
              <a:buClr>
                <a:schemeClr val="hlink"/>
              </a:buClr>
              <a:buSzPct val="90000"/>
              <a:buFont typeface="Wingdings" pitchFamily="2" charset="2"/>
              <a:buChar char="Ø"/>
              <a:defRPr/>
            </a:pPr>
            <a:r>
              <a:rPr lang="es-VE" dirty="0">
                <a:latin typeface="Trebuchet MS" pitchFamily="34" charset="0"/>
                <a:cs typeface="Arial" charset="0"/>
              </a:rPr>
              <a:t>Exhibicionismo  y fantasías sexuales</a:t>
            </a:r>
          </a:p>
          <a:p>
            <a:pPr marL="342900" indent="-342900">
              <a:lnSpc>
                <a:spcPct val="80000"/>
              </a:lnSpc>
              <a:spcBef>
                <a:spcPct val="20000"/>
              </a:spcBef>
              <a:buClr>
                <a:schemeClr val="hlink"/>
              </a:buClr>
              <a:buSzPct val="90000"/>
              <a:defRPr/>
            </a:pPr>
            <a:r>
              <a:rPr lang="es-VE" b="1" dirty="0">
                <a:latin typeface="Trebuchet MS" pitchFamily="34" charset="0"/>
                <a:cs typeface="Arial" charset="0"/>
              </a:rPr>
              <a:t>Practicas de bajo riesgo</a:t>
            </a:r>
          </a:p>
          <a:p>
            <a:pPr marL="342900" indent="-342900">
              <a:lnSpc>
                <a:spcPct val="80000"/>
              </a:lnSpc>
              <a:spcBef>
                <a:spcPct val="20000"/>
              </a:spcBef>
              <a:buClr>
                <a:schemeClr val="hlink"/>
              </a:buClr>
              <a:buSzPct val="90000"/>
              <a:buFont typeface="Wingdings" pitchFamily="2" charset="2"/>
              <a:buChar char="Ø"/>
              <a:defRPr/>
            </a:pPr>
            <a:r>
              <a:rPr lang="es-VE" dirty="0">
                <a:latin typeface="Trebuchet MS" pitchFamily="34" charset="0"/>
                <a:cs typeface="Arial" charset="0"/>
              </a:rPr>
              <a:t>Besos profundos</a:t>
            </a:r>
          </a:p>
          <a:p>
            <a:pPr marL="342900" indent="-342900">
              <a:lnSpc>
                <a:spcPct val="80000"/>
              </a:lnSpc>
              <a:spcBef>
                <a:spcPct val="20000"/>
              </a:spcBef>
              <a:buClr>
                <a:schemeClr val="hlink"/>
              </a:buClr>
              <a:buSzPct val="90000"/>
              <a:buFont typeface="Wingdings" pitchFamily="2" charset="2"/>
              <a:buChar char="Ø"/>
              <a:defRPr/>
            </a:pPr>
            <a:r>
              <a:rPr lang="es-VE" dirty="0">
                <a:latin typeface="Trebuchet MS" pitchFamily="34" charset="0"/>
                <a:cs typeface="Arial" charset="0"/>
              </a:rPr>
              <a:t>Penetración vaginal o anal usando CONDON femenino o masculino</a:t>
            </a:r>
          </a:p>
          <a:p>
            <a:pPr marL="342900" indent="-342900">
              <a:lnSpc>
                <a:spcPct val="80000"/>
              </a:lnSpc>
              <a:spcBef>
                <a:spcPct val="20000"/>
              </a:spcBef>
              <a:buClr>
                <a:schemeClr val="hlink"/>
              </a:buClr>
              <a:buSzPct val="90000"/>
              <a:buFont typeface="Wingdings" pitchFamily="2" charset="2"/>
              <a:buChar char="Ø"/>
              <a:defRPr/>
            </a:pPr>
            <a:r>
              <a:rPr lang="es-VE" dirty="0">
                <a:latin typeface="Trebuchet MS" pitchFamily="34" charset="0"/>
                <a:cs typeface="Arial" charset="0"/>
              </a:rPr>
              <a:t>Sexo oral con condón femenino o masculino</a:t>
            </a:r>
          </a:p>
          <a:p>
            <a:pPr marL="342900" indent="-342900">
              <a:lnSpc>
                <a:spcPct val="80000"/>
              </a:lnSpc>
              <a:spcBef>
                <a:spcPct val="20000"/>
              </a:spcBef>
              <a:buClr>
                <a:schemeClr val="hlink"/>
              </a:buClr>
              <a:buSzPct val="90000"/>
              <a:defRPr/>
            </a:pPr>
            <a:r>
              <a:rPr lang="es-VE" b="1" dirty="0">
                <a:latin typeface="Trebuchet MS" pitchFamily="34" charset="0"/>
                <a:cs typeface="Arial" charset="0"/>
              </a:rPr>
              <a:t>Practicas de alto  riesgo</a:t>
            </a:r>
          </a:p>
          <a:p>
            <a:pPr marL="342900" indent="-342900">
              <a:lnSpc>
                <a:spcPct val="80000"/>
              </a:lnSpc>
              <a:spcBef>
                <a:spcPct val="20000"/>
              </a:spcBef>
              <a:buClr>
                <a:schemeClr val="hlink"/>
              </a:buClr>
              <a:buSzPct val="90000"/>
              <a:buFont typeface="Wingdings" pitchFamily="2" charset="2"/>
              <a:buChar char="Ø"/>
              <a:defRPr/>
            </a:pPr>
            <a:r>
              <a:rPr lang="es-VE" dirty="0">
                <a:latin typeface="Trebuchet MS" pitchFamily="34" charset="0"/>
                <a:cs typeface="Arial" charset="0"/>
              </a:rPr>
              <a:t>Penetración vaginal o anal sin condón</a:t>
            </a:r>
          </a:p>
          <a:p>
            <a:pPr marL="342900" indent="-342900">
              <a:lnSpc>
                <a:spcPct val="80000"/>
              </a:lnSpc>
              <a:spcBef>
                <a:spcPct val="20000"/>
              </a:spcBef>
              <a:buClr>
                <a:schemeClr val="hlink"/>
              </a:buClr>
              <a:buSzPct val="90000"/>
              <a:buFont typeface="Wingdings" pitchFamily="2" charset="2"/>
              <a:buChar char="Ø"/>
              <a:defRPr/>
            </a:pPr>
            <a:r>
              <a:rPr lang="es-VE" dirty="0">
                <a:latin typeface="Trebuchet MS" pitchFamily="34" charset="0"/>
                <a:cs typeface="Arial" charset="0"/>
              </a:rPr>
              <a:t>Sexo oral sin protección</a:t>
            </a:r>
          </a:p>
          <a:p>
            <a:pPr marL="342900" indent="-342900">
              <a:lnSpc>
                <a:spcPct val="80000"/>
              </a:lnSpc>
              <a:spcBef>
                <a:spcPct val="20000"/>
              </a:spcBef>
              <a:buClr>
                <a:schemeClr val="hlink"/>
              </a:buClr>
              <a:buSzPct val="90000"/>
              <a:buFont typeface="Wingdings" pitchFamily="2" charset="2"/>
              <a:buChar char="Ø"/>
              <a:defRPr/>
            </a:pPr>
            <a:r>
              <a:rPr lang="es-VE" dirty="0">
                <a:latin typeface="Trebuchet MS" pitchFamily="34" charset="0"/>
                <a:cs typeface="Arial" charset="0"/>
              </a:rPr>
              <a:t>Semen u orina en la boca</a:t>
            </a:r>
          </a:p>
          <a:p>
            <a:pPr marL="342900" indent="-342900">
              <a:lnSpc>
                <a:spcPct val="80000"/>
              </a:lnSpc>
              <a:spcBef>
                <a:spcPct val="20000"/>
              </a:spcBef>
              <a:buClr>
                <a:schemeClr val="hlink"/>
              </a:buClr>
              <a:buSzPct val="90000"/>
              <a:buFont typeface="Wingdings" pitchFamily="2" charset="2"/>
              <a:buChar char="Ø"/>
              <a:defRPr/>
            </a:pPr>
            <a:r>
              <a:rPr lang="es-VE" dirty="0">
                <a:latin typeface="Trebuchet MS" pitchFamily="34" charset="0"/>
                <a:cs typeface="Arial" charset="0"/>
              </a:rPr>
              <a:t>Compartir juguetes sexuales</a:t>
            </a:r>
          </a:p>
          <a:p>
            <a:pPr marL="342900" indent="-342900">
              <a:lnSpc>
                <a:spcPct val="80000"/>
              </a:lnSpc>
              <a:spcBef>
                <a:spcPct val="20000"/>
              </a:spcBef>
              <a:buClr>
                <a:schemeClr val="hlink"/>
              </a:buClr>
              <a:buSzPct val="90000"/>
              <a:buFont typeface="Wingdings" pitchFamily="2" charset="2"/>
              <a:buChar char="Ø"/>
              <a:defRPr/>
            </a:pPr>
            <a:r>
              <a:rPr lang="es-VE" dirty="0">
                <a:latin typeface="Trebuchet MS" pitchFamily="34" charset="0"/>
                <a:cs typeface="Arial" charset="0"/>
              </a:rPr>
              <a:t>Juegos que generen lesiones</a:t>
            </a:r>
          </a:p>
        </p:txBody>
      </p:sp>
      <p:pic>
        <p:nvPicPr>
          <p:cNvPr id="13314" name="Picture 2" descr="Resultado de imagen para sexualidad respons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32456"/>
            <a:ext cx="3262183" cy="511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640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404664"/>
            <a:ext cx="8153400" cy="990600"/>
          </a:xfrm>
        </p:spPr>
        <p:txBody>
          <a:bodyPr>
            <a:norm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1394004" y="2875002"/>
            <a:ext cx="6355992" cy="1107996"/>
          </a:xfrm>
          <a:prstGeom prst="rect">
            <a:avLst/>
          </a:prstGeom>
          <a:noFill/>
        </p:spPr>
        <p:txBody>
          <a:bodyPr wrap="square" rtlCol="0">
            <a:spAutoFit/>
          </a:bodyPr>
          <a:lstStyle/>
          <a:p>
            <a:r>
              <a:rPr lang="es-VE" sz="6600" dirty="0" smtClean="0">
                <a:solidFill>
                  <a:schemeClr val="accent2"/>
                </a:solidFill>
              </a:rPr>
              <a:t>Cacería de firmas</a:t>
            </a:r>
            <a:endParaRPr lang="es-VE" sz="6600" dirty="0">
              <a:solidFill>
                <a:schemeClr val="accent2"/>
              </a:solidFill>
            </a:endParaRPr>
          </a:p>
        </p:txBody>
      </p:sp>
    </p:spTree>
    <p:extLst>
      <p:ext uri="{BB962C8B-B14F-4D97-AF65-F5344CB8AC3E}">
        <p14:creationId xmlns:p14="http://schemas.microsoft.com/office/powerpoint/2010/main" val="19621039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404664"/>
            <a:ext cx="8153400" cy="990600"/>
          </a:xfrm>
        </p:spPr>
        <p:txBody>
          <a:bodyPr>
            <a:norm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618067" y="2014868"/>
            <a:ext cx="7848872" cy="3139321"/>
          </a:xfrm>
          <a:prstGeom prst="rect">
            <a:avLst/>
          </a:prstGeom>
          <a:noFill/>
        </p:spPr>
        <p:txBody>
          <a:bodyPr wrap="square" rtlCol="0">
            <a:spAutoFit/>
          </a:bodyPr>
          <a:lstStyle/>
          <a:p>
            <a:r>
              <a:rPr lang="es-VE" sz="6600" dirty="0" smtClean="0">
                <a:solidFill>
                  <a:schemeClr val="accent2"/>
                </a:solidFill>
              </a:rPr>
              <a:t>Lluvia de ideas: </a:t>
            </a:r>
          </a:p>
          <a:p>
            <a:r>
              <a:rPr lang="es-VE" sz="6600" dirty="0" smtClean="0">
                <a:solidFill>
                  <a:schemeClr val="accent2"/>
                </a:solidFill>
              </a:rPr>
              <a:t>¡Dime un derecho sexual y reproductivo!</a:t>
            </a:r>
            <a:endParaRPr lang="es-VE" sz="6600" dirty="0">
              <a:solidFill>
                <a:schemeClr val="accent2"/>
              </a:solidFill>
            </a:endParaRPr>
          </a:p>
        </p:txBody>
      </p:sp>
    </p:spTree>
    <p:extLst>
      <p:ext uri="{BB962C8B-B14F-4D97-AF65-F5344CB8AC3E}">
        <p14:creationId xmlns:p14="http://schemas.microsoft.com/office/powerpoint/2010/main" val="2321877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0663" y="2060848"/>
            <a:ext cx="5760640" cy="1569660"/>
          </a:xfrm>
          <a:prstGeom prst="rect">
            <a:avLst/>
          </a:prstGeom>
          <a:noFill/>
        </p:spPr>
        <p:txBody>
          <a:bodyPr wrap="square" rtlCol="0">
            <a:spAutoFit/>
          </a:bodyPr>
          <a:lstStyle/>
          <a:p>
            <a:r>
              <a:rPr lang="es-VE" sz="4800" dirty="0" smtClean="0">
                <a:solidFill>
                  <a:schemeClr val="accent2"/>
                </a:solidFill>
              </a:rPr>
              <a:t>DERECHOS SEXUALES Y REPRODUCTIVOS </a:t>
            </a:r>
            <a:endParaRPr lang="es-VE" sz="4800" dirty="0">
              <a:solidFill>
                <a:schemeClr val="accent2"/>
              </a:solidFill>
            </a:endParaRPr>
          </a:p>
        </p:txBody>
      </p:sp>
      <p:sp>
        <p:nvSpPr>
          <p:cNvPr id="2" name="1 CuadroTexto"/>
          <p:cNvSpPr txBox="1"/>
          <p:nvPr/>
        </p:nvSpPr>
        <p:spPr>
          <a:xfrm>
            <a:off x="610663" y="453534"/>
            <a:ext cx="4176464" cy="923330"/>
          </a:xfrm>
          <a:prstGeom prst="rect">
            <a:avLst/>
          </a:prstGeom>
          <a:noFill/>
        </p:spPr>
        <p:txBody>
          <a:bodyPr wrap="square" rtlCol="0">
            <a:spAutoFit/>
          </a:bodyPr>
          <a:lstStyle/>
          <a:p>
            <a:r>
              <a:rPr lang="es-VE" sz="5400" dirty="0" smtClean="0">
                <a:solidFill>
                  <a:schemeClr val="accent1"/>
                </a:solidFill>
              </a:rPr>
              <a:t>Tema a tratar </a:t>
            </a:r>
            <a:endParaRPr lang="es-VE" sz="5400" dirty="0">
              <a:solidFill>
                <a:schemeClr val="accent1"/>
              </a:solidFill>
            </a:endParaRPr>
          </a:p>
        </p:txBody>
      </p:sp>
    </p:spTree>
    <p:extLst>
      <p:ext uri="{BB962C8B-B14F-4D97-AF65-F5344CB8AC3E}">
        <p14:creationId xmlns:p14="http://schemas.microsoft.com/office/powerpoint/2010/main" val="35677545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9602" y="677480"/>
            <a:ext cx="7416824" cy="584775"/>
          </a:xfrm>
          <a:prstGeom prst="rect">
            <a:avLst/>
          </a:prstGeom>
          <a:noFill/>
        </p:spPr>
        <p:txBody>
          <a:bodyPr wrap="square" rtlCol="0">
            <a:spAutoFit/>
          </a:bodyPr>
          <a:lstStyle/>
          <a:p>
            <a:r>
              <a:rPr lang="es-VE" sz="3200" dirty="0" smtClean="0">
                <a:solidFill>
                  <a:schemeClr val="accent2"/>
                </a:solidFill>
              </a:rPr>
              <a:t>DERECHOS SEXUALES Y REPRODUCTIVOS</a:t>
            </a:r>
            <a:endParaRPr lang="es-VE" sz="3200" dirty="0">
              <a:solidFill>
                <a:schemeClr val="accent2"/>
              </a:solidFill>
            </a:endParaRPr>
          </a:p>
        </p:txBody>
      </p:sp>
      <p:sp>
        <p:nvSpPr>
          <p:cNvPr id="5" name="4 CuadroTexto"/>
          <p:cNvSpPr txBox="1"/>
          <p:nvPr/>
        </p:nvSpPr>
        <p:spPr>
          <a:xfrm>
            <a:off x="251520" y="1450484"/>
            <a:ext cx="4841038" cy="707886"/>
          </a:xfrm>
          <a:prstGeom prst="rect">
            <a:avLst/>
          </a:prstGeom>
          <a:noFill/>
        </p:spPr>
        <p:txBody>
          <a:bodyPr wrap="square" rtlCol="0">
            <a:spAutoFit/>
          </a:bodyPr>
          <a:lstStyle/>
          <a:p>
            <a:r>
              <a:rPr lang="es-VE" sz="4000" dirty="0" smtClean="0">
                <a:solidFill>
                  <a:schemeClr val="accent2"/>
                </a:solidFill>
              </a:rPr>
              <a:t>¿Qué es un derecho?</a:t>
            </a:r>
            <a:endParaRPr lang="es-VE" sz="4000" dirty="0">
              <a:solidFill>
                <a:schemeClr val="accent2"/>
              </a:solidFill>
            </a:endParaRPr>
          </a:p>
        </p:txBody>
      </p:sp>
      <p:sp>
        <p:nvSpPr>
          <p:cNvPr id="6" name="5 CuadroTexto"/>
          <p:cNvSpPr txBox="1"/>
          <p:nvPr/>
        </p:nvSpPr>
        <p:spPr>
          <a:xfrm>
            <a:off x="17300" y="2276872"/>
            <a:ext cx="4554700" cy="1477328"/>
          </a:xfrm>
          <a:prstGeom prst="rect">
            <a:avLst/>
          </a:prstGeom>
          <a:noFill/>
        </p:spPr>
        <p:txBody>
          <a:bodyPr wrap="square" rtlCol="0">
            <a:spAutoFit/>
          </a:bodyPr>
          <a:lstStyle/>
          <a:p>
            <a:pPr marL="457200" indent="-457200" algn="just">
              <a:buFont typeface="Wingdings" pitchFamily="2" charset="2"/>
              <a:buChar char="Ø"/>
            </a:pPr>
            <a:r>
              <a:rPr lang="es-MX" altLang="es-ES" sz="2400" dirty="0"/>
              <a:t>Conjunto de principios y reglas a las que están sometidas las relaciones </a:t>
            </a:r>
            <a:r>
              <a:rPr lang="es-MX" altLang="es-ES" sz="2400" dirty="0" smtClean="0"/>
              <a:t>humanas. </a:t>
            </a:r>
            <a:endParaRPr lang="es-MX" altLang="es-ES" sz="2400" dirty="0"/>
          </a:p>
          <a:p>
            <a:pPr marL="342900" indent="-342900">
              <a:buFont typeface="Wingdings" pitchFamily="2" charset="2"/>
              <a:buChar char="Ø"/>
            </a:pPr>
            <a:endParaRPr lang="es-VE" dirty="0"/>
          </a:p>
        </p:txBody>
      </p:sp>
      <p:sp>
        <p:nvSpPr>
          <p:cNvPr id="7" name="6 CuadroTexto"/>
          <p:cNvSpPr txBox="1"/>
          <p:nvPr/>
        </p:nvSpPr>
        <p:spPr>
          <a:xfrm>
            <a:off x="17300" y="4149080"/>
            <a:ext cx="4554700" cy="1938992"/>
          </a:xfrm>
          <a:prstGeom prst="rect">
            <a:avLst/>
          </a:prstGeom>
          <a:noFill/>
        </p:spPr>
        <p:txBody>
          <a:bodyPr wrap="square" rtlCol="0">
            <a:spAutoFit/>
          </a:bodyPr>
          <a:lstStyle/>
          <a:p>
            <a:pPr marL="342900" indent="-342900" algn="just">
              <a:buFont typeface="Wingdings" pitchFamily="2" charset="2"/>
              <a:buChar char="Ø"/>
            </a:pPr>
            <a:r>
              <a:rPr lang="es-MX" altLang="es-ES" sz="2400" dirty="0"/>
              <a:t>Un derecho nos da la posibilidad de exigir todo aquello que la ley o la autoridad establece a nuestro </a:t>
            </a:r>
            <a:r>
              <a:rPr lang="es-MX" altLang="es-ES" sz="2400" dirty="0" smtClean="0"/>
              <a:t>favor. </a:t>
            </a:r>
            <a:endParaRPr lang="es-VE" sz="2400" dirty="0"/>
          </a:p>
        </p:txBody>
      </p:sp>
      <p:pic>
        <p:nvPicPr>
          <p:cNvPr id="14338" name="Picture 2" descr="Resultado de imagen para derecho sex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90920"/>
            <a:ext cx="4106850" cy="432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1596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9602" y="677480"/>
            <a:ext cx="7416824" cy="584775"/>
          </a:xfrm>
          <a:prstGeom prst="rect">
            <a:avLst/>
          </a:prstGeom>
          <a:noFill/>
        </p:spPr>
        <p:txBody>
          <a:bodyPr wrap="square" rtlCol="0">
            <a:spAutoFit/>
          </a:bodyPr>
          <a:lstStyle/>
          <a:p>
            <a:r>
              <a:rPr lang="es-VE" sz="3200" dirty="0" smtClean="0">
                <a:solidFill>
                  <a:schemeClr val="accent2"/>
                </a:solidFill>
              </a:rPr>
              <a:t>DERECHOS SEXUALES Y REPRODUCTIVOS</a:t>
            </a:r>
            <a:endParaRPr lang="es-VE" sz="3200" dirty="0">
              <a:solidFill>
                <a:schemeClr val="accent2"/>
              </a:solidFill>
            </a:endParaRPr>
          </a:p>
        </p:txBody>
      </p:sp>
      <p:sp>
        <p:nvSpPr>
          <p:cNvPr id="5" name="4 Rectángulo"/>
          <p:cNvSpPr/>
          <p:nvPr/>
        </p:nvSpPr>
        <p:spPr>
          <a:xfrm>
            <a:off x="221126" y="2132856"/>
            <a:ext cx="4320480" cy="3877985"/>
          </a:xfrm>
          <a:prstGeom prst="rect">
            <a:avLst/>
          </a:prstGeom>
        </p:spPr>
        <p:txBody>
          <a:bodyPr wrap="square">
            <a:spAutoFit/>
          </a:bodyPr>
          <a:lstStyle/>
          <a:p>
            <a:pPr lvl="0" algn="just">
              <a:lnSpc>
                <a:spcPct val="150000"/>
              </a:lnSpc>
            </a:pPr>
            <a:r>
              <a:rPr lang="es-VE" sz="2400" b="1" dirty="0">
                <a:solidFill>
                  <a:schemeClr val="accent2"/>
                </a:solidFill>
              </a:rPr>
              <a:t>Derechos sexuales</a:t>
            </a:r>
            <a:r>
              <a:rPr lang="es-VE" sz="2400" dirty="0">
                <a:solidFill>
                  <a:schemeClr val="accent2"/>
                </a:solidFill>
              </a:rPr>
              <a:t>: </a:t>
            </a:r>
            <a:endParaRPr lang="es-VE" sz="2400" dirty="0" smtClean="0">
              <a:solidFill>
                <a:schemeClr val="accent2"/>
              </a:solidFill>
            </a:endParaRPr>
          </a:p>
          <a:p>
            <a:pPr lvl="0" algn="just">
              <a:lnSpc>
                <a:spcPct val="150000"/>
              </a:lnSpc>
            </a:pPr>
            <a:r>
              <a:rPr lang="es-VE" sz="2000" dirty="0"/>
              <a:t>H</a:t>
            </a:r>
            <a:r>
              <a:rPr lang="es-VE" sz="2000" dirty="0" smtClean="0"/>
              <a:t>ace </a:t>
            </a:r>
            <a:r>
              <a:rPr lang="es-VE" sz="2000" dirty="0"/>
              <a:t>referencia al derecho humano reconocido a expresar la propia sexualidad sin discriminación por motivos de orientación sexual. El derecho a la sexualidad reconoce el derecho la libertad de orientación sexual de las personas y su diversidad. </a:t>
            </a:r>
          </a:p>
        </p:txBody>
      </p:sp>
      <p:pic>
        <p:nvPicPr>
          <p:cNvPr id="15362" name="Picture 2" descr="Resultado de imagen para derechos sexu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773" y="1700808"/>
            <a:ext cx="4512174"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9451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9602" y="677480"/>
            <a:ext cx="7416824" cy="584775"/>
          </a:xfrm>
          <a:prstGeom prst="rect">
            <a:avLst/>
          </a:prstGeom>
          <a:noFill/>
        </p:spPr>
        <p:txBody>
          <a:bodyPr wrap="square" rtlCol="0">
            <a:spAutoFit/>
          </a:bodyPr>
          <a:lstStyle/>
          <a:p>
            <a:r>
              <a:rPr lang="es-VE" sz="3200" dirty="0" smtClean="0">
                <a:solidFill>
                  <a:schemeClr val="accent2"/>
                </a:solidFill>
              </a:rPr>
              <a:t>DERECHOS SEXUALES Y REPRODUCTIVOS</a:t>
            </a:r>
            <a:endParaRPr lang="es-VE" sz="3200" dirty="0">
              <a:solidFill>
                <a:schemeClr val="accent2"/>
              </a:solidFill>
            </a:endParaRPr>
          </a:p>
        </p:txBody>
      </p:sp>
      <p:sp>
        <p:nvSpPr>
          <p:cNvPr id="5" name="4 Rectángulo"/>
          <p:cNvSpPr/>
          <p:nvPr/>
        </p:nvSpPr>
        <p:spPr>
          <a:xfrm>
            <a:off x="251520" y="1772816"/>
            <a:ext cx="8496944" cy="830997"/>
          </a:xfrm>
          <a:prstGeom prst="rect">
            <a:avLst/>
          </a:prstGeom>
        </p:spPr>
        <p:txBody>
          <a:bodyPr wrap="square">
            <a:spAutoFit/>
          </a:bodyPr>
          <a:lstStyle/>
          <a:p>
            <a:pPr marL="342900" indent="-342900" algn="just">
              <a:buFont typeface="Wingdings" pitchFamily="2" charset="2"/>
              <a:buChar char="Ø"/>
            </a:pPr>
            <a:r>
              <a:rPr lang="es-VE" sz="2400" dirty="0"/>
              <a:t>La Federación Internacional de Planificación Familiar (IPPF) afirma que los derechos sexuales son derechos humanos. </a:t>
            </a:r>
          </a:p>
        </p:txBody>
      </p:sp>
      <p:sp>
        <p:nvSpPr>
          <p:cNvPr id="6" name="5 Rectángulo"/>
          <p:cNvSpPr/>
          <p:nvPr/>
        </p:nvSpPr>
        <p:spPr>
          <a:xfrm>
            <a:off x="245421" y="3429000"/>
            <a:ext cx="8496944" cy="1569660"/>
          </a:xfrm>
          <a:prstGeom prst="rect">
            <a:avLst/>
          </a:prstGeom>
        </p:spPr>
        <p:txBody>
          <a:bodyPr wrap="square">
            <a:spAutoFit/>
          </a:bodyPr>
          <a:lstStyle/>
          <a:p>
            <a:pPr marL="342900" indent="-342900" algn="just">
              <a:buFont typeface="Wingdings" pitchFamily="2" charset="2"/>
              <a:buChar char="Ø"/>
            </a:pPr>
            <a:r>
              <a:rPr lang="es-VE" sz="2400" dirty="0"/>
              <a:t>Los derechos sexuales están constituidos por una serie de beneficios relativos a la sexualidad que emanan de los derechos a la libertad, igualdad, privacidad, autonomía, integridad y dignidad de todas las personas. </a:t>
            </a:r>
          </a:p>
        </p:txBody>
      </p:sp>
    </p:spTree>
    <p:extLst>
      <p:ext uri="{BB962C8B-B14F-4D97-AF65-F5344CB8AC3E}">
        <p14:creationId xmlns:p14="http://schemas.microsoft.com/office/powerpoint/2010/main" val="39387255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9602" y="677480"/>
            <a:ext cx="7416824" cy="584775"/>
          </a:xfrm>
          <a:prstGeom prst="rect">
            <a:avLst/>
          </a:prstGeom>
          <a:noFill/>
        </p:spPr>
        <p:txBody>
          <a:bodyPr wrap="square" rtlCol="0">
            <a:spAutoFit/>
          </a:bodyPr>
          <a:lstStyle/>
          <a:p>
            <a:r>
              <a:rPr lang="es-VE" sz="3200" dirty="0" smtClean="0">
                <a:solidFill>
                  <a:schemeClr val="accent2"/>
                </a:solidFill>
              </a:rPr>
              <a:t>DERECHOS SEXUALES Y REPRODUCTIVOS</a:t>
            </a:r>
            <a:endParaRPr lang="es-VE" sz="3200" dirty="0">
              <a:solidFill>
                <a:schemeClr val="accent2"/>
              </a:solidFill>
            </a:endParaRPr>
          </a:p>
        </p:txBody>
      </p:sp>
      <p:sp>
        <p:nvSpPr>
          <p:cNvPr id="5" name="4 Rectángulo"/>
          <p:cNvSpPr/>
          <p:nvPr/>
        </p:nvSpPr>
        <p:spPr>
          <a:xfrm>
            <a:off x="611560" y="1628799"/>
            <a:ext cx="5713359" cy="461665"/>
          </a:xfrm>
          <a:prstGeom prst="rect">
            <a:avLst/>
          </a:prstGeom>
        </p:spPr>
        <p:txBody>
          <a:bodyPr wrap="none">
            <a:spAutoFit/>
          </a:bodyPr>
          <a:lstStyle/>
          <a:p>
            <a:pPr algn="just"/>
            <a:r>
              <a:rPr lang="es-VE" sz="2400" dirty="0">
                <a:solidFill>
                  <a:schemeClr val="accent2"/>
                </a:solidFill>
              </a:rPr>
              <a:t>Los diez derechos sexuales según la IPPF son:</a:t>
            </a:r>
          </a:p>
        </p:txBody>
      </p:sp>
      <p:sp>
        <p:nvSpPr>
          <p:cNvPr id="6" name="5 Rectángulo"/>
          <p:cNvSpPr/>
          <p:nvPr/>
        </p:nvSpPr>
        <p:spPr>
          <a:xfrm>
            <a:off x="179512" y="2286349"/>
            <a:ext cx="4392488" cy="1938992"/>
          </a:xfrm>
          <a:prstGeom prst="rect">
            <a:avLst/>
          </a:prstGeom>
        </p:spPr>
        <p:txBody>
          <a:bodyPr wrap="square">
            <a:spAutoFit/>
          </a:bodyPr>
          <a:lstStyle/>
          <a:p>
            <a:pPr algn="just"/>
            <a:r>
              <a:rPr lang="es-VE" sz="2400" b="1" i="1" dirty="0"/>
              <a:t>Artículo 1</a:t>
            </a:r>
            <a:r>
              <a:rPr lang="es-VE" sz="2400" dirty="0"/>
              <a:t>. Derecho a la igualdad, a una protección legal igualitaria y a vivir libres de toda forma de discriminación basada en el sexo, la sexualidad o el género. </a:t>
            </a:r>
          </a:p>
        </p:txBody>
      </p:sp>
      <p:sp>
        <p:nvSpPr>
          <p:cNvPr id="7" name="6 Rectángulo"/>
          <p:cNvSpPr/>
          <p:nvPr/>
        </p:nvSpPr>
        <p:spPr>
          <a:xfrm>
            <a:off x="4572000" y="4437112"/>
            <a:ext cx="4572000" cy="1846659"/>
          </a:xfrm>
          <a:prstGeom prst="rect">
            <a:avLst/>
          </a:prstGeom>
        </p:spPr>
        <p:txBody>
          <a:bodyPr>
            <a:spAutoFit/>
          </a:bodyPr>
          <a:lstStyle/>
          <a:p>
            <a:pPr algn="just"/>
            <a:endParaRPr lang="es-VE" dirty="0"/>
          </a:p>
          <a:p>
            <a:pPr algn="just"/>
            <a:r>
              <a:rPr lang="es-VE" sz="2400" b="1" dirty="0"/>
              <a:t>Artículo 2. </a:t>
            </a:r>
            <a:r>
              <a:rPr lang="es-VE" sz="2400" dirty="0"/>
              <a:t>El derecho de todas las personas a la participación, sin importar su sexo, sexualidad o género. </a:t>
            </a:r>
          </a:p>
        </p:txBody>
      </p:sp>
    </p:spTree>
    <p:extLst>
      <p:ext uri="{BB962C8B-B14F-4D97-AF65-F5344CB8AC3E}">
        <p14:creationId xmlns:p14="http://schemas.microsoft.com/office/powerpoint/2010/main" val="33857488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9602" y="677480"/>
            <a:ext cx="7416824" cy="584775"/>
          </a:xfrm>
          <a:prstGeom prst="rect">
            <a:avLst/>
          </a:prstGeom>
          <a:noFill/>
        </p:spPr>
        <p:txBody>
          <a:bodyPr wrap="square" rtlCol="0">
            <a:spAutoFit/>
          </a:bodyPr>
          <a:lstStyle/>
          <a:p>
            <a:r>
              <a:rPr lang="es-VE" sz="3200" dirty="0" smtClean="0">
                <a:solidFill>
                  <a:schemeClr val="accent2"/>
                </a:solidFill>
              </a:rPr>
              <a:t>DERECHOS SEXUALES Y REPRODUCTIVOS</a:t>
            </a:r>
            <a:endParaRPr lang="es-VE" sz="3200" dirty="0">
              <a:solidFill>
                <a:schemeClr val="accent2"/>
              </a:solidFill>
            </a:endParaRPr>
          </a:p>
        </p:txBody>
      </p:sp>
      <p:sp>
        <p:nvSpPr>
          <p:cNvPr id="5" name="4 Rectángulo"/>
          <p:cNvSpPr/>
          <p:nvPr/>
        </p:nvSpPr>
        <p:spPr>
          <a:xfrm>
            <a:off x="473543" y="1556792"/>
            <a:ext cx="4081058" cy="1200329"/>
          </a:xfrm>
          <a:prstGeom prst="rect">
            <a:avLst/>
          </a:prstGeom>
        </p:spPr>
        <p:txBody>
          <a:bodyPr wrap="square">
            <a:spAutoFit/>
          </a:bodyPr>
          <a:lstStyle/>
          <a:p>
            <a:pPr algn="just"/>
            <a:r>
              <a:rPr lang="es-VE" sz="2400" b="1" dirty="0"/>
              <a:t>Artículo 3. </a:t>
            </a:r>
            <a:r>
              <a:rPr lang="es-VE" sz="2400" dirty="0"/>
              <a:t>Los derechos a la vida, libertad, seguridad de la persona e integridad corporal. </a:t>
            </a:r>
          </a:p>
        </p:txBody>
      </p:sp>
      <p:sp>
        <p:nvSpPr>
          <p:cNvPr id="6" name="5 Rectángulo"/>
          <p:cNvSpPr/>
          <p:nvPr/>
        </p:nvSpPr>
        <p:spPr>
          <a:xfrm>
            <a:off x="3910933" y="3710829"/>
            <a:ext cx="4771499" cy="461665"/>
          </a:xfrm>
          <a:prstGeom prst="rect">
            <a:avLst/>
          </a:prstGeom>
        </p:spPr>
        <p:txBody>
          <a:bodyPr wrap="none">
            <a:spAutoFit/>
          </a:bodyPr>
          <a:lstStyle/>
          <a:p>
            <a:pPr algn="just"/>
            <a:r>
              <a:rPr lang="es-VE" sz="2400" b="1" dirty="0"/>
              <a:t>Artículo 4. </a:t>
            </a:r>
            <a:r>
              <a:rPr lang="es-VE" sz="2400" dirty="0"/>
              <a:t>Derecho a la privacidad. </a:t>
            </a:r>
          </a:p>
        </p:txBody>
      </p:sp>
      <p:sp>
        <p:nvSpPr>
          <p:cNvPr id="7" name="6 Rectángulo"/>
          <p:cNvSpPr/>
          <p:nvPr/>
        </p:nvSpPr>
        <p:spPr>
          <a:xfrm>
            <a:off x="471749" y="4725144"/>
            <a:ext cx="4082852" cy="1569660"/>
          </a:xfrm>
          <a:prstGeom prst="rect">
            <a:avLst/>
          </a:prstGeom>
        </p:spPr>
        <p:txBody>
          <a:bodyPr wrap="square">
            <a:spAutoFit/>
          </a:bodyPr>
          <a:lstStyle/>
          <a:p>
            <a:pPr algn="just"/>
            <a:endParaRPr lang="es-VE" sz="2400" b="1" dirty="0"/>
          </a:p>
          <a:p>
            <a:pPr algn="just"/>
            <a:r>
              <a:rPr lang="es-VE" sz="2400" b="1" dirty="0"/>
              <a:t>Artículo 5. </a:t>
            </a:r>
            <a:r>
              <a:rPr lang="es-VE" sz="2400" dirty="0"/>
              <a:t>Derecho a la autonomía personal y al reconocimiento ante la ley. </a:t>
            </a:r>
          </a:p>
        </p:txBody>
      </p:sp>
    </p:spTree>
    <p:extLst>
      <p:ext uri="{BB962C8B-B14F-4D97-AF65-F5344CB8AC3E}">
        <p14:creationId xmlns:p14="http://schemas.microsoft.com/office/powerpoint/2010/main" val="3837975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1224</TotalTime>
  <Words>5794</Words>
  <Application>Microsoft Office PowerPoint</Application>
  <PresentationFormat>Presentación en pantalla (4:3)</PresentationFormat>
  <Paragraphs>609</Paragraphs>
  <Slides>108</Slides>
  <Notes>0</Notes>
  <HiddenSlides>0</HiddenSlides>
  <MMClips>0</MMClips>
  <ScaleCrop>false</ScaleCrop>
  <HeadingPairs>
    <vt:vector size="4" baseType="variant">
      <vt:variant>
        <vt:lpstr>Tema</vt:lpstr>
      </vt:variant>
      <vt:variant>
        <vt:i4>1</vt:i4>
      </vt:variant>
      <vt:variant>
        <vt:lpstr>Títulos de diapositiva</vt:lpstr>
      </vt:variant>
      <vt:variant>
        <vt:i4>108</vt:i4>
      </vt:variant>
    </vt:vector>
  </HeadingPairs>
  <TitlesOfParts>
    <vt:vector size="109" baseType="lpstr">
      <vt:lpstr>Intermedio</vt:lpstr>
      <vt:lpstr>Presentación de PowerPoint</vt:lpstr>
      <vt:lpstr>Actividad: </vt:lpstr>
      <vt:lpstr>Actividad: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 </vt:lpstr>
      <vt:lpstr>Actividad: </vt:lpstr>
      <vt:lpstr>Actividad: </vt:lpstr>
      <vt:lpstr>Actividad: </vt:lpstr>
      <vt:lpstr>Presentación de PowerPoint</vt:lpstr>
      <vt:lpstr>Presentación de PowerPoint</vt:lpstr>
      <vt:lpstr>Presentación de PowerPoint</vt:lpstr>
      <vt:lpstr>Presentación de PowerPoint</vt:lpstr>
      <vt:lpstr>Presentación de PowerPoint</vt:lpstr>
      <vt:lpstr>Los síntomas más comunes de las ITS son: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 </vt:lpstr>
      <vt:lpstr>Actividad: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 </vt:lpstr>
      <vt:lpstr>Actividad: </vt:lpstr>
      <vt:lpstr>Actividad: </vt:lpstr>
      <vt:lpstr>Actividad: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Ildemaro</dc:creator>
  <cp:lastModifiedBy>Ildemaro</cp:lastModifiedBy>
  <cp:revision>125</cp:revision>
  <dcterms:created xsi:type="dcterms:W3CDTF">2017-05-07T21:50:07Z</dcterms:created>
  <dcterms:modified xsi:type="dcterms:W3CDTF">2017-05-13T21:56:39Z</dcterms:modified>
</cp:coreProperties>
</file>