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56" r:id="rId2"/>
    <p:sldId id="302" r:id="rId3"/>
    <p:sldId id="303" r:id="rId4"/>
    <p:sldId id="304" r:id="rId5"/>
    <p:sldId id="305" r:id="rId6"/>
    <p:sldId id="279" r:id="rId7"/>
    <p:sldId id="306" r:id="rId8"/>
    <p:sldId id="280" r:id="rId9"/>
    <p:sldId id="257" r:id="rId10"/>
    <p:sldId id="258" r:id="rId11"/>
    <p:sldId id="261" r:id="rId12"/>
    <p:sldId id="260" r:id="rId13"/>
    <p:sldId id="262" r:id="rId14"/>
    <p:sldId id="263" r:id="rId15"/>
    <p:sldId id="264" r:id="rId16"/>
    <p:sldId id="265" r:id="rId17"/>
    <p:sldId id="307" r:id="rId18"/>
    <p:sldId id="308" r:id="rId19"/>
    <p:sldId id="281" r:id="rId20"/>
    <p:sldId id="266" r:id="rId21"/>
    <p:sldId id="267" r:id="rId22"/>
    <p:sldId id="268" r:id="rId23"/>
    <p:sldId id="269" r:id="rId24"/>
    <p:sldId id="270" r:id="rId25"/>
    <p:sldId id="271" r:id="rId26"/>
    <p:sldId id="282" r:id="rId27"/>
    <p:sldId id="272" r:id="rId28"/>
    <p:sldId id="273" r:id="rId29"/>
    <p:sldId id="274" r:id="rId30"/>
    <p:sldId id="275" r:id="rId31"/>
    <p:sldId id="276" r:id="rId32"/>
    <p:sldId id="277" r:id="rId33"/>
    <p:sldId id="278" r:id="rId34"/>
    <p:sldId id="283" r:id="rId35"/>
    <p:sldId id="309"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F17B7C-6780-4228-BC82-E0CE5536B458}" type="datetimeFigureOut">
              <a:rPr lang="es-VE" smtClean="0"/>
              <a:t>13/05/2017</a:t>
            </a:fld>
            <a:endParaRPr lang="es-VE"/>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VE"/>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83377CF-04E4-449B-8A3D-825B086F894A}" type="slidenum">
              <a:rPr lang="es-VE" smtClean="0"/>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3F17B7C-6780-4228-BC82-E0CE5536B458}" type="datetimeFigureOut">
              <a:rPr lang="es-VE" smtClean="0"/>
              <a:t>13/05/2017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C83377CF-04E4-449B-8A3D-825B086F894A}"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23F17B7C-6780-4228-BC82-E0CE5536B458}" type="datetimeFigureOut">
              <a:rPr lang="es-VE" smtClean="0"/>
              <a:t>13/05/2017</a:t>
            </a:fld>
            <a:endParaRPr lang="es-VE"/>
          </a:p>
        </p:txBody>
      </p:sp>
      <p:sp>
        <p:nvSpPr>
          <p:cNvPr id="5" name="4 Marcador de pie de página"/>
          <p:cNvSpPr>
            <a:spLocks noGrp="1"/>
          </p:cNvSpPr>
          <p:nvPr>
            <p:ph type="ftr" sz="quarter" idx="11"/>
          </p:nvPr>
        </p:nvSpPr>
        <p:spPr>
          <a:xfrm>
            <a:off x="457201" y="6248207"/>
            <a:ext cx="5573483" cy="365125"/>
          </a:xfrm>
        </p:spPr>
        <p:txBody>
          <a:bodyPr/>
          <a:lstStyle/>
          <a:p>
            <a:endParaRPr lang="es-VE"/>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83377CF-04E4-449B-8A3D-825B086F894A}" type="slidenum">
              <a:rPr lang="es-VE" smtClean="0"/>
              <a:t>‹Nº›</a:t>
            </a:fld>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3F17B7C-6780-4228-BC82-E0CE5536B458}" type="datetimeFigureOut">
              <a:rPr lang="es-VE" smtClean="0"/>
              <a:t>13/05/2017</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83377CF-04E4-449B-8A3D-825B086F894A}" type="slidenum">
              <a:rPr lang="es-VE" smtClean="0"/>
              <a:t>‹Nº›</a:t>
            </a:fld>
            <a:endParaRPr lang="es-VE"/>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23F17B7C-6780-4228-BC82-E0CE5536B458}" type="datetimeFigureOut">
              <a:rPr lang="es-VE" smtClean="0"/>
              <a:t>13/05/2017</a:t>
            </a:fld>
            <a:endParaRPr lang="es-VE"/>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83377CF-04E4-449B-8A3D-825B086F894A}" type="slidenum">
              <a:rPr lang="es-VE" smtClean="0"/>
              <a:t>‹Nº›</a:t>
            </a:fld>
            <a:endParaRPr lang="es-VE"/>
          </a:p>
        </p:txBody>
      </p:sp>
      <p:sp>
        <p:nvSpPr>
          <p:cNvPr id="14" name="13 Marcador de pie de página"/>
          <p:cNvSpPr>
            <a:spLocks noGrp="1"/>
          </p:cNvSpPr>
          <p:nvPr>
            <p:ph type="ftr" sz="quarter" idx="12"/>
          </p:nvPr>
        </p:nvSpPr>
        <p:spPr/>
        <p:txBody>
          <a:bodyPr/>
          <a:lstStyle/>
          <a:p>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23F17B7C-6780-4228-BC82-E0CE5536B458}" type="datetimeFigureOut">
              <a:rPr lang="es-VE" smtClean="0"/>
              <a:t>13/05/2017</a:t>
            </a:fld>
            <a:endParaRPr lang="es-VE"/>
          </a:p>
        </p:txBody>
      </p:sp>
      <p:sp>
        <p:nvSpPr>
          <p:cNvPr id="10" name="9 Marcador de número de diapositiva"/>
          <p:cNvSpPr>
            <a:spLocks noGrp="1"/>
          </p:cNvSpPr>
          <p:nvPr>
            <p:ph type="sldNum" sz="quarter" idx="16"/>
          </p:nvPr>
        </p:nvSpPr>
        <p:spPr/>
        <p:txBody>
          <a:bodyPr rtlCol="0"/>
          <a:lstStyle/>
          <a:p>
            <a:fld id="{C83377CF-04E4-449B-8A3D-825B086F894A}" type="slidenum">
              <a:rPr lang="es-VE" smtClean="0"/>
              <a:t>‹Nº›</a:t>
            </a:fld>
            <a:endParaRPr lang="es-VE"/>
          </a:p>
        </p:txBody>
      </p:sp>
      <p:sp>
        <p:nvSpPr>
          <p:cNvPr id="12" name="11 Marcador de pie de página"/>
          <p:cNvSpPr>
            <a:spLocks noGrp="1"/>
          </p:cNvSpPr>
          <p:nvPr>
            <p:ph type="ftr" sz="quarter" idx="17"/>
          </p:nvPr>
        </p:nvSpPr>
        <p:spPr/>
        <p:txBody>
          <a:bodyPr rtlCol="0"/>
          <a:lstStyle/>
          <a:p>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23F17B7C-6780-4228-BC82-E0CE5536B458}" type="datetimeFigureOut">
              <a:rPr lang="es-VE" smtClean="0"/>
              <a:t>13/05/2017</a:t>
            </a:fld>
            <a:endParaRPr lang="es-VE"/>
          </a:p>
        </p:txBody>
      </p:sp>
      <p:sp>
        <p:nvSpPr>
          <p:cNvPr id="12" name="11 Marcador de número de diapositiva"/>
          <p:cNvSpPr>
            <a:spLocks noGrp="1"/>
          </p:cNvSpPr>
          <p:nvPr>
            <p:ph type="sldNum" sz="quarter" idx="16"/>
          </p:nvPr>
        </p:nvSpPr>
        <p:spPr/>
        <p:txBody>
          <a:bodyPr rtlCol="0"/>
          <a:lstStyle/>
          <a:p>
            <a:fld id="{C83377CF-04E4-449B-8A3D-825B086F894A}" type="slidenum">
              <a:rPr lang="es-VE" smtClean="0"/>
              <a:t>‹Nº›</a:t>
            </a:fld>
            <a:endParaRPr lang="es-VE"/>
          </a:p>
        </p:txBody>
      </p:sp>
      <p:sp>
        <p:nvSpPr>
          <p:cNvPr id="14" name="13 Marcador de pie de página"/>
          <p:cNvSpPr>
            <a:spLocks noGrp="1"/>
          </p:cNvSpPr>
          <p:nvPr>
            <p:ph type="ftr" sz="quarter" idx="17"/>
          </p:nvPr>
        </p:nvSpPr>
        <p:spPr/>
        <p:txBody>
          <a:bodyPr rtlCol="0"/>
          <a:lstStyle/>
          <a:p>
            <a:endParaRPr lang="es-VE"/>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3F17B7C-6780-4228-BC82-E0CE5536B458}" type="datetimeFigureOut">
              <a:rPr lang="es-VE" smtClean="0"/>
              <a:t>13/05/2017</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83377CF-04E4-449B-8A3D-825B086F894A}"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F17B7C-6780-4228-BC82-E0CE5536B458}" type="datetimeFigureOut">
              <a:rPr lang="es-VE" smtClean="0"/>
              <a:t>13/05/2017</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83377CF-04E4-449B-8A3D-825B086F894A}" type="slidenum">
              <a:rPr lang="es-VE" smtClean="0"/>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3F17B7C-6780-4228-BC82-E0CE5536B458}" type="datetimeFigureOut">
              <a:rPr lang="es-VE" smtClean="0"/>
              <a:t>13/05/2017</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83377CF-04E4-449B-8A3D-825B086F894A}" type="slidenum">
              <a:rPr lang="es-VE" smtClean="0"/>
              <a:t>‹Nº›</a:t>
            </a:fld>
            <a:endParaRPr lang="es-VE"/>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23F17B7C-6780-4228-BC82-E0CE5536B458}" type="datetimeFigureOut">
              <a:rPr lang="es-VE" smtClean="0"/>
              <a:t>13/05/2017</a:t>
            </a:fld>
            <a:endParaRPr lang="es-VE"/>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83377CF-04E4-449B-8A3D-825B086F894A}" type="slidenum">
              <a:rPr lang="es-VE" smtClean="0"/>
              <a:t>‹Nº›</a:t>
            </a:fld>
            <a:endParaRPr lang="es-VE"/>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VE"/>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F17B7C-6780-4228-BC82-E0CE5536B458}" type="datetimeFigureOut">
              <a:rPr lang="es-VE" smtClean="0"/>
              <a:t>13/05/2017</a:t>
            </a:fld>
            <a:endParaRPr lang="es-VE"/>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VE"/>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83377CF-04E4-449B-8A3D-825B086F894A}" type="slidenum">
              <a:rPr lang="es-VE" smtClean="0"/>
              <a:t>‹Nº›</a:t>
            </a:fld>
            <a:endParaRPr lang="es-VE"/>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91" y="116632"/>
            <a:ext cx="2023780" cy="24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4174" y="116632"/>
            <a:ext cx="1368152" cy="229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78629" y="191522"/>
            <a:ext cx="7786742" cy="14773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UNIVERSIDAD CENTRAL DE VENEZUELA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FACULTAD DE HUMANIDADES Y EDUCACIÓN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ESCUELA DE PSICOLOGÍA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VE" sz="1800" b="1" i="0" u="none" strike="noStrike" kern="0" cap="none" spc="0" normalizeH="0" baseline="0" noProof="0" dirty="0" smtClean="0">
                <a:ln>
                  <a:noFill/>
                </a:ln>
                <a:solidFill>
                  <a:sysClr val="window" lastClr="FFFFFF">
                    <a:lumMod val="95000"/>
                  </a:sysClr>
                </a:solidFill>
                <a:effectLst/>
                <a:uLnTx/>
                <a:uFillTx/>
                <a:latin typeface="Arial" pitchFamily="34" charset="0"/>
                <a:cs typeface="Arial" pitchFamily="34" charset="0"/>
              </a:rPr>
              <a:t>DEPARTAMENTO DE ASESORAMIENTO PSICOLÓGICO Y ORIENTACIÓN</a:t>
            </a:r>
          </a:p>
        </p:txBody>
      </p:sp>
      <p:sp>
        <p:nvSpPr>
          <p:cNvPr id="2" name="1 CuadroTexto"/>
          <p:cNvSpPr txBox="1"/>
          <p:nvPr/>
        </p:nvSpPr>
        <p:spPr>
          <a:xfrm>
            <a:off x="107504" y="6237312"/>
            <a:ext cx="1944216" cy="400110"/>
          </a:xfrm>
          <a:prstGeom prst="rect">
            <a:avLst/>
          </a:prstGeom>
          <a:noFill/>
        </p:spPr>
        <p:txBody>
          <a:bodyPr wrap="square" rtlCol="0">
            <a:spAutoFit/>
          </a:bodyPr>
          <a:lstStyle/>
          <a:p>
            <a:r>
              <a:rPr lang="es-VE" sz="2000" b="1" dirty="0" smtClean="0">
                <a:solidFill>
                  <a:schemeClr val="bg1"/>
                </a:solidFill>
              </a:rPr>
              <a:t>FACILITADORES:</a:t>
            </a:r>
            <a:endParaRPr lang="es-VE" sz="2000" b="1" dirty="0">
              <a:solidFill>
                <a:schemeClr val="bg1"/>
              </a:solidFill>
            </a:endParaRPr>
          </a:p>
        </p:txBody>
      </p:sp>
      <p:sp>
        <p:nvSpPr>
          <p:cNvPr id="5" name="4 CuadroTexto"/>
          <p:cNvSpPr txBox="1"/>
          <p:nvPr/>
        </p:nvSpPr>
        <p:spPr>
          <a:xfrm>
            <a:off x="2339752" y="6195152"/>
            <a:ext cx="4464496" cy="369332"/>
          </a:xfrm>
          <a:prstGeom prst="rect">
            <a:avLst/>
          </a:prstGeom>
          <a:noFill/>
        </p:spPr>
        <p:txBody>
          <a:bodyPr wrap="square" rtlCol="0">
            <a:spAutoFit/>
          </a:bodyPr>
          <a:lstStyle/>
          <a:p>
            <a:r>
              <a:rPr lang="es-VE" b="1" dirty="0" smtClean="0">
                <a:solidFill>
                  <a:schemeClr val="bg1"/>
                </a:solidFill>
              </a:rPr>
              <a:t>ILDEMARO GUARATA; JEANINA AVILA.</a:t>
            </a:r>
          </a:p>
        </p:txBody>
      </p:sp>
      <p:sp>
        <p:nvSpPr>
          <p:cNvPr id="7" name="6 CuadroTexto"/>
          <p:cNvSpPr txBox="1"/>
          <p:nvPr/>
        </p:nvSpPr>
        <p:spPr>
          <a:xfrm>
            <a:off x="395536" y="2552325"/>
            <a:ext cx="8352928" cy="1569660"/>
          </a:xfrm>
          <a:prstGeom prst="rect">
            <a:avLst/>
          </a:prstGeom>
          <a:noFill/>
        </p:spPr>
        <p:txBody>
          <a:bodyPr wrap="square" rtlCol="0">
            <a:spAutoFit/>
          </a:bodyPr>
          <a:lstStyle/>
          <a:p>
            <a:pPr algn="ctr"/>
            <a:r>
              <a:rPr lang="es-VE" sz="4800" dirty="0" smtClean="0"/>
              <a:t>Taller informativo </a:t>
            </a:r>
            <a:r>
              <a:rPr lang="es-VE" sz="4800" dirty="0"/>
              <a:t>sobre la sexualidad en la adolescencia</a:t>
            </a:r>
          </a:p>
        </p:txBody>
      </p:sp>
      <p:sp>
        <p:nvSpPr>
          <p:cNvPr id="8" name="7 CuadroTexto"/>
          <p:cNvSpPr txBox="1"/>
          <p:nvPr/>
        </p:nvSpPr>
        <p:spPr>
          <a:xfrm>
            <a:off x="3239852" y="3989078"/>
            <a:ext cx="2664296" cy="830997"/>
          </a:xfrm>
          <a:prstGeom prst="rect">
            <a:avLst/>
          </a:prstGeom>
          <a:noFill/>
        </p:spPr>
        <p:txBody>
          <a:bodyPr wrap="square" rtlCol="0">
            <a:spAutoFit/>
          </a:bodyPr>
          <a:lstStyle/>
          <a:p>
            <a:r>
              <a:rPr lang="es-VE" sz="4800" dirty="0" smtClean="0"/>
              <a:t>(Módulo I)</a:t>
            </a:r>
            <a:endParaRPr lang="es-VE" sz="4800" dirty="0"/>
          </a:p>
        </p:txBody>
      </p:sp>
    </p:spTree>
    <p:extLst>
      <p:ext uri="{BB962C8B-B14F-4D97-AF65-F5344CB8AC3E}">
        <p14:creationId xmlns:p14="http://schemas.microsoft.com/office/powerpoint/2010/main" val="210358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73965" y="528784"/>
            <a:ext cx="6408489" cy="584775"/>
          </a:xfrm>
          <a:prstGeom prst="rect">
            <a:avLst/>
          </a:prstGeom>
          <a:noFill/>
        </p:spPr>
        <p:txBody>
          <a:bodyPr wrap="square" rtlCol="0">
            <a:spAutoFit/>
          </a:bodyPr>
          <a:lstStyle/>
          <a:p>
            <a:r>
              <a:rPr lang="es-VE" sz="3200" dirty="0" smtClean="0">
                <a:solidFill>
                  <a:schemeClr val="accent1">
                    <a:lumMod val="75000"/>
                  </a:schemeClr>
                </a:solidFill>
              </a:rPr>
              <a:t>DIMENSIONES DE LA SEXUALIDAD </a:t>
            </a:r>
            <a:endParaRPr lang="es-VE" sz="3200" dirty="0">
              <a:solidFill>
                <a:schemeClr val="accent1">
                  <a:lumMod val="75000"/>
                </a:schemeClr>
              </a:solidFill>
            </a:endParaRPr>
          </a:p>
        </p:txBody>
      </p:sp>
      <p:sp>
        <p:nvSpPr>
          <p:cNvPr id="2" name="1 Elipse"/>
          <p:cNvSpPr/>
          <p:nvPr/>
        </p:nvSpPr>
        <p:spPr>
          <a:xfrm>
            <a:off x="177420" y="1798387"/>
            <a:ext cx="197226"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accent2"/>
              </a:solidFill>
            </a:endParaRPr>
          </a:p>
        </p:txBody>
      </p:sp>
      <p:sp>
        <p:nvSpPr>
          <p:cNvPr id="3" name="2 CuadroTexto"/>
          <p:cNvSpPr txBox="1"/>
          <p:nvPr/>
        </p:nvSpPr>
        <p:spPr>
          <a:xfrm>
            <a:off x="573965" y="1721733"/>
            <a:ext cx="1297791" cy="400110"/>
          </a:xfrm>
          <a:prstGeom prst="rect">
            <a:avLst/>
          </a:prstGeom>
          <a:noFill/>
        </p:spPr>
        <p:txBody>
          <a:bodyPr wrap="square" rtlCol="0">
            <a:spAutoFit/>
          </a:bodyPr>
          <a:lstStyle/>
          <a:p>
            <a:r>
              <a:rPr lang="es-VE" sz="2000" b="1" dirty="0"/>
              <a:t>B</a:t>
            </a:r>
            <a:r>
              <a:rPr lang="es-VE" sz="2000" b="1" dirty="0" smtClean="0"/>
              <a:t>iológica</a:t>
            </a:r>
            <a:endParaRPr lang="es-VE" sz="2000" b="1" dirty="0"/>
          </a:p>
        </p:txBody>
      </p:sp>
      <p:sp>
        <p:nvSpPr>
          <p:cNvPr id="16" name="15 Elipse"/>
          <p:cNvSpPr/>
          <p:nvPr/>
        </p:nvSpPr>
        <p:spPr>
          <a:xfrm>
            <a:off x="133614" y="5949280"/>
            <a:ext cx="197226"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accent2"/>
              </a:solidFill>
            </a:endParaRPr>
          </a:p>
        </p:txBody>
      </p:sp>
      <p:sp>
        <p:nvSpPr>
          <p:cNvPr id="17" name="16 Elipse"/>
          <p:cNvSpPr/>
          <p:nvPr/>
        </p:nvSpPr>
        <p:spPr>
          <a:xfrm>
            <a:off x="75060" y="4666842"/>
            <a:ext cx="197226"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accent2"/>
              </a:solidFill>
            </a:endParaRPr>
          </a:p>
        </p:txBody>
      </p:sp>
      <p:sp>
        <p:nvSpPr>
          <p:cNvPr id="18" name="17 Elipse"/>
          <p:cNvSpPr/>
          <p:nvPr/>
        </p:nvSpPr>
        <p:spPr>
          <a:xfrm>
            <a:off x="133614" y="3068960"/>
            <a:ext cx="197226" cy="21602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accent2"/>
              </a:solidFill>
            </a:endParaRPr>
          </a:p>
        </p:txBody>
      </p:sp>
      <p:sp>
        <p:nvSpPr>
          <p:cNvPr id="4" name="3 Rectángulo"/>
          <p:cNvSpPr/>
          <p:nvPr/>
        </p:nvSpPr>
        <p:spPr>
          <a:xfrm>
            <a:off x="573965" y="3030185"/>
            <a:ext cx="1383712" cy="400110"/>
          </a:xfrm>
          <a:prstGeom prst="rect">
            <a:avLst/>
          </a:prstGeom>
        </p:spPr>
        <p:txBody>
          <a:bodyPr wrap="none">
            <a:spAutoFit/>
          </a:bodyPr>
          <a:lstStyle/>
          <a:p>
            <a:r>
              <a:rPr lang="es-VE" sz="2000" b="1" dirty="0"/>
              <a:t>P</a:t>
            </a:r>
            <a:r>
              <a:rPr lang="es-VE" sz="2000" b="1" dirty="0" smtClean="0"/>
              <a:t>sicológica</a:t>
            </a:r>
            <a:endParaRPr lang="es-VE" sz="2000" b="1" dirty="0"/>
          </a:p>
        </p:txBody>
      </p:sp>
      <p:sp>
        <p:nvSpPr>
          <p:cNvPr id="6" name="5 CuadroTexto"/>
          <p:cNvSpPr txBox="1"/>
          <p:nvPr/>
        </p:nvSpPr>
        <p:spPr>
          <a:xfrm>
            <a:off x="599193" y="4598591"/>
            <a:ext cx="829683" cy="400110"/>
          </a:xfrm>
          <a:prstGeom prst="rect">
            <a:avLst/>
          </a:prstGeom>
          <a:noFill/>
        </p:spPr>
        <p:txBody>
          <a:bodyPr wrap="square" rtlCol="0">
            <a:spAutoFit/>
          </a:bodyPr>
          <a:lstStyle/>
          <a:p>
            <a:r>
              <a:rPr lang="es-VE" sz="2000" b="1" dirty="0"/>
              <a:t>S</a:t>
            </a:r>
            <a:r>
              <a:rPr lang="es-VE" sz="2000" b="1" dirty="0" smtClean="0"/>
              <a:t>ocial</a:t>
            </a:r>
            <a:endParaRPr lang="es-VE" sz="2000" b="1" dirty="0"/>
          </a:p>
        </p:txBody>
      </p:sp>
      <p:sp>
        <p:nvSpPr>
          <p:cNvPr id="7" name="6 CuadroTexto"/>
          <p:cNvSpPr txBox="1"/>
          <p:nvPr/>
        </p:nvSpPr>
        <p:spPr>
          <a:xfrm>
            <a:off x="573964" y="5837123"/>
            <a:ext cx="1232777" cy="400110"/>
          </a:xfrm>
          <a:prstGeom prst="rect">
            <a:avLst/>
          </a:prstGeom>
          <a:noFill/>
        </p:spPr>
        <p:txBody>
          <a:bodyPr wrap="square" rtlCol="0">
            <a:spAutoFit/>
          </a:bodyPr>
          <a:lstStyle/>
          <a:p>
            <a:r>
              <a:rPr lang="es-VE" sz="2000" b="1" dirty="0"/>
              <a:t>É</a:t>
            </a:r>
            <a:r>
              <a:rPr lang="es-VE" sz="2000" b="1" dirty="0" smtClean="0"/>
              <a:t>tica</a:t>
            </a:r>
            <a:endParaRPr lang="es-VE" sz="2000" b="1" dirty="0"/>
          </a:p>
        </p:txBody>
      </p:sp>
      <p:sp>
        <p:nvSpPr>
          <p:cNvPr id="19" name="18 Flecha derecha"/>
          <p:cNvSpPr/>
          <p:nvPr/>
        </p:nvSpPr>
        <p:spPr>
          <a:xfrm>
            <a:off x="1856648" y="1818564"/>
            <a:ext cx="790385"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20 Flecha derecha"/>
          <p:cNvSpPr/>
          <p:nvPr/>
        </p:nvSpPr>
        <p:spPr>
          <a:xfrm>
            <a:off x="1901936" y="4694013"/>
            <a:ext cx="790385"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21 Flecha derecha"/>
          <p:cNvSpPr/>
          <p:nvPr/>
        </p:nvSpPr>
        <p:spPr>
          <a:xfrm>
            <a:off x="1901937" y="3176972"/>
            <a:ext cx="790385"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22 Flecha derecha"/>
          <p:cNvSpPr/>
          <p:nvPr/>
        </p:nvSpPr>
        <p:spPr>
          <a:xfrm>
            <a:off x="1806742" y="5949860"/>
            <a:ext cx="790385" cy="215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Rectángulo"/>
          <p:cNvSpPr/>
          <p:nvPr/>
        </p:nvSpPr>
        <p:spPr>
          <a:xfrm>
            <a:off x="2692322" y="1475914"/>
            <a:ext cx="6209252" cy="1200329"/>
          </a:xfrm>
          <a:prstGeom prst="rect">
            <a:avLst/>
          </a:prstGeom>
        </p:spPr>
        <p:txBody>
          <a:bodyPr wrap="square">
            <a:spAutoFit/>
          </a:bodyPr>
          <a:lstStyle/>
          <a:p>
            <a:pPr algn="just"/>
            <a:r>
              <a:rPr lang="es-VE" dirty="0" smtClean="0"/>
              <a:t>Se refiere a todos </a:t>
            </a:r>
            <a:r>
              <a:rPr lang="es-VE" dirty="0"/>
              <a:t>aquellos cambios anatómico-fisiológicos que ocurren en el desarrollo del ser </a:t>
            </a:r>
            <a:r>
              <a:rPr lang="es-VE" dirty="0" smtClean="0"/>
              <a:t>humano. Es </a:t>
            </a:r>
            <a:r>
              <a:rPr lang="es-VE" dirty="0"/>
              <a:t>indispensable en distintos ámbitos de la vida sexual como la procreación, el deseo sexual, la respuesta sexual, entre otros (Del Carmen, 1980).</a:t>
            </a:r>
          </a:p>
        </p:txBody>
      </p:sp>
      <p:sp>
        <p:nvSpPr>
          <p:cNvPr id="24" name="23 Rectángulo"/>
          <p:cNvSpPr/>
          <p:nvPr/>
        </p:nvSpPr>
        <p:spPr>
          <a:xfrm>
            <a:off x="2706193" y="2826630"/>
            <a:ext cx="6300192" cy="1477328"/>
          </a:xfrm>
          <a:prstGeom prst="rect">
            <a:avLst/>
          </a:prstGeom>
        </p:spPr>
        <p:txBody>
          <a:bodyPr wrap="square">
            <a:spAutoFit/>
          </a:bodyPr>
          <a:lstStyle/>
          <a:p>
            <a:pPr algn="just"/>
            <a:r>
              <a:rPr lang="es-VE" dirty="0"/>
              <a:t>E</a:t>
            </a:r>
            <a:r>
              <a:rPr lang="es-VE" dirty="0" smtClean="0"/>
              <a:t>ngloban </a:t>
            </a:r>
            <a:r>
              <a:rPr lang="es-VE" dirty="0"/>
              <a:t>la manera de vivir, de sentir, de percibir la sexualidad, así como también las ideas sobre lo que está bien o mal en cuanto a la vida sexual, la personalidad, las convicciones y el temperamento son factores decisivos en la sexualidad de cada individuo (Del Carmen, 1980).</a:t>
            </a:r>
          </a:p>
        </p:txBody>
      </p:sp>
      <p:sp>
        <p:nvSpPr>
          <p:cNvPr id="25" name="24 Rectángulo"/>
          <p:cNvSpPr/>
          <p:nvPr/>
        </p:nvSpPr>
        <p:spPr>
          <a:xfrm>
            <a:off x="2706194" y="4401108"/>
            <a:ext cx="6195380" cy="1200329"/>
          </a:xfrm>
          <a:prstGeom prst="rect">
            <a:avLst/>
          </a:prstGeom>
        </p:spPr>
        <p:txBody>
          <a:bodyPr wrap="square">
            <a:spAutoFit/>
          </a:bodyPr>
          <a:lstStyle/>
          <a:p>
            <a:pPr algn="just"/>
            <a:r>
              <a:rPr lang="es-VE" dirty="0"/>
              <a:t>Esta dimensión engloba el papel fundamental que tiene la familia, los amigos, la educación recibida en los colegios, creencias religiosas, entre otros, acerca de la </a:t>
            </a:r>
            <a:r>
              <a:rPr lang="es-VE" dirty="0" smtClean="0"/>
              <a:t>sexualidad (</a:t>
            </a:r>
            <a:r>
              <a:rPr lang="es-VE" dirty="0"/>
              <a:t>Del Carmen, 1980).</a:t>
            </a:r>
          </a:p>
        </p:txBody>
      </p:sp>
      <p:sp>
        <p:nvSpPr>
          <p:cNvPr id="26" name="25 CuadroTexto"/>
          <p:cNvSpPr txBox="1"/>
          <p:nvPr/>
        </p:nvSpPr>
        <p:spPr>
          <a:xfrm>
            <a:off x="3491880" y="5837123"/>
            <a:ext cx="1368152" cy="369332"/>
          </a:xfrm>
          <a:prstGeom prst="rect">
            <a:avLst/>
          </a:prstGeom>
          <a:noFill/>
        </p:spPr>
        <p:txBody>
          <a:bodyPr wrap="square" rtlCol="0">
            <a:spAutoFit/>
          </a:bodyPr>
          <a:lstStyle/>
          <a:p>
            <a:endParaRPr lang="es-VE" dirty="0"/>
          </a:p>
        </p:txBody>
      </p:sp>
      <p:sp>
        <p:nvSpPr>
          <p:cNvPr id="27" name="26 Rectángulo"/>
          <p:cNvSpPr/>
          <p:nvPr/>
        </p:nvSpPr>
        <p:spPr>
          <a:xfrm>
            <a:off x="2692323" y="5636058"/>
            <a:ext cx="6314062" cy="1200329"/>
          </a:xfrm>
          <a:prstGeom prst="rect">
            <a:avLst/>
          </a:prstGeom>
        </p:spPr>
        <p:txBody>
          <a:bodyPr wrap="square">
            <a:spAutoFit/>
          </a:bodyPr>
          <a:lstStyle/>
          <a:p>
            <a:pPr algn="just"/>
            <a:r>
              <a:rPr lang="es-VE" dirty="0" smtClean="0"/>
              <a:t>Se refiere al conjunto de valores que tiene cada uno como individuo </a:t>
            </a:r>
            <a:r>
              <a:rPr lang="es-VE" dirty="0"/>
              <a:t>a lo largo de su vida, con los cuales se compromete, definiendo de alguna manera el ser y el quehacer sexual de las personas (Del Carmen, 1980).</a:t>
            </a:r>
          </a:p>
        </p:txBody>
      </p:sp>
    </p:spTree>
    <p:extLst>
      <p:ext uri="{BB962C8B-B14F-4D97-AF65-F5344CB8AC3E}">
        <p14:creationId xmlns:p14="http://schemas.microsoft.com/office/powerpoint/2010/main" val="1193969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92446" y="548680"/>
            <a:ext cx="6192689" cy="646331"/>
          </a:xfrm>
          <a:prstGeom prst="rect">
            <a:avLst/>
          </a:prstGeom>
          <a:noFill/>
        </p:spPr>
        <p:txBody>
          <a:bodyPr wrap="square" rtlCol="0">
            <a:spAutoFit/>
          </a:bodyPr>
          <a:lstStyle/>
          <a:p>
            <a:r>
              <a:rPr lang="es-VE" sz="3600" dirty="0" smtClean="0">
                <a:solidFill>
                  <a:schemeClr val="accent1">
                    <a:lumMod val="75000"/>
                  </a:schemeClr>
                </a:solidFill>
              </a:rPr>
              <a:t>FUNCIONES DE LA SEXUALIDAD </a:t>
            </a:r>
            <a:endParaRPr lang="es-VE" sz="3600" dirty="0">
              <a:solidFill>
                <a:schemeClr val="accent1">
                  <a:lumMod val="75000"/>
                </a:schemeClr>
              </a:solidFill>
            </a:endParaRPr>
          </a:p>
        </p:txBody>
      </p:sp>
      <p:sp>
        <p:nvSpPr>
          <p:cNvPr id="9" name="8 Flecha derecha"/>
          <p:cNvSpPr/>
          <p:nvPr/>
        </p:nvSpPr>
        <p:spPr>
          <a:xfrm>
            <a:off x="4486835" y="1850444"/>
            <a:ext cx="792088" cy="4320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accent2">
                  <a:lumMod val="75000"/>
                </a:schemeClr>
              </a:solidFill>
            </a:endParaRPr>
          </a:p>
        </p:txBody>
      </p:sp>
      <p:sp>
        <p:nvSpPr>
          <p:cNvPr id="10" name="9 Flecha derecha"/>
          <p:cNvSpPr/>
          <p:nvPr/>
        </p:nvSpPr>
        <p:spPr>
          <a:xfrm>
            <a:off x="4486835" y="5337212"/>
            <a:ext cx="792088" cy="4320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Flecha derecha"/>
          <p:cNvSpPr/>
          <p:nvPr/>
        </p:nvSpPr>
        <p:spPr>
          <a:xfrm>
            <a:off x="4486835" y="3212976"/>
            <a:ext cx="792088" cy="43204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Rectángulo redondeado"/>
          <p:cNvSpPr/>
          <p:nvPr/>
        </p:nvSpPr>
        <p:spPr>
          <a:xfrm>
            <a:off x="5482155" y="1628800"/>
            <a:ext cx="345638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ltLang="es-ES" sz="2400" dirty="0" smtClean="0">
                <a:solidFill>
                  <a:schemeClr val="bg1"/>
                </a:solidFill>
                <a:cs typeface="Arial" charset="0"/>
              </a:rPr>
              <a:t>Busca  preservar  la especie.  Formar  familia. </a:t>
            </a:r>
            <a:endParaRPr lang="es-MX" altLang="es-ES" sz="2400" dirty="0">
              <a:solidFill>
                <a:schemeClr val="bg1"/>
              </a:solidFill>
              <a:cs typeface="Arial" charset="0"/>
            </a:endParaRPr>
          </a:p>
        </p:txBody>
      </p:sp>
      <p:sp>
        <p:nvSpPr>
          <p:cNvPr id="14" name="13 Rectángulo redondeado"/>
          <p:cNvSpPr/>
          <p:nvPr/>
        </p:nvSpPr>
        <p:spPr>
          <a:xfrm>
            <a:off x="5462165" y="4437112"/>
            <a:ext cx="3456384"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ltLang="es-ES" sz="2400" dirty="0" smtClean="0">
                <a:solidFill>
                  <a:schemeClr val="bg1"/>
                </a:solidFill>
                <a:cs typeface="Arial" charset="0"/>
              </a:rPr>
              <a:t>Busca establecer una comunicación íntima, tanto corporal como  psicológica. Comunicarse a través del afecto  y la ternura.</a:t>
            </a:r>
            <a:endParaRPr lang="es-MX" altLang="es-ES" sz="2400" dirty="0">
              <a:solidFill>
                <a:schemeClr val="bg1"/>
              </a:solidFill>
              <a:cs typeface="Arial" charset="0"/>
            </a:endParaRPr>
          </a:p>
        </p:txBody>
      </p:sp>
      <p:sp>
        <p:nvSpPr>
          <p:cNvPr id="15" name="14 Rectángulo redondeado"/>
          <p:cNvSpPr/>
          <p:nvPr/>
        </p:nvSpPr>
        <p:spPr>
          <a:xfrm>
            <a:off x="5462165" y="2814351"/>
            <a:ext cx="345638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es-ES" sz="2400" dirty="0" smtClean="0">
                <a:solidFill>
                  <a:schemeClr val="bg1"/>
                </a:solidFill>
                <a:cs typeface="Arial" charset="0"/>
              </a:rPr>
              <a:t>Busca satisfacer los deseos. Este fin no está necesariamente unido a la reproducción. </a:t>
            </a:r>
            <a:endParaRPr lang="es-VE" sz="2400" dirty="0">
              <a:solidFill>
                <a:schemeClr val="bg1"/>
              </a:solidFill>
            </a:endParaRPr>
          </a:p>
        </p:txBody>
      </p:sp>
      <p:sp>
        <p:nvSpPr>
          <p:cNvPr id="16" name="15 Rectángulo"/>
          <p:cNvSpPr/>
          <p:nvPr/>
        </p:nvSpPr>
        <p:spPr>
          <a:xfrm>
            <a:off x="125513" y="1701991"/>
            <a:ext cx="3585277" cy="584775"/>
          </a:xfrm>
          <a:prstGeom prst="rect">
            <a:avLst/>
          </a:prstGeom>
        </p:spPr>
        <p:txBody>
          <a:bodyPr wrap="none">
            <a:spAutoFit/>
          </a:bodyPr>
          <a:lstStyle/>
          <a:p>
            <a:pPr lvl="0"/>
            <a:r>
              <a:rPr lang="es-MX" sz="3200" i="1" dirty="0" smtClean="0"/>
              <a:t>Función  reproductiva</a:t>
            </a:r>
            <a:endParaRPr lang="es-VE" sz="3200" dirty="0"/>
          </a:p>
        </p:txBody>
      </p:sp>
      <p:sp>
        <p:nvSpPr>
          <p:cNvPr id="17" name="16 Rectángulo"/>
          <p:cNvSpPr/>
          <p:nvPr/>
        </p:nvSpPr>
        <p:spPr>
          <a:xfrm>
            <a:off x="125513" y="3060249"/>
            <a:ext cx="4361322" cy="584775"/>
          </a:xfrm>
          <a:prstGeom prst="rect">
            <a:avLst/>
          </a:prstGeom>
        </p:spPr>
        <p:txBody>
          <a:bodyPr wrap="none">
            <a:spAutoFit/>
          </a:bodyPr>
          <a:lstStyle/>
          <a:p>
            <a:pPr lvl="0"/>
            <a:r>
              <a:rPr lang="es-MX" sz="3200" i="1" dirty="0" smtClean="0"/>
              <a:t>Función</a:t>
            </a:r>
            <a:r>
              <a:rPr lang="es-MX" sz="3200" b="1" i="1" dirty="0" smtClean="0"/>
              <a:t> </a:t>
            </a:r>
            <a:r>
              <a:rPr lang="es-MX" sz="3200" i="1" dirty="0" smtClean="0"/>
              <a:t>erótico-placentera</a:t>
            </a:r>
            <a:endParaRPr lang="es-VE" sz="3200" dirty="0"/>
          </a:p>
        </p:txBody>
      </p:sp>
      <p:sp>
        <p:nvSpPr>
          <p:cNvPr id="18" name="17 Rectángulo"/>
          <p:cNvSpPr/>
          <p:nvPr/>
        </p:nvSpPr>
        <p:spPr>
          <a:xfrm>
            <a:off x="125513" y="5225625"/>
            <a:ext cx="3770967" cy="1077218"/>
          </a:xfrm>
          <a:prstGeom prst="rect">
            <a:avLst/>
          </a:prstGeom>
        </p:spPr>
        <p:txBody>
          <a:bodyPr wrap="square">
            <a:spAutoFit/>
          </a:bodyPr>
          <a:lstStyle/>
          <a:p>
            <a:pPr lvl="0"/>
            <a:r>
              <a:rPr lang="es-MX" sz="3200" i="1" dirty="0" smtClean="0"/>
              <a:t>Función  comunicativa-afectiva</a:t>
            </a:r>
            <a:endParaRPr lang="es-VE" sz="3200" i="1" dirty="0"/>
          </a:p>
        </p:txBody>
      </p:sp>
    </p:spTree>
    <p:extLst>
      <p:ext uri="{BB962C8B-B14F-4D97-AF65-F5344CB8AC3E}">
        <p14:creationId xmlns:p14="http://schemas.microsoft.com/office/powerpoint/2010/main" val="3115755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255824"/>
            <a:ext cx="2088232" cy="1015663"/>
          </a:xfrm>
          <a:prstGeom prst="rect">
            <a:avLst/>
          </a:prstGeom>
          <a:noFill/>
        </p:spPr>
        <p:txBody>
          <a:bodyPr wrap="square" rtlCol="0">
            <a:spAutoFit/>
          </a:bodyPr>
          <a:lstStyle/>
          <a:p>
            <a:r>
              <a:rPr lang="es-VE" sz="6000" dirty="0" smtClean="0">
                <a:solidFill>
                  <a:schemeClr val="accent1"/>
                </a:solidFill>
              </a:rPr>
              <a:t>SEXO</a:t>
            </a:r>
            <a:r>
              <a:rPr lang="es-VE" dirty="0" smtClean="0">
                <a:solidFill>
                  <a:schemeClr val="accent1"/>
                </a:solidFill>
              </a:rPr>
              <a:t> </a:t>
            </a:r>
            <a:endParaRPr lang="es-VE" dirty="0">
              <a:solidFill>
                <a:schemeClr val="accent1"/>
              </a:solidFill>
            </a:endParaRPr>
          </a:p>
        </p:txBody>
      </p:sp>
      <p:sp>
        <p:nvSpPr>
          <p:cNvPr id="7" name="6 CuadroTexto"/>
          <p:cNvSpPr txBox="1"/>
          <p:nvPr/>
        </p:nvSpPr>
        <p:spPr>
          <a:xfrm>
            <a:off x="179512" y="2132856"/>
            <a:ext cx="4104456" cy="3323987"/>
          </a:xfrm>
          <a:prstGeom prst="rect">
            <a:avLst/>
          </a:prstGeom>
          <a:noFill/>
        </p:spPr>
        <p:txBody>
          <a:bodyPr wrap="square" rtlCol="0">
            <a:spAutoFit/>
          </a:bodyPr>
          <a:lstStyle/>
          <a:p>
            <a:pPr lvl="0" algn="ctr"/>
            <a:r>
              <a:rPr lang="es-MX" sz="3200" dirty="0" smtClean="0"/>
              <a:t>Hace </a:t>
            </a:r>
            <a:r>
              <a:rPr lang="es-MX" sz="3200" dirty="0"/>
              <a:t>referencia a las características fisiológicas y sexuales con las que nacen mujeres y hombres (Zamora, 2011).</a:t>
            </a:r>
            <a:endParaRPr lang="es-VE" sz="3200" dirty="0"/>
          </a:p>
          <a:p>
            <a:endParaRPr lang="es-V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 t="26088" r="49988"/>
          <a:stretch/>
        </p:blipFill>
        <p:spPr bwMode="auto">
          <a:xfrm>
            <a:off x="4572000" y="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3084"/>
          <a:stretch/>
        </p:blipFill>
        <p:spPr bwMode="auto">
          <a:xfrm>
            <a:off x="4572000" y="3428999"/>
            <a:ext cx="4572000" cy="34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774" y="-7374"/>
            <a:ext cx="3617226" cy="342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http://www.alguien.do/sites/default/files/organos_genitales_masculinos_extern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148" y="3284985"/>
            <a:ext cx="3617226" cy="357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9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572000" y="0"/>
            <a:ext cx="4572000" cy="68580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CuadroTexto"/>
          <p:cNvSpPr txBox="1"/>
          <p:nvPr/>
        </p:nvSpPr>
        <p:spPr>
          <a:xfrm>
            <a:off x="683568" y="376423"/>
            <a:ext cx="2808312" cy="923330"/>
          </a:xfrm>
          <a:prstGeom prst="rect">
            <a:avLst/>
          </a:prstGeom>
          <a:noFill/>
        </p:spPr>
        <p:txBody>
          <a:bodyPr wrap="square" rtlCol="0">
            <a:spAutoFit/>
          </a:bodyPr>
          <a:lstStyle/>
          <a:p>
            <a:r>
              <a:rPr lang="es-VE" sz="5400" dirty="0" smtClean="0">
                <a:solidFill>
                  <a:schemeClr val="accent1"/>
                </a:solidFill>
              </a:rPr>
              <a:t>GÉNERO</a:t>
            </a:r>
            <a:r>
              <a:rPr lang="es-VE" dirty="0" smtClean="0"/>
              <a:t> </a:t>
            </a:r>
            <a:endParaRPr lang="es-VE" dirty="0"/>
          </a:p>
        </p:txBody>
      </p:sp>
      <p:sp>
        <p:nvSpPr>
          <p:cNvPr id="5" name="4 CuadroTexto"/>
          <p:cNvSpPr txBox="1"/>
          <p:nvPr/>
        </p:nvSpPr>
        <p:spPr>
          <a:xfrm>
            <a:off x="0" y="1556792"/>
            <a:ext cx="4572000" cy="4893647"/>
          </a:xfrm>
          <a:prstGeom prst="rect">
            <a:avLst/>
          </a:prstGeom>
          <a:noFill/>
        </p:spPr>
        <p:txBody>
          <a:bodyPr wrap="square" rtlCol="0">
            <a:spAutoFit/>
          </a:bodyPr>
          <a:lstStyle/>
          <a:p>
            <a:pPr algn="ctr"/>
            <a:r>
              <a:rPr lang="es-MX" sz="2400" dirty="0" smtClean="0"/>
              <a:t>Se </a:t>
            </a:r>
            <a:r>
              <a:rPr lang="es-MX" sz="2400" dirty="0"/>
              <a:t>refiere a las ideas, normas y comportamientos que la sociedad ha establecido para cada sexo, y el valor y significado que se les asigna, incluyendo el conjunto de valores, actitudes, papeles, prácticas o características culturales basadas en el sexo, tal como ha existido de manera histórica, el género refleja y perpetúa las relaciones particulares de poder entre hombres y mujeres (Zamora, 2011).</a:t>
            </a:r>
            <a:endParaRPr lang="es-VE" sz="2400" dirty="0"/>
          </a:p>
        </p:txBody>
      </p:sp>
      <p:pic>
        <p:nvPicPr>
          <p:cNvPr id="614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6866" r="50000" b="4844"/>
          <a:stretch/>
        </p:blipFill>
        <p:spPr bwMode="auto">
          <a:xfrm>
            <a:off x="5144640" y="0"/>
            <a:ext cx="3426720" cy="3406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866" b="4844"/>
          <a:stretch/>
        </p:blipFill>
        <p:spPr bwMode="auto">
          <a:xfrm>
            <a:off x="5144639" y="3406040"/>
            <a:ext cx="3426721" cy="345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05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476672"/>
            <a:ext cx="3168352" cy="830997"/>
          </a:xfrm>
          <a:prstGeom prst="rect">
            <a:avLst/>
          </a:prstGeom>
          <a:noFill/>
        </p:spPr>
        <p:txBody>
          <a:bodyPr wrap="square" rtlCol="0">
            <a:spAutoFit/>
          </a:bodyPr>
          <a:lstStyle/>
          <a:p>
            <a:r>
              <a:rPr lang="es-VE" sz="4800" dirty="0" smtClean="0">
                <a:solidFill>
                  <a:schemeClr val="accent1"/>
                </a:solidFill>
              </a:rPr>
              <a:t>Ejemplo 1: </a:t>
            </a:r>
            <a:endParaRPr lang="es-VE" sz="4800" dirty="0">
              <a:solidFill>
                <a:schemeClr val="accent1"/>
              </a:solidFill>
            </a:endParaRPr>
          </a:p>
        </p:txBody>
      </p:sp>
      <p:pic>
        <p:nvPicPr>
          <p:cNvPr id="7170" name="Picture 2" descr="C:\Users\Ildemaro\Documents\sexualidad imagenes tesis\9f5d0158-8e59-4b98-844b-4d50c45362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7" y="1505172"/>
            <a:ext cx="9044948" cy="50921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Ildemaro\Documents\sexualidad imagenes tesis\el-machismo-en-contra-del-ftbol-femenino-7-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18" y="1482416"/>
            <a:ext cx="7159963" cy="537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10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Ildemaro\Documents\sexualidad imagenes tesis\9f5d0158-8e59-4b98-844b-4d50c45362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7" y="1505172"/>
            <a:ext cx="9044948" cy="5092179"/>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txBox="1">
            <a:spLocks noGrp="1"/>
          </p:cNvSpPr>
          <p:nvPr>
            <p:ph type="title"/>
          </p:nvPr>
        </p:nvSpPr>
        <p:spPr>
          <a:xfrm>
            <a:off x="611560" y="412457"/>
            <a:ext cx="8153400" cy="830997"/>
          </a:xfrm>
          <a:prstGeom prst="rect">
            <a:avLst/>
          </a:prstGeom>
          <a:noFill/>
        </p:spPr>
        <p:txBody>
          <a:bodyPr wrap="square" rtlCol="0">
            <a:spAutoFit/>
          </a:bodyPr>
          <a:lstStyle/>
          <a:p>
            <a:r>
              <a:rPr lang="es-VE" sz="4800" dirty="0" smtClean="0">
                <a:solidFill>
                  <a:schemeClr val="accent1"/>
                </a:solidFill>
              </a:rPr>
              <a:t>Ejemplo 2: </a:t>
            </a:r>
            <a:endParaRPr lang="es-VE" sz="4800" dirty="0">
              <a:solidFill>
                <a:schemeClr val="accent1"/>
              </a:solidFill>
            </a:endParaRPr>
          </a:p>
        </p:txBody>
      </p:sp>
    </p:spTree>
    <p:extLst>
      <p:ext uri="{BB962C8B-B14F-4D97-AF65-F5344CB8AC3E}">
        <p14:creationId xmlns:p14="http://schemas.microsoft.com/office/powerpoint/2010/main" val="1698105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ldemaro\Documents\sexualidad imagenes tesis\roles-01.jpg"/>
          <p:cNvPicPr>
            <a:picLocks noChangeAspect="1" noChangeArrowheads="1"/>
          </p:cNvPicPr>
          <p:nvPr/>
        </p:nvPicPr>
        <p:blipFill rotWithShape="1">
          <a:blip r:embed="rId2">
            <a:extLst>
              <a:ext uri="{28A0092B-C50C-407E-A947-70E740481C1C}">
                <a14:useLocalDpi xmlns:a14="http://schemas.microsoft.com/office/drawing/2010/main" val="0"/>
              </a:ext>
            </a:extLst>
          </a:blip>
          <a:srcRect t="4761" b="6554"/>
          <a:stretch/>
        </p:blipFill>
        <p:spPr bwMode="auto">
          <a:xfrm>
            <a:off x="0" y="1500869"/>
            <a:ext cx="9144000" cy="537321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611560" y="476672"/>
            <a:ext cx="3312368" cy="830997"/>
          </a:xfrm>
          <a:prstGeom prst="rect">
            <a:avLst/>
          </a:prstGeom>
          <a:noFill/>
        </p:spPr>
        <p:txBody>
          <a:bodyPr wrap="square" rtlCol="0">
            <a:spAutoFit/>
          </a:bodyPr>
          <a:lstStyle/>
          <a:p>
            <a:r>
              <a:rPr lang="es-VE" sz="4800" dirty="0" smtClean="0">
                <a:solidFill>
                  <a:schemeClr val="accent1"/>
                </a:solidFill>
              </a:rPr>
              <a:t>Ejemplo 3: </a:t>
            </a:r>
            <a:endParaRPr lang="es-VE" sz="4800" dirty="0">
              <a:solidFill>
                <a:schemeClr val="accent1"/>
              </a:solidFill>
            </a:endParaRPr>
          </a:p>
        </p:txBody>
      </p:sp>
    </p:spTree>
    <p:extLst>
      <p:ext uri="{BB962C8B-B14F-4D97-AF65-F5344CB8AC3E}">
        <p14:creationId xmlns:p14="http://schemas.microsoft.com/office/powerpoint/2010/main" val="284554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2397898" y="2367171"/>
            <a:ext cx="4348203" cy="2123658"/>
          </a:xfrm>
          <a:prstGeom prst="rect">
            <a:avLst/>
          </a:prstGeom>
          <a:noFill/>
        </p:spPr>
        <p:txBody>
          <a:bodyPr wrap="square" rtlCol="0">
            <a:spAutoFit/>
          </a:bodyPr>
          <a:lstStyle/>
          <a:p>
            <a:pPr algn="ctr"/>
            <a:r>
              <a:rPr lang="es-VE" sz="6600" dirty="0" smtClean="0">
                <a:solidFill>
                  <a:schemeClr val="accent2"/>
                </a:solidFill>
              </a:rPr>
              <a:t>Receso</a:t>
            </a:r>
          </a:p>
          <a:p>
            <a:pPr algn="ctr"/>
            <a:r>
              <a:rPr lang="es-VE" sz="6600" dirty="0" smtClean="0">
                <a:solidFill>
                  <a:schemeClr val="accent2"/>
                </a:solidFill>
              </a:rPr>
              <a:t>(20 minutos)</a:t>
            </a:r>
            <a:r>
              <a:rPr lang="es-VE" dirty="0" smtClean="0"/>
              <a:t> </a:t>
            </a:r>
            <a:endParaRPr lang="es-VE" dirty="0"/>
          </a:p>
        </p:txBody>
      </p:sp>
    </p:spTree>
    <p:extLst>
      <p:ext uri="{BB962C8B-B14F-4D97-AF65-F5344CB8AC3E}">
        <p14:creationId xmlns:p14="http://schemas.microsoft.com/office/powerpoint/2010/main" val="3536290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413792" y="1556792"/>
            <a:ext cx="8316416" cy="4247317"/>
          </a:xfrm>
          <a:prstGeom prst="rect">
            <a:avLst/>
          </a:prstGeom>
          <a:noFill/>
        </p:spPr>
        <p:txBody>
          <a:bodyPr wrap="square" rtlCol="0">
            <a:spAutoFit/>
          </a:bodyPr>
          <a:lstStyle/>
          <a:p>
            <a:r>
              <a:rPr lang="es-VE" sz="5400" dirty="0" smtClean="0">
                <a:solidFill>
                  <a:schemeClr val="accent2"/>
                </a:solidFill>
              </a:rPr>
              <a:t>Lluvia de ideas:</a:t>
            </a:r>
          </a:p>
          <a:p>
            <a:r>
              <a:rPr lang="es-VE" sz="5400" dirty="0" smtClean="0">
                <a:solidFill>
                  <a:schemeClr val="accent2"/>
                </a:solidFill>
              </a:rPr>
              <a:t>¿Qué cosas sé de la sexualidad en la adolescencia y los cambios que se producen en ella? </a:t>
            </a:r>
            <a:endParaRPr lang="es-VE" sz="5400" dirty="0">
              <a:solidFill>
                <a:schemeClr val="accent2"/>
              </a:solidFill>
            </a:endParaRPr>
          </a:p>
        </p:txBody>
      </p:sp>
    </p:spTree>
    <p:extLst>
      <p:ext uri="{BB962C8B-B14F-4D97-AF65-F5344CB8AC3E}">
        <p14:creationId xmlns:p14="http://schemas.microsoft.com/office/powerpoint/2010/main" val="276020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4320735" cy="923330"/>
          </a:xfrm>
          <a:prstGeom prst="rect">
            <a:avLst/>
          </a:prstGeom>
        </p:spPr>
        <p:txBody>
          <a:bodyPr wrap="none">
            <a:spAutoFit/>
          </a:bodyPr>
          <a:lstStyle/>
          <a:p>
            <a:r>
              <a:rPr lang="es-VE" sz="5400" dirty="0">
                <a:solidFill>
                  <a:schemeClr val="accent1"/>
                </a:solidFill>
              </a:rPr>
              <a:t>Tema a tratar: </a:t>
            </a:r>
          </a:p>
        </p:txBody>
      </p:sp>
      <p:sp>
        <p:nvSpPr>
          <p:cNvPr id="5" name="4 CuadroTexto"/>
          <p:cNvSpPr txBox="1"/>
          <p:nvPr/>
        </p:nvSpPr>
        <p:spPr>
          <a:xfrm>
            <a:off x="611560" y="1720840"/>
            <a:ext cx="7848872" cy="3416320"/>
          </a:xfrm>
          <a:prstGeom prst="rect">
            <a:avLst/>
          </a:prstGeom>
          <a:noFill/>
        </p:spPr>
        <p:txBody>
          <a:bodyPr wrap="square" rtlCol="0">
            <a:spAutoFit/>
          </a:bodyPr>
          <a:lstStyle/>
          <a:p>
            <a:r>
              <a:rPr lang="es-VE" sz="5400" dirty="0" smtClean="0">
                <a:solidFill>
                  <a:schemeClr val="accent2"/>
                </a:solidFill>
              </a:rPr>
              <a:t>SEXUALIDAD EN LA ADOLESCENCIA Y SUS CAMBIOS BIOPSICOSOCIALES</a:t>
            </a:r>
            <a:endParaRPr lang="es-VE" sz="5400" dirty="0">
              <a:solidFill>
                <a:schemeClr val="accent2"/>
              </a:solidFill>
            </a:endParaRPr>
          </a:p>
        </p:txBody>
      </p:sp>
    </p:spTree>
    <p:extLst>
      <p:ext uri="{BB962C8B-B14F-4D97-AF65-F5344CB8AC3E}">
        <p14:creationId xmlns:p14="http://schemas.microsoft.com/office/powerpoint/2010/main" val="400847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31640" y="2060848"/>
            <a:ext cx="6480720" cy="3139321"/>
          </a:xfrm>
          <a:prstGeom prst="rect">
            <a:avLst/>
          </a:prstGeom>
          <a:noFill/>
        </p:spPr>
        <p:txBody>
          <a:bodyPr wrap="square" rtlCol="0">
            <a:spAutoFit/>
          </a:bodyPr>
          <a:lstStyle/>
          <a:p>
            <a:r>
              <a:rPr lang="es-VE" sz="6600" dirty="0">
                <a:solidFill>
                  <a:schemeClr val="accent2"/>
                </a:solidFill>
              </a:rPr>
              <a:t>“Mi nombre es… y algo que me caracteriza es…”</a:t>
            </a:r>
          </a:p>
        </p:txBody>
      </p:sp>
      <p:sp>
        <p:nvSpPr>
          <p:cNvPr id="6" name="5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Tree>
    <p:extLst>
      <p:ext uri="{BB962C8B-B14F-4D97-AF65-F5344CB8AC3E}">
        <p14:creationId xmlns:p14="http://schemas.microsoft.com/office/powerpoint/2010/main" val="2548532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8153400" cy="990600"/>
          </a:xfrm>
        </p:spPr>
        <p:txBody>
          <a:bodyPr>
            <a:noAutofit/>
          </a:bodyPr>
          <a:lstStyle/>
          <a:p>
            <a:r>
              <a:rPr lang="es-VE" dirty="0" smtClean="0"/>
              <a:t>Cambios biopsicosociales en la adolescencia </a:t>
            </a:r>
            <a:endParaRPr lang="es-VE" dirty="0"/>
          </a:p>
        </p:txBody>
      </p:sp>
      <p:sp>
        <p:nvSpPr>
          <p:cNvPr id="4" name="3 CuadroTexto"/>
          <p:cNvSpPr txBox="1"/>
          <p:nvPr/>
        </p:nvSpPr>
        <p:spPr>
          <a:xfrm>
            <a:off x="18177" y="3041571"/>
            <a:ext cx="4320480" cy="3816429"/>
          </a:xfrm>
          <a:prstGeom prst="rect">
            <a:avLst/>
          </a:prstGeom>
          <a:noFill/>
        </p:spPr>
        <p:txBody>
          <a:bodyPr wrap="square" rtlCol="0">
            <a:spAutoFit/>
          </a:bodyPr>
          <a:lstStyle/>
          <a:p>
            <a:pPr algn="ctr"/>
            <a:r>
              <a:rPr lang="es-ES" altLang="es-ES" sz="3200" dirty="0"/>
              <a:t>Es el  </a:t>
            </a:r>
            <a:r>
              <a:rPr lang="es-ES" altLang="es-ES" sz="3200" dirty="0" smtClean="0"/>
              <a:t>período  </a:t>
            </a:r>
            <a:r>
              <a:rPr lang="es-ES" altLang="es-ES" sz="3200" dirty="0"/>
              <a:t>de transición entre la infancia y  la edad adulta, donde </a:t>
            </a:r>
            <a:r>
              <a:rPr lang="es-VE" altLang="es-ES" sz="3200" dirty="0"/>
              <a:t>se </a:t>
            </a:r>
            <a:r>
              <a:rPr lang="es-ES" altLang="es-ES" sz="3200" dirty="0"/>
              <a:t> experimentan cambios: físicos, </a:t>
            </a:r>
            <a:r>
              <a:rPr lang="es-ES" altLang="es-ES" sz="3200" dirty="0" smtClean="0"/>
              <a:t>psicológicos, hormonales y sociales. </a:t>
            </a:r>
            <a:endParaRPr lang="es-ES" altLang="es-ES" sz="3200" dirty="0"/>
          </a:p>
          <a:p>
            <a:endParaRPr lang="es-VE" dirty="0"/>
          </a:p>
        </p:txBody>
      </p:sp>
      <p:sp>
        <p:nvSpPr>
          <p:cNvPr id="5" name="4 CuadroTexto"/>
          <p:cNvSpPr txBox="1"/>
          <p:nvPr/>
        </p:nvSpPr>
        <p:spPr>
          <a:xfrm>
            <a:off x="508242" y="1603190"/>
            <a:ext cx="3024336" cy="1077218"/>
          </a:xfrm>
          <a:prstGeom prst="rect">
            <a:avLst/>
          </a:prstGeom>
          <a:noFill/>
        </p:spPr>
        <p:txBody>
          <a:bodyPr wrap="square" rtlCol="0">
            <a:spAutoFit/>
          </a:bodyPr>
          <a:lstStyle/>
          <a:p>
            <a:r>
              <a:rPr lang="es-VE" sz="3200" b="1" dirty="0" smtClean="0">
                <a:solidFill>
                  <a:schemeClr val="accent1"/>
                </a:solidFill>
              </a:rPr>
              <a:t>¿Qué es la adolescencia? </a:t>
            </a:r>
            <a:endParaRPr lang="es-VE" sz="3200" b="1" dirty="0">
              <a:solidFill>
                <a:schemeClr val="accent1"/>
              </a:solidFill>
            </a:endParaRP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4572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798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04856" cy="830997"/>
          </a:xfrm>
          <a:prstGeom prst="rect">
            <a:avLst/>
          </a:prstGeom>
          <a:noFill/>
        </p:spPr>
        <p:txBody>
          <a:bodyPr wrap="square" rtlCol="0">
            <a:spAutoFit/>
          </a:bodyPr>
          <a:lstStyle/>
          <a:p>
            <a:r>
              <a:rPr lang="es-VE" sz="4800" dirty="0" smtClean="0">
                <a:solidFill>
                  <a:schemeClr val="accent1"/>
                </a:solidFill>
              </a:rPr>
              <a:t>Cambios físicos en los varones </a:t>
            </a:r>
            <a:endParaRPr lang="es-VE" sz="4800" dirty="0">
              <a:solidFill>
                <a:schemeClr val="accent1"/>
              </a:solidFill>
            </a:endParaRPr>
          </a:p>
        </p:txBody>
      </p:sp>
      <p:sp>
        <p:nvSpPr>
          <p:cNvPr id="2" name="1 CuadroTexto"/>
          <p:cNvSpPr txBox="1"/>
          <p:nvPr/>
        </p:nvSpPr>
        <p:spPr>
          <a:xfrm>
            <a:off x="539552" y="1623989"/>
            <a:ext cx="2619019" cy="400110"/>
          </a:xfrm>
          <a:prstGeom prst="rect">
            <a:avLst/>
          </a:prstGeom>
          <a:noFill/>
        </p:spPr>
        <p:txBody>
          <a:bodyPr wrap="square" rtlCol="0">
            <a:spAutoFit/>
          </a:bodyPr>
          <a:lstStyle/>
          <a:p>
            <a:r>
              <a:rPr lang="es-VE" sz="2000" dirty="0" smtClean="0"/>
              <a:t>Aumento de la </a:t>
            </a:r>
            <a:r>
              <a:rPr lang="es-VE" sz="2000" dirty="0"/>
              <a:t>estatura</a:t>
            </a:r>
            <a:r>
              <a:rPr lang="es-VE" dirty="0"/>
              <a:t> </a:t>
            </a:r>
          </a:p>
        </p:txBody>
      </p:sp>
      <p:sp>
        <p:nvSpPr>
          <p:cNvPr id="3" name="2 CuadroTexto"/>
          <p:cNvSpPr txBox="1"/>
          <p:nvPr/>
        </p:nvSpPr>
        <p:spPr>
          <a:xfrm>
            <a:off x="539552" y="2239517"/>
            <a:ext cx="3041735" cy="400110"/>
          </a:xfrm>
          <a:prstGeom prst="rect">
            <a:avLst/>
          </a:prstGeom>
          <a:noFill/>
        </p:spPr>
        <p:txBody>
          <a:bodyPr wrap="square" rtlCol="0">
            <a:spAutoFit/>
          </a:bodyPr>
          <a:lstStyle/>
          <a:p>
            <a:r>
              <a:rPr lang="es-VE" sz="2000" dirty="0" smtClean="0"/>
              <a:t>La voz se hace más ronca </a:t>
            </a:r>
            <a:r>
              <a:rPr lang="es-VE" dirty="0"/>
              <a:t> </a:t>
            </a:r>
          </a:p>
        </p:txBody>
      </p:sp>
      <p:sp>
        <p:nvSpPr>
          <p:cNvPr id="5" name="4 CuadroTexto"/>
          <p:cNvSpPr txBox="1"/>
          <p:nvPr/>
        </p:nvSpPr>
        <p:spPr>
          <a:xfrm>
            <a:off x="523887" y="2921168"/>
            <a:ext cx="4048113" cy="1015663"/>
          </a:xfrm>
          <a:prstGeom prst="rect">
            <a:avLst/>
          </a:prstGeom>
          <a:noFill/>
        </p:spPr>
        <p:txBody>
          <a:bodyPr wrap="square" rtlCol="0">
            <a:spAutoFit/>
          </a:bodyPr>
          <a:lstStyle/>
          <a:p>
            <a:r>
              <a:rPr lang="es-VE" sz="2000" dirty="0" smtClean="0"/>
              <a:t>Crecimiento de </a:t>
            </a:r>
            <a:r>
              <a:rPr lang="es-VE" sz="2000" dirty="0"/>
              <a:t>vello en axilas, cara (bigote y barba), pecho, piernas, brazos y </a:t>
            </a:r>
            <a:r>
              <a:rPr lang="es-VE" sz="2000" dirty="0" smtClean="0"/>
              <a:t>pubis</a:t>
            </a:r>
            <a:r>
              <a:rPr lang="es-VE" dirty="0"/>
              <a:t> </a:t>
            </a:r>
          </a:p>
        </p:txBody>
      </p:sp>
      <p:sp>
        <p:nvSpPr>
          <p:cNvPr id="6" name="5 CuadroTexto"/>
          <p:cNvSpPr txBox="1"/>
          <p:nvPr/>
        </p:nvSpPr>
        <p:spPr>
          <a:xfrm>
            <a:off x="539552" y="4239989"/>
            <a:ext cx="4320480" cy="707886"/>
          </a:xfrm>
          <a:prstGeom prst="rect">
            <a:avLst/>
          </a:prstGeom>
          <a:noFill/>
        </p:spPr>
        <p:txBody>
          <a:bodyPr wrap="square" rtlCol="0">
            <a:spAutoFit/>
          </a:bodyPr>
          <a:lstStyle/>
          <a:p>
            <a:r>
              <a:rPr lang="es-VE" sz="2000" dirty="0" smtClean="0"/>
              <a:t>La </a:t>
            </a:r>
            <a:r>
              <a:rPr lang="es-VE" sz="2000" dirty="0"/>
              <a:t>piel de los pezones y genitales se </a:t>
            </a:r>
            <a:r>
              <a:rPr lang="es-VE" sz="2000" dirty="0" smtClean="0"/>
              <a:t>vuelve </a:t>
            </a:r>
            <a:r>
              <a:rPr lang="es-VE" sz="2000" dirty="0"/>
              <a:t>más oscura </a:t>
            </a:r>
          </a:p>
        </p:txBody>
      </p:sp>
      <p:sp>
        <p:nvSpPr>
          <p:cNvPr id="7" name="6 CuadroTexto"/>
          <p:cNvSpPr txBox="1"/>
          <p:nvPr/>
        </p:nvSpPr>
        <p:spPr>
          <a:xfrm>
            <a:off x="539552" y="5152806"/>
            <a:ext cx="4032448" cy="707886"/>
          </a:xfrm>
          <a:prstGeom prst="rect">
            <a:avLst/>
          </a:prstGeom>
          <a:noFill/>
        </p:spPr>
        <p:txBody>
          <a:bodyPr wrap="square" rtlCol="0">
            <a:spAutoFit/>
          </a:bodyPr>
          <a:lstStyle/>
          <a:p>
            <a:r>
              <a:rPr lang="es-VE" sz="2000" dirty="0" smtClean="0"/>
              <a:t>crecimiento de </a:t>
            </a:r>
            <a:r>
              <a:rPr lang="es-VE" sz="2000" dirty="0"/>
              <a:t>los testículos, próstata y pene</a:t>
            </a:r>
            <a:r>
              <a:rPr lang="es-VE" dirty="0"/>
              <a:t> </a:t>
            </a:r>
          </a:p>
        </p:txBody>
      </p:sp>
      <p:sp>
        <p:nvSpPr>
          <p:cNvPr id="9" name="8 CuadroTexto"/>
          <p:cNvSpPr txBox="1"/>
          <p:nvPr/>
        </p:nvSpPr>
        <p:spPr>
          <a:xfrm>
            <a:off x="523887" y="6045343"/>
            <a:ext cx="3707904" cy="400110"/>
          </a:xfrm>
          <a:prstGeom prst="rect">
            <a:avLst/>
          </a:prstGeom>
          <a:noFill/>
        </p:spPr>
        <p:txBody>
          <a:bodyPr wrap="square" rtlCol="0">
            <a:spAutoFit/>
          </a:bodyPr>
          <a:lstStyle/>
          <a:p>
            <a:r>
              <a:rPr lang="es-VE" sz="2000" dirty="0" smtClean="0"/>
              <a:t>Ocurre la primera </a:t>
            </a:r>
            <a:r>
              <a:rPr lang="es-VE" sz="2000" dirty="0"/>
              <a:t>eyaculación </a:t>
            </a:r>
          </a:p>
        </p:txBody>
      </p:sp>
      <p:sp>
        <p:nvSpPr>
          <p:cNvPr id="10" name="9 Elipse"/>
          <p:cNvSpPr/>
          <p:nvPr/>
        </p:nvSpPr>
        <p:spPr>
          <a:xfrm>
            <a:off x="166358" y="1724017"/>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Elipse"/>
          <p:cNvSpPr/>
          <p:nvPr/>
        </p:nvSpPr>
        <p:spPr>
          <a:xfrm>
            <a:off x="166358" y="6145371"/>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Elipse"/>
          <p:cNvSpPr/>
          <p:nvPr/>
        </p:nvSpPr>
        <p:spPr>
          <a:xfrm>
            <a:off x="194978" y="2339545"/>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Elipse"/>
          <p:cNvSpPr/>
          <p:nvPr/>
        </p:nvSpPr>
        <p:spPr>
          <a:xfrm>
            <a:off x="166358" y="3068958"/>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Elipse"/>
          <p:cNvSpPr/>
          <p:nvPr/>
        </p:nvSpPr>
        <p:spPr>
          <a:xfrm>
            <a:off x="204525" y="4353405"/>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Elipse"/>
          <p:cNvSpPr/>
          <p:nvPr/>
        </p:nvSpPr>
        <p:spPr>
          <a:xfrm>
            <a:off x="192597" y="5306694"/>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30" name="Picture 6" descr="Resultado de imagen para cambio fisicos en la adolescencia varon"/>
          <p:cNvPicPr>
            <a:picLocks noChangeAspect="1" noChangeArrowheads="1"/>
          </p:cNvPicPr>
          <p:nvPr/>
        </p:nvPicPr>
        <p:blipFill rotWithShape="1">
          <a:blip r:embed="rId2">
            <a:extLst>
              <a:ext uri="{28A0092B-C50C-407E-A947-70E740481C1C}">
                <a14:useLocalDpi xmlns:a14="http://schemas.microsoft.com/office/drawing/2010/main" val="0"/>
              </a:ext>
            </a:extLst>
          </a:blip>
          <a:srcRect l="25743" r="8511"/>
          <a:stretch/>
        </p:blipFill>
        <p:spPr bwMode="auto">
          <a:xfrm>
            <a:off x="4560759" y="1453951"/>
            <a:ext cx="4561538" cy="540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92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04856" cy="830997"/>
          </a:xfrm>
          <a:prstGeom prst="rect">
            <a:avLst/>
          </a:prstGeom>
          <a:noFill/>
        </p:spPr>
        <p:txBody>
          <a:bodyPr wrap="square" rtlCol="0">
            <a:spAutoFit/>
          </a:bodyPr>
          <a:lstStyle/>
          <a:p>
            <a:r>
              <a:rPr lang="es-VE" sz="4800" dirty="0" smtClean="0">
                <a:solidFill>
                  <a:schemeClr val="accent1"/>
                </a:solidFill>
              </a:rPr>
              <a:t>Cambios físicos en las hembras</a:t>
            </a:r>
            <a:endParaRPr lang="es-VE" sz="4800" dirty="0">
              <a:solidFill>
                <a:schemeClr val="accent1"/>
              </a:solidFill>
            </a:endParaRPr>
          </a:p>
        </p:txBody>
      </p:sp>
      <p:sp>
        <p:nvSpPr>
          <p:cNvPr id="5" name="4 CuadroTexto"/>
          <p:cNvSpPr txBox="1"/>
          <p:nvPr/>
        </p:nvSpPr>
        <p:spPr>
          <a:xfrm>
            <a:off x="323261" y="1584016"/>
            <a:ext cx="3096344" cy="400110"/>
          </a:xfrm>
          <a:prstGeom prst="rect">
            <a:avLst/>
          </a:prstGeom>
          <a:noFill/>
        </p:spPr>
        <p:txBody>
          <a:bodyPr wrap="square" rtlCol="0">
            <a:spAutoFit/>
          </a:bodyPr>
          <a:lstStyle/>
          <a:p>
            <a:r>
              <a:rPr lang="es-VE" sz="2000" dirty="0" smtClean="0"/>
              <a:t>Aumento de la </a:t>
            </a:r>
            <a:r>
              <a:rPr lang="es-VE" sz="2000" dirty="0"/>
              <a:t>estatura</a:t>
            </a:r>
          </a:p>
        </p:txBody>
      </p:sp>
      <p:sp>
        <p:nvSpPr>
          <p:cNvPr id="6" name="5 Rectángulo"/>
          <p:cNvSpPr/>
          <p:nvPr/>
        </p:nvSpPr>
        <p:spPr>
          <a:xfrm>
            <a:off x="445965" y="1996551"/>
            <a:ext cx="2871042" cy="400110"/>
          </a:xfrm>
          <a:prstGeom prst="rect">
            <a:avLst/>
          </a:prstGeom>
        </p:spPr>
        <p:txBody>
          <a:bodyPr wrap="none">
            <a:spAutoFit/>
          </a:bodyPr>
          <a:lstStyle/>
          <a:p>
            <a:r>
              <a:rPr lang="es-VE" sz="2000" dirty="0"/>
              <a:t>Se ensanchan </a:t>
            </a:r>
            <a:r>
              <a:rPr lang="es-VE" sz="2000" dirty="0" smtClean="0"/>
              <a:t>las </a:t>
            </a:r>
            <a:r>
              <a:rPr lang="es-VE" sz="2000" dirty="0"/>
              <a:t>caderas</a:t>
            </a:r>
            <a:r>
              <a:rPr lang="es-VE" dirty="0"/>
              <a:t> </a:t>
            </a:r>
          </a:p>
        </p:txBody>
      </p:sp>
      <p:sp>
        <p:nvSpPr>
          <p:cNvPr id="7" name="6 Rectángulo"/>
          <p:cNvSpPr/>
          <p:nvPr/>
        </p:nvSpPr>
        <p:spPr>
          <a:xfrm>
            <a:off x="387379" y="2381272"/>
            <a:ext cx="4123693" cy="400110"/>
          </a:xfrm>
          <a:prstGeom prst="rect">
            <a:avLst/>
          </a:prstGeom>
        </p:spPr>
        <p:txBody>
          <a:bodyPr wrap="none">
            <a:spAutoFit/>
          </a:bodyPr>
          <a:lstStyle/>
          <a:p>
            <a:r>
              <a:rPr lang="es-VE" sz="2000" dirty="0"/>
              <a:t>Se acumula grasa en </a:t>
            </a:r>
            <a:r>
              <a:rPr lang="es-VE" sz="2000" dirty="0" smtClean="0"/>
              <a:t>caderas </a:t>
            </a:r>
            <a:r>
              <a:rPr lang="es-VE" sz="2000" dirty="0"/>
              <a:t>y muslos</a:t>
            </a:r>
          </a:p>
        </p:txBody>
      </p:sp>
      <p:sp>
        <p:nvSpPr>
          <p:cNvPr id="8" name="7 Rectángulo"/>
          <p:cNvSpPr/>
          <p:nvPr/>
        </p:nvSpPr>
        <p:spPr>
          <a:xfrm>
            <a:off x="399581" y="2853381"/>
            <a:ext cx="4172419" cy="707886"/>
          </a:xfrm>
          <a:prstGeom prst="rect">
            <a:avLst/>
          </a:prstGeom>
        </p:spPr>
        <p:txBody>
          <a:bodyPr wrap="square">
            <a:spAutoFit/>
          </a:bodyPr>
          <a:lstStyle/>
          <a:p>
            <a:r>
              <a:rPr lang="es-VE" sz="2000" dirty="0"/>
              <a:t>Se notan más </a:t>
            </a:r>
            <a:r>
              <a:rPr lang="es-VE" sz="2000" dirty="0" smtClean="0"/>
              <a:t>las </a:t>
            </a:r>
            <a:r>
              <a:rPr lang="es-VE" sz="2000" dirty="0"/>
              <a:t>curvas y la forma de la cintura</a:t>
            </a:r>
          </a:p>
        </p:txBody>
      </p:sp>
      <p:sp>
        <p:nvSpPr>
          <p:cNvPr id="9" name="8 Rectángulo"/>
          <p:cNvSpPr/>
          <p:nvPr/>
        </p:nvSpPr>
        <p:spPr>
          <a:xfrm>
            <a:off x="399581" y="3532546"/>
            <a:ext cx="2774477" cy="400110"/>
          </a:xfrm>
          <a:prstGeom prst="rect">
            <a:avLst/>
          </a:prstGeom>
        </p:spPr>
        <p:txBody>
          <a:bodyPr wrap="none">
            <a:spAutoFit/>
          </a:bodyPr>
          <a:lstStyle/>
          <a:p>
            <a:r>
              <a:rPr lang="es-VE" sz="2000" dirty="0" smtClean="0"/>
              <a:t>La voz se vuelve más fina</a:t>
            </a:r>
            <a:endParaRPr lang="es-VE" sz="2000" dirty="0"/>
          </a:p>
        </p:txBody>
      </p:sp>
      <p:sp>
        <p:nvSpPr>
          <p:cNvPr id="10" name="9 Rectángulo"/>
          <p:cNvSpPr/>
          <p:nvPr/>
        </p:nvSpPr>
        <p:spPr>
          <a:xfrm>
            <a:off x="403707" y="4012614"/>
            <a:ext cx="2483372" cy="369332"/>
          </a:xfrm>
          <a:prstGeom prst="rect">
            <a:avLst/>
          </a:prstGeom>
        </p:spPr>
        <p:txBody>
          <a:bodyPr wrap="none">
            <a:spAutoFit/>
          </a:bodyPr>
          <a:lstStyle/>
          <a:p>
            <a:r>
              <a:rPr lang="es-VE" dirty="0" smtClean="0"/>
              <a:t>Crecimiento de los senos </a:t>
            </a:r>
            <a:endParaRPr lang="es-VE" dirty="0"/>
          </a:p>
        </p:txBody>
      </p:sp>
      <p:sp>
        <p:nvSpPr>
          <p:cNvPr id="11" name="10 Rectángulo"/>
          <p:cNvSpPr/>
          <p:nvPr/>
        </p:nvSpPr>
        <p:spPr>
          <a:xfrm>
            <a:off x="445965" y="4395164"/>
            <a:ext cx="4289441" cy="369332"/>
          </a:xfrm>
          <a:prstGeom prst="rect">
            <a:avLst/>
          </a:prstGeom>
        </p:spPr>
        <p:txBody>
          <a:bodyPr wrap="square">
            <a:spAutoFit/>
          </a:bodyPr>
          <a:lstStyle/>
          <a:p>
            <a:r>
              <a:rPr lang="es-VE" dirty="0" smtClean="0"/>
              <a:t>Crecimiento de vello </a:t>
            </a:r>
            <a:r>
              <a:rPr lang="es-VE" dirty="0"/>
              <a:t>en las axilas y </a:t>
            </a:r>
            <a:r>
              <a:rPr lang="es-VE" dirty="0" smtClean="0"/>
              <a:t>pubis</a:t>
            </a:r>
            <a:r>
              <a:rPr lang="es-VE" dirty="0"/>
              <a:t> </a:t>
            </a:r>
          </a:p>
        </p:txBody>
      </p:sp>
      <p:sp>
        <p:nvSpPr>
          <p:cNvPr id="12" name="11 Rectángulo"/>
          <p:cNvSpPr/>
          <p:nvPr/>
        </p:nvSpPr>
        <p:spPr>
          <a:xfrm>
            <a:off x="441649" y="4890065"/>
            <a:ext cx="4015151" cy="646331"/>
          </a:xfrm>
          <a:prstGeom prst="rect">
            <a:avLst/>
          </a:prstGeom>
        </p:spPr>
        <p:txBody>
          <a:bodyPr wrap="square">
            <a:spAutoFit/>
          </a:bodyPr>
          <a:lstStyle/>
          <a:p>
            <a:r>
              <a:rPr lang="es-VE" dirty="0" smtClean="0"/>
              <a:t>La </a:t>
            </a:r>
            <a:r>
              <a:rPr lang="es-VE" dirty="0"/>
              <a:t>piel de los pezones y genitales se </a:t>
            </a:r>
            <a:r>
              <a:rPr lang="es-VE" dirty="0" smtClean="0"/>
              <a:t>vuelve </a:t>
            </a:r>
            <a:r>
              <a:rPr lang="es-VE" dirty="0"/>
              <a:t>más oscura</a:t>
            </a:r>
          </a:p>
        </p:txBody>
      </p:sp>
      <p:sp>
        <p:nvSpPr>
          <p:cNvPr id="13" name="12 Rectángulo"/>
          <p:cNvSpPr/>
          <p:nvPr/>
        </p:nvSpPr>
        <p:spPr>
          <a:xfrm>
            <a:off x="441589" y="5576376"/>
            <a:ext cx="4130411" cy="646331"/>
          </a:xfrm>
          <a:prstGeom prst="rect">
            <a:avLst/>
          </a:prstGeom>
        </p:spPr>
        <p:txBody>
          <a:bodyPr wrap="square">
            <a:spAutoFit/>
          </a:bodyPr>
          <a:lstStyle/>
          <a:p>
            <a:r>
              <a:rPr lang="es-VE" dirty="0" smtClean="0"/>
              <a:t>Crecimiento de los labios </a:t>
            </a:r>
            <a:r>
              <a:rPr lang="es-VE" dirty="0"/>
              <a:t>mayores y menores, clítoris, vagina y útero</a:t>
            </a:r>
          </a:p>
        </p:txBody>
      </p:sp>
      <p:sp>
        <p:nvSpPr>
          <p:cNvPr id="14" name="13 Rectángulo"/>
          <p:cNvSpPr/>
          <p:nvPr/>
        </p:nvSpPr>
        <p:spPr>
          <a:xfrm>
            <a:off x="391947" y="6222707"/>
            <a:ext cx="4180054" cy="646331"/>
          </a:xfrm>
          <a:prstGeom prst="rect">
            <a:avLst/>
          </a:prstGeom>
        </p:spPr>
        <p:txBody>
          <a:bodyPr wrap="square">
            <a:spAutoFit/>
          </a:bodyPr>
          <a:lstStyle/>
          <a:p>
            <a:r>
              <a:rPr lang="es-VE" dirty="0"/>
              <a:t> </a:t>
            </a:r>
            <a:r>
              <a:rPr lang="es-VE" dirty="0" smtClean="0"/>
              <a:t>Ocurre la primera menstruación (menarquía)</a:t>
            </a:r>
            <a:r>
              <a:rPr lang="es-VE" dirty="0"/>
              <a:t> </a:t>
            </a:r>
          </a:p>
        </p:txBody>
      </p:sp>
      <p:sp>
        <p:nvSpPr>
          <p:cNvPr id="16" name="15 Elipse"/>
          <p:cNvSpPr/>
          <p:nvPr/>
        </p:nvSpPr>
        <p:spPr>
          <a:xfrm>
            <a:off x="155735" y="167636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6 Elipse"/>
          <p:cNvSpPr/>
          <p:nvPr/>
        </p:nvSpPr>
        <p:spPr>
          <a:xfrm>
            <a:off x="171355" y="2096578"/>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Elipse"/>
          <p:cNvSpPr/>
          <p:nvPr/>
        </p:nvSpPr>
        <p:spPr>
          <a:xfrm>
            <a:off x="174547" y="2538389"/>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Elipse"/>
          <p:cNvSpPr/>
          <p:nvPr/>
        </p:nvSpPr>
        <p:spPr>
          <a:xfrm>
            <a:off x="183557" y="2973073"/>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19 Elipse"/>
          <p:cNvSpPr/>
          <p:nvPr/>
        </p:nvSpPr>
        <p:spPr>
          <a:xfrm>
            <a:off x="183557" y="3632574"/>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20 Elipse"/>
          <p:cNvSpPr/>
          <p:nvPr/>
        </p:nvSpPr>
        <p:spPr>
          <a:xfrm>
            <a:off x="183557" y="411608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2" name="21 Elipse"/>
          <p:cNvSpPr/>
          <p:nvPr/>
        </p:nvSpPr>
        <p:spPr>
          <a:xfrm>
            <a:off x="171355" y="635431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22 Elipse"/>
          <p:cNvSpPr/>
          <p:nvPr/>
        </p:nvSpPr>
        <p:spPr>
          <a:xfrm>
            <a:off x="171355" y="4506361"/>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23 Elipse"/>
          <p:cNvSpPr/>
          <p:nvPr/>
        </p:nvSpPr>
        <p:spPr>
          <a:xfrm>
            <a:off x="187683" y="5013176"/>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24 Elipse"/>
          <p:cNvSpPr/>
          <p:nvPr/>
        </p:nvSpPr>
        <p:spPr>
          <a:xfrm>
            <a:off x="175922" y="5661248"/>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00" y="1946823"/>
            <a:ext cx="4576325" cy="481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831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3" y="1591723"/>
            <a:ext cx="4032448" cy="707886"/>
          </a:xfrm>
          <a:prstGeom prst="rect">
            <a:avLst/>
          </a:prstGeom>
        </p:spPr>
        <p:txBody>
          <a:bodyPr wrap="square">
            <a:spAutoFit/>
          </a:bodyPr>
          <a:lstStyle/>
          <a:p>
            <a:pPr>
              <a:spcBef>
                <a:spcPct val="50000"/>
              </a:spcBef>
              <a:defRPr/>
            </a:pPr>
            <a:r>
              <a:rPr lang="es-MX" sz="2000" dirty="0" smtClean="0">
                <a:latin typeface="+mj-lt"/>
              </a:rPr>
              <a:t>Empiezan a tener criterios  </a:t>
            </a:r>
            <a:r>
              <a:rPr lang="es-MX" sz="2000" dirty="0">
                <a:latin typeface="+mj-lt"/>
              </a:rPr>
              <a:t>y opiniones  propias  </a:t>
            </a:r>
          </a:p>
        </p:txBody>
      </p:sp>
      <p:sp>
        <p:nvSpPr>
          <p:cNvPr id="5" name="4 CuadroTexto"/>
          <p:cNvSpPr txBox="1"/>
          <p:nvPr/>
        </p:nvSpPr>
        <p:spPr>
          <a:xfrm>
            <a:off x="539552" y="476672"/>
            <a:ext cx="7704856" cy="830997"/>
          </a:xfrm>
          <a:prstGeom prst="rect">
            <a:avLst/>
          </a:prstGeom>
          <a:noFill/>
        </p:spPr>
        <p:txBody>
          <a:bodyPr wrap="square" rtlCol="0">
            <a:spAutoFit/>
          </a:bodyPr>
          <a:lstStyle/>
          <a:p>
            <a:r>
              <a:rPr lang="es-VE" sz="4800" dirty="0" smtClean="0">
                <a:solidFill>
                  <a:schemeClr val="accent1"/>
                </a:solidFill>
              </a:rPr>
              <a:t>Cambios psicológicos</a:t>
            </a:r>
            <a:endParaRPr lang="es-VE" sz="4800" dirty="0">
              <a:solidFill>
                <a:schemeClr val="accent1"/>
              </a:solidFill>
            </a:endParaRPr>
          </a:p>
        </p:txBody>
      </p:sp>
      <p:sp>
        <p:nvSpPr>
          <p:cNvPr id="6" name="5 Rectángulo"/>
          <p:cNvSpPr/>
          <p:nvPr/>
        </p:nvSpPr>
        <p:spPr>
          <a:xfrm>
            <a:off x="449654" y="2299609"/>
            <a:ext cx="4122347" cy="707886"/>
          </a:xfrm>
          <a:prstGeom prst="rect">
            <a:avLst/>
          </a:prstGeom>
        </p:spPr>
        <p:txBody>
          <a:bodyPr wrap="square">
            <a:spAutoFit/>
          </a:bodyPr>
          <a:lstStyle/>
          <a:p>
            <a:pPr>
              <a:spcBef>
                <a:spcPct val="50000"/>
              </a:spcBef>
              <a:defRPr/>
            </a:pPr>
            <a:r>
              <a:rPr lang="es-MX" sz="2000" dirty="0" smtClean="0"/>
              <a:t>Capacidad de tomar decisiones evaluando diferentes alternativas </a:t>
            </a:r>
            <a:endParaRPr lang="es-MX" sz="2000" dirty="0"/>
          </a:p>
        </p:txBody>
      </p:sp>
      <p:sp>
        <p:nvSpPr>
          <p:cNvPr id="7" name="6 CuadroTexto"/>
          <p:cNvSpPr txBox="1"/>
          <p:nvPr/>
        </p:nvSpPr>
        <p:spPr>
          <a:xfrm>
            <a:off x="484412" y="5116890"/>
            <a:ext cx="4087587" cy="707886"/>
          </a:xfrm>
          <a:prstGeom prst="rect">
            <a:avLst/>
          </a:prstGeom>
          <a:noFill/>
        </p:spPr>
        <p:txBody>
          <a:bodyPr wrap="square" rtlCol="0">
            <a:spAutoFit/>
          </a:bodyPr>
          <a:lstStyle/>
          <a:p>
            <a:r>
              <a:rPr lang="es-VE" sz="2000" dirty="0" smtClean="0"/>
              <a:t>Se empiezan a cuestionar normas y costumbres. </a:t>
            </a:r>
            <a:endParaRPr lang="es-VE" sz="2000" dirty="0"/>
          </a:p>
        </p:txBody>
      </p:sp>
      <p:sp>
        <p:nvSpPr>
          <p:cNvPr id="8" name="7 CuadroTexto"/>
          <p:cNvSpPr txBox="1"/>
          <p:nvPr/>
        </p:nvSpPr>
        <p:spPr>
          <a:xfrm>
            <a:off x="539552" y="3593921"/>
            <a:ext cx="4032447" cy="707886"/>
          </a:xfrm>
          <a:prstGeom prst="rect">
            <a:avLst/>
          </a:prstGeom>
          <a:noFill/>
        </p:spPr>
        <p:txBody>
          <a:bodyPr wrap="square" rtlCol="0">
            <a:spAutoFit/>
          </a:bodyPr>
          <a:lstStyle/>
          <a:p>
            <a:r>
              <a:rPr lang="es-VE" sz="2000" dirty="0" smtClean="0"/>
              <a:t>Preocupación por el futuro personal, familiar y laboral. </a:t>
            </a:r>
            <a:endParaRPr lang="es-VE" sz="2000" dirty="0"/>
          </a:p>
        </p:txBody>
      </p:sp>
      <p:sp>
        <p:nvSpPr>
          <p:cNvPr id="9" name="8 Rectángulo"/>
          <p:cNvSpPr/>
          <p:nvPr/>
        </p:nvSpPr>
        <p:spPr>
          <a:xfrm>
            <a:off x="484412" y="4361407"/>
            <a:ext cx="4572000" cy="646331"/>
          </a:xfrm>
          <a:prstGeom prst="rect">
            <a:avLst/>
          </a:prstGeom>
        </p:spPr>
        <p:txBody>
          <a:bodyPr>
            <a:spAutoFit/>
          </a:bodyPr>
          <a:lstStyle/>
          <a:p>
            <a:r>
              <a:rPr lang="es-VE" dirty="0"/>
              <a:t>A</a:t>
            </a:r>
            <a:r>
              <a:rPr lang="es-VE" dirty="0" smtClean="0"/>
              <a:t>umento </a:t>
            </a:r>
            <a:r>
              <a:rPr lang="es-VE" dirty="0"/>
              <a:t>de la conciencia de sí mismo y un sentido más concreto de sí</a:t>
            </a:r>
          </a:p>
        </p:txBody>
      </p:sp>
      <p:sp>
        <p:nvSpPr>
          <p:cNvPr id="10" name="9 Rectángulo"/>
          <p:cNvSpPr/>
          <p:nvPr/>
        </p:nvSpPr>
        <p:spPr>
          <a:xfrm>
            <a:off x="539552" y="3007495"/>
            <a:ext cx="4032449" cy="400110"/>
          </a:xfrm>
          <a:prstGeom prst="rect">
            <a:avLst/>
          </a:prstGeom>
        </p:spPr>
        <p:txBody>
          <a:bodyPr wrap="square">
            <a:spAutoFit/>
          </a:bodyPr>
          <a:lstStyle/>
          <a:p>
            <a:r>
              <a:rPr lang="es-VE" sz="2000" dirty="0" smtClean="0"/>
              <a:t>Notables cambios a nivel emocional</a:t>
            </a:r>
            <a:r>
              <a:rPr lang="es-VE" sz="2000" dirty="0"/>
              <a:t> </a:t>
            </a:r>
          </a:p>
        </p:txBody>
      </p:sp>
      <p:sp>
        <p:nvSpPr>
          <p:cNvPr id="11" name="10 Rectángulo"/>
          <p:cNvSpPr/>
          <p:nvPr/>
        </p:nvSpPr>
        <p:spPr>
          <a:xfrm>
            <a:off x="468308" y="5881137"/>
            <a:ext cx="4085038" cy="707886"/>
          </a:xfrm>
          <a:prstGeom prst="rect">
            <a:avLst/>
          </a:prstGeom>
        </p:spPr>
        <p:txBody>
          <a:bodyPr wrap="square">
            <a:spAutoFit/>
          </a:bodyPr>
          <a:lstStyle/>
          <a:p>
            <a:r>
              <a:rPr lang="es-VE" sz="2000" dirty="0"/>
              <a:t>N</a:t>
            </a:r>
            <a:r>
              <a:rPr lang="es-VE" sz="2000" dirty="0" smtClean="0"/>
              <a:t>ecesidad </a:t>
            </a:r>
            <a:r>
              <a:rPr lang="es-VE" sz="2000" dirty="0"/>
              <a:t>de una mayor independencia</a:t>
            </a:r>
          </a:p>
        </p:txBody>
      </p:sp>
      <p:sp>
        <p:nvSpPr>
          <p:cNvPr id="13" name="12 Elipse"/>
          <p:cNvSpPr/>
          <p:nvPr/>
        </p:nvSpPr>
        <p:spPr>
          <a:xfrm>
            <a:off x="155735" y="167636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Elipse"/>
          <p:cNvSpPr/>
          <p:nvPr/>
        </p:nvSpPr>
        <p:spPr>
          <a:xfrm>
            <a:off x="196443" y="2398061"/>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Elipse"/>
          <p:cNvSpPr/>
          <p:nvPr/>
        </p:nvSpPr>
        <p:spPr>
          <a:xfrm>
            <a:off x="162060" y="3105835"/>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Elipse"/>
          <p:cNvSpPr/>
          <p:nvPr/>
        </p:nvSpPr>
        <p:spPr>
          <a:xfrm>
            <a:off x="187907" y="5201529"/>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6 Elipse"/>
          <p:cNvSpPr/>
          <p:nvPr/>
        </p:nvSpPr>
        <p:spPr>
          <a:xfrm>
            <a:off x="193281" y="371703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7 Elipse"/>
          <p:cNvSpPr/>
          <p:nvPr/>
        </p:nvSpPr>
        <p:spPr>
          <a:xfrm>
            <a:off x="193281" y="443711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Elipse"/>
          <p:cNvSpPr/>
          <p:nvPr/>
        </p:nvSpPr>
        <p:spPr>
          <a:xfrm>
            <a:off x="178045" y="6021114"/>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2052"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7776" r="27692"/>
          <a:stretch/>
        </p:blipFill>
        <p:spPr bwMode="auto">
          <a:xfrm>
            <a:off x="4571999" y="1498708"/>
            <a:ext cx="4545910" cy="535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64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04856" cy="830997"/>
          </a:xfrm>
          <a:prstGeom prst="rect">
            <a:avLst/>
          </a:prstGeom>
          <a:noFill/>
        </p:spPr>
        <p:txBody>
          <a:bodyPr wrap="square" rtlCol="0">
            <a:spAutoFit/>
          </a:bodyPr>
          <a:lstStyle/>
          <a:p>
            <a:r>
              <a:rPr lang="es-VE" sz="4800" dirty="0" smtClean="0">
                <a:solidFill>
                  <a:schemeClr val="accent1"/>
                </a:solidFill>
              </a:rPr>
              <a:t>Cambios sociales </a:t>
            </a:r>
            <a:endParaRPr lang="es-VE" sz="4800" dirty="0">
              <a:solidFill>
                <a:schemeClr val="accent1"/>
              </a:solidFill>
            </a:endParaRPr>
          </a:p>
        </p:txBody>
      </p:sp>
      <p:sp>
        <p:nvSpPr>
          <p:cNvPr id="5" name="4 CuadroTexto"/>
          <p:cNvSpPr txBox="1"/>
          <p:nvPr/>
        </p:nvSpPr>
        <p:spPr>
          <a:xfrm>
            <a:off x="611560" y="1657996"/>
            <a:ext cx="3960440" cy="707886"/>
          </a:xfrm>
          <a:prstGeom prst="rect">
            <a:avLst/>
          </a:prstGeom>
          <a:noFill/>
        </p:spPr>
        <p:txBody>
          <a:bodyPr wrap="square" rtlCol="0">
            <a:spAutoFit/>
          </a:bodyPr>
          <a:lstStyle/>
          <a:p>
            <a:r>
              <a:rPr lang="es-VE" sz="2000" dirty="0" smtClean="0"/>
              <a:t>Los amigos cobran gran importancia durante esta etapa </a:t>
            </a:r>
            <a:endParaRPr lang="es-VE" sz="2000" dirty="0"/>
          </a:p>
        </p:txBody>
      </p:sp>
      <p:sp>
        <p:nvSpPr>
          <p:cNvPr id="7" name="6 CuadroTexto"/>
          <p:cNvSpPr txBox="1"/>
          <p:nvPr/>
        </p:nvSpPr>
        <p:spPr>
          <a:xfrm>
            <a:off x="527355" y="3681353"/>
            <a:ext cx="3995936" cy="707886"/>
          </a:xfrm>
          <a:prstGeom prst="rect">
            <a:avLst/>
          </a:prstGeom>
          <a:noFill/>
        </p:spPr>
        <p:txBody>
          <a:bodyPr wrap="square" rtlCol="0">
            <a:spAutoFit/>
          </a:bodyPr>
          <a:lstStyle/>
          <a:p>
            <a:r>
              <a:rPr lang="es-VE" sz="2000" dirty="0" smtClean="0"/>
              <a:t>Se comienza a sentir atracción física por el sexo opuesto o el mismo sexo. </a:t>
            </a:r>
            <a:endParaRPr lang="es-VE" sz="2000" dirty="0"/>
          </a:p>
        </p:txBody>
      </p:sp>
      <p:sp>
        <p:nvSpPr>
          <p:cNvPr id="9" name="8 CuadroTexto"/>
          <p:cNvSpPr txBox="1"/>
          <p:nvPr/>
        </p:nvSpPr>
        <p:spPr>
          <a:xfrm>
            <a:off x="539552" y="3033883"/>
            <a:ext cx="4032448" cy="707886"/>
          </a:xfrm>
          <a:prstGeom prst="rect">
            <a:avLst/>
          </a:prstGeom>
          <a:noFill/>
        </p:spPr>
        <p:txBody>
          <a:bodyPr wrap="square" rtlCol="0">
            <a:spAutoFit/>
          </a:bodyPr>
          <a:lstStyle/>
          <a:p>
            <a:r>
              <a:rPr lang="es-VE" sz="2000" dirty="0" smtClean="0"/>
              <a:t>Necesidad de </a:t>
            </a:r>
            <a:r>
              <a:rPr lang="es-VE" sz="2000" dirty="0"/>
              <a:t>q</a:t>
            </a:r>
            <a:r>
              <a:rPr lang="es-VE" sz="2000" dirty="0" smtClean="0"/>
              <a:t>uerer diferenciarse de los mayores. </a:t>
            </a:r>
            <a:endParaRPr lang="es-VE" sz="2000" dirty="0"/>
          </a:p>
        </p:txBody>
      </p:sp>
      <p:sp>
        <p:nvSpPr>
          <p:cNvPr id="10" name="9 Rectángulo"/>
          <p:cNvSpPr/>
          <p:nvPr/>
        </p:nvSpPr>
        <p:spPr>
          <a:xfrm>
            <a:off x="547305" y="2374946"/>
            <a:ext cx="3904486" cy="707886"/>
          </a:xfrm>
          <a:prstGeom prst="rect">
            <a:avLst/>
          </a:prstGeom>
        </p:spPr>
        <p:txBody>
          <a:bodyPr wrap="square">
            <a:spAutoFit/>
          </a:bodyPr>
          <a:lstStyle/>
          <a:p>
            <a:r>
              <a:rPr lang="es-VE" sz="2000" dirty="0"/>
              <a:t>L</a:t>
            </a:r>
            <a:r>
              <a:rPr lang="es-VE" sz="2000" dirty="0" smtClean="0"/>
              <a:t>as </a:t>
            </a:r>
            <a:r>
              <a:rPr lang="es-VE" sz="2000" dirty="0"/>
              <a:t>relaciones familiares </a:t>
            </a:r>
            <a:r>
              <a:rPr lang="es-VE" sz="2000" dirty="0" smtClean="0"/>
              <a:t>cambian, pudiendo llevar a conflictos. </a:t>
            </a:r>
            <a:endParaRPr lang="es-VE" sz="2000" dirty="0"/>
          </a:p>
        </p:txBody>
      </p:sp>
      <p:sp>
        <p:nvSpPr>
          <p:cNvPr id="11" name="10 Rectángulo"/>
          <p:cNvSpPr/>
          <p:nvPr/>
        </p:nvSpPr>
        <p:spPr>
          <a:xfrm>
            <a:off x="520360" y="4505234"/>
            <a:ext cx="4002931" cy="1631216"/>
          </a:xfrm>
          <a:prstGeom prst="rect">
            <a:avLst/>
          </a:prstGeom>
        </p:spPr>
        <p:txBody>
          <a:bodyPr wrap="square">
            <a:spAutoFit/>
          </a:bodyPr>
          <a:lstStyle/>
          <a:p>
            <a:r>
              <a:rPr lang="es-VE" sz="2000" dirty="0"/>
              <a:t>E</a:t>
            </a:r>
            <a:r>
              <a:rPr lang="es-VE" sz="2000" dirty="0" smtClean="0"/>
              <a:t>l </a:t>
            </a:r>
            <a:r>
              <a:rPr lang="es-VE" sz="2000" dirty="0"/>
              <a:t>adolescente </a:t>
            </a:r>
            <a:r>
              <a:rPr lang="es-VE" sz="2000" dirty="0" smtClean="0"/>
              <a:t>comienza a asumir </a:t>
            </a:r>
            <a:r>
              <a:rPr lang="es-VE" sz="2000" dirty="0"/>
              <a:t>roles y </a:t>
            </a:r>
            <a:r>
              <a:rPr lang="es-VE" sz="2000" dirty="0" smtClean="0"/>
              <a:t>enfrentar </a:t>
            </a:r>
            <a:r>
              <a:rPr lang="es-VE" sz="2000" dirty="0"/>
              <a:t>situaciones sociales en las que tendrá que decidir entre lo que se debe y lo que no se debe hacer. </a:t>
            </a:r>
          </a:p>
        </p:txBody>
      </p:sp>
      <p:sp>
        <p:nvSpPr>
          <p:cNvPr id="12" name="11 Elipse"/>
          <p:cNvSpPr/>
          <p:nvPr/>
        </p:nvSpPr>
        <p:spPr>
          <a:xfrm>
            <a:off x="107504" y="1781107"/>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Elipse"/>
          <p:cNvSpPr/>
          <p:nvPr/>
        </p:nvSpPr>
        <p:spPr>
          <a:xfrm>
            <a:off x="189368" y="3784276"/>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Elipse"/>
          <p:cNvSpPr/>
          <p:nvPr/>
        </p:nvSpPr>
        <p:spPr>
          <a:xfrm>
            <a:off x="189368" y="3109536"/>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Elipse"/>
          <p:cNvSpPr/>
          <p:nvPr/>
        </p:nvSpPr>
        <p:spPr>
          <a:xfrm>
            <a:off x="135207" y="2398750"/>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Elipse"/>
          <p:cNvSpPr/>
          <p:nvPr/>
        </p:nvSpPr>
        <p:spPr>
          <a:xfrm>
            <a:off x="189368" y="4643083"/>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4098"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5733"/>
          <a:stretch/>
        </p:blipFill>
        <p:spPr bwMode="auto">
          <a:xfrm>
            <a:off x="4572000" y="1500989"/>
            <a:ext cx="4572000" cy="535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84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2" y="476672"/>
            <a:ext cx="7704856" cy="830997"/>
          </a:xfrm>
          <a:prstGeom prst="rect">
            <a:avLst/>
          </a:prstGeom>
          <a:noFill/>
        </p:spPr>
        <p:txBody>
          <a:bodyPr wrap="square" rtlCol="0">
            <a:spAutoFit/>
          </a:bodyPr>
          <a:lstStyle/>
          <a:p>
            <a:r>
              <a:rPr lang="es-VE" sz="4800" dirty="0" smtClean="0">
                <a:solidFill>
                  <a:schemeClr val="accent1"/>
                </a:solidFill>
              </a:rPr>
              <a:t>Cambios hormonales </a:t>
            </a:r>
            <a:endParaRPr lang="es-VE" sz="4800" dirty="0">
              <a:solidFill>
                <a:schemeClr val="accent1"/>
              </a:solidFill>
            </a:endParaRPr>
          </a:p>
        </p:txBody>
      </p:sp>
      <p:sp>
        <p:nvSpPr>
          <p:cNvPr id="5" name="4 Rectángulo"/>
          <p:cNvSpPr/>
          <p:nvPr/>
        </p:nvSpPr>
        <p:spPr>
          <a:xfrm>
            <a:off x="525621" y="3244334"/>
            <a:ext cx="4046379" cy="1477328"/>
          </a:xfrm>
          <a:prstGeom prst="rect">
            <a:avLst/>
          </a:prstGeom>
        </p:spPr>
        <p:txBody>
          <a:bodyPr wrap="square">
            <a:spAutoFit/>
          </a:bodyPr>
          <a:lstStyle/>
          <a:p>
            <a:pPr>
              <a:spcBef>
                <a:spcPct val="50000"/>
              </a:spcBef>
              <a:defRPr/>
            </a:pPr>
            <a:r>
              <a:rPr lang="es-MX" sz="2000" dirty="0"/>
              <a:t>Mayor </a:t>
            </a:r>
            <a:r>
              <a:rPr lang="es-MX" sz="2000" dirty="0" smtClean="0"/>
              <a:t>sudoración</a:t>
            </a:r>
          </a:p>
          <a:p>
            <a:pPr>
              <a:spcBef>
                <a:spcPct val="50000"/>
              </a:spcBef>
              <a:defRPr/>
            </a:pPr>
            <a:r>
              <a:rPr lang="es-VE" sz="2000" dirty="0" smtClean="0"/>
              <a:t>El </a:t>
            </a:r>
            <a:r>
              <a:rPr lang="es-VE" sz="2000" dirty="0"/>
              <a:t>olor de tu sudor es más </a:t>
            </a:r>
            <a:r>
              <a:rPr lang="es-VE" sz="2000" dirty="0" smtClean="0"/>
              <a:t>fuerte, por </a:t>
            </a:r>
            <a:r>
              <a:rPr lang="es-VE" sz="2000" dirty="0"/>
              <a:t>el desarrollo de las glándulas </a:t>
            </a:r>
            <a:r>
              <a:rPr lang="es-VE" sz="2000" dirty="0" smtClean="0"/>
              <a:t>sudoríparas</a:t>
            </a:r>
            <a:endParaRPr lang="es-MX" sz="2000" dirty="0"/>
          </a:p>
        </p:txBody>
      </p:sp>
      <p:sp>
        <p:nvSpPr>
          <p:cNvPr id="6" name="5 Rectángulo"/>
          <p:cNvSpPr/>
          <p:nvPr/>
        </p:nvSpPr>
        <p:spPr>
          <a:xfrm>
            <a:off x="545511" y="1871615"/>
            <a:ext cx="4026489" cy="1169551"/>
          </a:xfrm>
          <a:prstGeom prst="rect">
            <a:avLst/>
          </a:prstGeom>
        </p:spPr>
        <p:txBody>
          <a:bodyPr wrap="square">
            <a:spAutoFit/>
          </a:bodyPr>
          <a:lstStyle/>
          <a:p>
            <a:pPr>
              <a:spcBef>
                <a:spcPct val="50000"/>
              </a:spcBef>
              <a:defRPr/>
            </a:pPr>
            <a:r>
              <a:rPr lang="es-MX" sz="2000" dirty="0" smtClean="0"/>
              <a:t>Acné</a:t>
            </a:r>
          </a:p>
          <a:p>
            <a:pPr>
              <a:spcBef>
                <a:spcPct val="50000"/>
              </a:spcBef>
              <a:defRPr/>
            </a:pPr>
            <a:r>
              <a:rPr lang="es-VE" sz="2000" dirty="0" smtClean="0"/>
              <a:t>Te salen espinillas por el desarrollo de las glándulas sebáceas </a:t>
            </a:r>
            <a:r>
              <a:rPr lang="es-MX" sz="2000" dirty="0" smtClean="0"/>
              <a:t> </a:t>
            </a:r>
            <a:endParaRPr lang="es-MX" sz="2000" dirty="0"/>
          </a:p>
        </p:txBody>
      </p:sp>
      <p:sp>
        <p:nvSpPr>
          <p:cNvPr id="9" name="8 Elipse"/>
          <p:cNvSpPr/>
          <p:nvPr/>
        </p:nvSpPr>
        <p:spPr>
          <a:xfrm>
            <a:off x="107504" y="197164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Elipse"/>
          <p:cNvSpPr/>
          <p:nvPr/>
        </p:nvSpPr>
        <p:spPr>
          <a:xfrm>
            <a:off x="101794" y="3328972"/>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5122" name="Picture 2" descr="Resultado de imagen para cambio fisicos en la adolescencia va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47924"/>
            <a:ext cx="4587526"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5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374569"/>
            <a:ext cx="4320735" cy="923330"/>
          </a:xfrm>
          <a:prstGeom prst="rect">
            <a:avLst/>
          </a:prstGeom>
        </p:spPr>
        <p:txBody>
          <a:bodyPr wrap="none">
            <a:spAutoFit/>
          </a:bodyPr>
          <a:lstStyle/>
          <a:p>
            <a:r>
              <a:rPr lang="es-VE" sz="5400" dirty="0">
                <a:solidFill>
                  <a:schemeClr val="accent1"/>
                </a:solidFill>
              </a:rPr>
              <a:t>Tema a tratar: </a:t>
            </a:r>
          </a:p>
        </p:txBody>
      </p:sp>
      <p:sp>
        <p:nvSpPr>
          <p:cNvPr id="6" name="5 CuadroTexto"/>
          <p:cNvSpPr txBox="1"/>
          <p:nvPr/>
        </p:nvSpPr>
        <p:spPr>
          <a:xfrm>
            <a:off x="701014" y="2367171"/>
            <a:ext cx="6768752" cy="2123658"/>
          </a:xfrm>
          <a:prstGeom prst="rect">
            <a:avLst/>
          </a:prstGeom>
          <a:noFill/>
        </p:spPr>
        <p:txBody>
          <a:bodyPr wrap="square" rtlCol="0">
            <a:spAutoFit/>
          </a:bodyPr>
          <a:lstStyle/>
          <a:p>
            <a:r>
              <a:rPr lang="es-VE" sz="6600" dirty="0" smtClean="0">
                <a:solidFill>
                  <a:schemeClr val="accent2"/>
                </a:solidFill>
              </a:rPr>
              <a:t>DIVERSIDAD SEXUAL </a:t>
            </a:r>
            <a:endParaRPr lang="es-VE" sz="6600" dirty="0">
              <a:solidFill>
                <a:schemeClr val="accent2"/>
              </a:solidFill>
            </a:endParaRPr>
          </a:p>
        </p:txBody>
      </p:sp>
    </p:spTree>
    <p:extLst>
      <p:ext uri="{BB962C8B-B14F-4D97-AF65-F5344CB8AC3E}">
        <p14:creationId xmlns:p14="http://schemas.microsoft.com/office/powerpoint/2010/main" val="887135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55821"/>
            <a:ext cx="4392488" cy="646331"/>
          </a:xfrm>
          <a:prstGeom prst="rect">
            <a:avLst/>
          </a:prstGeom>
          <a:noFill/>
        </p:spPr>
        <p:txBody>
          <a:bodyPr wrap="square" rtlCol="0">
            <a:spAutoFit/>
          </a:bodyPr>
          <a:lstStyle/>
          <a:p>
            <a:r>
              <a:rPr lang="es-VE" sz="3600" dirty="0" smtClean="0">
                <a:solidFill>
                  <a:schemeClr val="accent1"/>
                </a:solidFill>
              </a:rPr>
              <a:t>DIVERSIDAD SEXUAL</a:t>
            </a:r>
            <a:endParaRPr lang="es-VE" sz="3600" dirty="0">
              <a:solidFill>
                <a:schemeClr val="accent1"/>
              </a:solidFill>
            </a:endParaRPr>
          </a:p>
        </p:txBody>
      </p:sp>
      <p:sp>
        <p:nvSpPr>
          <p:cNvPr id="5" name="4 CuadroTexto"/>
          <p:cNvSpPr txBox="1"/>
          <p:nvPr/>
        </p:nvSpPr>
        <p:spPr>
          <a:xfrm>
            <a:off x="467544" y="1556792"/>
            <a:ext cx="3888433" cy="1200329"/>
          </a:xfrm>
          <a:prstGeom prst="rect">
            <a:avLst/>
          </a:prstGeom>
          <a:noFill/>
        </p:spPr>
        <p:txBody>
          <a:bodyPr wrap="square" rtlCol="0">
            <a:spAutoFit/>
          </a:bodyPr>
          <a:lstStyle/>
          <a:p>
            <a:pPr algn="just"/>
            <a:r>
              <a:rPr lang="es-VE" dirty="0"/>
              <a:t>La diversidad sexual es toda la gama de orientaciones sexuales e identidades de género que forma parte de la vida cotidiana de los seres humanos.</a:t>
            </a:r>
          </a:p>
        </p:txBody>
      </p:sp>
      <p:sp>
        <p:nvSpPr>
          <p:cNvPr id="6" name="5 Rectángulo"/>
          <p:cNvSpPr/>
          <p:nvPr/>
        </p:nvSpPr>
        <p:spPr>
          <a:xfrm>
            <a:off x="395536" y="2850195"/>
            <a:ext cx="4032448" cy="3970318"/>
          </a:xfrm>
          <a:prstGeom prst="rect">
            <a:avLst/>
          </a:prstGeom>
        </p:spPr>
        <p:txBody>
          <a:bodyPr wrap="square">
            <a:spAutoFit/>
          </a:bodyPr>
          <a:lstStyle/>
          <a:p>
            <a:pPr algn="just"/>
            <a:r>
              <a:rPr lang="es-VE" dirty="0"/>
              <a:t>Cuando se habla de este término se hace referencia a prácticas no heterosexuales y, sin embargo, no se tiene en cuenta que ser homosexual, bisexual, transexual o travesti no es una enfermedad, no es sinónimo de perversidad ni constituye delito alguno, no son conductas contagiosas ni adquiridas por defectos educativos ni por malos ejemplos en el medio familiar, sino que constituyen formas de expresión de la </a:t>
            </a:r>
            <a:r>
              <a:rPr lang="es-VE" i="1" dirty="0"/>
              <a:t>diversidad sexual</a:t>
            </a:r>
            <a:r>
              <a:rPr lang="es-VE" dirty="0"/>
              <a:t>, como lo es también la heterosexualidad, aunque aún subsisten tabúes y prejuicios.</a:t>
            </a:r>
          </a:p>
        </p:txBody>
      </p:sp>
      <p:sp>
        <p:nvSpPr>
          <p:cNvPr id="7" name="6 Elipse"/>
          <p:cNvSpPr/>
          <p:nvPr/>
        </p:nvSpPr>
        <p:spPr>
          <a:xfrm>
            <a:off x="107504" y="1721875"/>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Elipse"/>
          <p:cNvSpPr/>
          <p:nvPr/>
        </p:nvSpPr>
        <p:spPr>
          <a:xfrm>
            <a:off x="107504" y="2965265"/>
            <a:ext cx="216024" cy="2000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6146" name="Picture 2" descr="Resultado de imagen para DIVERSIDAD SEX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133" y="1556792"/>
            <a:ext cx="4592869"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9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2915816" cy="126876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V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SEXO</a:t>
            </a:r>
            <a:r>
              <a:rPr lang="es-VE" dirty="0" smtClean="0"/>
              <a:t> </a:t>
            </a:r>
            <a:endParaRPr lang="es-VE" dirty="0"/>
          </a:p>
        </p:txBody>
      </p:sp>
      <p:sp>
        <p:nvSpPr>
          <p:cNvPr id="5" name="4 Rectángulo"/>
          <p:cNvSpPr/>
          <p:nvPr/>
        </p:nvSpPr>
        <p:spPr>
          <a:xfrm>
            <a:off x="3114092" y="0"/>
            <a:ext cx="2915816" cy="126876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V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IDENTIDAD</a:t>
            </a:r>
          </a:p>
          <a:p>
            <a:pPr algn="ctr"/>
            <a:r>
              <a:rPr lang="es-V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GÉNERO </a:t>
            </a:r>
            <a:endParaRPr lang="es-VE"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Rectángulo"/>
          <p:cNvSpPr/>
          <p:nvPr/>
        </p:nvSpPr>
        <p:spPr>
          <a:xfrm>
            <a:off x="6228184" y="0"/>
            <a:ext cx="2915816" cy="1268760"/>
          </a:xfrm>
          <a:prstGeom prst="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V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ORIENTACIÓN </a:t>
            </a:r>
          </a:p>
          <a:p>
            <a:pPr algn="ctr"/>
            <a:r>
              <a:rPr lang="es-VE"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SEXUAL </a:t>
            </a:r>
            <a:endParaRPr lang="es-VE"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395536" y="1573341"/>
            <a:ext cx="2376264" cy="2862322"/>
          </a:xfrm>
          <a:prstGeom prst="rect">
            <a:avLst/>
          </a:prstGeom>
          <a:noFill/>
        </p:spPr>
        <p:txBody>
          <a:bodyPr wrap="square" rtlCol="0">
            <a:spAutoFit/>
          </a:bodyPr>
          <a:lstStyle/>
          <a:p>
            <a:pPr algn="ctr"/>
            <a:r>
              <a:rPr lang="es-VE" sz="2000" dirty="0" smtClean="0"/>
              <a:t>Se refiere a la condición </a:t>
            </a:r>
            <a:r>
              <a:rPr lang="es-VE" sz="2000" dirty="0"/>
              <a:t>biológica, hombre o mujer, y está asociado principalmente por atributos físicos como cromosomas, hormonas, anatomía interna y externa.</a:t>
            </a:r>
          </a:p>
        </p:txBody>
      </p:sp>
      <p:sp>
        <p:nvSpPr>
          <p:cNvPr id="8" name="7 CuadroTexto"/>
          <p:cNvSpPr txBox="1"/>
          <p:nvPr/>
        </p:nvSpPr>
        <p:spPr>
          <a:xfrm>
            <a:off x="6444208" y="1484784"/>
            <a:ext cx="2520280" cy="1938992"/>
          </a:xfrm>
          <a:prstGeom prst="rect">
            <a:avLst/>
          </a:prstGeom>
          <a:noFill/>
        </p:spPr>
        <p:txBody>
          <a:bodyPr wrap="square" rtlCol="0">
            <a:spAutoFit/>
          </a:bodyPr>
          <a:lstStyle/>
          <a:p>
            <a:pPr algn="ctr"/>
            <a:r>
              <a:rPr lang="es-VE" sz="2000" dirty="0"/>
              <a:t>S</a:t>
            </a:r>
            <a:r>
              <a:rPr lang="es-VE" sz="2000" dirty="0" smtClean="0"/>
              <a:t>e </a:t>
            </a:r>
            <a:r>
              <a:rPr lang="es-VE" sz="2000" dirty="0"/>
              <a:t>refiere al sexo hacia el que una persona se siente atraída en el plano emotivo, romántico, sexual y afectivo.</a:t>
            </a:r>
          </a:p>
        </p:txBody>
      </p:sp>
      <p:sp>
        <p:nvSpPr>
          <p:cNvPr id="2" name="1 CuadroTexto"/>
          <p:cNvSpPr txBox="1"/>
          <p:nvPr/>
        </p:nvSpPr>
        <p:spPr>
          <a:xfrm>
            <a:off x="3158970" y="1484784"/>
            <a:ext cx="2826060" cy="2862322"/>
          </a:xfrm>
          <a:prstGeom prst="rect">
            <a:avLst/>
          </a:prstGeom>
          <a:noFill/>
        </p:spPr>
        <p:txBody>
          <a:bodyPr wrap="square" rtlCol="0">
            <a:spAutoFit/>
          </a:bodyPr>
          <a:lstStyle/>
          <a:p>
            <a:pPr algn="ctr"/>
            <a:r>
              <a:rPr lang="es-VE" sz="2000" dirty="0"/>
              <a:t>S</a:t>
            </a:r>
            <a:r>
              <a:rPr lang="es-VE" sz="2000" dirty="0" smtClean="0"/>
              <a:t>e </a:t>
            </a:r>
            <a:r>
              <a:rPr lang="es-VE" sz="2000" dirty="0"/>
              <a:t>refiere a la conciencia de una persona de sentir pertenencia al sexo masculino o femenino. Es decir, una persona puede sentir una identidad de género distinta de sus características fisiológicas innatas.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5" y="4435662"/>
            <a:ext cx="9130966" cy="243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544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154360" y="5213340"/>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11 Rectángulo redondeado"/>
          <p:cNvSpPr/>
          <p:nvPr/>
        </p:nvSpPr>
        <p:spPr>
          <a:xfrm>
            <a:off x="167315" y="3990119"/>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Rectángulo redondeado"/>
          <p:cNvSpPr/>
          <p:nvPr/>
        </p:nvSpPr>
        <p:spPr>
          <a:xfrm>
            <a:off x="129129" y="2787134"/>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redondeado"/>
          <p:cNvSpPr/>
          <p:nvPr/>
        </p:nvSpPr>
        <p:spPr>
          <a:xfrm>
            <a:off x="107504" y="1620344"/>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3 CuadroTexto"/>
          <p:cNvSpPr txBox="1"/>
          <p:nvPr/>
        </p:nvSpPr>
        <p:spPr>
          <a:xfrm>
            <a:off x="611560" y="620688"/>
            <a:ext cx="7344816" cy="707886"/>
          </a:xfrm>
          <a:prstGeom prst="rect">
            <a:avLst/>
          </a:prstGeom>
          <a:noFill/>
        </p:spPr>
        <p:txBody>
          <a:bodyPr wrap="square" rtlCol="0">
            <a:spAutoFit/>
          </a:bodyPr>
          <a:lstStyle/>
          <a:p>
            <a:r>
              <a:rPr lang="es-VE" sz="4000" dirty="0" smtClean="0">
                <a:solidFill>
                  <a:schemeClr val="accent1"/>
                </a:solidFill>
              </a:rPr>
              <a:t>TIPOS DE ORIENTACIÓN SEXUAL: </a:t>
            </a:r>
            <a:endParaRPr lang="es-VE" sz="4000" dirty="0">
              <a:solidFill>
                <a:schemeClr val="accent1"/>
              </a:solidFill>
            </a:endParaRPr>
          </a:p>
        </p:txBody>
      </p:sp>
      <p:sp>
        <p:nvSpPr>
          <p:cNvPr id="5" name="4 CuadroTexto"/>
          <p:cNvSpPr txBox="1"/>
          <p:nvPr/>
        </p:nvSpPr>
        <p:spPr>
          <a:xfrm>
            <a:off x="107504" y="1877489"/>
            <a:ext cx="1634480" cy="400110"/>
          </a:xfrm>
          <a:prstGeom prst="rect">
            <a:avLst/>
          </a:prstGeom>
          <a:noFill/>
        </p:spPr>
        <p:txBody>
          <a:bodyPr wrap="square" rtlCol="0">
            <a:spAutoFit/>
          </a:bodyPr>
          <a:lstStyle/>
          <a:p>
            <a:r>
              <a:rPr lang="es-VE" sz="2000" b="1" dirty="0" smtClean="0"/>
              <a:t>Heterosexual</a:t>
            </a:r>
            <a:endParaRPr lang="es-VE" sz="2000" b="1" dirty="0"/>
          </a:p>
        </p:txBody>
      </p:sp>
      <p:sp>
        <p:nvSpPr>
          <p:cNvPr id="6" name="5 CuadroTexto"/>
          <p:cNvSpPr txBox="1"/>
          <p:nvPr/>
        </p:nvSpPr>
        <p:spPr>
          <a:xfrm>
            <a:off x="179512" y="3059668"/>
            <a:ext cx="1562472" cy="400110"/>
          </a:xfrm>
          <a:prstGeom prst="rect">
            <a:avLst/>
          </a:prstGeom>
          <a:noFill/>
        </p:spPr>
        <p:txBody>
          <a:bodyPr wrap="square" rtlCol="0">
            <a:spAutoFit/>
          </a:bodyPr>
          <a:lstStyle/>
          <a:p>
            <a:r>
              <a:rPr lang="es-VE" sz="2000" b="1" dirty="0" smtClean="0"/>
              <a:t>Homosexual</a:t>
            </a:r>
            <a:r>
              <a:rPr lang="es-VE" dirty="0" smtClean="0"/>
              <a:t> </a:t>
            </a:r>
            <a:endParaRPr lang="es-VE" dirty="0"/>
          </a:p>
        </p:txBody>
      </p:sp>
      <p:sp>
        <p:nvSpPr>
          <p:cNvPr id="7" name="6 CuadroTexto"/>
          <p:cNvSpPr txBox="1"/>
          <p:nvPr/>
        </p:nvSpPr>
        <p:spPr>
          <a:xfrm>
            <a:off x="440519" y="4247264"/>
            <a:ext cx="1224136" cy="400110"/>
          </a:xfrm>
          <a:prstGeom prst="rect">
            <a:avLst/>
          </a:prstGeom>
          <a:noFill/>
        </p:spPr>
        <p:txBody>
          <a:bodyPr wrap="square" rtlCol="0">
            <a:spAutoFit/>
          </a:bodyPr>
          <a:lstStyle/>
          <a:p>
            <a:r>
              <a:rPr lang="es-VE" sz="2000" b="1" dirty="0" smtClean="0"/>
              <a:t>Bisexual</a:t>
            </a:r>
            <a:endParaRPr lang="es-VE" sz="2000" b="1" dirty="0"/>
          </a:p>
        </p:txBody>
      </p:sp>
      <p:sp>
        <p:nvSpPr>
          <p:cNvPr id="8" name="7 CuadroTexto"/>
          <p:cNvSpPr txBox="1"/>
          <p:nvPr/>
        </p:nvSpPr>
        <p:spPr>
          <a:xfrm>
            <a:off x="440519" y="5470600"/>
            <a:ext cx="1440160" cy="369332"/>
          </a:xfrm>
          <a:prstGeom prst="rect">
            <a:avLst/>
          </a:prstGeom>
          <a:noFill/>
        </p:spPr>
        <p:txBody>
          <a:bodyPr wrap="square" rtlCol="0">
            <a:spAutoFit/>
          </a:bodyPr>
          <a:lstStyle/>
          <a:p>
            <a:r>
              <a:rPr lang="es-VE" b="1" dirty="0" smtClean="0"/>
              <a:t>Asexual </a:t>
            </a:r>
            <a:endParaRPr lang="es-VE"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25" t="2159" r="4976" b="8236"/>
          <a:stretch/>
        </p:blipFill>
        <p:spPr bwMode="auto">
          <a:xfrm>
            <a:off x="6156176" y="1486854"/>
            <a:ext cx="2987824" cy="539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lecha derecha"/>
          <p:cNvSpPr/>
          <p:nvPr/>
        </p:nvSpPr>
        <p:spPr>
          <a:xfrm>
            <a:off x="1880679" y="1877489"/>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14 Flecha derecha"/>
          <p:cNvSpPr/>
          <p:nvPr/>
        </p:nvSpPr>
        <p:spPr>
          <a:xfrm>
            <a:off x="1904697" y="5470485"/>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Flecha derecha"/>
          <p:cNvSpPr/>
          <p:nvPr/>
        </p:nvSpPr>
        <p:spPr>
          <a:xfrm>
            <a:off x="1892688" y="4247264"/>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16 Flecha derecha"/>
          <p:cNvSpPr/>
          <p:nvPr/>
        </p:nvSpPr>
        <p:spPr>
          <a:xfrm>
            <a:off x="1892688" y="3059668"/>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13 Rectángulo"/>
          <p:cNvSpPr/>
          <p:nvPr/>
        </p:nvSpPr>
        <p:spPr>
          <a:xfrm>
            <a:off x="2508643" y="1620344"/>
            <a:ext cx="3533891" cy="923330"/>
          </a:xfrm>
          <a:prstGeom prst="rect">
            <a:avLst/>
          </a:prstGeom>
        </p:spPr>
        <p:txBody>
          <a:bodyPr wrap="square">
            <a:spAutoFit/>
          </a:bodyPr>
          <a:lstStyle/>
          <a:p>
            <a:pPr algn="just"/>
            <a:r>
              <a:rPr lang="es-MX" dirty="0"/>
              <a:t>P</a:t>
            </a:r>
            <a:r>
              <a:rPr lang="es-MX" dirty="0" smtClean="0"/>
              <a:t>ersona </a:t>
            </a:r>
            <a:r>
              <a:rPr lang="es-MX" dirty="0"/>
              <a:t>que se siente atraída afectiva y sexualmente por una persona de su </a:t>
            </a:r>
            <a:r>
              <a:rPr lang="es-MX" dirty="0" smtClean="0"/>
              <a:t>género opuesto</a:t>
            </a:r>
            <a:r>
              <a:rPr lang="es-MX" dirty="0"/>
              <a:t>. </a:t>
            </a:r>
            <a:endParaRPr lang="es-VE" dirty="0"/>
          </a:p>
        </p:txBody>
      </p:sp>
      <p:sp>
        <p:nvSpPr>
          <p:cNvPr id="18" name="17 Rectángulo"/>
          <p:cNvSpPr/>
          <p:nvPr/>
        </p:nvSpPr>
        <p:spPr>
          <a:xfrm>
            <a:off x="2539017" y="2810610"/>
            <a:ext cx="3503517" cy="923330"/>
          </a:xfrm>
          <a:prstGeom prst="rect">
            <a:avLst/>
          </a:prstGeom>
        </p:spPr>
        <p:txBody>
          <a:bodyPr wrap="square">
            <a:spAutoFit/>
          </a:bodyPr>
          <a:lstStyle/>
          <a:p>
            <a:pPr algn="just"/>
            <a:r>
              <a:rPr lang="es-MX" dirty="0"/>
              <a:t>P</a:t>
            </a:r>
            <a:r>
              <a:rPr lang="es-MX" dirty="0" smtClean="0"/>
              <a:t>ersona </a:t>
            </a:r>
            <a:r>
              <a:rPr lang="es-MX" dirty="0"/>
              <a:t>que se siente atraída afectiva y sexualmente por otra persona de su mismo </a:t>
            </a:r>
            <a:r>
              <a:rPr lang="es-MX" dirty="0" smtClean="0"/>
              <a:t>género. </a:t>
            </a:r>
            <a:endParaRPr lang="es-VE" dirty="0"/>
          </a:p>
        </p:txBody>
      </p:sp>
      <p:sp>
        <p:nvSpPr>
          <p:cNvPr id="19" name="18 Rectángulo"/>
          <p:cNvSpPr/>
          <p:nvPr/>
        </p:nvSpPr>
        <p:spPr>
          <a:xfrm>
            <a:off x="2539017" y="3990119"/>
            <a:ext cx="3503517" cy="1200329"/>
          </a:xfrm>
          <a:prstGeom prst="rect">
            <a:avLst/>
          </a:prstGeom>
        </p:spPr>
        <p:txBody>
          <a:bodyPr wrap="square">
            <a:spAutoFit/>
          </a:bodyPr>
          <a:lstStyle/>
          <a:p>
            <a:pPr algn="just"/>
            <a:r>
              <a:rPr lang="es-MX" dirty="0"/>
              <a:t>H</a:t>
            </a:r>
            <a:r>
              <a:rPr lang="es-MX" dirty="0" smtClean="0"/>
              <a:t>ombre </a:t>
            </a:r>
            <a:r>
              <a:rPr lang="es-MX" dirty="0"/>
              <a:t>o mujer que se siente atraído/a afectivo y/o sexualmente por una persona de su mismo </a:t>
            </a:r>
            <a:r>
              <a:rPr lang="es-MX" dirty="0" smtClean="0"/>
              <a:t>género </a:t>
            </a:r>
            <a:r>
              <a:rPr lang="es-MX" dirty="0"/>
              <a:t>o el opuesto.</a:t>
            </a:r>
            <a:endParaRPr lang="es-VE" dirty="0"/>
          </a:p>
        </p:txBody>
      </p:sp>
      <p:sp>
        <p:nvSpPr>
          <p:cNvPr id="20" name="19 Rectángulo"/>
          <p:cNvSpPr/>
          <p:nvPr/>
        </p:nvSpPr>
        <p:spPr>
          <a:xfrm>
            <a:off x="2558987" y="5378267"/>
            <a:ext cx="3597189" cy="923330"/>
          </a:xfrm>
          <a:prstGeom prst="rect">
            <a:avLst/>
          </a:prstGeom>
        </p:spPr>
        <p:txBody>
          <a:bodyPr wrap="square">
            <a:spAutoFit/>
          </a:bodyPr>
          <a:lstStyle/>
          <a:p>
            <a:pPr algn="just"/>
            <a:r>
              <a:rPr lang="es-MX" dirty="0"/>
              <a:t>P</a:t>
            </a:r>
            <a:r>
              <a:rPr lang="es-MX" dirty="0" smtClean="0"/>
              <a:t>ersona </a:t>
            </a:r>
            <a:r>
              <a:rPr lang="es-MX" dirty="0"/>
              <a:t>que no siente deseo ni necesidad afectiva – sexual por </a:t>
            </a:r>
            <a:r>
              <a:rPr lang="es-MX" dirty="0" smtClean="0"/>
              <a:t>otra, ya sea hombre </a:t>
            </a:r>
            <a:r>
              <a:rPr lang="es-MX" dirty="0"/>
              <a:t>o mujer. </a:t>
            </a:r>
            <a:endParaRPr lang="es-VE" dirty="0"/>
          </a:p>
        </p:txBody>
      </p:sp>
    </p:spTree>
    <p:extLst>
      <p:ext uri="{BB962C8B-B14F-4D97-AF65-F5344CB8AC3E}">
        <p14:creationId xmlns:p14="http://schemas.microsoft.com/office/powerpoint/2010/main" val="4045627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15616" y="2060848"/>
            <a:ext cx="6912768" cy="2123658"/>
          </a:xfrm>
          <a:prstGeom prst="rect">
            <a:avLst/>
          </a:prstGeom>
          <a:noFill/>
        </p:spPr>
        <p:txBody>
          <a:bodyPr wrap="square" rtlCol="0">
            <a:spAutoFit/>
          </a:bodyPr>
          <a:lstStyle/>
          <a:p>
            <a:r>
              <a:rPr lang="es-VE" sz="6600" dirty="0" smtClean="0">
                <a:solidFill>
                  <a:schemeClr val="accent2"/>
                </a:solidFill>
              </a:rPr>
              <a:t>Respondiendo el Cuestionario </a:t>
            </a:r>
            <a:r>
              <a:rPr lang="es-VE" sz="6600" dirty="0">
                <a:solidFill>
                  <a:schemeClr val="accent2"/>
                </a:solidFill>
              </a:rPr>
              <a:t>I</a:t>
            </a:r>
            <a:r>
              <a:rPr lang="es-VE" sz="6600" dirty="0" smtClean="0">
                <a:solidFill>
                  <a:schemeClr val="accent2"/>
                </a:solidFill>
              </a:rPr>
              <a:t>nicial</a:t>
            </a:r>
            <a:endParaRPr lang="es-VE" sz="6600" dirty="0">
              <a:solidFill>
                <a:schemeClr val="accent2"/>
              </a:solidFill>
            </a:endParaRPr>
          </a:p>
        </p:txBody>
      </p:sp>
      <p:sp>
        <p:nvSpPr>
          <p:cNvPr id="5" name="4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Tree>
    <p:extLst>
      <p:ext uri="{BB962C8B-B14F-4D97-AF65-F5344CB8AC3E}">
        <p14:creationId xmlns:p14="http://schemas.microsoft.com/office/powerpoint/2010/main" val="284471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611560" y="620688"/>
            <a:ext cx="7344816" cy="707886"/>
          </a:xfrm>
          <a:prstGeom prst="rect">
            <a:avLst/>
          </a:prstGeom>
          <a:noFill/>
        </p:spPr>
        <p:txBody>
          <a:bodyPr wrap="square" rtlCol="0">
            <a:spAutoFit/>
          </a:bodyPr>
          <a:lstStyle/>
          <a:p>
            <a:r>
              <a:rPr lang="es-VE" sz="4000" dirty="0" smtClean="0">
                <a:solidFill>
                  <a:schemeClr val="accent1"/>
                </a:solidFill>
              </a:rPr>
              <a:t>TIPOS DE ORIENTACIÓN SEXUAL: </a:t>
            </a:r>
            <a:endParaRPr lang="es-VE" sz="4000" dirty="0">
              <a:solidFill>
                <a:schemeClr val="accent1"/>
              </a:solidFill>
            </a:endParaRPr>
          </a:p>
        </p:txBody>
      </p:sp>
      <p:sp>
        <p:nvSpPr>
          <p:cNvPr id="9" name="8 Rectángulo redondeado"/>
          <p:cNvSpPr/>
          <p:nvPr/>
        </p:nvSpPr>
        <p:spPr>
          <a:xfrm>
            <a:off x="107504" y="4576195"/>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Intersexual</a:t>
            </a:r>
            <a:endParaRPr lang="es-VE" sz="2000" dirty="0">
              <a:solidFill>
                <a:schemeClr val="tx1"/>
              </a:solidFill>
            </a:endParaRPr>
          </a:p>
        </p:txBody>
      </p:sp>
      <p:sp>
        <p:nvSpPr>
          <p:cNvPr id="10" name="9 Rectángulo redondeado"/>
          <p:cNvSpPr/>
          <p:nvPr/>
        </p:nvSpPr>
        <p:spPr>
          <a:xfrm>
            <a:off x="110055" y="1700808"/>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err="1">
                <a:solidFill>
                  <a:schemeClr val="tx1"/>
                </a:solidFill>
              </a:rPr>
              <a:t>Pansexual</a:t>
            </a:r>
            <a:endParaRPr lang="es-VE" sz="2000" dirty="0">
              <a:solidFill>
                <a:schemeClr val="tx1"/>
              </a:solidFill>
            </a:endParaRPr>
          </a:p>
        </p:txBody>
      </p:sp>
      <p:sp>
        <p:nvSpPr>
          <p:cNvPr id="12" name="11 Flecha derecha"/>
          <p:cNvSpPr/>
          <p:nvPr/>
        </p:nvSpPr>
        <p:spPr>
          <a:xfrm>
            <a:off x="1880677" y="1957953"/>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Flecha derecha"/>
          <p:cNvSpPr/>
          <p:nvPr/>
        </p:nvSpPr>
        <p:spPr>
          <a:xfrm>
            <a:off x="1865389" y="4833340"/>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2617320" y="1834842"/>
            <a:ext cx="2962792" cy="1323439"/>
          </a:xfrm>
          <a:prstGeom prst="rect">
            <a:avLst/>
          </a:prstGeom>
          <a:noFill/>
        </p:spPr>
        <p:txBody>
          <a:bodyPr wrap="square" rtlCol="0">
            <a:spAutoFit/>
          </a:bodyPr>
          <a:lstStyle/>
          <a:p>
            <a:pPr algn="just"/>
            <a:r>
              <a:rPr lang="es-MX" sz="2000" dirty="0"/>
              <a:t>H</a:t>
            </a:r>
            <a:r>
              <a:rPr lang="es-MX" sz="2000" dirty="0" smtClean="0"/>
              <a:t>ombre </a:t>
            </a:r>
            <a:r>
              <a:rPr lang="es-MX" sz="2000" dirty="0"/>
              <a:t>o mujer que se siente atraído/a por una persona indiferentemente de su género.</a:t>
            </a:r>
            <a:endParaRPr lang="es-VE" sz="2000" dirty="0"/>
          </a:p>
        </p:txBody>
      </p:sp>
      <p:sp>
        <p:nvSpPr>
          <p:cNvPr id="15" name="14 CuadroTexto"/>
          <p:cNvSpPr txBox="1"/>
          <p:nvPr/>
        </p:nvSpPr>
        <p:spPr>
          <a:xfrm rot="10800000" flipV="1">
            <a:off x="2684612" y="4063899"/>
            <a:ext cx="2895500" cy="1938992"/>
          </a:xfrm>
          <a:prstGeom prst="rect">
            <a:avLst/>
          </a:prstGeom>
          <a:noFill/>
        </p:spPr>
        <p:txBody>
          <a:bodyPr wrap="square" rtlCol="0">
            <a:spAutoFit/>
          </a:bodyPr>
          <a:lstStyle/>
          <a:p>
            <a:pPr algn="just"/>
            <a:r>
              <a:rPr lang="es-VE" sz="2000" dirty="0" smtClean="0"/>
              <a:t>Persona </a:t>
            </a:r>
            <a:r>
              <a:rPr lang="es-VE" sz="2000" dirty="0"/>
              <a:t>que </a:t>
            </a:r>
            <a:r>
              <a:rPr lang="es-VE" sz="2000" dirty="0" smtClean="0"/>
              <a:t>nace </a:t>
            </a:r>
            <a:r>
              <a:rPr lang="es-VE" sz="2000" dirty="0"/>
              <a:t>con características biológicas tanto masculinas como </a:t>
            </a:r>
            <a:r>
              <a:rPr lang="es-VE" sz="2000" dirty="0" smtClean="0"/>
              <a:t>femeninas, </a:t>
            </a:r>
            <a:r>
              <a:rPr lang="es-VE" sz="2000" dirty="0"/>
              <a:t>es decir que los rasgos de uno u otro sexo se encuentran combinados.</a:t>
            </a:r>
          </a:p>
        </p:txBody>
      </p:sp>
      <p:pic>
        <p:nvPicPr>
          <p:cNvPr id="3078" name="Picture 6" descr="Resultado de imagen para hombre y mujer al mismo tiempo"/>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a:off x="5800725" y="1720280"/>
            <a:ext cx="3343275"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57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07504" y="1620344"/>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Transexual</a:t>
            </a:r>
            <a:endParaRPr lang="es-VE" sz="2000" b="1" dirty="0">
              <a:solidFill>
                <a:schemeClr val="tx1"/>
              </a:solidFill>
            </a:endParaRPr>
          </a:p>
        </p:txBody>
      </p:sp>
      <p:sp>
        <p:nvSpPr>
          <p:cNvPr id="5" name="4 Rectángulo redondeado"/>
          <p:cNvSpPr/>
          <p:nvPr/>
        </p:nvSpPr>
        <p:spPr>
          <a:xfrm>
            <a:off x="107504" y="5009747"/>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solidFill>
                  <a:schemeClr val="tx1"/>
                </a:solidFill>
              </a:rPr>
              <a:t>Identidad </a:t>
            </a:r>
            <a:r>
              <a:rPr lang="es-MX" sz="2000" b="1" dirty="0" err="1">
                <a:solidFill>
                  <a:schemeClr val="tx1"/>
                </a:solidFill>
              </a:rPr>
              <a:t>Queer</a:t>
            </a:r>
            <a:endParaRPr lang="es-VE" sz="2000" dirty="0">
              <a:solidFill>
                <a:schemeClr val="tx1"/>
              </a:solidFill>
            </a:endParaRPr>
          </a:p>
        </p:txBody>
      </p:sp>
      <p:sp>
        <p:nvSpPr>
          <p:cNvPr id="6" name="5 Flecha derecha"/>
          <p:cNvSpPr/>
          <p:nvPr/>
        </p:nvSpPr>
        <p:spPr>
          <a:xfrm>
            <a:off x="1880679" y="1877489"/>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Flecha derecha"/>
          <p:cNvSpPr/>
          <p:nvPr/>
        </p:nvSpPr>
        <p:spPr>
          <a:xfrm>
            <a:off x="1880678" y="5266892"/>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2487022" y="1477379"/>
            <a:ext cx="6477465" cy="1200329"/>
          </a:xfrm>
          <a:prstGeom prst="rect">
            <a:avLst/>
          </a:prstGeom>
        </p:spPr>
        <p:txBody>
          <a:bodyPr wrap="square">
            <a:spAutoFit/>
          </a:bodyPr>
          <a:lstStyle/>
          <a:p>
            <a:pPr algn="just"/>
            <a:r>
              <a:rPr lang="es-VE" dirty="0"/>
              <a:t>Persona que no tolera su sexo de nacimiento y altera permanentemente tanto su identidad como expresión de género, modificando sus genitales a través del uso de hormonas, cirugías u otros medios.</a:t>
            </a:r>
          </a:p>
        </p:txBody>
      </p:sp>
      <p:pic>
        <p:nvPicPr>
          <p:cNvPr id="9"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77708"/>
            <a:ext cx="3995936" cy="325469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611560" y="620688"/>
            <a:ext cx="7344816" cy="707886"/>
          </a:xfrm>
          <a:prstGeom prst="rect">
            <a:avLst/>
          </a:prstGeom>
          <a:noFill/>
        </p:spPr>
        <p:txBody>
          <a:bodyPr wrap="square" rtlCol="0">
            <a:spAutoFit/>
          </a:bodyPr>
          <a:lstStyle/>
          <a:p>
            <a:r>
              <a:rPr lang="es-VE" sz="4000" dirty="0" smtClean="0">
                <a:solidFill>
                  <a:schemeClr val="accent1"/>
                </a:solidFill>
              </a:rPr>
              <a:t>TIPOS DE ORIENTACIÓN SEXUAL: </a:t>
            </a:r>
            <a:endParaRPr lang="es-VE" sz="4000" dirty="0">
              <a:solidFill>
                <a:schemeClr val="accent1"/>
              </a:solidFill>
            </a:endParaRPr>
          </a:p>
        </p:txBody>
      </p:sp>
      <p:sp>
        <p:nvSpPr>
          <p:cNvPr id="11" name="10 Rectángulo redondeado"/>
          <p:cNvSpPr/>
          <p:nvPr/>
        </p:nvSpPr>
        <p:spPr>
          <a:xfrm>
            <a:off x="113523" y="3433444"/>
            <a:ext cx="1634480" cy="9144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err="1" smtClean="0">
                <a:solidFill>
                  <a:schemeClr val="tx1"/>
                </a:solidFill>
              </a:rPr>
              <a:t>Transgénero</a:t>
            </a:r>
            <a:endParaRPr lang="es-VE" sz="2000" b="1" dirty="0">
              <a:solidFill>
                <a:schemeClr val="tx1"/>
              </a:solidFill>
            </a:endParaRPr>
          </a:p>
        </p:txBody>
      </p:sp>
      <p:sp>
        <p:nvSpPr>
          <p:cNvPr id="12" name="11 Flecha derecha"/>
          <p:cNvSpPr/>
          <p:nvPr/>
        </p:nvSpPr>
        <p:spPr>
          <a:xfrm>
            <a:off x="1919468" y="3690589"/>
            <a:ext cx="60308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12 Rectángulo"/>
          <p:cNvSpPr/>
          <p:nvPr/>
        </p:nvSpPr>
        <p:spPr>
          <a:xfrm>
            <a:off x="2565342" y="3013481"/>
            <a:ext cx="2870754" cy="1754326"/>
          </a:xfrm>
          <a:prstGeom prst="rect">
            <a:avLst/>
          </a:prstGeom>
        </p:spPr>
        <p:txBody>
          <a:bodyPr wrap="square">
            <a:spAutoFit/>
          </a:bodyPr>
          <a:lstStyle/>
          <a:p>
            <a:pPr algn="just"/>
            <a:r>
              <a:rPr lang="es-VE" dirty="0"/>
              <a:t>Persona que modifica su expresión de género (hombre a mujer o viceversa) sin modificar sus genitales con el uso de hormonas o cirugías. </a:t>
            </a:r>
          </a:p>
        </p:txBody>
      </p:sp>
      <p:sp>
        <p:nvSpPr>
          <p:cNvPr id="14" name="13 CuadroTexto"/>
          <p:cNvSpPr txBox="1"/>
          <p:nvPr/>
        </p:nvSpPr>
        <p:spPr>
          <a:xfrm>
            <a:off x="2565342" y="5009747"/>
            <a:ext cx="2870754" cy="1477328"/>
          </a:xfrm>
          <a:prstGeom prst="rect">
            <a:avLst/>
          </a:prstGeom>
          <a:noFill/>
        </p:spPr>
        <p:txBody>
          <a:bodyPr wrap="square" rtlCol="0">
            <a:spAutoFit/>
          </a:bodyPr>
          <a:lstStyle/>
          <a:p>
            <a:pPr algn="just"/>
            <a:r>
              <a:rPr lang="es-MX" dirty="0" smtClean="0"/>
              <a:t>Persona </a:t>
            </a:r>
            <a:r>
              <a:rPr lang="es-MX" dirty="0"/>
              <a:t>que no se </a:t>
            </a:r>
            <a:r>
              <a:rPr lang="es-MX" dirty="0" smtClean="0"/>
              <a:t>define </a:t>
            </a:r>
            <a:r>
              <a:rPr lang="es-MX" dirty="0"/>
              <a:t>cómo hombre o mujer. Por consiguiente, su género no es ni masculino ni femenino.</a:t>
            </a:r>
            <a:endParaRPr lang="es-VE" dirty="0"/>
          </a:p>
        </p:txBody>
      </p:sp>
    </p:spTree>
    <p:extLst>
      <p:ext uri="{BB962C8B-B14F-4D97-AF65-F5344CB8AC3E}">
        <p14:creationId xmlns:p14="http://schemas.microsoft.com/office/powerpoint/2010/main" val="250188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ites.google.com/site/orientacionnta/_/rsrc/1472875852283/aprendamos-sobre-la-sexualidad/sexualidad%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52649" cy="5310296"/>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39552" y="620687"/>
            <a:ext cx="4896544" cy="646331"/>
          </a:xfrm>
          <a:prstGeom prst="rect">
            <a:avLst/>
          </a:prstGeom>
          <a:noFill/>
        </p:spPr>
        <p:txBody>
          <a:bodyPr wrap="square" rtlCol="0">
            <a:spAutoFit/>
          </a:bodyPr>
          <a:lstStyle/>
          <a:p>
            <a:r>
              <a:rPr lang="es-VE" sz="3600" dirty="0" smtClean="0">
                <a:solidFill>
                  <a:schemeClr val="accent1"/>
                </a:solidFill>
              </a:rPr>
              <a:t>¡DIVERSIDAD SEXUAL! </a:t>
            </a:r>
            <a:endParaRPr lang="es-VE" sz="3600" dirty="0">
              <a:solidFill>
                <a:schemeClr val="accent1"/>
              </a:solidFill>
            </a:endParaRPr>
          </a:p>
        </p:txBody>
      </p:sp>
    </p:spTree>
    <p:extLst>
      <p:ext uri="{BB962C8B-B14F-4D97-AF65-F5344CB8AC3E}">
        <p14:creationId xmlns:p14="http://schemas.microsoft.com/office/powerpoint/2010/main" val="502264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3151825" cy="923330"/>
          </a:xfrm>
          <a:prstGeom prst="rect">
            <a:avLst/>
          </a:prstGeom>
        </p:spPr>
        <p:txBody>
          <a:bodyPr wrap="none">
            <a:sp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1043608" y="2828835"/>
            <a:ext cx="7056784" cy="1200329"/>
          </a:xfrm>
          <a:prstGeom prst="rect">
            <a:avLst/>
          </a:prstGeom>
          <a:noFill/>
        </p:spPr>
        <p:txBody>
          <a:bodyPr wrap="square" rtlCol="0">
            <a:spAutoFit/>
          </a:bodyPr>
          <a:lstStyle/>
          <a:p>
            <a:r>
              <a:rPr lang="es-VE" sz="7200" dirty="0" smtClean="0">
                <a:solidFill>
                  <a:schemeClr val="accent2"/>
                </a:solidFill>
              </a:rPr>
              <a:t>¡Esta es mi historia! </a:t>
            </a:r>
            <a:endParaRPr lang="es-VE" sz="7200" dirty="0">
              <a:solidFill>
                <a:schemeClr val="accent2"/>
              </a:solidFill>
            </a:endParaRPr>
          </a:p>
        </p:txBody>
      </p:sp>
    </p:spTree>
    <p:extLst>
      <p:ext uri="{BB962C8B-B14F-4D97-AF65-F5344CB8AC3E}">
        <p14:creationId xmlns:p14="http://schemas.microsoft.com/office/powerpoint/2010/main" val="1309372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4320735" cy="923330"/>
          </a:xfrm>
          <a:prstGeom prst="rect">
            <a:avLst/>
          </a:prstGeom>
        </p:spPr>
        <p:txBody>
          <a:bodyPr wrap="none">
            <a:spAutoFit/>
          </a:bodyPr>
          <a:lstStyle/>
          <a:p>
            <a:r>
              <a:rPr lang="es-VE" sz="5400" dirty="0">
                <a:solidFill>
                  <a:schemeClr val="accent1"/>
                </a:solidFill>
              </a:rPr>
              <a:t>Tema a tratar: </a:t>
            </a:r>
          </a:p>
        </p:txBody>
      </p:sp>
      <p:sp>
        <p:nvSpPr>
          <p:cNvPr id="5" name="4 CuadroTexto"/>
          <p:cNvSpPr txBox="1"/>
          <p:nvPr/>
        </p:nvSpPr>
        <p:spPr>
          <a:xfrm>
            <a:off x="480519" y="1997839"/>
            <a:ext cx="7776864" cy="2862322"/>
          </a:xfrm>
          <a:prstGeom prst="rect">
            <a:avLst/>
          </a:prstGeom>
          <a:noFill/>
        </p:spPr>
        <p:txBody>
          <a:bodyPr wrap="square" rtlCol="0">
            <a:spAutoFit/>
          </a:bodyPr>
          <a:lstStyle/>
          <a:p>
            <a:r>
              <a:rPr lang="es-VE" sz="6000" dirty="0" smtClean="0">
                <a:solidFill>
                  <a:schemeClr val="accent2"/>
                </a:solidFill>
              </a:rPr>
              <a:t>MITOS Y FALSAS CREENCIAS EN TORNO A LA SEXUALIDAD </a:t>
            </a:r>
            <a:endParaRPr lang="es-VE" sz="6000" dirty="0">
              <a:solidFill>
                <a:schemeClr val="accent2"/>
              </a:solidFill>
            </a:endParaRPr>
          </a:p>
        </p:txBody>
      </p:sp>
    </p:spTree>
    <p:extLst>
      <p:ext uri="{BB962C8B-B14F-4D97-AF65-F5344CB8AC3E}">
        <p14:creationId xmlns:p14="http://schemas.microsoft.com/office/powerpoint/2010/main" val="2454928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374569"/>
            <a:ext cx="3151825" cy="923330"/>
          </a:xfrm>
          <a:prstGeom prst="rect">
            <a:avLst/>
          </a:prstGeom>
        </p:spPr>
        <p:txBody>
          <a:bodyPr wrap="none">
            <a:spAutoFit/>
          </a:bodyPr>
          <a:lstStyle/>
          <a:p>
            <a:r>
              <a:rPr lang="es-VE" sz="5400" dirty="0" smtClean="0">
                <a:solidFill>
                  <a:schemeClr val="accent1"/>
                </a:solidFill>
              </a:rPr>
              <a:t>Actividad: </a:t>
            </a:r>
            <a:endParaRPr lang="es-VE" sz="5400" dirty="0">
              <a:solidFill>
                <a:schemeClr val="accent1"/>
              </a:solidFill>
            </a:endParaRPr>
          </a:p>
        </p:txBody>
      </p:sp>
      <p:sp>
        <p:nvSpPr>
          <p:cNvPr id="5" name="4 Rectángulo"/>
          <p:cNvSpPr/>
          <p:nvPr/>
        </p:nvSpPr>
        <p:spPr>
          <a:xfrm>
            <a:off x="991050" y="1859339"/>
            <a:ext cx="7161899" cy="3139321"/>
          </a:xfrm>
          <a:prstGeom prst="rect">
            <a:avLst/>
          </a:prstGeom>
        </p:spPr>
        <p:txBody>
          <a:bodyPr wrap="square">
            <a:spAutoFit/>
          </a:bodyPr>
          <a:lstStyle/>
          <a:p>
            <a:r>
              <a:rPr lang="es-VE" sz="6600" i="1" dirty="0">
                <a:solidFill>
                  <a:schemeClr val="accent2"/>
                </a:solidFill>
              </a:rPr>
              <a:t>“El concurso de los mitos y las falsas creencias”</a:t>
            </a:r>
            <a:endParaRPr lang="es-VE" sz="6600" dirty="0">
              <a:solidFill>
                <a:schemeClr val="accent2"/>
              </a:solidFill>
            </a:endParaRPr>
          </a:p>
        </p:txBody>
      </p:sp>
    </p:spTree>
    <p:extLst>
      <p:ext uri="{BB962C8B-B14F-4D97-AF65-F5344CB8AC3E}">
        <p14:creationId xmlns:p14="http://schemas.microsoft.com/office/powerpoint/2010/main" val="1784813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5300" y="260648"/>
            <a:ext cx="4076700" cy="990600"/>
          </a:xfrm>
        </p:spPr>
        <p:txBody>
          <a:bodyPr>
            <a:normAutofit/>
          </a:bodyPr>
          <a:lstStyle/>
          <a:p>
            <a:r>
              <a:rPr lang="es-VE" sz="5400" dirty="0" smtClean="0">
                <a:solidFill>
                  <a:schemeClr val="accent1"/>
                </a:solidFill>
              </a:rPr>
              <a:t>Respuesta #1: </a:t>
            </a:r>
            <a:endParaRPr lang="es-VE" sz="5400" dirty="0">
              <a:solidFill>
                <a:schemeClr val="accent1"/>
              </a:solidFill>
            </a:endParaRPr>
          </a:p>
        </p:txBody>
      </p:sp>
      <p:sp>
        <p:nvSpPr>
          <p:cNvPr id="4" name="3 Rectángulo"/>
          <p:cNvSpPr/>
          <p:nvPr/>
        </p:nvSpPr>
        <p:spPr>
          <a:xfrm>
            <a:off x="539552" y="1628800"/>
            <a:ext cx="8280920" cy="3539430"/>
          </a:xfrm>
          <a:prstGeom prst="rect">
            <a:avLst/>
          </a:prstGeom>
        </p:spPr>
        <p:txBody>
          <a:bodyPr wrap="square">
            <a:spAutoFit/>
          </a:bodyPr>
          <a:lstStyle/>
          <a:p>
            <a:pPr lvl="0" algn="just"/>
            <a:r>
              <a:rPr lang="es-VE" sz="3200" b="1" dirty="0">
                <a:solidFill>
                  <a:schemeClr val="accent2"/>
                </a:solidFill>
              </a:rPr>
              <a:t>La masturbación es dañina: </a:t>
            </a:r>
            <a:r>
              <a:rPr lang="es-VE" sz="3200" dirty="0">
                <a:solidFill>
                  <a:srgbClr val="FF0000"/>
                </a:solidFill>
              </a:rPr>
              <a:t>Falso. </a:t>
            </a:r>
            <a:r>
              <a:rPr lang="es-VE" sz="3200" dirty="0"/>
              <a:t>La masturbación no es dañina; más bien es segura y es una buena forma de aprender sobre el propio cuerpo. Sin embargo, es una decisión personal. La mayoría de la gente se masturba, pero algunas personas eligen no hacerlo y algunas no se sienten cómodas con la idea. </a:t>
            </a:r>
          </a:p>
        </p:txBody>
      </p:sp>
    </p:spTree>
    <p:extLst>
      <p:ext uri="{BB962C8B-B14F-4D97-AF65-F5344CB8AC3E}">
        <p14:creationId xmlns:p14="http://schemas.microsoft.com/office/powerpoint/2010/main" val="4267877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95300" y="260648"/>
            <a:ext cx="4076700" cy="990600"/>
          </a:xfrm>
        </p:spPr>
        <p:txBody>
          <a:bodyPr>
            <a:normAutofit/>
          </a:bodyPr>
          <a:lstStyle/>
          <a:p>
            <a:r>
              <a:rPr lang="es-VE" sz="5400" dirty="0" smtClean="0">
                <a:solidFill>
                  <a:schemeClr val="accent1"/>
                </a:solidFill>
              </a:rPr>
              <a:t>Respuesta #2: </a:t>
            </a:r>
            <a:endParaRPr lang="es-VE" sz="5400" dirty="0">
              <a:solidFill>
                <a:schemeClr val="accent1"/>
              </a:solidFill>
            </a:endParaRPr>
          </a:p>
        </p:txBody>
      </p:sp>
      <p:sp>
        <p:nvSpPr>
          <p:cNvPr id="5" name="4 Rectángulo"/>
          <p:cNvSpPr/>
          <p:nvPr/>
        </p:nvSpPr>
        <p:spPr>
          <a:xfrm>
            <a:off x="611560" y="1628800"/>
            <a:ext cx="8136904" cy="5016758"/>
          </a:xfrm>
          <a:prstGeom prst="rect">
            <a:avLst/>
          </a:prstGeom>
        </p:spPr>
        <p:txBody>
          <a:bodyPr wrap="square">
            <a:spAutoFit/>
          </a:bodyPr>
          <a:lstStyle/>
          <a:p>
            <a:pPr lvl="0" algn="just"/>
            <a:r>
              <a:rPr lang="es-VE" sz="3200" dirty="0">
                <a:solidFill>
                  <a:schemeClr val="accent2"/>
                </a:solidFill>
              </a:rPr>
              <a:t>Si una muchacha no sangra la primera vez que tiene relaciones sexuales, significa que no es virgen: </a:t>
            </a:r>
            <a:r>
              <a:rPr lang="es-VE" sz="3200" dirty="0">
                <a:solidFill>
                  <a:srgbClr val="FF0000"/>
                </a:solidFill>
              </a:rPr>
              <a:t>Falso. </a:t>
            </a:r>
            <a:r>
              <a:rPr lang="es-VE" sz="3200" dirty="0"/>
              <a:t>La rotura del himen causa algún sangrado. Sin embargo, es muy fácil que el himen se estire o rasgue durante la actividad física normal o los deportes; y también que se estire hasta abrirse por la introducción de los dedos o de tampones. La ausencia de un himen o el sangrado no significa que la muchacha haya tenido relaciones sexuales. </a:t>
            </a:r>
          </a:p>
        </p:txBody>
      </p:sp>
    </p:spTree>
    <p:extLst>
      <p:ext uri="{BB962C8B-B14F-4D97-AF65-F5344CB8AC3E}">
        <p14:creationId xmlns:p14="http://schemas.microsoft.com/office/powerpoint/2010/main" val="1876227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#3: </a:t>
            </a:r>
            <a:endParaRPr lang="es-VE" sz="5400" dirty="0">
              <a:solidFill>
                <a:schemeClr val="accent1"/>
              </a:solidFill>
            </a:endParaRPr>
          </a:p>
        </p:txBody>
      </p:sp>
      <p:sp>
        <p:nvSpPr>
          <p:cNvPr id="6" name="5 Rectángulo"/>
          <p:cNvSpPr/>
          <p:nvPr/>
        </p:nvSpPr>
        <p:spPr>
          <a:xfrm>
            <a:off x="611560" y="1720840"/>
            <a:ext cx="8208912" cy="4401205"/>
          </a:xfrm>
          <a:prstGeom prst="rect">
            <a:avLst/>
          </a:prstGeom>
        </p:spPr>
        <p:txBody>
          <a:bodyPr wrap="square">
            <a:spAutoFit/>
          </a:bodyPr>
          <a:lstStyle/>
          <a:p>
            <a:pPr lvl="0" algn="just"/>
            <a:r>
              <a:rPr lang="es-VE" sz="2800" dirty="0">
                <a:solidFill>
                  <a:schemeClr val="accent2"/>
                </a:solidFill>
              </a:rPr>
              <a:t>Iniciar la relación sexual es un rol masculino. </a:t>
            </a:r>
            <a:r>
              <a:rPr lang="es-VE" sz="2800" dirty="0">
                <a:solidFill>
                  <a:srgbClr val="FF0000"/>
                </a:solidFill>
              </a:rPr>
              <a:t>Falso.</a:t>
            </a:r>
            <a:r>
              <a:rPr lang="es-VE" sz="2800" dirty="0"/>
              <a:t> En muchas culturas, los hombres tienen el rol de iniciar la relación sexual y se supone que las mujeres deben ser más pasivas sexualmente. Sin embargo, este patrón refleja ciertas actitudes culturales sobre los roles de género; de hecho, una mujer puede también iniciar la relación sexual. Incluso aquellas mujeres que siguen los roles de género tradicionales, con frecuencia desarrollan una forma indirecta de comunicar deseo de tener relaciones sexuales con sus parejas. </a:t>
            </a:r>
          </a:p>
        </p:txBody>
      </p:sp>
    </p:spTree>
    <p:extLst>
      <p:ext uri="{BB962C8B-B14F-4D97-AF65-F5344CB8AC3E}">
        <p14:creationId xmlns:p14="http://schemas.microsoft.com/office/powerpoint/2010/main" val="3282709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#4: </a:t>
            </a:r>
            <a:endParaRPr lang="es-VE" sz="5400" dirty="0">
              <a:solidFill>
                <a:schemeClr val="accent1"/>
              </a:solidFill>
            </a:endParaRPr>
          </a:p>
        </p:txBody>
      </p:sp>
      <p:sp>
        <p:nvSpPr>
          <p:cNvPr id="5" name="4 Rectángulo"/>
          <p:cNvSpPr/>
          <p:nvPr/>
        </p:nvSpPr>
        <p:spPr>
          <a:xfrm>
            <a:off x="611560" y="1700808"/>
            <a:ext cx="8136904" cy="5016758"/>
          </a:xfrm>
          <a:prstGeom prst="rect">
            <a:avLst/>
          </a:prstGeom>
        </p:spPr>
        <p:txBody>
          <a:bodyPr wrap="square">
            <a:spAutoFit/>
          </a:bodyPr>
          <a:lstStyle/>
          <a:p>
            <a:pPr lvl="0" algn="just"/>
            <a:r>
              <a:rPr lang="es-VE" sz="3200" dirty="0">
                <a:solidFill>
                  <a:schemeClr val="accent2"/>
                </a:solidFill>
              </a:rPr>
              <a:t>La primera vez que una mujer tiene relaciones sexuales le va a doler. </a:t>
            </a:r>
            <a:r>
              <a:rPr lang="es-VE" sz="3200" dirty="0">
                <a:solidFill>
                  <a:srgbClr val="FF0000"/>
                </a:solidFill>
              </a:rPr>
              <a:t>Falso. </a:t>
            </a:r>
            <a:r>
              <a:rPr lang="es-VE" sz="3200" dirty="0"/>
              <a:t>La primera vez que una mujer tiene relaciones sexuales puede o no doler. Para minimizar la incomodidad o dolor, las parejas deben darse tiempo para explorar mutuamente sus cuerpos y excitarse plenamente antes de la penetración, de tal forma que la vagina de la mujer esté bien lubricada. Si la mujer se siente nerviosa o temerosa, la pareja puede decidir esperar. </a:t>
            </a:r>
          </a:p>
        </p:txBody>
      </p:sp>
    </p:spTree>
    <p:extLst>
      <p:ext uri="{BB962C8B-B14F-4D97-AF65-F5344CB8AC3E}">
        <p14:creationId xmlns:p14="http://schemas.microsoft.com/office/powerpoint/2010/main" val="2734592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
        <p:nvSpPr>
          <p:cNvPr id="6" name="5 CuadroTexto"/>
          <p:cNvSpPr txBox="1"/>
          <p:nvPr/>
        </p:nvSpPr>
        <p:spPr>
          <a:xfrm>
            <a:off x="1619672" y="2367171"/>
            <a:ext cx="5904656" cy="2123658"/>
          </a:xfrm>
          <a:prstGeom prst="rect">
            <a:avLst/>
          </a:prstGeom>
          <a:noFill/>
        </p:spPr>
        <p:txBody>
          <a:bodyPr wrap="square" rtlCol="0">
            <a:spAutoFit/>
          </a:bodyPr>
          <a:lstStyle/>
          <a:p>
            <a:r>
              <a:rPr lang="es-VE" sz="6600" dirty="0" smtClean="0">
                <a:solidFill>
                  <a:schemeClr val="accent2"/>
                </a:solidFill>
              </a:rPr>
              <a:t>La telaraña de las expectativas </a:t>
            </a:r>
            <a:endParaRPr lang="es-VE" sz="6600" dirty="0">
              <a:solidFill>
                <a:schemeClr val="accent2"/>
              </a:solidFill>
            </a:endParaRPr>
          </a:p>
        </p:txBody>
      </p:sp>
    </p:spTree>
    <p:extLst>
      <p:ext uri="{BB962C8B-B14F-4D97-AF65-F5344CB8AC3E}">
        <p14:creationId xmlns:p14="http://schemas.microsoft.com/office/powerpoint/2010/main" val="232766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#5: </a:t>
            </a:r>
            <a:endParaRPr lang="es-VE" sz="5400" dirty="0">
              <a:solidFill>
                <a:schemeClr val="accent1"/>
              </a:solidFill>
            </a:endParaRPr>
          </a:p>
        </p:txBody>
      </p:sp>
      <p:sp>
        <p:nvSpPr>
          <p:cNvPr id="5" name="4 Rectángulo"/>
          <p:cNvSpPr/>
          <p:nvPr/>
        </p:nvSpPr>
        <p:spPr>
          <a:xfrm>
            <a:off x="539552" y="1700808"/>
            <a:ext cx="8280920" cy="4031873"/>
          </a:xfrm>
          <a:prstGeom prst="rect">
            <a:avLst/>
          </a:prstGeom>
        </p:spPr>
        <p:txBody>
          <a:bodyPr wrap="square">
            <a:spAutoFit/>
          </a:bodyPr>
          <a:lstStyle/>
          <a:p>
            <a:pPr lvl="0" algn="just"/>
            <a:r>
              <a:rPr lang="es-VE" sz="3200" dirty="0">
                <a:solidFill>
                  <a:schemeClr val="accent2"/>
                </a:solidFill>
              </a:rPr>
              <a:t>La masturbación ayuda a las personas a aprender y comprender las respuestas de su cuerpo a la estimulación sexual. </a:t>
            </a:r>
            <a:r>
              <a:rPr lang="es-VE" sz="3200" dirty="0">
                <a:solidFill>
                  <a:srgbClr val="FF0000"/>
                </a:solidFill>
              </a:rPr>
              <a:t>Verdadero.</a:t>
            </a:r>
            <a:r>
              <a:rPr lang="es-VE" sz="3200" dirty="0"/>
              <a:t> La masturbación es una de las mejores formas de aprender sobre el propio cuerpo y comprender cómo responde a la estimulación. Esta práctica puede ayudar a las mujeres a aprender cómo llegar al orgasmo. </a:t>
            </a:r>
          </a:p>
        </p:txBody>
      </p:sp>
    </p:spTree>
    <p:extLst>
      <p:ext uri="{BB962C8B-B14F-4D97-AF65-F5344CB8AC3E}">
        <p14:creationId xmlns:p14="http://schemas.microsoft.com/office/powerpoint/2010/main" val="3227656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#6: </a:t>
            </a:r>
            <a:endParaRPr lang="es-VE" sz="5400" dirty="0">
              <a:solidFill>
                <a:schemeClr val="accent1"/>
              </a:solidFill>
            </a:endParaRPr>
          </a:p>
        </p:txBody>
      </p:sp>
      <p:sp>
        <p:nvSpPr>
          <p:cNvPr id="5" name="4 Rectángulo"/>
          <p:cNvSpPr/>
          <p:nvPr/>
        </p:nvSpPr>
        <p:spPr>
          <a:xfrm>
            <a:off x="611560" y="1628800"/>
            <a:ext cx="8280920" cy="3046988"/>
          </a:xfrm>
          <a:prstGeom prst="rect">
            <a:avLst/>
          </a:prstGeom>
        </p:spPr>
        <p:txBody>
          <a:bodyPr wrap="square">
            <a:spAutoFit/>
          </a:bodyPr>
          <a:lstStyle/>
          <a:p>
            <a:pPr lvl="0" algn="just"/>
            <a:r>
              <a:rPr lang="es-VE" sz="3200" dirty="0">
                <a:solidFill>
                  <a:schemeClr val="accent2"/>
                </a:solidFill>
              </a:rPr>
              <a:t>Alguien que es homosexual desea tener relaciones sexuales con cualquier persona del mismo género. </a:t>
            </a:r>
            <a:r>
              <a:rPr lang="es-VE" sz="3200" dirty="0">
                <a:solidFill>
                  <a:srgbClr val="FF0000"/>
                </a:solidFill>
              </a:rPr>
              <a:t>Falso. </a:t>
            </a:r>
            <a:r>
              <a:rPr lang="es-VE" sz="3200" dirty="0"/>
              <a:t>Cada persona, ya sea heterosexual, homosexual o bisexual, se siente atraída sexualmente sólo hacia ciertas personas. La atracción sexual se basa en muchos factores. </a:t>
            </a:r>
          </a:p>
        </p:txBody>
      </p:sp>
    </p:spTree>
    <p:extLst>
      <p:ext uri="{BB962C8B-B14F-4D97-AF65-F5344CB8AC3E}">
        <p14:creationId xmlns:p14="http://schemas.microsoft.com/office/powerpoint/2010/main" val="3931615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#7: </a:t>
            </a:r>
            <a:endParaRPr lang="es-VE" sz="5400" dirty="0">
              <a:solidFill>
                <a:schemeClr val="accent1"/>
              </a:solidFill>
            </a:endParaRPr>
          </a:p>
        </p:txBody>
      </p:sp>
      <p:sp>
        <p:nvSpPr>
          <p:cNvPr id="5" name="4 Rectángulo"/>
          <p:cNvSpPr/>
          <p:nvPr/>
        </p:nvSpPr>
        <p:spPr>
          <a:xfrm>
            <a:off x="611560" y="1700808"/>
            <a:ext cx="8208912" cy="4524315"/>
          </a:xfrm>
          <a:prstGeom prst="rect">
            <a:avLst/>
          </a:prstGeom>
        </p:spPr>
        <p:txBody>
          <a:bodyPr wrap="square">
            <a:spAutoFit/>
          </a:bodyPr>
          <a:lstStyle/>
          <a:p>
            <a:pPr lvl="0" algn="just"/>
            <a:r>
              <a:rPr lang="es-VE" sz="3200" dirty="0">
                <a:solidFill>
                  <a:schemeClr val="accent2"/>
                </a:solidFill>
              </a:rPr>
              <a:t>Una vez que un hombre se excita sexualmente, no puede controlarse y tiene que eyacular. </a:t>
            </a:r>
            <a:r>
              <a:rPr lang="es-VE" sz="3200" dirty="0">
                <a:solidFill>
                  <a:srgbClr val="FF0000"/>
                </a:solidFill>
              </a:rPr>
              <a:t>Falso.</a:t>
            </a:r>
            <a:r>
              <a:rPr lang="es-VE" sz="3200" dirty="0"/>
              <a:t> Algunos hombres creen que si están excitados sexualmente, tienen que tener un orgasmo, pero esto no es verdad. El detener la relación sexual puede causar alguna incomodidad, pero ésta disminuirá sola. Cualquier persona – hombre o mujer – puede detenerse en cualquier punto de la experiencia sexual. </a:t>
            </a:r>
          </a:p>
        </p:txBody>
      </p:sp>
    </p:spTree>
    <p:extLst>
      <p:ext uri="{BB962C8B-B14F-4D97-AF65-F5344CB8AC3E}">
        <p14:creationId xmlns:p14="http://schemas.microsoft.com/office/powerpoint/2010/main" val="40724250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#8: </a:t>
            </a:r>
            <a:endParaRPr lang="es-VE" sz="5400" dirty="0">
              <a:solidFill>
                <a:schemeClr val="accent1"/>
              </a:solidFill>
            </a:endParaRPr>
          </a:p>
        </p:txBody>
      </p:sp>
      <p:sp>
        <p:nvSpPr>
          <p:cNvPr id="5" name="4 Rectángulo"/>
          <p:cNvSpPr/>
          <p:nvPr/>
        </p:nvSpPr>
        <p:spPr>
          <a:xfrm>
            <a:off x="611560" y="1772816"/>
            <a:ext cx="8280920" cy="3539430"/>
          </a:xfrm>
          <a:prstGeom prst="rect">
            <a:avLst/>
          </a:prstGeom>
        </p:spPr>
        <p:txBody>
          <a:bodyPr wrap="square">
            <a:spAutoFit/>
          </a:bodyPr>
          <a:lstStyle/>
          <a:p>
            <a:pPr lvl="0" algn="just"/>
            <a:r>
              <a:rPr lang="es-VE" sz="3200" dirty="0">
                <a:solidFill>
                  <a:schemeClr val="accent2"/>
                </a:solidFill>
              </a:rPr>
              <a:t>Se puede contraer una infección de transmisión sexual (ITS) a partir del sexo oral. </a:t>
            </a:r>
            <a:r>
              <a:rPr lang="es-VE" sz="3200" dirty="0">
                <a:solidFill>
                  <a:srgbClr val="FF0000"/>
                </a:solidFill>
              </a:rPr>
              <a:t>Verdadero.</a:t>
            </a:r>
            <a:r>
              <a:rPr lang="es-VE" sz="3200" dirty="0"/>
              <a:t> El sexo oral puede resultar en la transmisión de varias ITS. Esta lista de ITS incluye herpes, gonorrea, virus del papiloma humano (que conduce a las verrugas o cáncer), sífilis, clamidia, hepatitis B y </a:t>
            </a:r>
            <a:r>
              <a:rPr lang="es-VE" sz="3200" dirty="0" err="1"/>
              <a:t>chancroide</a:t>
            </a:r>
            <a:r>
              <a:rPr lang="es-VE" sz="3200" dirty="0"/>
              <a:t>, así como el VIH. </a:t>
            </a:r>
          </a:p>
        </p:txBody>
      </p:sp>
    </p:spTree>
    <p:extLst>
      <p:ext uri="{BB962C8B-B14F-4D97-AF65-F5344CB8AC3E}">
        <p14:creationId xmlns:p14="http://schemas.microsoft.com/office/powerpoint/2010/main" val="1949797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#9: </a:t>
            </a:r>
            <a:endParaRPr lang="es-VE" sz="5400" dirty="0">
              <a:solidFill>
                <a:schemeClr val="accent1"/>
              </a:solidFill>
            </a:endParaRPr>
          </a:p>
        </p:txBody>
      </p:sp>
      <p:sp>
        <p:nvSpPr>
          <p:cNvPr id="5" name="4 Rectángulo"/>
          <p:cNvSpPr/>
          <p:nvPr/>
        </p:nvSpPr>
        <p:spPr>
          <a:xfrm>
            <a:off x="611560" y="1628800"/>
            <a:ext cx="8280920" cy="3539430"/>
          </a:xfrm>
          <a:prstGeom prst="rect">
            <a:avLst/>
          </a:prstGeom>
        </p:spPr>
        <p:txBody>
          <a:bodyPr wrap="square">
            <a:spAutoFit/>
          </a:bodyPr>
          <a:lstStyle/>
          <a:p>
            <a:pPr lvl="0" algn="just"/>
            <a:r>
              <a:rPr lang="es-VE" sz="3200" dirty="0">
                <a:solidFill>
                  <a:schemeClr val="accent2"/>
                </a:solidFill>
              </a:rPr>
              <a:t>Muchos hombres perderán su erección durante una experiencia sexual en algún momento de sus vidas. </a:t>
            </a:r>
            <a:r>
              <a:rPr lang="es-VE" sz="3200" dirty="0">
                <a:solidFill>
                  <a:srgbClr val="FF0000"/>
                </a:solidFill>
              </a:rPr>
              <a:t>Verdadero. </a:t>
            </a:r>
            <a:r>
              <a:rPr lang="es-VE" sz="3200" dirty="0"/>
              <a:t>Muchos experimentarán esto en algún momento de sus vidas. Es normal y no es para preocuparse. La ansiedad acera de esto puede aumentar la probabilidad de que vuelva a presentarse. </a:t>
            </a:r>
          </a:p>
        </p:txBody>
      </p:sp>
    </p:spTree>
    <p:extLst>
      <p:ext uri="{BB962C8B-B14F-4D97-AF65-F5344CB8AC3E}">
        <p14:creationId xmlns:p14="http://schemas.microsoft.com/office/powerpoint/2010/main" val="5987211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#10: </a:t>
            </a:r>
            <a:endParaRPr lang="es-VE" sz="5400" dirty="0">
              <a:solidFill>
                <a:schemeClr val="accent1"/>
              </a:solidFill>
            </a:endParaRPr>
          </a:p>
        </p:txBody>
      </p:sp>
      <p:sp>
        <p:nvSpPr>
          <p:cNvPr id="5" name="4 Rectángulo"/>
          <p:cNvSpPr/>
          <p:nvPr/>
        </p:nvSpPr>
        <p:spPr>
          <a:xfrm>
            <a:off x="539552" y="1601353"/>
            <a:ext cx="8352928" cy="4832092"/>
          </a:xfrm>
          <a:prstGeom prst="rect">
            <a:avLst/>
          </a:prstGeom>
        </p:spPr>
        <p:txBody>
          <a:bodyPr wrap="square">
            <a:spAutoFit/>
          </a:bodyPr>
          <a:lstStyle/>
          <a:p>
            <a:pPr lvl="0" algn="just"/>
            <a:r>
              <a:rPr lang="es-VE" sz="2800" dirty="0">
                <a:solidFill>
                  <a:schemeClr val="accent2"/>
                </a:solidFill>
              </a:rPr>
              <a:t>No se puede confiar en que una mujer a la que le gustan mucho las relaciones sexuales sea fiel a su pareja. </a:t>
            </a:r>
            <a:r>
              <a:rPr lang="es-VE" sz="2800" dirty="0">
                <a:solidFill>
                  <a:srgbClr val="FF0000"/>
                </a:solidFill>
              </a:rPr>
              <a:t>Falso.</a:t>
            </a:r>
            <a:r>
              <a:rPr lang="es-VE" sz="2800" dirty="0"/>
              <a:t> Gozar de la relación sexual es natural tanto para hombres como para las mujeres. El grado de gozo de la relación sexual no tienen que ver con su confiabilidad. La idea detrás de este enunciado se basa en que a las mujeres no les debería agradar la relación sexual. Esto refleja el doble estándar en el sentido de que es aceptable y esperado que a los hombres les guste la relación sexual, pero no así a las mujeres. Esta idea es injusta, equivocada y constituye un estereotipo. </a:t>
            </a:r>
          </a:p>
        </p:txBody>
      </p:sp>
    </p:spTree>
    <p:extLst>
      <p:ext uri="{BB962C8B-B14F-4D97-AF65-F5344CB8AC3E}">
        <p14:creationId xmlns:p14="http://schemas.microsoft.com/office/powerpoint/2010/main" val="1639525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#11: </a:t>
            </a:r>
            <a:endParaRPr lang="es-VE" sz="5400" dirty="0">
              <a:solidFill>
                <a:schemeClr val="accent1"/>
              </a:solidFill>
            </a:endParaRPr>
          </a:p>
        </p:txBody>
      </p:sp>
      <p:sp>
        <p:nvSpPr>
          <p:cNvPr id="5" name="4 Rectángulo"/>
          <p:cNvSpPr/>
          <p:nvPr/>
        </p:nvSpPr>
        <p:spPr>
          <a:xfrm>
            <a:off x="539552" y="1628800"/>
            <a:ext cx="8352928" cy="5016758"/>
          </a:xfrm>
          <a:prstGeom prst="rect">
            <a:avLst/>
          </a:prstGeom>
        </p:spPr>
        <p:txBody>
          <a:bodyPr wrap="square">
            <a:spAutoFit/>
          </a:bodyPr>
          <a:lstStyle/>
          <a:p>
            <a:pPr lvl="0" algn="just"/>
            <a:r>
              <a:rPr lang="es-VE" sz="3200" dirty="0">
                <a:solidFill>
                  <a:schemeClr val="accent2"/>
                </a:solidFill>
              </a:rPr>
              <a:t>La edad correcta para tener relaciones sexuales es de 18 años. </a:t>
            </a:r>
            <a:r>
              <a:rPr lang="es-VE" sz="3200" dirty="0">
                <a:solidFill>
                  <a:srgbClr val="FF0000"/>
                </a:solidFill>
              </a:rPr>
              <a:t>Falso. </a:t>
            </a:r>
            <a:r>
              <a:rPr lang="es-VE" sz="3200" dirty="0"/>
              <a:t>No hay edad correcta para tener relaciones sexuales. Cada persona debe determinar cuán ella o él se siente preparado para tener la relación sexual. La disposición depende del nivel de madurez, relación, valores y sentimientos de la persona. Los países tienen leyes que establecen en qué momento se considera que una persona tiene edad suficiente para dar su consentimiento aceptando la relación sexual. </a:t>
            </a:r>
          </a:p>
        </p:txBody>
      </p:sp>
    </p:spTree>
    <p:extLst>
      <p:ext uri="{BB962C8B-B14F-4D97-AF65-F5344CB8AC3E}">
        <p14:creationId xmlns:p14="http://schemas.microsoft.com/office/powerpoint/2010/main" val="4224835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#12: </a:t>
            </a:r>
            <a:endParaRPr lang="es-VE" sz="5400" dirty="0">
              <a:solidFill>
                <a:schemeClr val="accent1"/>
              </a:solidFill>
            </a:endParaRPr>
          </a:p>
        </p:txBody>
      </p:sp>
      <p:sp>
        <p:nvSpPr>
          <p:cNvPr id="5" name="4 Rectángulo"/>
          <p:cNvSpPr/>
          <p:nvPr/>
        </p:nvSpPr>
        <p:spPr>
          <a:xfrm>
            <a:off x="539552" y="1689788"/>
            <a:ext cx="8352928" cy="2554545"/>
          </a:xfrm>
          <a:prstGeom prst="rect">
            <a:avLst/>
          </a:prstGeom>
        </p:spPr>
        <p:txBody>
          <a:bodyPr wrap="square">
            <a:spAutoFit/>
          </a:bodyPr>
          <a:lstStyle/>
          <a:p>
            <a:pPr lvl="0" algn="just"/>
            <a:r>
              <a:rPr lang="es-VE" sz="3200" dirty="0">
                <a:solidFill>
                  <a:schemeClr val="accent2"/>
                </a:solidFill>
              </a:rPr>
              <a:t>En realidad, la mayoría de las mujeres no desea tener relaciones sexuales. </a:t>
            </a:r>
            <a:r>
              <a:rPr lang="es-VE" sz="3200" dirty="0">
                <a:solidFill>
                  <a:srgbClr val="FF0000"/>
                </a:solidFill>
              </a:rPr>
              <a:t>Falso.</a:t>
            </a:r>
            <a:r>
              <a:rPr lang="es-VE" sz="3200" dirty="0"/>
              <a:t> La mayoría de las mujeres si desean tener relaciones sexuales. Sin embargo, si una mujer no obtiene placer de la relación sexual ella puede perder el interés. </a:t>
            </a:r>
          </a:p>
        </p:txBody>
      </p:sp>
    </p:spTree>
    <p:extLst>
      <p:ext uri="{BB962C8B-B14F-4D97-AF65-F5344CB8AC3E}">
        <p14:creationId xmlns:p14="http://schemas.microsoft.com/office/powerpoint/2010/main" val="35840661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#13: </a:t>
            </a:r>
            <a:endParaRPr lang="es-VE" sz="5400" dirty="0">
              <a:solidFill>
                <a:schemeClr val="accent1"/>
              </a:solidFill>
            </a:endParaRPr>
          </a:p>
        </p:txBody>
      </p:sp>
      <p:sp>
        <p:nvSpPr>
          <p:cNvPr id="5" name="4 Rectángulo"/>
          <p:cNvSpPr/>
          <p:nvPr/>
        </p:nvSpPr>
        <p:spPr>
          <a:xfrm>
            <a:off x="611560" y="1674674"/>
            <a:ext cx="8208912" cy="2554545"/>
          </a:xfrm>
          <a:prstGeom prst="rect">
            <a:avLst/>
          </a:prstGeom>
        </p:spPr>
        <p:txBody>
          <a:bodyPr wrap="square">
            <a:spAutoFit/>
          </a:bodyPr>
          <a:lstStyle/>
          <a:p>
            <a:pPr lvl="0" algn="just"/>
            <a:r>
              <a:rPr lang="es-VE" sz="3200" dirty="0">
                <a:solidFill>
                  <a:schemeClr val="accent2"/>
                </a:solidFill>
              </a:rPr>
              <a:t>Si usted desea tener relaciones sexuales, es necesario tenerlas. </a:t>
            </a:r>
            <a:r>
              <a:rPr lang="es-VE" sz="3200" dirty="0">
                <a:solidFill>
                  <a:srgbClr val="FF0000"/>
                </a:solidFill>
              </a:rPr>
              <a:t>Falso. </a:t>
            </a:r>
            <a:r>
              <a:rPr lang="es-VE" sz="3200" dirty="0"/>
              <a:t>El deseo sexual no tiene que conducir a la actividad sexual. De hecho, las personas pueden gozar por el hecho de sentirse “excitadas” sin desear tener relaciones sexuales. </a:t>
            </a:r>
          </a:p>
        </p:txBody>
      </p:sp>
    </p:spTree>
    <p:extLst>
      <p:ext uri="{BB962C8B-B14F-4D97-AF65-F5344CB8AC3E}">
        <p14:creationId xmlns:p14="http://schemas.microsoft.com/office/powerpoint/2010/main" val="23047203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#14: </a:t>
            </a:r>
            <a:endParaRPr lang="es-VE" sz="5400" dirty="0">
              <a:solidFill>
                <a:schemeClr val="accent1"/>
              </a:solidFill>
            </a:endParaRPr>
          </a:p>
        </p:txBody>
      </p:sp>
      <p:sp>
        <p:nvSpPr>
          <p:cNvPr id="5" name="4 Rectángulo"/>
          <p:cNvSpPr/>
          <p:nvPr/>
        </p:nvSpPr>
        <p:spPr>
          <a:xfrm>
            <a:off x="611560" y="1556792"/>
            <a:ext cx="8352928" cy="3046988"/>
          </a:xfrm>
          <a:prstGeom prst="rect">
            <a:avLst/>
          </a:prstGeom>
        </p:spPr>
        <p:txBody>
          <a:bodyPr wrap="square">
            <a:spAutoFit/>
          </a:bodyPr>
          <a:lstStyle/>
          <a:p>
            <a:pPr lvl="0" algn="just"/>
            <a:r>
              <a:rPr lang="es-VE" sz="3200" dirty="0" smtClean="0">
                <a:solidFill>
                  <a:schemeClr val="accent2"/>
                </a:solidFill>
              </a:rPr>
              <a:t>La </a:t>
            </a:r>
            <a:r>
              <a:rPr lang="es-VE" sz="3200" dirty="0">
                <a:solidFill>
                  <a:schemeClr val="accent2"/>
                </a:solidFill>
              </a:rPr>
              <a:t>expectativa social de que las mujeres no deben tener relaciones sexuales puede afectar su nivel de deseo. </a:t>
            </a:r>
            <a:r>
              <a:rPr lang="es-VE" sz="3200" dirty="0">
                <a:solidFill>
                  <a:srgbClr val="FF0000"/>
                </a:solidFill>
              </a:rPr>
              <a:t>Verdadero.</a:t>
            </a:r>
            <a:r>
              <a:rPr lang="es-VE" sz="3200" dirty="0"/>
              <a:t> El deseo sexual sí se ve afectado por las expectativas sociales. Si una mujer piensa que no debe desear tener relaciones sexuales, ella puede suprimir o negar su deseo. </a:t>
            </a:r>
          </a:p>
        </p:txBody>
      </p:sp>
    </p:spTree>
    <p:extLst>
      <p:ext uri="{BB962C8B-B14F-4D97-AF65-F5344CB8AC3E}">
        <p14:creationId xmlns:p14="http://schemas.microsoft.com/office/powerpoint/2010/main" val="157003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619373" y="2276872"/>
            <a:ext cx="7920880" cy="3139321"/>
          </a:xfrm>
          <a:prstGeom prst="rect">
            <a:avLst/>
          </a:prstGeom>
          <a:noFill/>
        </p:spPr>
        <p:txBody>
          <a:bodyPr wrap="square" rtlCol="0">
            <a:spAutoFit/>
          </a:bodyPr>
          <a:lstStyle/>
          <a:p>
            <a:r>
              <a:rPr lang="es-VE" sz="6600" dirty="0" smtClean="0">
                <a:solidFill>
                  <a:schemeClr val="accent2"/>
                </a:solidFill>
              </a:rPr>
              <a:t>Lluvia de ideas: Estableciendo las normas del taller</a:t>
            </a:r>
            <a:endParaRPr lang="es-VE" sz="6600" dirty="0">
              <a:solidFill>
                <a:schemeClr val="accent2"/>
              </a:solidFill>
            </a:endParaRPr>
          </a:p>
        </p:txBody>
      </p:sp>
    </p:spTree>
    <p:extLst>
      <p:ext uri="{BB962C8B-B14F-4D97-AF65-F5344CB8AC3E}">
        <p14:creationId xmlns:p14="http://schemas.microsoft.com/office/powerpoint/2010/main" val="38154533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#15: </a:t>
            </a:r>
            <a:endParaRPr lang="es-VE" sz="5400" dirty="0">
              <a:solidFill>
                <a:schemeClr val="accent1"/>
              </a:solidFill>
            </a:endParaRPr>
          </a:p>
        </p:txBody>
      </p:sp>
      <p:sp>
        <p:nvSpPr>
          <p:cNvPr id="5" name="4 Rectángulo"/>
          <p:cNvSpPr/>
          <p:nvPr/>
        </p:nvSpPr>
        <p:spPr>
          <a:xfrm>
            <a:off x="539552" y="1556792"/>
            <a:ext cx="8208912" cy="4401205"/>
          </a:xfrm>
          <a:prstGeom prst="rect">
            <a:avLst/>
          </a:prstGeom>
        </p:spPr>
        <p:txBody>
          <a:bodyPr wrap="square">
            <a:spAutoFit/>
          </a:bodyPr>
          <a:lstStyle/>
          <a:p>
            <a:pPr lvl="0" algn="just"/>
            <a:r>
              <a:rPr lang="es-VE" sz="2800" dirty="0">
                <a:solidFill>
                  <a:schemeClr val="accent2"/>
                </a:solidFill>
              </a:rPr>
              <a:t>Si un joven tiene una erección, significa que quiere tener relaciones sexuales; si la vagina de una joven se lubrica, significa que ella desea tener relaciones sexuales. </a:t>
            </a:r>
            <a:r>
              <a:rPr lang="es-VE" sz="2800" dirty="0">
                <a:solidFill>
                  <a:srgbClr val="FF0000"/>
                </a:solidFill>
              </a:rPr>
              <a:t>Falso. </a:t>
            </a:r>
            <a:r>
              <a:rPr lang="es-VE" sz="2800" dirty="0"/>
              <a:t>Las erecciones y lubricación pueden ocurrir sin razón alguna o por razones no relacionadas con el deseo. Por ejemplo, la mayoría de los hombres se despiertan con una erección en la mañana debido a que sus vejigas están llenas. Los niños y adolescentes con frecuencia tienen erecciones espontáneas que no están relacionadas con el deseo sexual o excitación. </a:t>
            </a:r>
          </a:p>
        </p:txBody>
      </p:sp>
    </p:spTree>
    <p:extLst>
      <p:ext uri="{BB962C8B-B14F-4D97-AF65-F5344CB8AC3E}">
        <p14:creationId xmlns:p14="http://schemas.microsoft.com/office/powerpoint/2010/main" val="1042951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#16: </a:t>
            </a:r>
            <a:endParaRPr lang="es-VE" sz="5400" dirty="0">
              <a:solidFill>
                <a:schemeClr val="accent1"/>
              </a:solidFill>
            </a:endParaRPr>
          </a:p>
        </p:txBody>
      </p:sp>
      <p:sp>
        <p:nvSpPr>
          <p:cNvPr id="5" name="4 Rectángulo"/>
          <p:cNvSpPr/>
          <p:nvPr/>
        </p:nvSpPr>
        <p:spPr>
          <a:xfrm>
            <a:off x="611560" y="1700808"/>
            <a:ext cx="8136904" cy="2554545"/>
          </a:xfrm>
          <a:prstGeom prst="rect">
            <a:avLst/>
          </a:prstGeom>
        </p:spPr>
        <p:txBody>
          <a:bodyPr wrap="square">
            <a:spAutoFit/>
          </a:bodyPr>
          <a:lstStyle/>
          <a:p>
            <a:pPr lvl="0" algn="just"/>
            <a:r>
              <a:rPr lang="es-VE" sz="3200" dirty="0">
                <a:solidFill>
                  <a:schemeClr val="accent2"/>
                </a:solidFill>
              </a:rPr>
              <a:t>Si eres hombre, entonces quieres tener relaciones sexuales todo el tiempo. </a:t>
            </a:r>
            <a:r>
              <a:rPr lang="es-VE" sz="3200" dirty="0">
                <a:solidFill>
                  <a:srgbClr val="FF0000"/>
                </a:solidFill>
              </a:rPr>
              <a:t>Falso.</a:t>
            </a:r>
            <a:r>
              <a:rPr lang="es-VE" sz="3200" dirty="0"/>
              <a:t> Los hombres no siempre desean tener relaciones sexuales. Ellos experimentan variaciones en sus niveles de deseo, como todas las personas. </a:t>
            </a:r>
          </a:p>
        </p:txBody>
      </p:sp>
    </p:spTree>
    <p:extLst>
      <p:ext uri="{BB962C8B-B14F-4D97-AF65-F5344CB8AC3E}">
        <p14:creationId xmlns:p14="http://schemas.microsoft.com/office/powerpoint/2010/main" val="398808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VE" sz="5400" dirty="0" smtClean="0">
                <a:solidFill>
                  <a:schemeClr val="accent1"/>
                </a:solidFill>
              </a:rPr>
              <a:t>Respuesta #17: </a:t>
            </a:r>
            <a:endParaRPr lang="es-VE" sz="5400" dirty="0">
              <a:solidFill>
                <a:schemeClr val="accent1"/>
              </a:solidFill>
            </a:endParaRPr>
          </a:p>
        </p:txBody>
      </p:sp>
      <p:sp>
        <p:nvSpPr>
          <p:cNvPr id="5" name="4 Rectángulo"/>
          <p:cNvSpPr/>
          <p:nvPr/>
        </p:nvSpPr>
        <p:spPr>
          <a:xfrm>
            <a:off x="539552" y="1700808"/>
            <a:ext cx="8208912" cy="3046988"/>
          </a:xfrm>
          <a:prstGeom prst="rect">
            <a:avLst/>
          </a:prstGeom>
        </p:spPr>
        <p:txBody>
          <a:bodyPr wrap="square">
            <a:spAutoFit/>
          </a:bodyPr>
          <a:lstStyle/>
          <a:p>
            <a:pPr lvl="0" algn="just"/>
            <a:r>
              <a:rPr lang="es-VE" sz="3200" dirty="0">
                <a:solidFill>
                  <a:schemeClr val="accent2"/>
                </a:solidFill>
              </a:rPr>
              <a:t>Si una joven ama a su novio, ella debe demostrarlo teniendo relaciones sexuales con él. </a:t>
            </a:r>
            <a:r>
              <a:rPr lang="es-VE" sz="3200" dirty="0">
                <a:solidFill>
                  <a:srgbClr val="FF0000"/>
                </a:solidFill>
              </a:rPr>
              <a:t>Falso. </a:t>
            </a:r>
            <a:r>
              <a:rPr lang="es-VE" sz="3200" dirty="0"/>
              <a:t>Ella deberá tener la relación sexual cuando se sienta realmente preparada. Y hay infinidad de maneras distintas de demostrarle amor a una pareja. </a:t>
            </a:r>
          </a:p>
        </p:txBody>
      </p:sp>
    </p:spTree>
    <p:extLst>
      <p:ext uri="{BB962C8B-B14F-4D97-AF65-F5344CB8AC3E}">
        <p14:creationId xmlns:p14="http://schemas.microsoft.com/office/powerpoint/2010/main" val="4201033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548680"/>
            <a:ext cx="8352928" cy="769441"/>
          </a:xfrm>
          <a:prstGeom prst="rect">
            <a:avLst/>
          </a:prstGeom>
          <a:noFill/>
        </p:spPr>
        <p:txBody>
          <a:bodyPr wrap="square" rtlCol="0">
            <a:spAutoFit/>
          </a:bodyPr>
          <a:lstStyle/>
          <a:p>
            <a:r>
              <a:rPr lang="es-VE" sz="4400" dirty="0" smtClean="0">
                <a:solidFill>
                  <a:schemeClr val="accent1"/>
                </a:solidFill>
              </a:rPr>
              <a:t>¡Comportamos la experiencia!</a:t>
            </a:r>
            <a:endParaRPr lang="es-VE" sz="4400" dirty="0">
              <a:solidFill>
                <a:schemeClr val="accent1"/>
              </a:solidFill>
            </a:endParaRPr>
          </a:p>
        </p:txBody>
      </p:sp>
      <p:pic>
        <p:nvPicPr>
          <p:cNvPr id="717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2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620688"/>
            <a:ext cx="7055696" cy="598512"/>
          </a:xfrm>
        </p:spPr>
        <p:txBody>
          <a:bodyPr>
            <a:normAutofit/>
          </a:bodyPr>
          <a:lstStyle/>
          <a:p>
            <a:r>
              <a:rPr lang="es-VE" sz="3200" dirty="0" smtClean="0"/>
              <a:t>¡Presentación de nuestro taller!</a:t>
            </a:r>
            <a:endParaRPr lang="es-VE" sz="3200" dirty="0"/>
          </a:p>
        </p:txBody>
      </p:sp>
      <p:sp>
        <p:nvSpPr>
          <p:cNvPr id="4" name="3 Elipse"/>
          <p:cNvSpPr/>
          <p:nvPr/>
        </p:nvSpPr>
        <p:spPr>
          <a:xfrm>
            <a:off x="107504" y="1644769"/>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591550" y="1588730"/>
            <a:ext cx="2160240" cy="400110"/>
          </a:xfrm>
          <a:prstGeom prst="rect">
            <a:avLst/>
          </a:prstGeom>
          <a:noFill/>
        </p:spPr>
        <p:txBody>
          <a:bodyPr wrap="square" rtlCol="0">
            <a:spAutoFit/>
          </a:bodyPr>
          <a:lstStyle/>
          <a:p>
            <a:r>
              <a:rPr lang="es-VE" sz="2000" b="1" dirty="0" smtClean="0"/>
              <a:t>Objetivo General: </a:t>
            </a:r>
            <a:endParaRPr lang="es-VE" sz="2000" b="1" dirty="0"/>
          </a:p>
        </p:txBody>
      </p:sp>
      <p:sp>
        <p:nvSpPr>
          <p:cNvPr id="6" name="5 CuadroTexto"/>
          <p:cNvSpPr txBox="1"/>
          <p:nvPr/>
        </p:nvSpPr>
        <p:spPr>
          <a:xfrm>
            <a:off x="619313" y="1922283"/>
            <a:ext cx="8372938" cy="646331"/>
          </a:xfrm>
          <a:prstGeom prst="rect">
            <a:avLst/>
          </a:prstGeom>
          <a:noFill/>
        </p:spPr>
        <p:txBody>
          <a:bodyPr wrap="square" rtlCol="0">
            <a:spAutoFit/>
          </a:bodyPr>
          <a:lstStyle/>
          <a:p>
            <a:pPr algn="just"/>
            <a:r>
              <a:rPr lang="es-VE" dirty="0"/>
              <a:t>Brindar información acerca de la sexualidad en la adolescencia a un grupo de estudiantes de </a:t>
            </a:r>
            <a:r>
              <a:rPr lang="es-VE" dirty="0" smtClean="0"/>
              <a:t>bachillerato.</a:t>
            </a:r>
            <a:endParaRPr lang="es-VE" dirty="0"/>
          </a:p>
        </p:txBody>
      </p:sp>
      <p:sp>
        <p:nvSpPr>
          <p:cNvPr id="7" name="6 Elipse"/>
          <p:cNvSpPr/>
          <p:nvPr/>
        </p:nvSpPr>
        <p:spPr>
          <a:xfrm>
            <a:off x="107504" y="2564904"/>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CuadroTexto"/>
          <p:cNvSpPr txBox="1"/>
          <p:nvPr/>
        </p:nvSpPr>
        <p:spPr>
          <a:xfrm>
            <a:off x="578476" y="2508865"/>
            <a:ext cx="1820210" cy="400110"/>
          </a:xfrm>
          <a:prstGeom prst="rect">
            <a:avLst/>
          </a:prstGeom>
          <a:noFill/>
        </p:spPr>
        <p:txBody>
          <a:bodyPr wrap="square" rtlCol="0">
            <a:spAutoFit/>
          </a:bodyPr>
          <a:lstStyle/>
          <a:p>
            <a:r>
              <a:rPr lang="es-VE" sz="2000" b="1" dirty="0" smtClean="0"/>
              <a:t>Duración: </a:t>
            </a:r>
            <a:endParaRPr lang="es-VE" sz="2000" b="1" dirty="0"/>
          </a:p>
        </p:txBody>
      </p:sp>
      <p:sp>
        <p:nvSpPr>
          <p:cNvPr id="9" name="8 CuadroTexto"/>
          <p:cNvSpPr txBox="1"/>
          <p:nvPr/>
        </p:nvSpPr>
        <p:spPr>
          <a:xfrm>
            <a:off x="560260" y="2825154"/>
            <a:ext cx="3600400" cy="369332"/>
          </a:xfrm>
          <a:prstGeom prst="rect">
            <a:avLst/>
          </a:prstGeom>
          <a:noFill/>
        </p:spPr>
        <p:txBody>
          <a:bodyPr wrap="square" rtlCol="0">
            <a:spAutoFit/>
          </a:bodyPr>
          <a:lstStyle/>
          <a:p>
            <a:r>
              <a:rPr lang="es-VE" dirty="0" smtClean="0"/>
              <a:t>2 módulos de 5 horas cada uno. </a:t>
            </a:r>
            <a:endParaRPr lang="es-VE" dirty="0"/>
          </a:p>
        </p:txBody>
      </p:sp>
      <p:sp>
        <p:nvSpPr>
          <p:cNvPr id="10" name="9 Elipse"/>
          <p:cNvSpPr/>
          <p:nvPr/>
        </p:nvSpPr>
        <p:spPr>
          <a:xfrm>
            <a:off x="107504" y="3329154"/>
            <a:ext cx="288032" cy="28803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10 CuadroTexto"/>
          <p:cNvSpPr txBox="1"/>
          <p:nvPr/>
        </p:nvSpPr>
        <p:spPr>
          <a:xfrm>
            <a:off x="560260" y="3273115"/>
            <a:ext cx="2736304" cy="400110"/>
          </a:xfrm>
          <a:prstGeom prst="rect">
            <a:avLst/>
          </a:prstGeom>
          <a:noFill/>
        </p:spPr>
        <p:txBody>
          <a:bodyPr wrap="square" rtlCol="0">
            <a:spAutoFit/>
          </a:bodyPr>
          <a:lstStyle/>
          <a:p>
            <a:r>
              <a:rPr lang="es-VE" sz="2000" b="1" dirty="0" smtClean="0"/>
              <a:t>Contenidos a tratar: </a:t>
            </a:r>
            <a:endParaRPr lang="es-VE" sz="2000" b="1" dirty="0"/>
          </a:p>
        </p:txBody>
      </p:sp>
      <p:sp>
        <p:nvSpPr>
          <p:cNvPr id="12" name="11 CuadroTexto"/>
          <p:cNvSpPr txBox="1"/>
          <p:nvPr/>
        </p:nvSpPr>
        <p:spPr>
          <a:xfrm>
            <a:off x="599243" y="3617186"/>
            <a:ext cx="6264696" cy="3139321"/>
          </a:xfrm>
          <a:prstGeom prst="rect">
            <a:avLst/>
          </a:prstGeom>
          <a:noFill/>
        </p:spPr>
        <p:txBody>
          <a:bodyPr wrap="square" rtlCol="0">
            <a:spAutoFit/>
          </a:bodyPr>
          <a:lstStyle/>
          <a:p>
            <a:r>
              <a:rPr lang="es-VE" dirty="0" smtClean="0"/>
              <a:t>Módulo 1:</a:t>
            </a:r>
          </a:p>
          <a:p>
            <a:pPr marL="285750" indent="-285750">
              <a:buFont typeface="Wingdings" pitchFamily="2" charset="2"/>
              <a:buChar char="ü"/>
            </a:pPr>
            <a:r>
              <a:rPr lang="es-VE" dirty="0" smtClean="0"/>
              <a:t>Sexualidad (concepto, dimensiones y funciones), sexo y género</a:t>
            </a:r>
          </a:p>
          <a:p>
            <a:pPr marL="285750" indent="-285750">
              <a:buFont typeface="Wingdings" pitchFamily="2" charset="2"/>
              <a:buChar char="ü"/>
            </a:pPr>
            <a:r>
              <a:rPr lang="es-VE" dirty="0" smtClean="0"/>
              <a:t>Cambios biopsicosociales en la adolescencia</a:t>
            </a:r>
          </a:p>
          <a:p>
            <a:pPr marL="285750" indent="-285750">
              <a:buFont typeface="Wingdings" pitchFamily="2" charset="2"/>
              <a:buChar char="ü"/>
            </a:pPr>
            <a:r>
              <a:rPr lang="es-VE" dirty="0" smtClean="0"/>
              <a:t>Diversidad Sexual </a:t>
            </a:r>
          </a:p>
          <a:p>
            <a:pPr marL="285750" indent="-285750">
              <a:buFont typeface="Wingdings" pitchFamily="2" charset="2"/>
              <a:buChar char="ü"/>
            </a:pPr>
            <a:r>
              <a:rPr lang="es-VE" dirty="0" smtClean="0"/>
              <a:t>Mitos y falsas creencias en torno a la sexualidad </a:t>
            </a:r>
          </a:p>
          <a:p>
            <a:r>
              <a:rPr lang="es-VE" dirty="0" smtClean="0"/>
              <a:t>Módulo 2: </a:t>
            </a:r>
          </a:p>
          <a:p>
            <a:pPr marL="285750" indent="-285750">
              <a:buFont typeface="Wingdings" pitchFamily="2" charset="2"/>
              <a:buChar char="ü"/>
            </a:pPr>
            <a:r>
              <a:rPr lang="es-VE" dirty="0" smtClean="0"/>
              <a:t>Métodos anticonceptivos </a:t>
            </a:r>
          </a:p>
          <a:p>
            <a:pPr marL="285750" indent="-285750">
              <a:buFont typeface="Wingdings" pitchFamily="2" charset="2"/>
              <a:buChar char="ü"/>
            </a:pPr>
            <a:r>
              <a:rPr lang="es-VE" dirty="0" smtClean="0"/>
              <a:t>Embarazo en la adolescencia </a:t>
            </a:r>
          </a:p>
          <a:p>
            <a:pPr marL="285750" indent="-285750">
              <a:buFont typeface="Wingdings" pitchFamily="2" charset="2"/>
              <a:buChar char="ü"/>
            </a:pPr>
            <a:r>
              <a:rPr lang="es-VE" dirty="0" smtClean="0"/>
              <a:t>Infecciones de transmisión sexual </a:t>
            </a:r>
          </a:p>
          <a:p>
            <a:pPr marL="285750" indent="-285750">
              <a:buFont typeface="Wingdings" pitchFamily="2" charset="2"/>
              <a:buChar char="ü"/>
            </a:pPr>
            <a:r>
              <a:rPr lang="es-VE" dirty="0" smtClean="0"/>
              <a:t>Derechos sexuales y reproductivos </a:t>
            </a:r>
          </a:p>
          <a:p>
            <a:r>
              <a:rPr lang="es-VE" dirty="0" smtClean="0"/>
              <a:t> </a:t>
            </a:r>
            <a:endParaRPr lang="es-VE" dirty="0"/>
          </a:p>
        </p:txBody>
      </p:sp>
    </p:spTree>
    <p:extLst>
      <p:ext uri="{BB962C8B-B14F-4D97-AF65-F5344CB8AC3E}">
        <p14:creationId xmlns:p14="http://schemas.microsoft.com/office/powerpoint/2010/main" val="55641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74212"/>
            <a:ext cx="3312368" cy="923330"/>
          </a:xfrm>
          <a:prstGeom prst="rect">
            <a:avLst/>
          </a:prstGeom>
          <a:noFill/>
        </p:spPr>
        <p:txBody>
          <a:bodyPr wrap="square" rtlCol="0">
            <a:spAutoFit/>
          </a:bodyPr>
          <a:lstStyle/>
          <a:p>
            <a:r>
              <a:rPr lang="es-VE" sz="5400" dirty="0" smtClean="0">
                <a:solidFill>
                  <a:schemeClr val="accent1"/>
                </a:solidFill>
              </a:rPr>
              <a:t>Actividad: </a:t>
            </a:r>
            <a:endParaRPr lang="es-VE" sz="5400" dirty="0">
              <a:solidFill>
                <a:schemeClr val="accent1"/>
              </a:solidFill>
            </a:endParaRPr>
          </a:p>
        </p:txBody>
      </p:sp>
      <p:sp>
        <p:nvSpPr>
          <p:cNvPr id="5" name="4 CuadroTexto"/>
          <p:cNvSpPr txBox="1"/>
          <p:nvPr/>
        </p:nvSpPr>
        <p:spPr>
          <a:xfrm>
            <a:off x="755576" y="2875002"/>
            <a:ext cx="7632848" cy="1107996"/>
          </a:xfrm>
          <a:prstGeom prst="rect">
            <a:avLst/>
          </a:prstGeom>
          <a:noFill/>
        </p:spPr>
        <p:txBody>
          <a:bodyPr wrap="square" rtlCol="0">
            <a:spAutoFit/>
          </a:bodyPr>
          <a:lstStyle/>
          <a:p>
            <a:r>
              <a:rPr lang="es-VE" sz="6600" i="1" dirty="0">
                <a:solidFill>
                  <a:schemeClr val="accent2"/>
                </a:solidFill>
              </a:rPr>
              <a:t>Lanza, pega y escribe</a:t>
            </a:r>
            <a:endParaRPr lang="es-VE" sz="6600" dirty="0">
              <a:solidFill>
                <a:schemeClr val="accent2"/>
              </a:solidFill>
            </a:endParaRPr>
          </a:p>
        </p:txBody>
      </p:sp>
    </p:spTree>
    <p:extLst>
      <p:ext uri="{BB962C8B-B14F-4D97-AF65-F5344CB8AC3E}">
        <p14:creationId xmlns:p14="http://schemas.microsoft.com/office/powerpoint/2010/main" val="1081303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844824"/>
            <a:ext cx="6624736" cy="3416320"/>
          </a:xfrm>
          <a:prstGeom prst="rect">
            <a:avLst/>
          </a:prstGeom>
          <a:noFill/>
        </p:spPr>
        <p:txBody>
          <a:bodyPr wrap="square" rtlCol="0">
            <a:spAutoFit/>
          </a:bodyPr>
          <a:lstStyle/>
          <a:p>
            <a:r>
              <a:rPr lang="es-VE" sz="7200" dirty="0" smtClean="0">
                <a:solidFill>
                  <a:schemeClr val="accent2"/>
                </a:solidFill>
              </a:rPr>
              <a:t>SEXUALIDAD, SEXO Y GÉNERO. </a:t>
            </a:r>
            <a:endParaRPr lang="es-VE" sz="7200" dirty="0">
              <a:solidFill>
                <a:schemeClr val="accent2"/>
              </a:solidFill>
            </a:endParaRPr>
          </a:p>
        </p:txBody>
      </p:sp>
      <p:sp>
        <p:nvSpPr>
          <p:cNvPr id="5" name="4 CuadroTexto"/>
          <p:cNvSpPr txBox="1"/>
          <p:nvPr/>
        </p:nvSpPr>
        <p:spPr>
          <a:xfrm>
            <a:off x="539552" y="476672"/>
            <a:ext cx="4176464" cy="923330"/>
          </a:xfrm>
          <a:prstGeom prst="rect">
            <a:avLst/>
          </a:prstGeom>
          <a:noFill/>
        </p:spPr>
        <p:txBody>
          <a:bodyPr wrap="square" rtlCol="0">
            <a:spAutoFit/>
          </a:bodyPr>
          <a:lstStyle/>
          <a:p>
            <a:r>
              <a:rPr lang="es-VE" sz="5400" dirty="0" smtClean="0">
                <a:solidFill>
                  <a:schemeClr val="accent1"/>
                </a:solidFill>
              </a:rPr>
              <a:t>Tema a tratar: </a:t>
            </a:r>
            <a:endParaRPr lang="es-VE" sz="5400" dirty="0">
              <a:solidFill>
                <a:schemeClr val="accent1"/>
              </a:solidFill>
            </a:endParaRPr>
          </a:p>
        </p:txBody>
      </p:sp>
    </p:spTree>
    <p:extLst>
      <p:ext uri="{BB962C8B-B14F-4D97-AF65-F5344CB8AC3E}">
        <p14:creationId xmlns:p14="http://schemas.microsoft.com/office/powerpoint/2010/main" val="106211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42620" y="1700808"/>
            <a:ext cx="8483073" cy="4031873"/>
          </a:xfrm>
          <a:prstGeom prst="rect">
            <a:avLst/>
          </a:prstGeom>
          <a:noFill/>
        </p:spPr>
        <p:txBody>
          <a:bodyPr wrap="square" rtlCol="0">
            <a:spAutoFit/>
          </a:bodyPr>
          <a:lstStyle/>
          <a:p>
            <a:pPr algn="just"/>
            <a:r>
              <a:rPr lang="es-MX" sz="3200" dirty="0"/>
              <a:t>Es una capacidad que conforma a cada ser humano y que permite sentir  y comunicarnos a través de su propio cuerpo. Forma parte de lo que somos desde el mismo momento en el que nacemos y que permanece en nuestras vidas hasta que morimos, incluyendo todas aquellas condiciones, fisiológicas, anatómicas y psicológicas que caracteriza a cada individuo (Zamora, 2011).</a:t>
            </a:r>
            <a:endParaRPr lang="es-VE" sz="3200" dirty="0"/>
          </a:p>
        </p:txBody>
      </p:sp>
      <p:sp>
        <p:nvSpPr>
          <p:cNvPr id="7" name="6 CuadroTexto"/>
          <p:cNvSpPr txBox="1"/>
          <p:nvPr/>
        </p:nvSpPr>
        <p:spPr>
          <a:xfrm>
            <a:off x="539552" y="116632"/>
            <a:ext cx="4176464" cy="1015663"/>
          </a:xfrm>
          <a:prstGeom prst="rect">
            <a:avLst/>
          </a:prstGeom>
          <a:noFill/>
        </p:spPr>
        <p:txBody>
          <a:bodyPr wrap="square" rtlCol="0">
            <a:spAutoFit/>
          </a:bodyPr>
          <a:lstStyle/>
          <a:p>
            <a:r>
              <a:rPr lang="es-VE" sz="6000" dirty="0" smtClean="0">
                <a:solidFill>
                  <a:schemeClr val="accent1">
                    <a:lumMod val="75000"/>
                  </a:schemeClr>
                </a:solidFill>
              </a:rPr>
              <a:t>SEXUALIDAD</a:t>
            </a:r>
            <a:r>
              <a:rPr lang="es-VE" dirty="0" smtClean="0"/>
              <a:t> </a:t>
            </a:r>
            <a:endParaRPr lang="es-VE" dirty="0"/>
          </a:p>
        </p:txBody>
      </p:sp>
    </p:spTree>
    <p:extLst>
      <p:ext uri="{BB962C8B-B14F-4D97-AF65-F5344CB8AC3E}">
        <p14:creationId xmlns:p14="http://schemas.microsoft.com/office/powerpoint/2010/main" val="625751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1016</TotalTime>
  <Words>2566</Words>
  <Application>Microsoft Office PowerPoint</Application>
  <PresentationFormat>Presentación en pantalla (4:3)</PresentationFormat>
  <Paragraphs>186</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Intermedio</vt:lpstr>
      <vt:lpstr>Presentación de PowerPoint</vt:lpstr>
      <vt:lpstr>Presentación de PowerPoint</vt:lpstr>
      <vt:lpstr>Presentación de PowerPoint</vt:lpstr>
      <vt:lpstr>Presentación de PowerPoint</vt:lpstr>
      <vt:lpstr>Presentación de PowerPoint</vt:lpstr>
      <vt:lpstr>¡Presentación de nuestro taller!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2: </vt:lpstr>
      <vt:lpstr>Presentación de PowerPoint</vt:lpstr>
      <vt:lpstr>Presentación de PowerPoint</vt:lpstr>
      <vt:lpstr>Presentación de PowerPoint</vt:lpstr>
      <vt:lpstr>Presentación de PowerPoint</vt:lpstr>
      <vt:lpstr>Cambios biopsicosociales en la adolescencia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Respuesta #1: </vt:lpstr>
      <vt:lpstr>Respuesta #2: </vt:lpstr>
      <vt:lpstr>Respuesta #3: </vt:lpstr>
      <vt:lpstr>Respuesta #4: </vt:lpstr>
      <vt:lpstr>Respuesta #5: </vt:lpstr>
      <vt:lpstr>Respuesta #6: </vt:lpstr>
      <vt:lpstr>Respuesta #7: </vt:lpstr>
      <vt:lpstr>Respuesta #8: </vt:lpstr>
      <vt:lpstr>Respuesta #9: </vt:lpstr>
      <vt:lpstr>Respuesta #10: </vt:lpstr>
      <vt:lpstr>Respuesta #11: </vt:lpstr>
      <vt:lpstr>Respuesta #12: </vt:lpstr>
      <vt:lpstr>Respuesta #13: </vt:lpstr>
      <vt:lpstr>Respuesta #14: </vt:lpstr>
      <vt:lpstr>Respuesta #15: </vt:lpstr>
      <vt:lpstr>Respuesta #16: </vt:lpstr>
      <vt:lpstr>Respuesta #17: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Ildemaro</dc:creator>
  <cp:lastModifiedBy>Ildemaro</cp:lastModifiedBy>
  <cp:revision>76</cp:revision>
  <dcterms:created xsi:type="dcterms:W3CDTF">2017-05-04T22:12:37Z</dcterms:created>
  <dcterms:modified xsi:type="dcterms:W3CDTF">2017-05-13T21:14:25Z</dcterms:modified>
</cp:coreProperties>
</file>