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notesMasterIdLst>
    <p:notesMasterId r:id="rId24"/>
  </p:notesMasterIdLst>
  <p:sldIdLst>
    <p:sldId id="256" r:id="rId2"/>
    <p:sldId id="290" r:id="rId3"/>
    <p:sldId id="257" r:id="rId4"/>
    <p:sldId id="259" r:id="rId5"/>
    <p:sldId id="281" r:id="rId6"/>
    <p:sldId id="282" r:id="rId7"/>
    <p:sldId id="285" r:id="rId8"/>
    <p:sldId id="262" r:id="rId9"/>
    <p:sldId id="292" r:id="rId10"/>
    <p:sldId id="293" r:id="rId11"/>
    <p:sldId id="294" r:id="rId12"/>
    <p:sldId id="275" r:id="rId13"/>
    <p:sldId id="261" r:id="rId14"/>
    <p:sldId id="263" r:id="rId15"/>
    <p:sldId id="288" r:id="rId16"/>
    <p:sldId id="295" r:id="rId17"/>
    <p:sldId id="264" r:id="rId18"/>
    <p:sldId id="267" r:id="rId19"/>
    <p:sldId id="268" r:id="rId20"/>
    <p:sldId id="272" r:id="rId21"/>
    <p:sldId id="276" r:id="rId22"/>
    <p:sldId id="287" r:id="rId23"/>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3474" autoAdjust="0"/>
  </p:normalViewPr>
  <p:slideViewPr>
    <p:cSldViewPr snapToGrid="0">
      <p:cViewPr>
        <p:scale>
          <a:sx n="76" d="100"/>
          <a:sy n="76" d="100"/>
        </p:scale>
        <p:origin x="-90" y="-6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4A8760-BBE1-4637-A5E3-7BE653B231BF}" type="datetimeFigureOut">
              <a:rPr lang="es-VE" smtClean="0"/>
              <a:t>24/2/2018</a:t>
            </a:fld>
            <a:endParaRPr lang="es-V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F3F1D3-A710-44C6-9A0C-30D711F9E1C7}" type="slidenum">
              <a:rPr lang="es-VE" smtClean="0"/>
              <a:t>‹Nº›</a:t>
            </a:fld>
            <a:endParaRPr lang="es-VE"/>
          </a:p>
        </p:txBody>
      </p:sp>
    </p:spTree>
    <p:extLst>
      <p:ext uri="{BB962C8B-B14F-4D97-AF65-F5344CB8AC3E}">
        <p14:creationId xmlns:p14="http://schemas.microsoft.com/office/powerpoint/2010/main" val="663387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7DF3F1D3-A710-44C6-9A0C-30D711F9E1C7}" type="slidenum">
              <a:rPr lang="es-VE" smtClean="0"/>
              <a:t>2</a:t>
            </a:fld>
            <a:endParaRPr lang="es-VE"/>
          </a:p>
        </p:txBody>
      </p:sp>
    </p:spTree>
    <p:extLst>
      <p:ext uri="{BB962C8B-B14F-4D97-AF65-F5344CB8AC3E}">
        <p14:creationId xmlns:p14="http://schemas.microsoft.com/office/powerpoint/2010/main" val="3294251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7DF3F1D3-A710-44C6-9A0C-30D711F9E1C7}" type="slidenum">
              <a:rPr lang="es-VE" smtClean="0"/>
              <a:t>7</a:t>
            </a:fld>
            <a:endParaRPr lang="es-VE"/>
          </a:p>
        </p:txBody>
      </p:sp>
    </p:spTree>
    <p:extLst>
      <p:ext uri="{BB962C8B-B14F-4D97-AF65-F5344CB8AC3E}">
        <p14:creationId xmlns:p14="http://schemas.microsoft.com/office/powerpoint/2010/main" val="1298772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7DF3F1D3-A710-44C6-9A0C-30D711F9E1C7}" type="slidenum">
              <a:rPr lang="es-VE" smtClean="0"/>
              <a:t>10</a:t>
            </a:fld>
            <a:endParaRPr lang="es-VE"/>
          </a:p>
        </p:txBody>
      </p:sp>
    </p:spTree>
    <p:extLst>
      <p:ext uri="{BB962C8B-B14F-4D97-AF65-F5344CB8AC3E}">
        <p14:creationId xmlns:p14="http://schemas.microsoft.com/office/powerpoint/2010/main" val="3440967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10"/>
          </p:nvPr>
        </p:nvSpPr>
        <p:spPr/>
        <p:txBody>
          <a:bodyPr/>
          <a:lstStyle/>
          <a:p>
            <a:fld id="{7DF3F1D3-A710-44C6-9A0C-30D711F9E1C7}" type="slidenum">
              <a:rPr lang="es-VE" smtClean="0"/>
              <a:t>13</a:t>
            </a:fld>
            <a:endParaRPr lang="es-VE"/>
          </a:p>
        </p:txBody>
      </p:sp>
    </p:spTree>
    <p:extLst>
      <p:ext uri="{BB962C8B-B14F-4D97-AF65-F5344CB8AC3E}">
        <p14:creationId xmlns:p14="http://schemas.microsoft.com/office/powerpoint/2010/main" val="1374593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80983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226390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43632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3407667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9876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3418705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2599507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3522543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73833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CA1D488-D7AD-4A4F-A3D5-D675DE8839B4}" type="datetimeFigureOut">
              <a:rPr lang="es-VE" smtClean="0"/>
              <a:t>24/2/2018</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1790146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CA1D488-D7AD-4A4F-A3D5-D675DE8839B4}" type="datetimeFigureOut">
              <a:rPr lang="es-VE" smtClean="0"/>
              <a:t>24/2/2018</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2120871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CA1D488-D7AD-4A4F-A3D5-D675DE8839B4}" type="datetimeFigureOut">
              <a:rPr lang="es-VE" smtClean="0"/>
              <a:t>24/2/2018</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27233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CA1D488-D7AD-4A4F-A3D5-D675DE8839B4}" type="datetimeFigureOut">
              <a:rPr lang="es-VE" smtClean="0"/>
              <a:t>24/2/2018</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339901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1D488-D7AD-4A4F-A3D5-D675DE8839B4}" type="datetimeFigureOut">
              <a:rPr lang="es-VE" smtClean="0"/>
              <a:t>24/2/2018</a:t>
            </a:fld>
            <a:endParaRPr lang="es-VE"/>
          </a:p>
        </p:txBody>
      </p:sp>
      <p:sp>
        <p:nvSpPr>
          <p:cNvPr id="3" name="Footer Placeholder 2"/>
          <p:cNvSpPr>
            <a:spLocks noGrp="1"/>
          </p:cNvSpPr>
          <p:nvPr>
            <p:ph type="ftr" sz="quarter" idx="11"/>
          </p:nvPr>
        </p:nvSpPr>
        <p:spPr/>
        <p:txBody>
          <a:bodyPr/>
          <a:lstStyle/>
          <a:p>
            <a:r>
              <a:rPr lang="es-VE" smtClean="0"/>
              <a:t>Cornieles díaz</a:t>
            </a:r>
            <a:endParaRPr lang="es-VE" dirty="0"/>
          </a:p>
        </p:txBody>
      </p:sp>
      <p:sp>
        <p:nvSpPr>
          <p:cNvPr id="4" name="Slide Number Placeholder 3"/>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110830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CA1D488-D7AD-4A4F-A3D5-D675DE8839B4}" type="datetimeFigureOut">
              <a:rPr lang="es-VE" smtClean="0"/>
              <a:t>24/2/2018</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25953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CA1D488-D7AD-4A4F-A3D5-D675DE8839B4}" type="datetimeFigureOut">
              <a:rPr lang="es-VE" smtClean="0"/>
              <a:t>24/2/2018</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A8A59BD5-0BEE-4770-A856-9A4C22BFA1AB}" type="slidenum">
              <a:rPr lang="es-VE" smtClean="0"/>
              <a:t>‹Nº›</a:t>
            </a:fld>
            <a:endParaRPr lang="es-VE"/>
          </a:p>
        </p:txBody>
      </p:sp>
    </p:spTree>
    <p:extLst>
      <p:ext uri="{BB962C8B-B14F-4D97-AF65-F5344CB8AC3E}">
        <p14:creationId xmlns:p14="http://schemas.microsoft.com/office/powerpoint/2010/main" val="73899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A1D488-D7AD-4A4F-A3D5-D675DE8839B4}" type="datetimeFigureOut">
              <a:rPr lang="es-VE" smtClean="0"/>
              <a:t>24/2/2018</a:t>
            </a:fld>
            <a:endParaRPr lang="es-V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V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A59BD5-0BEE-4770-A856-9A4C22BFA1AB}" type="slidenum">
              <a:rPr lang="es-VE" smtClean="0"/>
              <a:t>‹Nº›</a:t>
            </a:fld>
            <a:endParaRPr lang="es-VE"/>
          </a:p>
        </p:txBody>
      </p:sp>
    </p:spTree>
    <p:extLst>
      <p:ext uri="{BB962C8B-B14F-4D97-AF65-F5344CB8AC3E}">
        <p14:creationId xmlns:p14="http://schemas.microsoft.com/office/powerpoint/2010/main" val="2632218898"/>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9334" y="883379"/>
            <a:ext cx="8001000" cy="2971801"/>
          </a:xfrm>
        </p:spPr>
        <p:txBody>
          <a:bodyPr>
            <a:normAutofit/>
          </a:bodyPr>
          <a:lstStyle/>
          <a:p>
            <a:pPr>
              <a:lnSpc>
                <a:spcPct val="150000"/>
              </a:lnSpc>
              <a:spcAft>
                <a:spcPts val="0"/>
              </a:spcAft>
            </a:pPr>
            <a:endParaRPr lang="es-VE" dirty="0"/>
          </a:p>
        </p:txBody>
      </p:sp>
      <p:sp>
        <p:nvSpPr>
          <p:cNvPr id="3" name="Subtítulo 2"/>
          <p:cNvSpPr>
            <a:spLocks noGrp="1"/>
          </p:cNvSpPr>
          <p:nvPr>
            <p:ph type="subTitle" idx="1"/>
          </p:nvPr>
        </p:nvSpPr>
        <p:spPr>
          <a:xfrm>
            <a:off x="769333" y="2711669"/>
            <a:ext cx="8674211" cy="1802524"/>
          </a:xfrm>
        </p:spPr>
        <p:txBody>
          <a:bodyPr>
            <a:noAutofit/>
          </a:bodyPr>
          <a:lstStyle/>
          <a:p>
            <a:r>
              <a:rPr lang="es-VE" sz="2000" dirty="0" smtClean="0"/>
              <a:t>XIV JORNADAS DE INVESTIGACIÓN Y   V CONGRESO</a:t>
            </a:r>
            <a:r>
              <a:rPr lang="es-VE" sz="2000" dirty="0"/>
              <a:t> </a:t>
            </a:r>
            <a:r>
              <a:rPr lang="es-VE" sz="2000" dirty="0" smtClean="0"/>
              <a:t>INTERNACIONAL</a:t>
            </a:r>
          </a:p>
          <a:p>
            <a:r>
              <a:rPr lang="es-VE" sz="2000" dirty="0" smtClean="0"/>
              <a:t>DE EDUCACIÓN</a:t>
            </a:r>
          </a:p>
          <a:p>
            <a:r>
              <a:rPr lang="es-VE" sz="2000" dirty="0" smtClean="0"/>
              <a:t>2016 </a:t>
            </a:r>
            <a:r>
              <a:rPr lang="es-VE" sz="2000" dirty="0"/>
              <a:t/>
            </a:r>
            <a:br>
              <a:rPr lang="es-VE" sz="2000" dirty="0"/>
            </a:br>
            <a:endParaRPr lang="es-VE" sz="2000" dirty="0"/>
          </a:p>
          <a:p>
            <a:r>
              <a:rPr lang="es-VE" sz="2000" b="1" dirty="0"/>
              <a:t>De la investigación educativa  al trabajo docente  en aula.</a:t>
            </a:r>
          </a:p>
          <a:p>
            <a:r>
              <a:rPr lang="es-VE" sz="2000" b="1" dirty="0"/>
              <a:t>Idalia Cornieles </a:t>
            </a:r>
            <a:r>
              <a:rPr lang="es-VE" sz="2000" b="1" dirty="0" smtClean="0"/>
              <a:t>D.</a:t>
            </a:r>
          </a:p>
          <a:p>
            <a:r>
              <a:rPr lang="es-VE" sz="2000" b="1" dirty="0" smtClean="0"/>
              <a:t> </a:t>
            </a:r>
            <a:r>
              <a:rPr lang="es-VE" sz="2000" b="1" dirty="0"/>
              <a:t>dlcornieles22@gmail.com</a:t>
            </a:r>
            <a:br>
              <a:rPr lang="es-VE" sz="2000" b="1" dirty="0"/>
            </a:br>
            <a:endParaRPr lang="es-VE" sz="2000" b="1" dirty="0"/>
          </a:p>
          <a:p>
            <a:r>
              <a:rPr lang="es-VE" sz="2000" b="1" dirty="0"/>
              <a:t/>
            </a:r>
            <a:br>
              <a:rPr lang="es-VE" sz="2000" b="1" dirty="0"/>
            </a:br>
            <a:r>
              <a:rPr lang="es-VE" sz="2000" b="1" dirty="0" smtClean="0"/>
              <a:t> Y V</a:t>
            </a:r>
          </a:p>
          <a:p>
            <a:endParaRPr lang="es-VE" sz="2000" b="1" dirty="0"/>
          </a:p>
          <a:p>
            <a:endParaRPr lang="es-VE" sz="2000" b="1" dirty="0" smtClean="0"/>
          </a:p>
          <a:p>
            <a:endParaRPr lang="es-VE" sz="2000" b="1" dirty="0"/>
          </a:p>
          <a:p>
            <a:endParaRPr lang="es-VE" sz="20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847" y="742949"/>
            <a:ext cx="1476375" cy="1428750"/>
          </a:xfrm>
          <a:prstGeom prst="rect">
            <a:avLst/>
          </a:prstGeom>
        </p:spPr>
      </p:pic>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0063" y="5309694"/>
            <a:ext cx="1476375" cy="1428750"/>
          </a:xfrm>
          <a:prstGeom prst="rect">
            <a:avLst/>
          </a:prstGeom>
        </p:spPr>
      </p:pic>
    </p:spTree>
    <p:extLst>
      <p:ext uri="{BB962C8B-B14F-4D97-AF65-F5344CB8AC3E}">
        <p14:creationId xmlns:p14="http://schemas.microsoft.com/office/powerpoint/2010/main" val="702247089"/>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3379" y="391355"/>
            <a:ext cx="10668640" cy="7940635"/>
          </a:xfrm>
          <a:prstGeom prst="rect">
            <a:avLst/>
          </a:prstGeom>
        </p:spPr>
        <p:txBody>
          <a:bodyPr wrap="square">
            <a:spAutoFit/>
          </a:bodyPr>
          <a:lstStyle/>
          <a:p>
            <a:pPr indent="449580" algn="just">
              <a:lnSpc>
                <a:spcPct val="150000"/>
              </a:lnSpc>
            </a:pPr>
            <a:endPar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50000"/>
              </a:lnSpc>
            </a:pPr>
            <a:r>
              <a:rPr lang="es-VE"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Hallazgos </a:t>
            </a:r>
          </a:p>
          <a:p>
            <a:pPr indent="449580" algn="just">
              <a:lnSpc>
                <a:spcPct val="150000"/>
              </a:lnSpc>
            </a:pPr>
            <a:r>
              <a:rPr lang="es-VE" sz="2000" dirty="0" smtClean="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2.</a:t>
            </a: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s-VE" sz="2400" b="1" u="sng" dirty="0" smtClean="0">
                <a:latin typeface="Times New Roman" panose="02020603050405020304" pitchFamily="18" charset="0"/>
                <a:ea typeface="Times New Roman" panose="02020603050405020304" pitchFamily="18" charset="0"/>
                <a:cs typeface="Times New Roman" panose="02020603050405020304" pitchFamily="18" charset="0"/>
              </a:rPr>
              <a:t>Investigadores ocasionales</a:t>
            </a: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 tesistas ( ascensos</a:t>
            </a:r>
            <a:r>
              <a:rPr lang="es-VE" sz="2400" dirty="0">
                <a:latin typeface="Times New Roman" panose="02020603050405020304" pitchFamily="18" charset="0"/>
                <a:ea typeface="Times New Roman" panose="02020603050405020304" pitchFamily="18" charset="0"/>
                <a:cs typeface="Times New Roman" panose="02020603050405020304" pitchFamily="18" charset="0"/>
              </a:rPr>
              <a:t>, estudiantes </a:t>
            </a: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s-VE"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docentes </a:t>
            </a:r>
            <a:r>
              <a:rPr lang="es-VE" sz="2400" dirty="0">
                <a:latin typeface="Times New Roman" panose="02020603050405020304" pitchFamily="18" charset="0"/>
                <a:ea typeface="Times New Roman" panose="02020603050405020304" pitchFamily="18" charset="0"/>
                <a:cs typeface="Times New Roman" panose="02020603050405020304" pitchFamily="18" charset="0"/>
              </a:rPr>
              <a:t>generan reflexiones  sobre su actividad y producen modelos “teóricos” para transformar o mejorar su actividad académica. Parten del trabajo teórico de diversas disciplinas  y que pueden provenir del primer grupo de investigadores antes señalados. </a:t>
            </a:r>
            <a:r>
              <a:rPr lang="es-VE"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Por lo general  trabajan en el nivel donde realizan dichas investigaciones. : Trabajan en aula directamente, cumple con el curriculum y la programación, genera investigación a partir de la realidad del aula, y genera propuestas desde su experiencia, </a:t>
            </a:r>
            <a:r>
              <a:rPr lang="es-VE"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 utilizan </a:t>
            </a:r>
            <a:r>
              <a:rPr lang="es-VE"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la producción teórica de los primeros</a:t>
            </a: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 Pero  una vez finalizadas la tesis  no existe prosecución    de sus trabajos . </a:t>
            </a:r>
            <a:endParaRPr lang="es-VE"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endParaRPr lang="es-VE"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50000"/>
              </a:lnSpc>
            </a:pPr>
            <a:endParaRPr lang="es-VE" sz="4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192" y="177722"/>
            <a:ext cx="1476375" cy="1428750"/>
          </a:xfrm>
          <a:prstGeom prst="rect">
            <a:avLst/>
          </a:prstGeom>
        </p:spPr>
      </p:pic>
    </p:spTree>
    <p:extLst>
      <p:ext uri="{BB962C8B-B14F-4D97-AF65-F5344CB8AC3E}">
        <p14:creationId xmlns:p14="http://schemas.microsoft.com/office/powerpoint/2010/main" val="384888501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623848" y="1765736"/>
            <a:ext cx="7709338" cy="2554545"/>
          </a:xfrm>
          <a:prstGeom prst="rect">
            <a:avLst/>
          </a:prstGeom>
          <a:noFill/>
        </p:spPr>
        <p:txBody>
          <a:bodyPr wrap="square" rtlCol="0">
            <a:spAutoFit/>
          </a:bodyPr>
          <a:lstStyle/>
          <a:p>
            <a:r>
              <a:rPr lang="es-VE" dirty="0" smtClean="0"/>
              <a:t>3.-  </a:t>
            </a:r>
            <a:r>
              <a:rPr lang="es-VE" sz="3200" dirty="0" smtClean="0"/>
              <a:t>Los que  realizan    investigación en aula. Predominan en instituciones privadas de alto costo  y suelen presentar sus hallazgos en eventos   y jornadas .  Muy pocos.</a:t>
            </a:r>
            <a:endParaRPr lang="es-VE" sz="3200" dirty="0"/>
          </a:p>
        </p:txBody>
      </p:sp>
    </p:spTree>
    <p:extLst>
      <p:ext uri="{BB962C8B-B14F-4D97-AF65-F5344CB8AC3E}">
        <p14:creationId xmlns:p14="http://schemas.microsoft.com/office/powerpoint/2010/main" val="2046696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87828" y="1163667"/>
            <a:ext cx="10668000" cy="4985980"/>
          </a:xfrm>
          <a:prstGeom prst="rect">
            <a:avLst/>
          </a:prstGeom>
        </p:spPr>
        <p:txBody>
          <a:bodyPr wrap="square">
            <a:spAutoFit/>
          </a:bodyPr>
          <a:lstStyle/>
          <a:p>
            <a:pPr marL="514350" indent="-514350" algn="just">
              <a:lnSpc>
                <a:spcPct val="150000"/>
              </a:lnSpc>
              <a:buAutoNum type="arabicPeriod" startAt="4"/>
            </a:pPr>
            <a:r>
              <a:rPr lang="es-VE"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No investigadores:</a:t>
            </a:r>
          </a:p>
          <a:p>
            <a:pPr marL="342900" indent="-342900" algn="just">
              <a:lnSpc>
                <a:spcPct val="150000"/>
              </a:lnSpc>
              <a:buAutoNum type="arabicPeriod" startAt="4"/>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Internalizan  un modelo teórico sobre la enseñanza y lo llevan a la práctica. Constituye un grupo bastante heterogéneo  y quizás el mayor. </a:t>
            </a:r>
          </a:p>
          <a:p>
            <a:pPr marL="342900" indent="-342900" algn="just">
              <a:lnSpc>
                <a:spcPct val="150000"/>
              </a:lnSpc>
              <a:buAutoNum type="arabicPeriod" startAt="4"/>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No  se </a:t>
            </a:r>
            <a:r>
              <a:rPr lang="es-VE" dirty="0" err="1" smtClean="0">
                <a:effectLst/>
                <a:latin typeface="Times New Roman" panose="02020603050405020304" pitchFamily="18" charset="0"/>
                <a:ea typeface="Times New Roman" panose="02020603050405020304" pitchFamily="18" charset="0"/>
                <a:cs typeface="Times New Roman" panose="02020603050405020304" pitchFamily="18" charset="0"/>
              </a:rPr>
              <a:t>plantena</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 una reflexión  de su actividad como docente, aunque está consciente de que la calidad de la enseñanza pasa por ellos. Son docentes que han acumulado experiencias durante su ejercicio docente. </a:t>
            </a:r>
          </a:p>
          <a:p>
            <a:pPr marL="342900" indent="-342900" algn="just">
              <a:lnSpc>
                <a:spcPct val="150000"/>
              </a:lnSpc>
              <a:buAutoNum type="arabicPeriod" startAt="4"/>
            </a:pPr>
            <a:r>
              <a:rPr lang="es-VE" b="1" u="sng"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Muchos de ellos transforman su práctica en  una concepción de su realidad docente y la asumen  como modelo teórico de rutinas   </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y no se observa reflexión crítica sobre la misma... </a:t>
            </a:r>
            <a:r>
              <a:rPr lang="es-VE" b="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Conformados por los docentes  que  trabajan en aula directamente, cumple con el curriculum y la programación, trabaja en diferentes sitios y constituye un grupo bastante heterogéneo  y quizás el de mayores proporciones, y que realiza poca investigación, o no investiga. </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Es un  subgrupo que ha  asumido un  modelo de enseñanza pero  no reflexiona sobre él, como dice .Rodríguez  (1993; 13). </a:t>
            </a:r>
            <a:endParaRPr lang="es-VE"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476375" cy="1428750"/>
          </a:xfrm>
          <a:prstGeom prst="rect">
            <a:avLst/>
          </a:prstGeom>
        </p:spPr>
      </p:pic>
    </p:spTree>
    <p:extLst>
      <p:ext uri="{BB962C8B-B14F-4D97-AF65-F5344CB8AC3E}">
        <p14:creationId xmlns:p14="http://schemas.microsoft.com/office/powerpoint/2010/main" val="421816622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78971" y="58847"/>
            <a:ext cx="10929258" cy="6278642"/>
          </a:xfrm>
          <a:prstGeom prst="rect">
            <a:avLst/>
          </a:prstGeom>
        </p:spPr>
        <p:txBody>
          <a:bodyPr wrap="square">
            <a:spAutoFit/>
          </a:bodyPr>
          <a:lstStyle/>
          <a:p>
            <a:pPr indent="588645" algn="just">
              <a:lnSpc>
                <a:spcPct val="150000"/>
              </a:lnSpc>
            </a:pPr>
            <a:r>
              <a:rPr lang="es-VE" sz="20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HALLAZGO  </a:t>
            </a:r>
          </a:p>
          <a:p>
            <a:pPr indent="588645" algn="just">
              <a:lnSpc>
                <a:spcPct val="150000"/>
              </a:lnSpc>
            </a:pPr>
            <a:r>
              <a:rPr lang="es-VE" sz="28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p</a:t>
            </a:r>
            <a:r>
              <a:rPr lang="es-VE" sz="2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lanteamientos  docentes  de Educación Básica</a:t>
            </a:r>
          </a:p>
          <a:p>
            <a:pPr indent="588645" algn="just">
              <a:lnSpc>
                <a:spcPct val="150000"/>
              </a:lnSpc>
            </a:pPr>
            <a:endParaRPr lang="es-VE" sz="2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r>
              <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1.- Necesidad de adquirir destrezas y herramientas teóricas y metodológicas para </a:t>
            </a:r>
            <a:r>
              <a:rPr lang="es-VE" sz="2400" b="1" u="sng" dirty="0" smtClean="0">
                <a:effectLst/>
                <a:latin typeface="Times New Roman" panose="02020603050405020304" pitchFamily="18" charset="0"/>
                <a:ea typeface="Times New Roman" panose="02020603050405020304" pitchFamily="18" charset="0"/>
                <a:cs typeface="Times New Roman" panose="02020603050405020304" pitchFamily="18" charset="0"/>
              </a:rPr>
              <a:t>formular estrategias de intervención</a:t>
            </a:r>
            <a:r>
              <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s-VE" sz="24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problemas de la lectoescritura,  de procesos sustentado en valores, necesidad de estrategias de planificación para las actividades de aula y de la escuela en general,  métodos y técnicas  de enseñanza en el aula; la violencia y la indisciplina en las aulas y en la escuela</a:t>
            </a:r>
            <a:r>
              <a:rPr lang="es-VE" sz="24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VE" sz="2400" b="1"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Participación de los padres y de la comunidad, actividades recreativas, procesos de evaluación,  discusiones entre docentes  que favorezcan el aprendizaje crítico, colaborativo y participativo. Rendimiento en general, procesos de enseñanza de  las ciencias, </a:t>
            </a:r>
            <a:endParaRPr lang="es-VE" sz="24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3828" y="5418701"/>
            <a:ext cx="1476375" cy="1428750"/>
          </a:xfrm>
          <a:prstGeom prst="rect">
            <a:avLst/>
          </a:prstGeom>
        </p:spPr>
      </p:pic>
    </p:spTree>
    <p:extLst>
      <p:ext uri="{BB962C8B-B14F-4D97-AF65-F5344CB8AC3E}">
        <p14:creationId xmlns:p14="http://schemas.microsoft.com/office/powerpoint/2010/main" val="80476797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9448" y="901792"/>
            <a:ext cx="8686800" cy="5447645"/>
          </a:xfrm>
          <a:prstGeom prst="rect">
            <a:avLst/>
          </a:prstGeom>
        </p:spPr>
        <p:txBody>
          <a:bodyPr wrap="square">
            <a:spAutoFit/>
          </a:bodyPr>
          <a:lstStyle/>
          <a:p>
            <a:pPr indent="588645" algn="just">
              <a:lnSpc>
                <a:spcPct val="150000"/>
              </a:lnSpc>
            </a:pPr>
            <a:r>
              <a:rPr lang="es-V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HALLAZGO</a:t>
            </a:r>
          </a:p>
          <a:p>
            <a:pPr indent="588645" algn="just">
              <a:lnSpc>
                <a:spcPct val="150000"/>
              </a:lnSpc>
            </a:pPr>
            <a:r>
              <a:rPr lang="es-VE" b="1" u="sng"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  los discursos de las diferentes  investigaciones  </a:t>
            </a:r>
          </a:p>
          <a:p>
            <a:pPr indent="588645" algn="just">
              <a:lnSpc>
                <a:spcPct val="150000"/>
              </a:lnSpc>
            </a:pPr>
            <a:r>
              <a:rPr lang="es-VE"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abordan   problemas globales  y  fundamentales  para inscribir  allí los conocimientos  parciales y locales  y  esto le genera problemas de comprensión para resolver sus situaciones de aula.</a:t>
            </a:r>
          </a:p>
          <a:p>
            <a:pPr indent="588645" algn="just">
              <a:lnSpc>
                <a:spcPct val="150000"/>
              </a:lnSpc>
            </a:pPr>
            <a:r>
              <a:rPr lang="es-VE" sz="2800" b="1" dirty="0" smtClean="0">
                <a:latin typeface="Times New Roman" panose="02020603050405020304" pitchFamily="18" charset="0"/>
                <a:ea typeface="Times New Roman" panose="02020603050405020304" pitchFamily="18" charset="0"/>
                <a:cs typeface="Times New Roman" panose="02020603050405020304" pitchFamily="18" charset="0"/>
              </a:rPr>
              <a:t>3. L</a:t>
            </a:r>
            <a:r>
              <a:rPr lang="es-VE"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 supremacía de un conocimiento fragmentado impide  operar el vínculo entre las partes,…de aprehender  los objetos en sus contextos. </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3780"/>
            <a:ext cx="1476375" cy="1428750"/>
          </a:xfrm>
          <a:prstGeom prst="rect">
            <a:avLst/>
          </a:prstGeom>
        </p:spPr>
      </p:pic>
    </p:spTree>
    <p:extLst>
      <p:ext uri="{BB962C8B-B14F-4D97-AF65-F5344CB8AC3E}">
        <p14:creationId xmlns:p14="http://schemas.microsoft.com/office/powerpoint/2010/main" val="138858998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38146" y="1070517"/>
            <a:ext cx="7805854" cy="5262979"/>
          </a:xfrm>
          <a:prstGeom prst="rect">
            <a:avLst/>
          </a:prstGeom>
        </p:spPr>
        <p:txBody>
          <a:bodyPr wrap="square">
            <a:spAutoFit/>
          </a:bodyPr>
          <a:lstStyle/>
          <a:p>
            <a:pPr indent="449580" algn="just">
              <a:lnSpc>
                <a:spcPct val="150000"/>
              </a:lnSpc>
            </a:pPr>
            <a:r>
              <a:rPr lang="es-VE" sz="3200" b="1" dirty="0" smtClean="0">
                <a:latin typeface="Times New Roman" panose="02020603050405020304" pitchFamily="18" charset="0"/>
                <a:ea typeface="Times New Roman" panose="02020603050405020304" pitchFamily="18" charset="0"/>
                <a:cs typeface="Times New Roman" panose="02020603050405020304" pitchFamily="18" charset="0"/>
              </a:rPr>
              <a:t>Otro  Hallazgo</a:t>
            </a:r>
          </a:p>
          <a:p>
            <a:pPr indent="449580" algn="just">
              <a:lnSpc>
                <a:spcPct val="150000"/>
              </a:lnSpc>
            </a:pPr>
            <a:r>
              <a:rPr lang="es-VE" sz="3200" b="1" u="sng"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s-VE" sz="3200" b="1" u="sng"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 comunicación </a:t>
            </a:r>
          </a:p>
          <a:p>
            <a:pPr indent="449580" algn="just">
              <a:lnSpc>
                <a:spcPct val="150000"/>
              </a:lnSpc>
            </a:pPr>
            <a:r>
              <a:rPr lang="es-VE" sz="32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entre los grupos (investigadores) muy fragmentada, y veces |esta relación suele  darse durante el período de la investigación y en algunas   jornadas de investigación a las cuales asisten</a:t>
            </a:r>
            <a:endParaRPr lang="es-VE" sz="3200"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229" y="0"/>
            <a:ext cx="1476375" cy="1428750"/>
          </a:xfrm>
          <a:prstGeom prst="rect">
            <a:avLst/>
          </a:prstGeom>
        </p:spPr>
      </p:pic>
    </p:spTree>
    <p:extLst>
      <p:ext uri="{BB962C8B-B14F-4D97-AF65-F5344CB8AC3E}">
        <p14:creationId xmlns:p14="http://schemas.microsoft.com/office/powerpoint/2010/main" val="864190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9448" y="901792"/>
            <a:ext cx="8686800" cy="5493812"/>
          </a:xfrm>
          <a:prstGeom prst="rect">
            <a:avLst/>
          </a:prstGeom>
        </p:spPr>
        <p:txBody>
          <a:bodyPr wrap="square">
            <a:spAutoFit/>
          </a:bodyPr>
          <a:lstStyle/>
          <a:p>
            <a:pPr indent="588645"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6</a:t>
            </a:r>
          </a:p>
          <a:p>
            <a:pPr indent="588645" algn="just">
              <a:lnSpc>
                <a:spcPct val="150000"/>
              </a:lnSpc>
            </a:pPr>
            <a:r>
              <a:rPr lang="es-V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HALLAZGO</a:t>
            </a:r>
          </a:p>
          <a:p>
            <a:pPr indent="588645" algn="just">
              <a:lnSpc>
                <a:spcPct val="150000"/>
              </a:lnSpc>
            </a:pPr>
            <a:endParaRPr lang="es-V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r>
              <a:rPr lang="es-VE" sz="16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 </a:t>
            </a:r>
            <a:r>
              <a:rPr lang="es-VE" b="1"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es-VE" b="1"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La </a:t>
            </a:r>
            <a:r>
              <a:rPr lang="es-VE" b="1"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escuela, la rutina diaria,   </a:t>
            </a:r>
            <a:r>
              <a:rPr lang="es-VE" b="1"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subsume al docente y no puede hacer  </a:t>
            </a:r>
            <a:r>
              <a:rPr lang="es-VE" b="1"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investigación</a:t>
            </a:r>
          </a:p>
          <a:p>
            <a:pPr indent="588645" algn="just">
              <a:lnSpc>
                <a:spcPct val="150000"/>
              </a:lnSpc>
            </a:pPr>
            <a:endParaRPr lang="es-VE" b="1" dirty="0">
              <a:solidFill>
                <a:srgbClr val="00B0F0"/>
              </a:solidFill>
              <a:latin typeface="Calibri" panose="020F0502020204030204" pitchFamily="34" charset="0"/>
              <a:ea typeface="Calibri" panose="020F0502020204030204" pitchFamily="34" charset="0"/>
              <a:cs typeface="Times New Roman" panose="02020603050405020304" pitchFamily="18" charset="0"/>
            </a:endParaRPr>
          </a:p>
          <a:p>
            <a:pPr indent="588645" algn="just">
              <a:lnSpc>
                <a:spcPct val="150000"/>
              </a:lnSpc>
            </a:pPr>
            <a:r>
              <a:rPr lang="es-VE" dirty="0">
                <a:latin typeface="Times New Roman" panose="02020603050405020304" pitchFamily="18" charset="0"/>
                <a:ea typeface="Times New Roman" panose="02020603050405020304" pitchFamily="18" charset="0"/>
                <a:cs typeface="Times New Roman" panose="02020603050405020304" pitchFamily="18" charset="0"/>
              </a:rPr>
              <a:t>A </a:t>
            </a:r>
            <a:r>
              <a:rPr lang="es-VE" sz="1600" b="1" dirty="0">
                <a:latin typeface="Times New Roman" panose="02020603050405020304" pitchFamily="18" charset="0"/>
                <a:ea typeface="Times New Roman" panose="02020603050405020304" pitchFamily="18" charset="0"/>
                <a:cs typeface="Times New Roman" panose="02020603050405020304" pitchFamily="18" charset="0"/>
              </a:rPr>
              <a:t> partir del célebre Decreto </a:t>
            </a:r>
            <a:r>
              <a:rPr lang="es-VE"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N°  1, de 1996 el docentes de Básica pasó a tener  formación universitaria,  y se esperaba que ello redundara en beneficio del hecho pedagógico, y  en calidad de la educación. </a:t>
            </a:r>
            <a:endParaRPr lang="es-VE" sz="1600" b="1" dirty="0">
              <a:latin typeface="Calibri" panose="020F0502020204030204" pitchFamily="34" charset="0"/>
              <a:ea typeface="Calibri" panose="020F0502020204030204" pitchFamily="34" charset="0"/>
              <a:cs typeface="Times New Roman" panose="02020603050405020304" pitchFamily="18" charset="0"/>
            </a:endParaRPr>
          </a:p>
          <a:p>
            <a:pPr indent="588645" algn="just">
              <a:lnSpc>
                <a:spcPct val="150000"/>
              </a:lnSpc>
            </a:pPr>
            <a:endParaRPr lang="es-V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endParaRPr lang="es-V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endParaRPr lang="es-V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endParaRPr lang="es-V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3780"/>
            <a:ext cx="1476375" cy="1428750"/>
          </a:xfrm>
          <a:prstGeom prst="rect">
            <a:avLst/>
          </a:prstGeom>
        </p:spPr>
      </p:pic>
    </p:spTree>
    <p:extLst>
      <p:ext uri="{BB962C8B-B14F-4D97-AF65-F5344CB8AC3E}">
        <p14:creationId xmlns:p14="http://schemas.microsoft.com/office/powerpoint/2010/main" val="211082052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1434" y="1000313"/>
            <a:ext cx="11111229" cy="5539978"/>
          </a:xfrm>
          <a:prstGeom prst="rect">
            <a:avLst/>
          </a:prstGeom>
        </p:spPr>
        <p:txBody>
          <a:bodyPr wrap="square">
            <a:spAutoFit/>
          </a:bodyPr>
          <a:lstStyle/>
          <a:p>
            <a:pPr indent="588645" algn="just">
              <a:lnSpc>
                <a:spcPct val="150000"/>
              </a:lnSpc>
            </a:pPr>
            <a:r>
              <a:rPr lang="es-VE" sz="360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En cuanto a las investigaciones</a:t>
            </a:r>
          </a:p>
          <a:p>
            <a:pPr indent="588645" algn="just">
              <a:lnSpc>
                <a:spcPct val="150000"/>
              </a:lnSpc>
            </a:pPr>
            <a:r>
              <a:rPr lang="es-VE" sz="320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Se  pudo  apreciar que  unas  investigaciones   1.- -son propuestas axiológicas  y valorativas, 2.-  otras se encaminan a experiencias  de aula. (las menos y son ocasionales )</a:t>
            </a:r>
          </a:p>
          <a:p>
            <a:pPr indent="588645" algn="just">
              <a:lnSpc>
                <a:spcPct val="150000"/>
              </a:lnSpc>
            </a:pPr>
            <a:r>
              <a:rPr lang="es-VE" sz="320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3. Pareciera que su  única opción es  presentarlas en un Congreso,   jornada, u obtener título y no trasciende  el evento.</a:t>
            </a:r>
          </a:p>
          <a:p>
            <a:pPr indent="588645" algn="just">
              <a:lnSpc>
                <a:spcPct val="150000"/>
              </a:lnSpc>
            </a:pPr>
            <a:endParaRPr lang="es-VE" sz="4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118" y="0"/>
            <a:ext cx="1476375" cy="1428750"/>
          </a:xfrm>
          <a:prstGeom prst="rect">
            <a:avLst/>
          </a:prstGeom>
        </p:spPr>
      </p:pic>
    </p:spTree>
    <p:extLst>
      <p:ext uri="{BB962C8B-B14F-4D97-AF65-F5344CB8AC3E}">
        <p14:creationId xmlns:p14="http://schemas.microsoft.com/office/powerpoint/2010/main" val="234524074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589761"/>
            <a:ext cx="11658600" cy="5816977"/>
          </a:xfrm>
          <a:prstGeom prst="rect">
            <a:avLst/>
          </a:prstGeom>
        </p:spPr>
        <p:txBody>
          <a:bodyPr wrap="square">
            <a:spAutoFit/>
          </a:bodyPr>
          <a:lstStyle/>
          <a:p>
            <a:pPr indent="220980" algn="just">
              <a:lnSpc>
                <a:spcPct val="150000"/>
              </a:lnSpc>
            </a:pPr>
            <a:r>
              <a:rPr lang="es-VE" dirty="0" smtClean="0">
                <a:latin typeface="Times New Roman" panose="02020603050405020304" pitchFamily="18" charset="0"/>
                <a:ea typeface="Times New Roman" panose="02020603050405020304" pitchFamily="18" charset="0"/>
                <a:cs typeface="Times New Roman" panose="02020603050405020304" pitchFamily="18" charset="0"/>
              </a:rPr>
              <a:t>                                                                                     APRECIACIONES </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220980" algn="just">
              <a:lnSpc>
                <a:spcPct val="150000"/>
              </a:lnSpc>
            </a:pPr>
            <a:endParaRPr lang="es-VE" dirty="0">
              <a:latin typeface="Times New Roman" panose="02020603050405020304" pitchFamily="18" charset="0"/>
              <a:ea typeface="Times New Roman" panose="02020603050405020304" pitchFamily="18" charset="0"/>
              <a:cs typeface="Times New Roman" panose="02020603050405020304" pitchFamily="18" charset="0"/>
            </a:endParaRPr>
          </a:p>
          <a:p>
            <a:pPr indent="220980" algn="just">
              <a:lnSpc>
                <a:spcPct val="150000"/>
              </a:lnSpc>
            </a:pP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QUE debería  haber  una estrecha relación entre ese investigar de la acción pedagógica y el trabajo concreto del aula de clase, sea presencial o virtual,  y sea cual  sea el nivel.</a:t>
            </a:r>
          </a:p>
          <a:p>
            <a:pPr indent="220980" algn="just">
              <a:lnSpc>
                <a:spcPct val="150000"/>
              </a:lnSpc>
            </a:pPr>
            <a:endParaRPr lang="es-VE" sz="2400" b="1" dirty="0">
              <a:latin typeface="Times New Roman" panose="02020603050405020304" pitchFamily="18" charset="0"/>
              <a:ea typeface="Times New Roman" panose="02020603050405020304" pitchFamily="18" charset="0"/>
              <a:cs typeface="Times New Roman" panose="02020603050405020304" pitchFamily="18" charset="0"/>
            </a:endParaRPr>
          </a:p>
          <a:p>
            <a:pPr indent="220980" algn="just">
              <a:lnSpc>
                <a:spcPct val="150000"/>
              </a:lnSpc>
            </a:pP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s-VE"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Reconocer  que la práctica real  del docente es el  fenómeno real  al que se enfrenta, y que  debe haber un vínculo entre ese acontecer teórico del investigador y el teórico práctico  del docente  de aula,  </a:t>
            </a:r>
            <a:r>
              <a:rPr lang="es-VE" sz="28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que le permita a éste  asumir nuevas posturas  en el ámbito educativo, no por modas sino por necesidades intrínsecas del  proceso  donde él es parte contribuyente</a:t>
            </a:r>
            <a:r>
              <a:rPr lang="es-VE"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VE" sz="2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9625"/>
            <a:ext cx="1476375" cy="1428750"/>
          </a:xfrm>
          <a:prstGeom prst="rect">
            <a:avLst/>
          </a:prstGeom>
        </p:spPr>
      </p:pic>
    </p:spTree>
    <p:extLst>
      <p:ext uri="{BB962C8B-B14F-4D97-AF65-F5344CB8AC3E}">
        <p14:creationId xmlns:p14="http://schemas.microsoft.com/office/powerpoint/2010/main" val="391072528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8160" y="0"/>
            <a:ext cx="8809463" cy="6832640"/>
          </a:xfrm>
          <a:prstGeom prst="rect">
            <a:avLst/>
          </a:prstGeom>
        </p:spPr>
        <p:txBody>
          <a:bodyPr wrap="square">
            <a:spAutoFit/>
          </a:bodyPr>
          <a:lstStyle/>
          <a:p>
            <a:pPr indent="588645" algn="just">
              <a:lnSpc>
                <a:spcPct val="150000"/>
              </a:lnSpc>
            </a:pP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7. la  relación de estos productos con la educación básica que permita trabajar en un espacio escolar  más allá de las rutinas diarias.</a:t>
            </a:r>
          </a:p>
          <a:p>
            <a:pPr indent="588645" algn="just">
              <a:lnSpc>
                <a:spcPct val="150000"/>
              </a:lnSpc>
            </a:pPr>
            <a:r>
              <a:rPr lang="es-VE" sz="2000" dirty="0" smtClean="0">
                <a:latin typeface="Times New Roman" panose="02020603050405020304" pitchFamily="18" charset="0"/>
                <a:ea typeface="Times New Roman" panose="02020603050405020304" pitchFamily="18" charset="0"/>
                <a:cs typeface="Times New Roman" panose="02020603050405020304" pitchFamily="18" charset="0"/>
              </a:rPr>
              <a:t>8 Aprovechar  </a:t>
            </a:r>
            <a:r>
              <a:rPr lang="es-VE" sz="2400" b="1" dirty="0" smtClean="0">
                <a:latin typeface="Times New Roman" panose="02020603050405020304" pitchFamily="18" charset="0"/>
                <a:ea typeface="Times New Roman" panose="02020603050405020304" pitchFamily="18" charset="0"/>
              </a:rPr>
              <a:t>la </a:t>
            </a:r>
            <a:r>
              <a:rPr lang="es-VE" sz="2400" b="1" dirty="0">
                <a:latin typeface="Times New Roman" panose="02020603050405020304" pitchFamily="18" charset="0"/>
                <a:ea typeface="Times New Roman" panose="02020603050405020304" pitchFamily="18" charset="0"/>
              </a:rPr>
              <a:t>investigación </a:t>
            </a:r>
            <a:r>
              <a:rPr lang="es-VE" sz="2400" b="1" dirty="0" smtClean="0">
                <a:latin typeface="Times New Roman" panose="02020603050405020304" pitchFamily="18" charset="0"/>
                <a:ea typeface="Times New Roman" panose="02020603050405020304" pitchFamily="18" charset="0"/>
              </a:rPr>
              <a:t> </a:t>
            </a:r>
            <a:r>
              <a:rPr lang="es-VE" sz="2400" b="1" dirty="0">
                <a:latin typeface="Times New Roman" panose="02020603050405020304" pitchFamily="18" charset="0"/>
                <a:ea typeface="Times New Roman" panose="02020603050405020304" pitchFamily="18" charset="0"/>
              </a:rPr>
              <a:t>realizada dentro de los espacios académicos o en contextos determinados y que pueden  transformar  la acción  </a:t>
            </a:r>
            <a:r>
              <a:rPr lang="es-VE" sz="2400" b="1" dirty="0" smtClean="0">
                <a:latin typeface="Times New Roman" panose="02020603050405020304" pitchFamily="18" charset="0"/>
                <a:ea typeface="Times New Roman" panose="02020603050405020304" pitchFamily="18" charset="0"/>
              </a:rPr>
              <a:t>del contexto</a:t>
            </a:r>
            <a:r>
              <a:rPr lang="es-VE" sz="2400" b="1" dirty="0">
                <a:latin typeface="Times New Roman" panose="02020603050405020304" pitchFamily="18" charset="0"/>
                <a:ea typeface="Times New Roman" panose="02020603050405020304" pitchFamily="18" charset="0"/>
              </a:rPr>
              <a:t>. </a:t>
            </a:r>
            <a:endParaRPr lang="es-VE" sz="2400" b="1" dirty="0" smtClean="0">
              <a:latin typeface="Times New Roman" panose="02020603050405020304" pitchFamily="18" charset="0"/>
              <a:ea typeface="Times New Roman" panose="02020603050405020304" pitchFamily="18" charset="0"/>
            </a:endParaRPr>
          </a:p>
          <a:p>
            <a:endParaRPr lang="es-VE" sz="3200" b="1" dirty="0">
              <a:latin typeface="Times New Roman" panose="02020603050405020304" pitchFamily="18" charset="0"/>
              <a:ea typeface="Times New Roman" panose="02020603050405020304" pitchFamily="18" charset="0"/>
            </a:endParaRPr>
          </a:p>
          <a:p>
            <a:r>
              <a:rPr lang="es-VE" sz="2800" b="1" dirty="0" smtClean="0">
                <a:solidFill>
                  <a:schemeClr val="accent6">
                    <a:lumMod val="50000"/>
                  </a:schemeClr>
                </a:solidFill>
                <a:latin typeface="Times New Roman" panose="02020603050405020304" pitchFamily="18" charset="0"/>
                <a:ea typeface="Times New Roman" panose="02020603050405020304" pitchFamily="18" charset="0"/>
              </a:rPr>
              <a:t>Generar una  </a:t>
            </a:r>
            <a:r>
              <a:rPr lang="es-VE" sz="2800" b="1" dirty="0">
                <a:solidFill>
                  <a:schemeClr val="accent6">
                    <a:lumMod val="50000"/>
                  </a:schemeClr>
                </a:solidFill>
                <a:latin typeface="Times New Roman" panose="02020603050405020304" pitchFamily="18" charset="0"/>
                <a:ea typeface="Times New Roman" panose="02020603050405020304" pitchFamily="18" charset="0"/>
              </a:rPr>
              <a:t>investigación </a:t>
            </a:r>
            <a:r>
              <a:rPr lang="es-VE" sz="2800" b="1" dirty="0" smtClean="0">
                <a:solidFill>
                  <a:schemeClr val="accent6">
                    <a:lumMod val="50000"/>
                  </a:schemeClr>
                </a:solidFill>
                <a:latin typeface="Times New Roman" panose="02020603050405020304" pitchFamily="18" charset="0"/>
                <a:ea typeface="Times New Roman" panose="02020603050405020304" pitchFamily="18" charset="0"/>
              </a:rPr>
              <a:t>para </a:t>
            </a:r>
            <a:r>
              <a:rPr lang="es-VE" sz="2800" b="1" dirty="0">
                <a:solidFill>
                  <a:schemeClr val="accent6">
                    <a:lumMod val="50000"/>
                  </a:schemeClr>
                </a:solidFill>
                <a:latin typeface="Times New Roman" panose="02020603050405020304" pitchFamily="18" charset="0"/>
                <a:ea typeface="Times New Roman" panose="02020603050405020304" pitchFamily="18" charset="0"/>
              </a:rPr>
              <a:t>el estudio y análisis  de las innovaciones y proyectos  educativos  que permitirían mejorar la praxis  educativa) </a:t>
            </a:r>
          </a:p>
          <a:p>
            <a:r>
              <a:rPr lang="es-VE" sz="2800" b="1" dirty="0">
                <a:solidFill>
                  <a:schemeClr val="accent6">
                    <a:lumMod val="50000"/>
                  </a:schemeClr>
                </a:solidFill>
                <a:latin typeface="Times New Roman" panose="02020603050405020304" pitchFamily="18" charset="0"/>
                <a:ea typeface="Times New Roman" panose="02020603050405020304" pitchFamily="18" charset="0"/>
              </a:rPr>
              <a:t>(tesistas y ascensos  profesorales)</a:t>
            </a:r>
          </a:p>
          <a:p>
            <a:r>
              <a:rPr lang="es-VE" sz="2800" b="1" dirty="0" smtClean="0">
                <a:solidFill>
                  <a:schemeClr val="accent6">
                    <a:lumMod val="50000"/>
                  </a:schemeClr>
                </a:solidFill>
                <a:latin typeface="Times New Roman" panose="02020603050405020304" pitchFamily="18" charset="0"/>
                <a:ea typeface="Times New Roman" panose="02020603050405020304" pitchFamily="18" charset="0"/>
              </a:rPr>
              <a:t>. </a:t>
            </a:r>
            <a:endParaRPr lang="es-VE" sz="2000" b="1" dirty="0">
              <a:solidFill>
                <a:srgbClr val="00B0F0"/>
              </a:solidFill>
            </a:endParaRPr>
          </a:p>
          <a:p>
            <a:pPr indent="588645" algn="just">
              <a:lnSpc>
                <a:spcPct val="150000"/>
              </a:lnSpc>
            </a:pPr>
            <a:endParaRPr lang="es-VE" sz="1600" b="1" dirty="0">
              <a:solidFill>
                <a:srgbClr val="00B0F0"/>
              </a:solidFill>
            </a:endParaRPr>
          </a:p>
          <a:p>
            <a:pPr indent="588645" algn="just">
              <a:lnSpc>
                <a:spcPct val="150000"/>
              </a:lnSpc>
            </a:pPr>
            <a:endParaRPr lang="es-VE"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842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00742"/>
            <a:ext cx="8596668" cy="703943"/>
          </a:xfrm>
        </p:spPr>
        <p:txBody>
          <a:bodyPr>
            <a:normAutofit fontScale="90000"/>
          </a:bodyPr>
          <a:lstStyle/>
          <a:p>
            <a:r>
              <a:rPr lang="es-VE" dirty="0" smtClean="0"/>
              <a:t>ORIGEN: trabajo sobre experiencias educativas</a:t>
            </a:r>
            <a:endParaRPr lang="es-VE" dirty="0"/>
          </a:p>
        </p:txBody>
      </p:sp>
      <p:sp>
        <p:nvSpPr>
          <p:cNvPr id="3" name="Marcador de contenido 2"/>
          <p:cNvSpPr>
            <a:spLocks noGrp="1"/>
          </p:cNvSpPr>
          <p:nvPr>
            <p:ph idx="1"/>
          </p:nvPr>
        </p:nvSpPr>
        <p:spPr>
          <a:xfrm>
            <a:off x="503162" y="1507447"/>
            <a:ext cx="8596668" cy="3880773"/>
          </a:xfrm>
        </p:spPr>
        <p:txBody>
          <a:bodyPr>
            <a:normAutofit fontScale="25000" lnSpcReduction="20000"/>
          </a:bodyPr>
          <a:lstStyle/>
          <a:p>
            <a:endParaRPr lang="es-VE" dirty="0" smtClean="0"/>
          </a:p>
          <a:p>
            <a:endParaRPr lang="es-VE" sz="3400" dirty="0"/>
          </a:p>
          <a:p>
            <a:endParaRPr lang="es-VE" sz="3400" dirty="0" smtClean="0"/>
          </a:p>
          <a:p>
            <a:pPr algn="just">
              <a:lnSpc>
                <a:spcPct val="150000"/>
              </a:lnSpc>
            </a:pPr>
            <a:r>
              <a:rPr lang="es-VE" sz="9600" dirty="0" smtClean="0">
                <a:latin typeface="Calibri" panose="020F0502020204030204" pitchFamily="34" charset="0"/>
                <a:ea typeface="Calibri" panose="020F0502020204030204" pitchFamily="34" charset="0"/>
                <a:cs typeface="Times New Roman" panose="02020603050405020304" pitchFamily="18" charset="0"/>
              </a:rPr>
              <a:t>General</a:t>
            </a:r>
            <a:endParaRPr lang="es-VE" sz="9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r>
              <a:rPr lang="es-VE" sz="5500" dirty="0">
                <a:latin typeface="Times New Roman" panose="02020603050405020304" pitchFamily="18" charset="0"/>
                <a:ea typeface="Times New Roman" panose="02020603050405020304" pitchFamily="18" charset="0"/>
                <a:cs typeface="Times New Roman" panose="02020603050405020304" pitchFamily="18" charset="0"/>
              </a:rPr>
              <a:t>REFLEXIONAR  sobre la relación entre el trabajo investigativo que se hace a nivel de  Educación  superior y   la aplicación  de sus resultados en  el aula de clase,  a nivel de Educación Básica y Media por parte de los docentes de este nivel. </a:t>
            </a:r>
            <a:endParaRPr lang="es-VE" sz="55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r>
              <a:rPr lang="es-VE" sz="11200" dirty="0">
                <a:latin typeface="Times New Roman" panose="02020603050405020304" pitchFamily="18" charset="0"/>
                <a:ea typeface="Times New Roman" panose="02020603050405020304" pitchFamily="18" charset="0"/>
                <a:cs typeface="Times New Roman" panose="02020603050405020304" pitchFamily="18" charset="0"/>
              </a:rPr>
              <a:t>Específico</a:t>
            </a:r>
            <a:endParaRPr lang="es-VE" sz="1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r>
              <a:rPr lang="es-VE" sz="5500" dirty="0">
                <a:latin typeface="Times New Roman" panose="02020603050405020304" pitchFamily="18" charset="0"/>
                <a:ea typeface="Times New Roman" panose="02020603050405020304" pitchFamily="18" charset="0"/>
                <a:cs typeface="Times New Roman" panose="02020603050405020304" pitchFamily="18" charset="0"/>
              </a:rPr>
              <a:t>a) Identificar   desde el punto de vista  conceptual  los  modelos de investigación educativa predominantes en las instituciones de Educación Superior formadoras de docentes   y  relacionarlos con el trabajo en aula   ( nivel de Educación 	Básica y Media.)</a:t>
            </a:r>
            <a:endParaRPr lang="es-VE" sz="55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r>
              <a:rPr lang="es-VE" sz="5500" dirty="0">
                <a:latin typeface="Times New Roman" panose="02020603050405020304" pitchFamily="18" charset="0"/>
                <a:ea typeface="Times New Roman" panose="02020603050405020304" pitchFamily="18" charset="0"/>
                <a:cs typeface="Times New Roman" panose="02020603050405020304" pitchFamily="18" charset="0"/>
              </a:rPr>
              <a:t>b) Generar  una posible  tipología de estas investigaciones en cuanto a su finalidad.  </a:t>
            </a:r>
            <a:endParaRPr lang="es-VE" sz="55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r>
              <a:rPr lang="es-VE" sz="5500" dirty="0">
                <a:latin typeface="Times New Roman" panose="02020603050405020304" pitchFamily="18" charset="0"/>
                <a:ea typeface="Times New Roman" panose="02020603050405020304" pitchFamily="18" charset="0"/>
                <a:cs typeface="Times New Roman" panose="02020603050405020304" pitchFamily="18" charset="0"/>
              </a:rPr>
              <a:t>c) Caracterizar los documentos  seleccionados en términos de a quién van dirigidos.</a:t>
            </a:r>
            <a:endParaRPr lang="es-VE" sz="5500" dirty="0">
              <a:latin typeface="Calibri" panose="020F0502020204030204" pitchFamily="34" charset="0"/>
              <a:ea typeface="Calibri" panose="020F0502020204030204" pitchFamily="34" charset="0"/>
              <a:cs typeface="Times New Roman" panose="02020603050405020304" pitchFamily="18" charset="0"/>
            </a:endParaRPr>
          </a:p>
          <a:p>
            <a:pPr marL="540385" indent="-269875" algn="just">
              <a:lnSpc>
                <a:spcPct val="150000"/>
              </a:lnSpc>
            </a:pPr>
            <a:r>
              <a:rPr lang="es-VE" sz="5500" dirty="0">
                <a:latin typeface="Times New Roman" panose="02020603050405020304" pitchFamily="18" charset="0"/>
                <a:ea typeface="Times New Roman" panose="02020603050405020304" pitchFamily="18" charset="0"/>
                <a:cs typeface="Times New Roman" panose="02020603050405020304" pitchFamily="18" charset="0"/>
              </a:rPr>
              <a:t>d) Determinar el uso que hacen estos docentes de    estas investigaciones  </a:t>
            </a:r>
            <a:endParaRPr lang="es-VE" sz="5500" dirty="0">
              <a:latin typeface="Calibri" panose="020F0502020204030204" pitchFamily="34" charset="0"/>
              <a:ea typeface="Calibri" panose="020F0502020204030204" pitchFamily="34" charset="0"/>
              <a:cs typeface="Times New Roman" panose="02020603050405020304" pitchFamily="18" charset="0"/>
            </a:endParaRPr>
          </a:p>
          <a:p>
            <a:endParaRPr lang="es-VE" sz="3400" dirty="0"/>
          </a:p>
        </p:txBody>
      </p:sp>
    </p:spTree>
    <p:extLst>
      <p:ext uri="{BB962C8B-B14F-4D97-AF65-F5344CB8AC3E}">
        <p14:creationId xmlns:p14="http://schemas.microsoft.com/office/powerpoint/2010/main" val="3617376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714384"/>
            <a:ext cx="11666483" cy="7817525"/>
          </a:xfrm>
          <a:prstGeom prst="rect">
            <a:avLst/>
          </a:prstGeom>
        </p:spPr>
        <p:txBody>
          <a:bodyPr wrap="square">
            <a:spAutoFit/>
          </a:bodyPr>
          <a:lstStyle/>
          <a:p>
            <a:r>
              <a:rPr lang="es-VE"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 La investigación educativa  a)</a:t>
            </a:r>
            <a:r>
              <a:rPr lang="es-VE" sz="40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Manuales</a:t>
            </a:r>
            <a:r>
              <a:rPr lang="es-VE" sz="36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VE"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b) </a:t>
            </a:r>
            <a:r>
              <a:rPr lang="es-VE" sz="4400" b="1" dirty="0" smtClean="0">
                <a:effectLst/>
                <a:latin typeface="Times New Roman" panose="02020603050405020304" pitchFamily="18" charset="0"/>
                <a:ea typeface="Times New Roman" panose="02020603050405020304" pitchFamily="18" charset="0"/>
                <a:cs typeface="Times New Roman" panose="02020603050405020304" pitchFamily="18" charset="0"/>
              </a:rPr>
              <a:t>obras teórico-filosóficas </a:t>
            </a:r>
            <a:r>
              <a:rPr lang="es-VE" sz="3600" dirty="0" smtClean="0">
                <a:effectLst/>
                <a:latin typeface="Times New Roman" panose="02020603050405020304" pitchFamily="18" charset="0"/>
                <a:ea typeface="Times New Roman" panose="02020603050405020304" pitchFamily="18" charset="0"/>
                <a:cs typeface="Times New Roman" panose="02020603050405020304" pitchFamily="18" charset="0"/>
              </a:rPr>
              <a:t>c) </a:t>
            </a:r>
            <a:r>
              <a:rPr lang="es-VE" sz="3600" b="1" dirty="0" smtClean="0">
                <a:latin typeface="Times New Roman" panose="02020603050405020304" pitchFamily="18" charset="0"/>
                <a:ea typeface="Times New Roman" panose="02020603050405020304" pitchFamily="18" charset="0"/>
              </a:rPr>
              <a:t>investigación </a:t>
            </a:r>
            <a:r>
              <a:rPr lang="es-VE" sz="3600" b="1" dirty="0">
                <a:latin typeface="Times New Roman" panose="02020603050405020304" pitchFamily="18" charset="0"/>
                <a:ea typeface="Times New Roman" panose="02020603050405020304" pitchFamily="18" charset="0"/>
              </a:rPr>
              <a:t>básica  de carácter teórico, que apuntan  a teoría y </a:t>
            </a:r>
            <a:r>
              <a:rPr lang="es-VE" sz="3600" b="1" dirty="0" smtClean="0">
                <a:latin typeface="Times New Roman" panose="02020603050405020304" pitchFamily="18" charset="0"/>
                <a:ea typeface="Times New Roman" panose="02020603050405020304" pitchFamily="18" charset="0"/>
              </a:rPr>
              <a:t>modelos y </a:t>
            </a:r>
            <a:r>
              <a:rPr lang="es-VE" sz="3600" b="1" dirty="0">
                <a:latin typeface="Times New Roman" panose="02020603050405020304" pitchFamily="18" charset="0"/>
                <a:ea typeface="Times New Roman" panose="02020603050405020304" pitchFamily="18" charset="0"/>
              </a:rPr>
              <a:t>propuestas teóricas, orientan la práctica y cuyos conocimientos  o descubrimientos no se buscan aplicar de forma inmediata</a:t>
            </a:r>
            <a:r>
              <a:rPr lang="es-VE" sz="3600" dirty="0" smtClean="0">
                <a:latin typeface="Times New Roman" panose="02020603050405020304" pitchFamily="18" charset="0"/>
                <a:ea typeface="Times New Roman" panose="02020603050405020304" pitchFamily="18" charset="0"/>
              </a:rPr>
              <a:t>)</a:t>
            </a:r>
            <a:r>
              <a:rPr lang="es-VE" sz="3600" b="1" dirty="0">
                <a:solidFill>
                  <a:srgbClr val="00B0F0"/>
                </a:solidFill>
                <a:latin typeface="Times New Roman" panose="02020603050405020304" pitchFamily="18" charset="0"/>
                <a:ea typeface="Times New Roman" panose="02020603050405020304" pitchFamily="18" charset="0"/>
              </a:rPr>
              <a:t> </a:t>
            </a:r>
            <a:r>
              <a:rPr lang="es-VE" sz="3600" b="1" dirty="0" smtClean="0">
                <a:solidFill>
                  <a:srgbClr val="00B0F0"/>
                </a:solidFill>
                <a:latin typeface="Times New Roman" panose="02020603050405020304" pitchFamily="18" charset="0"/>
                <a:ea typeface="Times New Roman" panose="02020603050405020304" pitchFamily="18" charset="0"/>
              </a:rPr>
              <a:t>d) La </a:t>
            </a:r>
            <a:r>
              <a:rPr lang="es-VE" sz="3600" b="1" dirty="0">
                <a:solidFill>
                  <a:srgbClr val="00B0F0"/>
                </a:solidFill>
                <a:latin typeface="Times New Roman" panose="02020603050405020304" pitchFamily="18" charset="0"/>
                <a:ea typeface="Times New Roman" panose="02020603050405020304" pitchFamily="18" charset="0"/>
              </a:rPr>
              <a:t>investigación socio crítica  en tanto se vincula con la posibilidad  de trabajar con la investigación acción, examina la realidad cuantitativa y cualitativamente, reflexiona críticamente sobre ella en aras de transformar la  vida de rutina o  cotidiana. </a:t>
            </a:r>
          </a:p>
          <a:p>
            <a:endParaRPr lang="es-VE" sz="3600" dirty="0">
              <a:latin typeface="Times New Roman" panose="02020603050405020304" pitchFamily="18" charset="0"/>
              <a:ea typeface="Times New Roman" panose="02020603050405020304" pitchFamily="18" charset="0"/>
            </a:endParaRPr>
          </a:p>
          <a:p>
            <a:endParaRPr lang="es-VE" sz="3600" dirty="0">
              <a:latin typeface="Times New Roman" panose="02020603050405020304" pitchFamily="18" charset="0"/>
              <a:ea typeface="Times New Roman" panose="02020603050405020304" pitchFamily="18" charset="0"/>
            </a:endParaRPr>
          </a:p>
          <a:p>
            <a:pPr indent="449580" algn="just">
              <a:lnSpc>
                <a:spcPct val="150000"/>
              </a:lnSpc>
            </a:pPr>
            <a:r>
              <a:rPr lang="es-VE" sz="3600" dirty="0" smtClean="0">
                <a:effectLst/>
                <a:latin typeface="Calibri" panose="020F0502020204030204" pitchFamily="34" charset="0"/>
                <a:ea typeface="Calibri" panose="020F0502020204030204" pitchFamily="34" charset="0"/>
                <a:cs typeface="Times New Roman" panose="02020603050405020304" pitchFamily="18" charset="0"/>
              </a:rPr>
              <a:t>d)</a:t>
            </a:r>
            <a:endParaRPr lang="es-VE"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5152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6049" y="474345"/>
            <a:ext cx="8697951" cy="4154984"/>
          </a:xfrm>
          <a:prstGeom prst="rect">
            <a:avLst/>
          </a:prstGeom>
        </p:spPr>
        <p:txBody>
          <a:bodyPr wrap="square">
            <a:spAutoFit/>
          </a:bodyPr>
          <a:lstStyle/>
          <a:p>
            <a:pPr indent="449580" algn="just">
              <a:lnSpc>
                <a:spcPct val="150000"/>
              </a:lnSpc>
            </a:pPr>
            <a:r>
              <a:rPr lang="es-VE" sz="2800" b="1" dirty="0" smtClean="0">
                <a:solidFill>
                  <a:schemeClr val="accent3"/>
                </a:solidFill>
                <a:effectLst/>
                <a:latin typeface="Times New Roman" panose="02020603050405020304" pitchFamily="18" charset="0"/>
                <a:ea typeface="Times New Roman" panose="02020603050405020304" pitchFamily="18" charset="0"/>
                <a:cs typeface="Times New Roman" panose="02020603050405020304" pitchFamily="18" charset="0"/>
              </a:rPr>
              <a:t>A manera   de conclusión</a:t>
            </a:r>
          </a:p>
          <a:p>
            <a:pPr indent="449580" algn="just">
              <a:lnSpc>
                <a:spcPct val="150000"/>
              </a:lnSpc>
            </a:pPr>
            <a:endParaRPr lang="es-VE" sz="2800" b="1" dirty="0">
              <a:solidFill>
                <a:schemeClr val="accent3"/>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50000"/>
              </a:lnSpc>
            </a:pP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Necesitamos de  una escuela innovadora de su enseñanza y de su gestión  para el logro del desarrollo de una comunidad educativa que a través de la participación de  sus docentes logre un mejoramiento continuo de su gestión y de una   práctica pedagógica real. </a:t>
            </a:r>
          </a:p>
        </p:txBody>
      </p:sp>
    </p:spTree>
    <p:extLst>
      <p:ext uri="{BB962C8B-B14F-4D97-AF65-F5344CB8AC3E}">
        <p14:creationId xmlns:p14="http://schemas.microsoft.com/office/powerpoint/2010/main" val="115945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931334" y="609600"/>
            <a:ext cx="9214152" cy="5431762"/>
          </a:xfrm>
        </p:spPr>
        <p:txBody>
          <a:bodyPr>
            <a:normAutofit/>
          </a:bodyPr>
          <a:lstStyle/>
          <a:p>
            <a:r>
              <a:rPr lang="es-VE"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Se espera del docente, parafraseando a Prieto </a:t>
            </a:r>
            <a:r>
              <a:rPr lang="es-VE" b="1" dirty="0"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que </a:t>
            </a:r>
            <a:r>
              <a:rPr lang="es-VE"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pase  a la vera del camino… del más desvalido no solo para saludarlo… sino para decir  con palabras sinceras salidas del corazón que es capaz de trabajar </a:t>
            </a:r>
            <a:r>
              <a:rPr lang="es-VE" b="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por </a:t>
            </a:r>
            <a:r>
              <a:rPr lang="es-VE" b="1" smtClean="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ellos</a:t>
            </a:r>
            <a:r>
              <a:rPr lang="es-VE"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
            </a:r>
            <a:br>
              <a:rPr lang="es-VE" b="1" dirty="0">
                <a:solidFill>
                  <a:srgbClr val="7030A0"/>
                </a:solidFill>
                <a:latin typeface="Calibri" panose="020F0502020204030204" pitchFamily="34" charset="0"/>
                <a:ea typeface="Calibri" panose="020F0502020204030204" pitchFamily="34" charset="0"/>
                <a:cs typeface="Times New Roman" panose="02020603050405020304" pitchFamily="18" charset="0"/>
              </a:rPr>
            </a:br>
            <a:endParaRPr lang="es-VE" dirty="0"/>
          </a:p>
        </p:txBody>
      </p:sp>
      <p:sp>
        <p:nvSpPr>
          <p:cNvPr id="4" name="Marcador de texto 3"/>
          <p:cNvSpPr>
            <a:spLocks noGrp="1"/>
          </p:cNvSpPr>
          <p:nvPr>
            <p:ph type="body" sz="quarter" idx="13"/>
          </p:nvPr>
        </p:nvSpPr>
        <p:spPr/>
        <p:txBody>
          <a:bodyPr/>
          <a:lstStyle/>
          <a:p>
            <a:endParaRPr lang="es-VE" dirty="0"/>
          </a:p>
        </p:txBody>
      </p:sp>
      <p:sp>
        <p:nvSpPr>
          <p:cNvPr id="3" name="Marcador de texto 2"/>
          <p:cNvSpPr>
            <a:spLocks noGrp="1"/>
          </p:cNvSpPr>
          <p:nvPr>
            <p:ph type="body" idx="1"/>
          </p:nvPr>
        </p:nvSpPr>
        <p:spPr/>
        <p:txBody>
          <a:bodyPr/>
          <a:lstStyle/>
          <a:p>
            <a:endParaRPr lang="es-VE" dirty="0"/>
          </a:p>
        </p:txBody>
      </p:sp>
    </p:spTree>
    <p:extLst>
      <p:ext uri="{BB962C8B-B14F-4D97-AF65-F5344CB8AC3E}">
        <p14:creationId xmlns:p14="http://schemas.microsoft.com/office/powerpoint/2010/main" val="862581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945931"/>
            <a:ext cx="11540358" cy="3000821"/>
          </a:xfrm>
          <a:prstGeom prst="rect">
            <a:avLst/>
          </a:prstGeom>
        </p:spPr>
        <p:txBody>
          <a:bodyPr wrap="square">
            <a:spAutoFit/>
          </a:bodyPr>
          <a:lstStyle/>
          <a:p>
            <a:pPr indent="89535" algn="just">
              <a:lnSpc>
                <a:spcPct val="150000"/>
              </a:lnSpc>
              <a:spcAft>
                <a:spcPts val="0"/>
              </a:spcAft>
            </a:pPr>
            <a:endPar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89535" algn="just">
              <a:lnSpc>
                <a:spcPct val="150000"/>
              </a:lnSpc>
              <a:spcAft>
                <a:spcPts val="0"/>
              </a:spcAft>
            </a:pPr>
            <a:endParaRPr lang="es-VE" dirty="0">
              <a:latin typeface="Times New Roman" panose="02020603050405020304" pitchFamily="18" charset="0"/>
              <a:ea typeface="Times New Roman" panose="02020603050405020304" pitchFamily="18" charset="0"/>
              <a:cs typeface="Times New Roman" panose="02020603050405020304" pitchFamily="18" charset="0"/>
            </a:endParaRPr>
          </a:p>
          <a:p>
            <a:pPr indent="89535" algn="just">
              <a:lnSpc>
                <a:spcPct val="150000"/>
              </a:lnSpc>
              <a:spcAft>
                <a:spcPts val="0"/>
              </a:spcAft>
            </a:pPr>
            <a:endPar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89535" algn="just">
              <a:lnSpc>
                <a:spcPct val="150000"/>
              </a:lnSpc>
              <a:spcAft>
                <a:spcPts val="0"/>
              </a:spcAft>
            </a:pPr>
            <a:endParaRPr lang="es-VE" dirty="0">
              <a:latin typeface="Times New Roman" panose="02020603050405020304" pitchFamily="18" charset="0"/>
              <a:ea typeface="Times New Roman" panose="02020603050405020304" pitchFamily="18" charset="0"/>
              <a:cs typeface="Times New Roman" panose="02020603050405020304" pitchFamily="18" charset="0"/>
            </a:endParaRPr>
          </a:p>
          <a:p>
            <a:pPr indent="89535" algn="just">
              <a:lnSpc>
                <a:spcPct val="150000"/>
              </a:lnSpc>
              <a:spcAft>
                <a:spcPts val="0"/>
              </a:spcAft>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JUSTIFICACIÓN</a:t>
            </a:r>
          </a:p>
          <a:p>
            <a:pPr indent="89535" algn="just">
              <a:lnSpc>
                <a:spcPct val="150000"/>
              </a:lnSpc>
              <a:spcAft>
                <a:spcPts val="0"/>
              </a:spcAft>
            </a:pPr>
            <a:r>
              <a:rPr lang="es-VE"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La transformación de los procesos  </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educativos  por medio de las  actividades investigativas que se realizan a nivel superior  en colaboración  con los decentes  de aula.</a:t>
            </a:r>
            <a:endParaRPr lang="es-VE"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847" y="742949"/>
            <a:ext cx="1476375" cy="1428750"/>
          </a:xfrm>
          <a:prstGeom prst="rect">
            <a:avLst/>
          </a:prstGeom>
        </p:spPr>
      </p:pic>
    </p:spTree>
    <p:extLst>
      <p:ext uri="{BB962C8B-B14F-4D97-AF65-F5344CB8AC3E}">
        <p14:creationId xmlns:p14="http://schemas.microsoft.com/office/powerpoint/2010/main" val="36373504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2414" y="474345"/>
            <a:ext cx="7961586" cy="3416320"/>
          </a:xfrm>
          <a:prstGeom prst="rect">
            <a:avLst/>
          </a:prstGeom>
        </p:spPr>
        <p:txBody>
          <a:bodyPr wrap="square">
            <a:spAutoFit/>
          </a:bodyPr>
          <a:lstStyle/>
          <a:p>
            <a:pPr indent="588645" algn="just">
              <a:lnSpc>
                <a:spcPct val="150000"/>
              </a:lnSpc>
            </a:pPr>
            <a:endPar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r>
              <a:rPr lang="es-VE" b="1" u="sng" dirty="0" smtClean="0">
                <a:latin typeface="Times New Roman" panose="02020603050405020304" pitchFamily="18" charset="0"/>
                <a:ea typeface="Times New Roman" panose="02020603050405020304" pitchFamily="18" charset="0"/>
                <a:cs typeface="Times New Roman" panose="02020603050405020304" pitchFamily="18" charset="0"/>
              </a:rPr>
              <a:t>METODOLOGIA</a:t>
            </a:r>
          </a:p>
          <a:p>
            <a:pPr indent="588645" algn="just">
              <a:lnSpc>
                <a:spcPct val="150000"/>
              </a:lnSpc>
            </a:pPr>
            <a:endParaRPr lang="es-VE"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588645"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1- Revisión documental de investigaciones (a nivel de las instituciones universitarias ) que son publicadas en las revista o compilaciones de dichos centros de estudios. Desde el año 2000 al 2010. Sólo  historiaremos   la referidas a educación Básica y Media .</a:t>
            </a:r>
          </a:p>
          <a:p>
            <a:pPr indent="588645" algn="just">
              <a:lnSpc>
                <a:spcPct val="150000"/>
              </a:lnSpc>
            </a:pPr>
            <a:r>
              <a:rPr lang="es-VE" dirty="0" smtClean="0">
                <a:latin typeface="Times New Roman" panose="02020603050405020304" pitchFamily="18" charset="0"/>
                <a:ea typeface="Times New Roman" panose="02020603050405020304" pitchFamily="18" charset="0"/>
                <a:cs typeface="Times New Roman" panose="02020603050405020304" pitchFamily="18" charset="0"/>
              </a:rPr>
              <a:t>_Investigación de campo:</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661" y="159625"/>
            <a:ext cx="1476375" cy="1428750"/>
          </a:xfrm>
          <a:prstGeom prst="rect">
            <a:avLst/>
          </a:prstGeom>
        </p:spPr>
      </p:pic>
    </p:spTree>
    <p:extLst>
      <p:ext uri="{BB962C8B-B14F-4D97-AF65-F5344CB8AC3E}">
        <p14:creationId xmlns:p14="http://schemas.microsoft.com/office/powerpoint/2010/main" val="235770784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82110" y="1237218"/>
            <a:ext cx="8643257" cy="4247317"/>
          </a:xfrm>
          <a:prstGeom prst="rect">
            <a:avLst/>
          </a:prstGeom>
        </p:spPr>
        <p:txBody>
          <a:bodyPr wrap="square">
            <a:spAutoFit/>
          </a:bodyPr>
          <a:lstStyle/>
          <a:p>
            <a:pPr algn="just">
              <a:lnSpc>
                <a:spcPct val="150000"/>
              </a:lnSpc>
            </a:pPr>
            <a:r>
              <a:rPr lang="es-VE" dirty="0" smtClean="0">
                <a:latin typeface="Times New Roman" panose="02020603050405020304" pitchFamily="18" charset="0"/>
                <a:ea typeface="Calibri" panose="020F0502020204030204" pitchFamily="34" charset="0"/>
                <a:cs typeface="Times New Roman" panose="02020603050405020304" pitchFamily="18" charset="0"/>
              </a:rPr>
              <a:t>En cuanto a los informante  claves :</a:t>
            </a:r>
            <a:endParaRPr lang="es-VE"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1.- Seleccionamos   cinco investigadores cuyas investigaciones  apunten a  básica y media, dirigidas  a influir  en la transformación  de la enseñanza  en el aula de clase.</a:t>
            </a:r>
            <a:r>
              <a:rPr lang="es-VE"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pPr>
            <a:endParaRPr lang="es-VE"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VE" b="1" dirty="0" smtClean="0">
                <a:effectLst/>
                <a:latin typeface="Times New Roman" panose="02020603050405020304" pitchFamily="18" charset="0"/>
                <a:ea typeface="Times New Roman" panose="02020603050405020304" pitchFamily="18" charset="0"/>
                <a:cs typeface="Times New Roman" panose="02020603050405020304" pitchFamily="18" charset="0"/>
              </a:rPr>
              <a:t>2.-Cinco docentes de básica como informantes claves cuya característica fundamental sea  haber participado en alguna experiencia  de  aula dirigida por algún investigador externo al aula  O POR ELLOS MISMOS .</a:t>
            </a:r>
          </a:p>
          <a:p>
            <a:pPr marL="342900" indent="-342900" algn="just">
              <a:lnSpc>
                <a:spcPct val="150000"/>
              </a:lnSpc>
              <a:buFont typeface="+mj-lt"/>
              <a:buAutoNum type="arabicPeriod"/>
            </a:pPr>
            <a:r>
              <a:rPr lang="es-VE" b="1" dirty="0" smtClean="0">
                <a:latin typeface="Times New Roman" panose="02020603050405020304" pitchFamily="18" charset="0"/>
                <a:ea typeface="Calibri" panose="020F0502020204030204" pitchFamily="34" charset="0"/>
                <a:cs typeface="Times New Roman" panose="02020603050405020304" pitchFamily="18" charset="0"/>
              </a:rPr>
              <a:t>3.  Cinco entre docentes de educación superior   y tesistas.</a:t>
            </a:r>
            <a:endParaRPr lang="es-VE"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VE"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VE" sz="20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9625"/>
            <a:ext cx="1476375" cy="1428750"/>
          </a:xfrm>
          <a:prstGeom prst="rect">
            <a:avLst/>
          </a:prstGeom>
        </p:spPr>
      </p:pic>
    </p:spTree>
    <p:extLst>
      <p:ext uri="{BB962C8B-B14F-4D97-AF65-F5344CB8AC3E}">
        <p14:creationId xmlns:p14="http://schemas.microsoft.com/office/powerpoint/2010/main" val="73357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2328" y="993227"/>
            <a:ext cx="11016343" cy="5124480"/>
          </a:xfrm>
          <a:prstGeom prst="rect">
            <a:avLst/>
          </a:prstGeom>
        </p:spPr>
        <p:txBody>
          <a:bodyPr wrap="square">
            <a:spAutoFit/>
          </a:bodyPr>
          <a:lstStyle/>
          <a:p>
            <a:pPr algn="just">
              <a:lnSpc>
                <a:spcPct val="150000"/>
              </a:lnSpc>
            </a:pPr>
            <a:endPar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VE"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Fuentes  de obtención de la información</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VE"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un instrumento  que contempla: </a:t>
            </a:r>
            <a:endParaRPr lang="es-VE"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_tipo de estudio, el título de la revista, su periodicidad, los temas que trata, objetivo de la temática, si son especulaciones teóricas, experiencias desarrolladas, donde, duración de la experiencia, participantes. Intensión del investigador (declarada o subyacente).A quien va dirigida, si son ensayos, si son foros pedagógicos, reseña de libros.</a:t>
            </a:r>
            <a:r>
              <a:rPr lang="es-VE" dirty="0" smtClean="0">
                <a:latin typeface="Times New Roman" panose="02020603050405020304" pitchFamily="18" charset="0"/>
                <a:ea typeface="Times New Roman" panose="02020603050405020304" pitchFamily="18" charset="0"/>
                <a:cs typeface="Times New Roman" panose="02020603050405020304" pitchFamily="18" charset="0"/>
              </a:rPr>
              <a:t>_ Tipo de experiencia, N</a:t>
            </a:r>
            <a:r>
              <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rPr>
              <a:t>ivel de la investigación. Profesión o especialidad del investigador, nivel en que labora. Investigaciones de aula. Investigaciones generalizables. Tipos de investigación, área de influencia. </a:t>
            </a:r>
          </a:p>
          <a:p>
            <a:pPr algn="just">
              <a:lnSpc>
                <a:spcPct val="150000"/>
              </a:lnSpc>
            </a:pPr>
            <a:endParaRPr lang="es-VE"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VE" dirty="0" smtClean="0">
                <a:latin typeface="Times New Roman" panose="02020603050405020304" pitchFamily="18" charset="0"/>
                <a:ea typeface="Times New Roman" panose="02020603050405020304" pitchFamily="18" charset="0"/>
                <a:cs typeface="Times New Roman" panose="02020603050405020304" pitchFamily="18" charset="0"/>
              </a:rPr>
              <a:t>Trabajamos con e l  </a:t>
            </a:r>
            <a:r>
              <a:rPr lang="es-VE" dirty="0">
                <a:latin typeface="Times New Roman" panose="02020603050405020304" pitchFamily="18" charset="0"/>
                <a:ea typeface="Times New Roman" panose="02020603050405020304" pitchFamily="18" charset="0"/>
                <a:cs typeface="Times New Roman" panose="02020603050405020304" pitchFamily="18" charset="0"/>
              </a:rPr>
              <a:t>criterio de saturación  (Strauss y Corbin, 1998) en tanto no continuar las entrevistas cuando los informantes repitieran sus respuestas.</a:t>
            </a:r>
            <a:endParaRPr lang="es-VE"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VE"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40" y="-124155"/>
            <a:ext cx="1476375" cy="1428750"/>
          </a:xfrm>
          <a:prstGeom prst="rect">
            <a:avLst/>
          </a:prstGeom>
        </p:spPr>
      </p:pic>
    </p:spTree>
    <p:extLst>
      <p:ext uri="{BB962C8B-B14F-4D97-AF65-F5344CB8AC3E}">
        <p14:creationId xmlns:p14="http://schemas.microsoft.com/office/powerpoint/2010/main" val="2414675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7713" y="266596"/>
            <a:ext cx="10885715" cy="6740307"/>
          </a:xfrm>
          <a:prstGeom prst="rect">
            <a:avLst/>
          </a:prstGeom>
        </p:spPr>
        <p:txBody>
          <a:bodyPr wrap="square">
            <a:spAutoFit/>
          </a:bodyPr>
          <a:lstStyle/>
          <a:p>
            <a:pPr algn="just">
              <a:lnSpc>
                <a:spcPct val="150000"/>
              </a:lnSpc>
            </a:pPr>
            <a:endPar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s-VE"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50000"/>
              </a:lnSpc>
            </a:pPr>
            <a:r>
              <a:rPr lang="es-VE" sz="2400" dirty="0" smtClean="0">
                <a:latin typeface="Times New Roman" panose="02020603050405020304" pitchFamily="18" charset="0"/>
                <a:ea typeface="Times New Roman" panose="02020603050405020304" pitchFamily="18" charset="0"/>
                <a:cs typeface="Times New Roman" panose="02020603050405020304" pitchFamily="18" charset="0"/>
              </a:rPr>
              <a:t>Procesamiento</a:t>
            </a:r>
            <a:r>
              <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49580" algn="just">
              <a:lnSpc>
                <a:spcPct val="150000"/>
              </a:lnSpc>
            </a:pPr>
            <a:r>
              <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s-VE" sz="2400"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Análisis  y triangulación de  sus resultados, </a:t>
            </a:r>
            <a:r>
              <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importancia de la realidad del docente, (vida y percibida por  él, sus ideas, sus sentimientos y sus motivaciones, en tanto el trabajo de aula y  si realiza actividades para transformar el mismo, o si  parte de investigaciones realizadas por otros y que él pone en práctica).  </a:t>
            </a:r>
          </a:p>
          <a:p>
            <a:pPr indent="449580" algn="just">
              <a:lnSpc>
                <a:spcPct val="150000"/>
              </a:lnSpc>
            </a:pPr>
            <a:r>
              <a:rPr lang="es-VE" sz="24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Generación de una tipologí</a:t>
            </a: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a sobre  los tipos de investigación que realizan los docentes </a:t>
            </a:r>
          </a:p>
          <a:p>
            <a:pPr indent="449580" algn="just">
              <a:lnSpc>
                <a:spcPct val="150000"/>
              </a:lnSpc>
            </a:pPr>
            <a:r>
              <a:rPr lang="es-VE" sz="24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Determinar, si las   investigaciones  </a:t>
            </a:r>
            <a:r>
              <a:rPr lang="es-VE"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trasciende  a los docentes del nivel básico y medio o si solo  se mantiene dentro de una actividad rutinaria del investigador.</a:t>
            </a:r>
            <a:endParaRPr lang="es-VE" sz="2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713" y="128094"/>
            <a:ext cx="1476375" cy="1428750"/>
          </a:xfrm>
          <a:prstGeom prst="rect">
            <a:avLst/>
          </a:prstGeom>
        </p:spPr>
      </p:pic>
    </p:spTree>
    <p:extLst>
      <p:ext uri="{BB962C8B-B14F-4D97-AF65-F5344CB8AC3E}">
        <p14:creationId xmlns:p14="http://schemas.microsoft.com/office/powerpoint/2010/main" val="71678988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91282"/>
            <a:ext cx="6096000" cy="754694"/>
          </a:xfrm>
          <a:prstGeom prst="rect">
            <a:avLst/>
          </a:prstGeom>
        </p:spPr>
        <p:txBody>
          <a:bodyPr>
            <a:spAutoFit/>
          </a:bodyPr>
          <a:lstStyle/>
          <a:p>
            <a:pPr indent="588645" algn="just">
              <a:lnSpc>
                <a:spcPct val="150000"/>
              </a:lnSpc>
            </a:pPr>
            <a:r>
              <a:rPr lang="es-VE" sz="3200" dirty="0" smtClean="0">
                <a:effectLst/>
                <a:latin typeface="Calibri" panose="020F0502020204030204" pitchFamily="34" charset="0"/>
                <a:ea typeface="Calibri" panose="020F0502020204030204" pitchFamily="34" charset="0"/>
                <a:cs typeface="Times New Roman" panose="02020603050405020304" pitchFamily="18" charset="0"/>
              </a:rPr>
              <a:t>HALLAZGOS</a:t>
            </a:r>
            <a:endParaRPr lang="es-VE"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3048000" y="58847"/>
            <a:ext cx="6096000" cy="464871"/>
          </a:xfrm>
          <a:prstGeom prst="rect">
            <a:avLst/>
          </a:prstGeom>
        </p:spPr>
        <p:txBody>
          <a:bodyPr>
            <a:spAutoFit/>
          </a:bodyPr>
          <a:lstStyle/>
          <a:p>
            <a:pPr indent="588645" algn="just">
              <a:lnSpc>
                <a:spcPct val="150000"/>
              </a:lnSpc>
            </a:pPr>
            <a:endParaRPr lang="es-VE"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633623" y="988588"/>
            <a:ext cx="9863519" cy="5109091"/>
          </a:xfrm>
          <a:prstGeom prst="rect">
            <a:avLst/>
          </a:prstGeom>
        </p:spPr>
        <p:txBody>
          <a:bodyPr wrap="square">
            <a:spAutoFit/>
          </a:bodyPr>
          <a:lstStyle/>
          <a:p>
            <a:r>
              <a:rPr lang="es-VE" sz="2800" dirty="0" smtClean="0">
                <a:latin typeface="Times New Roman" panose="02020603050405020304" pitchFamily="18" charset="0"/>
                <a:ea typeface="Times New Roman" panose="02020603050405020304" pitchFamily="18" charset="0"/>
              </a:rPr>
              <a:t>Comparar  el planteamiento de  Lanz  cuando afirma</a:t>
            </a:r>
            <a:endParaRPr lang="es-VE" sz="2800" dirty="0" smtClean="0">
              <a:effectLst/>
              <a:latin typeface="Times New Roman" panose="02020603050405020304" pitchFamily="18" charset="0"/>
              <a:ea typeface="Times New Roman" panose="02020603050405020304" pitchFamily="18" charset="0"/>
            </a:endParaRPr>
          </a:p>
          <a:p>
            <a:endParaRPr lang="es-VE" dirty="0">
              <a:latin typeface="Times New Roman" panose="02020603050405020304" pitchFamily="18" charset="0"/>
              <a:ea typeface="Times New Roman" panose="02020603050405020304" pitchFamily="18" charset="0"/>
            </a:endParaRPr>
          </a:p>
          <a:p>
            <a:r>
              <a:rPr lang="es-VE" dirty="0" smtClean="0">
                <a:effectLst/>
                <a:latin typeface="Times New Roman" panose="02020603050405020304" pitchFamily="18" charset="0"/>
                <a:ea typeface="Times New Roman" panose="02020603050405020304" pitchFamily="18" charset="0"/>
              </a:rPr>
              <a:t>....</a:t>
            </a:r>
            <a:r>
              <a:rPr lang="es-VE" sz="4000" dirty="0" smtClean="0">
                <a:solidFill>
                  <a:srgbClr val="FF0000"/>
                </a:solidFill>
                <a:effectLst/>
                <a:latin typeface="Times New Roman" panose="02020603050405020304" pitchFamily="18" charset="0"/>
                <a:ea typeface="Times New Roman" panose="02020603050405020304" pitchFamily="18" charset="0"/>
              </a:rPr>
              <a:t>el medio educativo es altamente propenso a la trivialización de las teorías, a la </a:t>
            </a:r>
            <a:r>
              <a:rPr lang="es-VE" sz="4000" dirty="0" err="1" smtClean="0">
                <a:solidFill>
                  <a:srgbClr val="FF0000"/>
                </a:solidFill>
                <a:effectLst/>
                <a:latin typeface="Times New Roman" panose="02020603050405020304" pitchFamily="18" charset="0"/>
                <a:ea typeface="Times New Roman" panose="02020603050405020304" pitchFamily="18" charset="0"/>
              </a:rPr>
              <a:t>pragmatización</a:t>
            </a:r>
            <a:r>
              <a:rPr lang="es-VE" sz="4000" dirty="0" smtClean="0">
                <a:solidFill>
                  <a:srgbClr val="FF0000"/>
                </a:solidFill>
                <a:effectLst/>
                <a:latin typeface="Times New Roman" panose="02020603050405020304" pitchFamily="18" charset="0"/>
                <a:ea typeface="Times New Roman" panose="02020603050405020304" pitchFamily="18" charset="0"/>
              </a:rPr>
              <a:t> de los debates, a la simplificación de casi todo. No es casual que en estos ambientes entren y salgan con gran rapidez  las modas intelectuales  más dispares. </a:t>
            </a:r>
          </a:p>
          <a:p>
            <a:r>
              <a:rPr lang="es-VE" sz="4000" b="1" dirty="0" smtClean="0">
                <a:solidFill>
                  <a:schemeClr val="tx2"/>
                </a:solidFill>
                <a:latin typeface="Times New Roman" panose="02020603050405020304" pitchFamily="18" charset="0"/>
              </a:rPr>
              <a:t>Con la realidad  estudiada.</a:t>
            </a:r>
            <a:endParaRPr lang="es-VE" sz="3600" b="1" dirty="0">
              <a:solidFill>
                <a:schemeClr val="tx2"/>
              </a:solidFill>
            </a:endParaRP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658"/>
            <a:ext cx="1476375" cy="1428750"/>
          </a:xfrm>
          <a:prstGeom prst="rect">
            <a:avLst/>
          </a:prstGeom>
        </p:spPr>
      </p:pic>
    </p:spTree>
    <p:extLst>
      <p:ext uri="{BB962C8B-B14F-4D97-AF65-F5344CB8AC3E}">
        <p14:creationId xmlns:p14="http://schemas.microsoft.com/office/powerpoint/2010/main" val="28501117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04331" y="892097"/>
            <a:ext cx="10236819" cy="6370975"/>
          </a:xfrm>
          <a:prstGeom prst="rect">
            <a:avLst/>
          </a:prstGeom>
        </p:spPr>
        <p:txBody>
          <a:bodyPr wrap="square">
            <a:spAutoFit/>
          </a:bodyPr>
          <a:lstStyle/>
          <a:p>
            <a:pPr indent="449580" algn="just">
              <a:lnSpc>
                <a:spcPct val="150000"/>
              </a:lnSpc>
            </a:pPr>
            <a:endParaRPr lang="es-VE"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50000"/>
              </a:lnSpc>
            </a:pPr>
            <a:r>
              <a:rPr lang="es-VE"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Hallazgos </a:t>
            </a:r>
          </a:p>
          <a:p>
            <a:pPr indent="449580" algn="just">
              <a:lnSpc>
                <a:spcPct val="150000"/>
              </a:lnSpc>
            </a:pPr>
            <a:r>
              <a:rPr lang="es-VE" sz="2800" b="1" dirty="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1.Tipo de </a:t>
            </a:r>
            <a:r>
              <a:rPr lang="es-VE" sz="2400" b="1" dirty="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docentes –investigadores</a:t>
            </a:r>
          </a:p>
          <a:p>
            <a:pPr indent="449580" algn="just">
              <a:lnSpc>
                <a:spcPct val="150000"/>
              </a:lnSpc>
            </a:pPr>
            <a:r>
              <a:rPr lang="es-VE" sz="2000" dirty="0" smtClean="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s-VE" sz="2800" b="1" i="1" u="sng" dirty="0">
                <a:latin typeface="Times New Roman" panose="02020603050405020304" pitchFamily="18" charset="0"/>
                <a:ea typeface="Times New Roman" panose="02020603050405020304" pitchFamily="18" charset="0"/>
                <a:cs typeface="Times New Roman" panose="02020603050405020304" pitchFamily="18" charset="0"/>
              </a:rPr>
              <a:t>Un primer grupo </a:t>
            </a:r>
            <a:r>
              <a:rPr lang="es-VE" sz="2800" b="1" dirty="0">
                <a:latin typeface="Times New Roman" panose="02020603050405020304" pitchFamily="18" charset="0"/>
                <a:ea typeface="Times New Roman" panose="02020603050405020304" pitchFamily="18" charset="0"/>
                <a:cs typeface="Times New Roman" panose="02020603050405020304" pitchFamily="18" charset="0"/>
              </a:rPr>
              <a:t>compuesto por -aquellos  docentes que tienen un método de estudio y de investigación personal, capacitados para proseguir su perfeccionamiento profesional y sistemático, aún después de jubilado, y  que no descuida  su función formativa. Docente_ investigador,  que crea, genera teoría y modelos.</a:t>
            </a:r>
            <a:endParaRPr lang="es-VE" sz="2800" b="1"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pPr>
            <a:endParaRPr lang="es-VE" sz="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192" y="177722"/>
            <a:ext cx="1476375" cy="1428750"/>
          </a:xfrm>
          <a:prstGeom prst="rect">
            <a:avLst/>
          </a:prstGeom>
        </p:spPr>
      </p:pic>
    </p:spTree>
    <p:extLst>
      <p:ext uri="{BB962C8B-B14F-4D97-AF65-F5344CB8AC3E}">
        <p14:creationId xmlns:p14="http://schemas.microsoft.com/office/powerpoint/2010/main" val="100465966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Amari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510</TotalTime>
  <Words>1444</Words>
  <Application>Microsoft Office PowerPoint</Application>
  <PresentationFormat>Personalizado</PresentationFormat>
  <Paragraphs>113</Paragraphs>
  <Slides>22</Slides>
  <Notes>4</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Faceta</vt:lpstr>
      <vt:lpstr>Presentación de PowerPoint</vt:lpstr>
      <vt:lpstr>ORIGEN: trabajo sobre experiencias educativas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 espera del docente, parafraseando a Prieto que pase  a la vera del camino… del más desvalido no solo para saludarlo… sino para decir  con palabras sinceras salidas del corazón que es capaz de trabajar por ellos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CONGRESO INTERNACIONAL 2016   De la investigación educativa  al trabajo docente  en aula. Idalia Cornieles D. Universidad Central de Venezuela. dlcornieles22@gmail.com</dc:title>
  <dc:creator>idalia cornieles</dc:creator>
  <cp:lastModifiedBy>IDALIA</cp:lastModifiedBy>
  <cp:revision>66</cp:revision>
  <dcterms:created xsi:type="dcterms:W3CDTF">2016-10-02T16:08:45Z</dcterms:created>
  <dcterms:modified xsi:type="dcterms:W3CDTF">2018-02-24T17:08:56Z</dcterms:modified>
</cp:coreProperties>
</file>