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71" r:id="rId6"/>
    <p:sldId id="272" r:id="rId7"/>
    <p:sldId id="260" r:id="rId8"/>
    <p:sldId id="261" r:id="rId9"/>
    <p:sldId id="262" r:id="rId10"/>
    <p:sldId id="263" r:id="rId11"/>
    <p:sldId id="264" r:id="rId12"/>
    <p:sldId id="265" r:id="rId13"/>
    <p:sldId id="266" r:id="rId14"/>
    <p:sldId id="267" r:id="rId15"/>
    <p:sldId id="270"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06FA6-5B08-4A33-881D-93B76C7F17E2}" type="datetimeFigureOut">
              <a:rPr lang="es-ES" smtClean="0"/>
              <a:pPr/>
              <a:t>04/12/2014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BFDC8-0D39-4D8A-AD73-3E55F726E7CE}"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Gracias</a:t>
            </a:r>
            <a:endParaRPr lang="es-ES" dirty="0"/>
          </a:p>
        </p:txBody>
      </p:sp>
      <p:sp>
        <p:nvSpPr>
          <p:cNvPr id="4" name="3 Marcador de número de diapositiva"/>
          <p:cNvSpPr>
            <a:spLocks noGrp="1"/>
          </p:cNvSpPr>
          <p:nvPr>
            <p:ph type="sldNum" sz="quarter" idx="10"/>
          </p:nvPr>
        </p:nvSpPr>
        <p:spPr/>
        <p:txBody>
          <a:bodyPr/>
          <a:lstStyle/>
          <a:p>
            <a:fld id="{B48BFDC8-0D39-4D8A-AD73-3E55F726E7CE}" type="slidenum">
              <a:rPr lang="es-ES" smtClean="0"/>
              <a:pPr/>
              <a:t>15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113083F-FE0F-45D7-A0AB-16414386C3A9}" type="datetimeFigureOut">
              <a:rPr lang="es-ES" smtClean="0"/>
              <a:pPr/>
              <a:t>04/12/2014</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5A2B2FA0-C015-4EE2-915B-C00FDCB6A26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113083F-FE0F-45D7-A0AB-16414386C3A9}" type="datetimeFigureOut">
              <a:rPr lang="es-ES" smtClean="0"/>
              <a:pPr/>
              <a:t>04/12/2014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2B2FA0-C015-4EE2-915B-C00FDCB6A26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113083F-FE0F-45D7-A0AB-16414386C3A9}" type="datetimeFigureOut">
              <a:rPr lang="es-ES" smtClean="0"/>
              <a:pPr/>
              <a:t>04/12/2014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2B2FA0-C015-4EE2-915B-C00FDCB6A26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113083F-FE0F-45D7-A0AB-16414386C3A9}" type="datetimeFigureOut">
              <a:rPr lang="es-ES" smtClean="0"/>
              <a:pPr/>
              <a:t>04/12/2014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2B2FA0-C015-4EE2-915B-C00FDCB6A26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113083F-FE0F-45D7-A0AB-16414386C3A9}" type="datetimeFigureOut">
              <a:rPr lang="es-ES" smtClean="0"/>
              <a:pPr/>
              <a:t>04/12/2014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A2B2FA0-C015-4EE2-915B-C00FDCB6A26F}"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113083F-FE0F-45D7-A0AB-16414386C3A9}" type="datetimeFigureOut">
              <a:rPr lang="es-ES" smtClean="0"/>
              <a:pPr/>
              <a:t>04/12/2014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2B2FA0-C015-4EE2-915B-C00FDCB6A26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113083F-FE0F-45D7-A0AB-16414386C3A9}" type="datetimeFigureOut">
              <a:rPr lang="es-ES" smtClean="0"/>
              <a:pPr/>
              <a:t>04/12/2014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A2B2FA0-C015-4EE2-915B-C00FDCB6A26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113083F-FE0F-45D7-A0AB-16414386C3A9}" type="datetimeFigureOut">
              <a:rPr lang="es-ES" smtClean="0"/>
              <a:pPr/>
              <a:t>04/12/2014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A2B2FA0-C015-4EE2-915B-C00FDCB6A26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113083F-FE0F-45D7-A0AB-16414386C3A9}" type="datetimeFigureOut">
              <a:rPr lang="es-ES" smtClean="0"/>
              <a:pPr/>
              <a:t>04/12/2014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A2B2FA0-C015-4EE2-915B-C00FDCB6A26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113083F-FE0F-45D7-A0AB-16414386C3A9}" type="datetimeFigureOut">
              <a:rPr lang="es-ES" smtClean="0"/>
              <a:pPr/>
              <a:t>04/12/2014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A2B2FA0-C015-4EE2-915B-C00FDCB6A26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113083F-FE0F-45D7-A0AB-16414386C3A9}" type="datetimeFigureOut">
              <a:rPr lang="es-ES" smtClean="0"/>
              <a:pPr/>
              <a:t>04/12/2014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5A2B2FA0-C015-4EE2-915B-C00FDCB6A26F}"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13083F-FE0F-45D7-A0AB-16414386C3A9}" type="datetimeFigureOut">
              <a:rPr lang="es-ES" smtClean="0"/>
              <a:pPr/>
              <a:t>04/12/2014</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2B2FA0-C015-4EE2-915B-C00FDCB6A26F}"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27584" y="2996952"/>
            <a:ext cx="7920880" cy="3672408"/>
          </a:xfrm>
          <a:prstGeom prst="rect">
            <a:avLst/>
          </a:prstGeom>
          <a:noFill/>
          <a:ln w="9525">
            <a:noFill/>
            <a:miter lim="800000"/>
            <a:headEnd/>
            <a:tailEnd/>
          </a:ln>
          <a:effectLst/>
        </p:spPr>
      </p:pic>
      <p:pic>
        <p:nvPicPr>
          <p:cNvPr id="8" name="9 Imagen" descr="ucv.gif"/>
          <p:cNvPicPr>
            <a:picLocks noChangeAspect="1"/>
          </p:cNvPicPr>
          <p:nvPr/>
        </p:nvPicPr>
        <p:blipFill>
          <a:blip r:embed="rId3" cstate="print"/>
          <a:srcRect/>
          <a:stretch>
            <a:fillRect/>
          </a:stretch>
        </p:blipFill>
        <p:spPr bwMode="auto">
          <a:xfrm>
            <a:off x="1403648" y="692696"/>
            <a:ext cx="642938" cy="642937"/>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2555776" y="836712"/>
            <a:ext cx="928687" cy="622300"/>
          </a:xfrm>
          <a:prstGeom prst="rect">
            <a:avLst/>
          </a:prstGeom>
          <a:noFill/>
          <a:ln w="9525">
            <a:noFill/>
            <a:miter lim="800000"/>
            <a:headEnd/>
            <a:tailEnd/>
          </a:ln>
        </p:spPr>
      </p:pic>
      <p:pic>
        <p:nvPicPr>
          <p:cNvPr id="1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39952" y="692696"/>
            <a:ext cx="925512" cy="750888"/>
          </a:xfrm>
          <a:prstGeom prst="rect">
            <a:avLst/>
          </a:prstGeom>
          <a:noFill/>
          <a:ln w="9525">
            <a:noFill/>
            <a:miter lim="800000"/>
            <a:headEnd/>
            <a:tailEnd/>
          </a:ln>
        </p:spPr>
      </p:pic>
      <p:pic>
        <p:nvPicPr>
          <p:cNvPr id="11" name="5 Imagen" descr="Logo Razetti.jpeg"/>
          <p:cNvPicPr/>
          <p:nvPr/>
        </p:nvPicPr>
        <p:blipFill>
          <a:blip r:embed="rId6" cstate="print"/>
          <a:stretch>
            <a:fillRect/>
          </a:stretch>
        </p:blipFill>
        <p:spPr>
          <a:xfrm>
            <a:off x="5436096" y="692696"/>
            <a:ext cx="792088" cy="720080"/>
          </a:xfrm>
          <a:prstGeom prst="ellipse">
            <a:avLst/>
          </a:prstGeom>
        </p:spPr>
      </p:pic>
      <p:pic>
        <p:nvPicPr>
          <p:cNvPr id="13" name="10 Imagen" descr="Logo Comision cientifica salud poblacional.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6588224" y="692696"/>
            <a:ext cx="693737" cy="681038"/>
          </a:xfrm>
          <a:prstGeom prst="rect">
            <a:avLst/>
          </a:prstGeom>
          <a:noFill/>
          <a:ln w="9525">
            <a:noFill/>
            <a:miter lim="800000"/>
            <a:headEnd/>
            <a:tailEnd/>
          </a:ln>
        </p:spPr>
      </p:pic>
      <p:sp>
        <p:nvSpPr>
          <p:cNvPr id="17" name="16 Rectángulo"/>
          <p:cNvSpPr/>
          <p:nvPr/>
        </p:nvSpPr>
        <p:spPr>
          <a:xfrm>
            <a:off x="827584" y="1412776"/>
            <a:ext cx="7488832" cy="1569660"/>
          </a:xfrm>
          <a:prstGeom prst="rect">
            <a:avLst/>
          </a:prstGeom>
        </p:spPr>
        <p:txBody>
          <a:bodyPr wrap="square">
            <a:spAutoFit/>
          </a:bodyPr>
          <a:lstStyle/>
          <a:p>
            <a:pPr algn="ctr">
              <a:defRPr/>
            </a:pPr>
            <a:r>
              <a:rPr lang="x-none" sz="2400" b="1" smtClean="0">
                <a:solidFill>
                  <a:srgbClr val="002060"/>
                </a:solidFill>
                <a:latin typeface="Arial" pitchFamily="34" charset="0"/>
                <a:ea typeface="Calibri" pitchFamily="34" charset="0"/>
                <a:cs typeface="Arial" pitchFamily="34" charset="0"/>
              </a:rPr>
              <a:t>I</a:t>
            </a:r>
            <a:r>
              <a:rPr lang="es-US" sz="2400" b="1" dirty="0" smtClean="0">
                <a:solidFill>
                  <a:srgbClr val="002060"/>
                </a:solidFill>
                <a:latin typeface="Arial" pitchFamily="34" charset="0"/>
                <a:ea typeface="Calibri" pitchFamily="34" charset="0"/>
                <a:cs typeface="Arial" pitchFamily="34" charset="0"/>
              </a:rPr>
              <a:t>I SIMPOSIO DE SALUD POBLACIONAL</a:t>
            </a:r>
          </a:p>
          <a:p>
            <a:pPr algn="ctr" fontAlgn="base">
              <a:spcBef>
                <a:spcPct val="0"/>
              </a:spcBef>
              <a:spcAft>
                <a:spcPct val="0"/>
              </a:spcAft>
              <a:defRPr/>
            </a:pPr>
            <a:r>
              <a:rPr lang="x-none" sz="2400" b="1" smtClean="0">
                <a:solidFill>
                  <a:srgbClr val="002060"/>
                </a:solidFill>
                <a:latin typeface="Arial" pitchFamily="34" charset="0"/>
                <a:ea typeface="Calibri" pitchFamily="34" charset="0"/>
                <a:cs typeface="Arial" pitchFamily="34" charset="0"/>
              </a:rPr>
              <a:t>“DR. </a:t>
            </a:r>
            <a:r>
              <a:rPr lang="es-ES" sz="2400" b="1" dirty="0" smtClean="0">
                <a:solidFill>
                  <a:srgbClr val="002060"/>
                </a:solidFill>
                <a:latin typeface="Arial" pitchFamily="34" charset="0"/>
                <a:ea typeface="Calibri" pitchFamily="34" charset="0"/>
                <a:cs typeface="Arial" pitchFamily="34" charset="0"/>
              </a:rPr>
              <a:t>J</a:t>
            </a:r>
            <a:r>
              <a:rPr lang="x-none" sz="2400" b="1" smtClean="0">
                <a:solidFill>
                  <a:srgbClr val="002060"/>
                </a:solidFill>
                <a:latin typeface="Arial" pitchFamily="34" charset="0"/>
                <a:ea typeface="Calibri" pitchFamily="34" charset="0"/>
                <a:cs typeface="Arial" pitchFamily="34" charset="0"/>
              </a:rPr>
              <a:t>OSÉ MIGUEL AVILÁN ROVIRA”</a:t>
            </a:r>
            <a:r>
              <a:rPr lang="es-US" sz="2400" b="1" dirty="0" smtClean="0">
                <a:solidFill>
                  <a:srgbClr val="002060"/>
                </a:solidFill>
                <a:latin typeface="Arial" pitchFamily="34" charset="0"/>
                <a:ea typeface="Calibri" pitchFamily="34" charset="0"/>
                <a:cs typeface="Arial" pitchFamily="34" charset="0"/>
              </a:rPr>
              <a:t> </a:t>
            </a:r>
            <a:endParaRPr lang="x-none" sz="2400" b="1" smtClean="0">
              <a:solidFill>
                <a:srgbClr val="002060"/>
              </a:solidFill>
              <a:latin typeface="Arial" pitchFamily="34" charset="0"/>
              <a:ea typeface="Calibri" pitchFamily="34" charset="0"/>
              <a:cs typeface="Arial" pitchFamily="34" charset="0"/>
            </a:endParaRPr>
          </a:p>
          <a:p>
            <a:pPr algn="ctr" fontAlgn="base">
              <a:spcBef>
                <a:spcPct val="0"/>
              </a:spcBef>
              <a:spcAft>
                <a:spcPct val="0"/>
              </a:spcAft>
              <a:defRPr/>
            </a:pPr>
            <a:r>
              <a:rPr lang="es-US" sz="2400" b="1" dirty="0" smtClean="0">
                <a:solidFill>
                  <a:srgbClr val="002060"/>
                </a:solidFill>
                <a:latin typeface="Arial" pitchFamily="34" charset="0"/>
                <a:ea typeface="Calibri" pitchFamily="34" charset="0"/>
                <a:cs typeface="Arial" pitchFamily="34" charset="0"/>
              </a:rPr>
              <a:t>ENVEJECIMIENTO </a:t>
            </a:r>
            <a:r>
              <a:rPr lang="x-none" sz="2400" b="1" smtClean="0">
                <a:solidFill>
                  <a:srgbClr val="002060"/>
                </a:solidFill>
                <a:latin typeface="Arial" pitchFamily="34" charset="0"/>
                <a:ea typeface="Calibri" pitchFamily="34" charset="0"/>
                <a:cs typeface="Arial" pitchFamily="34" charset="0"/>
              </a:rPr>
              <a:t>SALUDABLE</a:t>
            </a:r>
            <a:endParaRPr lang="es-ES" sz="2400" b="1" dirty="0" smtClean="0">
              <a:solidFill>
                <a:srgbClr val="002060"/>
              </a:solidFill>
              <a:latin typeface="Arial" pitchFamily="34" charset="0"/>
              <a:ea typeface="Calibri" pitchFamily="34" charset="0"/>
              <a:cs typeface="Arial" pitchFamily="34" charset="0"/>
            </a:endParaRPr>
          </a:p>
          <a:p>
            <a:pPr algn="ctr" fontAlgn="base">
              <a:spcBef>
                <a:spcPct val="0"/>
              </a:spcBef>
              <a:spcAft>
                <a:spcPct val="0"/>
              </a:spcAft>
              <a:defRPr/>
            </a:pPr>
            <a:r>
              <a:rPr lang="es-ES" sz="2400" b="1" dirty="0" smtClean="0">
                <a:solidFill>
                  <a:srgbClr val="002060"/>
                </a:solidFill>
                <a:latin typeface="Arial" pitchFamily="34" charset="0"/>
                <a:ea typeface="Calibri" pitchFamily="34" charset="0"/>
                <a:cs typeface="Arial" pitchFamily="34" charset="0"/>
              </a:rPr>
              <a:t>PONENCIA DE RÓMULO ORTA C.</a:t>
            </a:r>
            <a:endParaRPr lang="es-US" sz="2400" b="1" dirty="0">
              <a:solidFill>
                <a:srgbClr val="002060"/>
              </a:solidFill>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704088"/>
            <a:ext cx="8229600" cy="1143000"/>
          </a:xfrm>
          <a:prstGeom prst="rect">
            <a:avLst/>
          </a:prstGeom>
        </p:spPr>
        <p:txBody>
          <a:bodyPr>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smtClean="0">
                <a:ln>
                  <a:noFill/>
                </a:ln>
                <a:solidFill>
                  <a:schemeClr val="tx2"/>
                </a:solidFill>
                <a:effectLst/>
                <a:uLnTx/>
                <a:uFillTx/>
                <a:latin typeface="+mj-lt"/>
                <a:ea typeface="+mj-ea"/>
                <a:cs typeface="+mj-cs"/>
              </a:rPr>
              <a:t>MORTALIDAD ENTRE 15 Y 24 AÑOS</a:t>
            </a: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Marcador de contenido"/>
          <p:cNvSpPr txBox="1">
            <a:spLocks/>
          </p:cNvSpPr>
          <p:nvPr/>
        </p:nvSpPr>
        <p:spPr>
          <a:xfrm>
            <a:off x="457200" y="1935480"/>
            <a:ext cx="8229600" cy="4389120"/>
          </a:xfrm>
          <a:prstGeom prst="rect">
            <a:avLst/>
          </a:prstGeom>
        </p:spPr>
        <p:txBody>
          <a:bodyPr/>
          <a:lstStyle/>
          <a:p>
            <a:pPr marL="274320" marR="0" lvl="0" indent="-274320" algn="just" defTabSz="914400" rtl="0" eaLnBrk="1" fontAlgn="base"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smtClean="0">
                <a:ln>
                  <a:noFill/>
                </a:ln>
                <a:solidFill>
                  <a:schemeClr val="tx1"/>
                </a:solidFill>
                <a:effectLst/>
                <a:uLnTx/>
                <a:uFillTx/>
                <a:latin typeface="+mn-lt"/>
                <a:ea typeface="+mn-ea"/>
                <a:cs typeface="+mn-cs"/>
              </a:rPr>
              <a:t>Suicidios y homicidios: En 2010: 4.052 muertes. En 2000: 3.021 muertes (primera causa)</a:t>
            </a:r>
            <a:endParaRPr kumimoji="0" lang="es-E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Accidentes de todo tipo: en 2010: 1.886 muertes. En 2000: 1.623 muertes (segunda causa).</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Total de muertes: en 2010: 6.544. En 2000: 5.354</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704088"/>
            <a:ext cx="8229600" cy="1143000"/>
          </a:xfrm>
          <a:prstGeom prst="rect">
            <a:avLst/>
          </a:prstGeom>
        </p:spPr>
        <p:txBody>
          <a:bodyP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smtClean="0">
                <a:ln>
                  <a:noFill/>
                </a:ln>
                <a:solidFill>
                  <a:schemeClr val="tx2"/>
                </a:solidFill>
                <a:effectLst/>
                <a:uLnTx/>
                <a:uFillTx/>
                <a:latin typeface="+mj-lt"/>
                <a:ea typeface="+mj-ea"/>
                <a:cs typeface="+mj-cs"/>
              </a:rPr>
              <a:t>CONCLUSIONES Y RECOMENDACIONES</a:t>
            </a: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Marcador de contenido"/>
          <p:cNvSpPr txBox="1">
            <a:spLocks/>
          </p:cNvSpPr>
          <p:nvPr/>
        </p:nvSpPr>
        <p:spPr>
          <a:xfrm>
            <a:off x="457200" y="1935480"/>
            <a:ext cx="8229600" cy="4389120"/>
          </a:xfrm>
          <a:prstGeom prst="rect">
            <a:avLst/>
          </a:prstGeom>
        </p:spPr>
        <p:txBody>
          <a:bodyPr>
            <a:normAutofit fontScale="85000" lnSpcReduction="20000"/>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smtClean="0">
                <a:ln>
                  <a:noFill/>
                </a:ln>
                <a:solidFill>
                  <a:schemeClr val="tx1"/>
                </a:solidFill>
                <a:effectLst/>
                <a:uLnTx/>
                <a:uFillTx/>
                <a:latin typeface="+mn-lt"/>
                <a:ea typeface="+mn-ea"/>
                <a:cs typeface="+mn-cs"/>
              </a:rPr>
              <a:t>La oportunidad del bono demográfico en Venezuela con una población</a:t>
            </a:r>
            <a:r>
              <a:rPr kumimoji="0" lang="nl-NL" sz="2600" b="0" i="0" u="none" strike="noStrike" kern="1200" cap="none" spc="0" normalizeH="0" baseline="0" noProof="0" smtClean="0">
                <a:ln>
                  <a:noFill/>
                </a:ln>
                <a:solidFill>
                  <a:schemeClr val="tx1"/>
                </a:solidFill>
                <a:effectLst/>
                <a:uLnTx/>
                <a:uFillTx/>
                <a:latin typeface="+mn-lt"/>
                <a:ea typeface="+mn-ea"/>
                <a:cs typeface="+mn-cs"/>
              </a:rPr>
              <a:t>n econ</a:t>
            </a:r>
            <a:r>
              <a:rPr kumimoji="0" lang="es-ES_tradnl" sz="2600" b="0" i="0" u="none" strike="noStrike" kern="1200" cap="none" spc="0" normalizeH="0" baseline="0" noProof="0" smtClean="0">
                <a:ln>
                  <a:noFill/>
                </a:ln>
                <a:solidFill>
                  <a:schemeClr val="tx1"/>
                </a:solidFill>
                <a:effectLst/>
                <a:uLnTx/>
                <a:uFillTx/>
                <a:latin typeface="+mn-lt"/>
                <a:ea typeface="+mn-ea"/>
                <a:cs typeface="+mn-cs"/>
              </a:rPr>
              <a:t>ó</a:t>
            </a:r>
            <a:r>
              <a:rPr kumimoji="0" lang="pt-PT" sz="2600" b="0" i="0" u="none" strike="noStrike" kern="1200" cap="none" spc="0" normalizeH="0" baseline="0" noProof="0" smtClean="0">
                <a:ln>
                  <a:noFill/>
                </a:ln>
                <a:solidFill>
                  <a:schemeClr val="tx1"/>
                </a:solidFill>
                <a:effectLst/>
                <a:uLnTx/>
                <a:uFillTx/>
                <a:latin typeface="+mn-lt"/>
                <a:ea typeface="+mn-ea"/>
                <a:cs typeface="+mn-cs"/>
              </a:rPr>
              <a:t>micamente activa </a:t>
            </a:r>
            <a:r>
              <a:rPr kumimoji="0" lang="es-ES_tradnl" sz="2600" b="0" i="0" u="none" strike="noStrike" kern="1200" cap="none" spc="0" normalizeH="0" baseline="0" noProof="0" smtClean="0">
                <a:ln>
                  <a:noFill/>
                </a:ln>
                <a:solidFill>
                  <a:schemeClr val="tx1"/>
                </a:solidFill>
                <a:effectLst/>
                <a:uLnTx/>
                <a:uFillTx/>
                <a:latin typeface="+mn-lt"/>
                <a:ea typeface="+mn-ea"/>
                <a:cs typeface="+mn-cs"/>
              </a:rPr>
              <a:t>más grande que la no activa se aproxima rápidamente en unos años al sentido inverso.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ES_tradnl"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smtClean="0">
                <a:ln>
                  <a:noFill/>
                </a:ln>
                <a:solidFill>
                  <a:schemeClr val="tx1"/>
                </a:solidFill>
                <a:effectLst/>
                <a:uLnTx/>
                <a:uFillTx/>
                <a:latin typeface="+mn-lt"/>
                <a:ea typeface="+mn-ea"/>
                <a:cs typeface="+mn-cs"/>
              </a:rPr>
              <a:t>La base productiva del país no ha podido absorber a la población con potencial de ser económicamente activa, por lo que la economía informal, ha atrapado a millones de venezolanos que demandaban un empleo, sin conseguirlo.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smtClean="0">
                <a:ln>
                  <a:noFill/>
                </a:ln>
                <a:solidFill>
                  <a:schemeClr val="tx1"/>
                </a:solidFill>
                <a:effectLst/>
                <a:uLnTx/>
                <a:uFillTx/>
                <a:latin typeface="+mn-lt"/>
                <a:ea typeface="+mn-ea"/>
                <a:cs typeface="+mn-cs"/>
              </a:rPr>
              <a:t>Nos exponemos a que el proceso de envejecimiento demográfico ocurrirá en nuestro país en un lapso posiblemente menor al observado en paí</a:t>
            </a:r>
            <a:r>
              <a:rPr kumimoji="0" lang="es-VE" sz="2600" b="0" i="0" u="none" strike="noStrike" kern="1200" cap="none" spc="0" normalizeH="0" baseline="0" noProof="0" smtClean="0">
                <a:ln>
                  <a:noFill/>
                </a:ln>
                <a:solidFill>
                  <a:schemeClr val="tx1"/>
                </a:solidFill>
                <a:effectLst/>
                <a:uLnTx/>
                <a:uFillTx/>
                <a:latin typeface="+mn-lt"/>
                <a:ea typeface="+mn-ea"/>
                <a:cs typeface="+mn-cs"/>
              </a:rPr>
              <a:t>ses m</a:t>
            </a:r>
            <a:r>
              <a:rPr kumimoji="0" lang="es-ES_tradnl" sz="2600" b="0" i="0" u="none" strike="noStrike" kern="1200" cap="none" spc="0" normalizeH="0" baseline="0" noProof="0" smtClean="0">
                <a:ln>
                  <a:noFill/>
                </a:ln>
                <a:solidFill>
                  <a:schemeClr val="tx1"/>
                </a:solidFill>
                <a:effectLst/>
                <a:uLnTx/>
                <a:uFillTx/>
                <a:latin typeface="+mn-lt"/>
                <a:ea typeface="+mn-ea"/>
                <a:cs typeface="+mn-cs"/>
              </a:rPr>
              <a:t>ás desarrollados y en un contexto socioeconómico, signado por devaluaciones de la moneda venezolana y altas cifras de inflación y de crecimiento de la cantidad de venezolanos en condición de pobreza extrema.</a:t>
            </a:r>
            <a:endParaRPr kumimoji="0" lang="es-E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704088"/>
            <a:ext cx="8229600" cy="1143000"/>
          </a:xfrm>
          <a:prstGeom prst="rect">
            <a:avLst/>
          </a:prstGeom>
        </p:spPr>
        <p:txBody>
          <a:bodyP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smtClean="0">
                <a:ln>
                  <a:noFill/>
                </a:ln>
                <a:solidFill>
                  <a:schemeClr val="tx2"/>
                </a:solidFill>
                <a:effectLst/>
                <a:uLnTx/>
                <a:uFillTx/>
                <a:latin typeface="+mj-lt"/>
                <a:ea typeface="+mj-ea"/>
                <a:cs typeface="+mj-cs"/>
              </a:rPr>
              <a:t>CONCLUSIONES Y RECOMENDACIONES</a:t>
            </a: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Marcador de contenido"/>
          <p:cNvSpPr txBox="1">
            <a:spLocks/>
          </p:cNvSpPr>
          <p:nvPr/>
        </p:nvSpPr>
        <p:spPr>
          <a:xfrm>
            <a:off x="457200" y="1935480"/>
            <a:ext cx="8229600" cy="4389120"/>
          </a:xfrm>
          <a:prstGeom prst="rect">
            <a:avLst/>
          </a:prstGeom>
        </p:spPr>
        <p:txBody>
          <a:bodyPr>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smtClean="0">
                <a:ln>
                  <a:noFill/>
                </a:ln>
                <a:solidFill>
                  <a:schemeClr val="tx1"/>
                </a:solidFill>
                <a:effectLst/>
                <a:uLnTx/>
                <a:uFillTx/>
                <a:latin typeface="+mn-lt"/>
                <a:ea typeface="+mn-ea"/>
                <a:cs typeface="+mn-cs"/>
              </a:rPr>
              <a:t>Sin políticas coordinadas y efectivas que atiendan los aspectos clave de salud, educación, y generación de empleo nos exponemos a perder la oportunidad única para el crecimiento económico, que se nos presenta con el bono demográfico. Estamos viendo algunas de las consecuencias de las carencias y deficiencias de políticas eficientes, en forma de tasas altas de desempleo, el aumento de las tasas de criminalidad (por ejemplo en forma de homicidios) </a:t>
            </a: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704088"/>
            <a:ext cx="8229600" cy="1143000"/>
          </a:xfrm>
          <a:prstGeom prst="rect">
            <a:avLst/>
          </a:prstGeom>
        </p:spPr>
        <p:txBody>
          <a:bodyP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smtClean="0">
                <a:ln>
                  <a:noFill/>
                </a:ln>
                <a:solidFill>
                  <a:schemeClr val="tx2"/>
                </a:solidFill>
                <a:effectLst/>
                <a:uLnTx/>
                <a:uFillTx/>
                <a:latin typeface="+mj-lt"/>
                <a:ea typeface="+mj-ea"/>
                <a:cs typeface="+mj-cs"/>
              </a:rPr>
              <a:t>CONCLUSIONES Y RECOMENDACIONES</a:t>
            </a: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Marcador de contenido"/>
          <p:cNvSpPr txBox="1">
            <a:spLocks/>
          </p:cNvSpPr>
          <p:nvPr/>
        </p:nvSpPr>
        <p:spPr>
          <a:xfrm>
            <a:off x="457200" y="1935480"/>
            <a:ext cx="8229600" cy="4389120"/>
          </a:xfrm>
          <a:prstGeom prst="rect">
            <a:avLst/>
          </a:prstGeom>
        </p:spPr>
        <p:txBody>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VE"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VE" sz="2600" b="0" i="0" u="none" strike="noStrike" kern="1200" cap="none" spc="0" normalizeH="0" baseline="0" noProof="0" smtClean="0">
                <a:ln>
                  <a:noFill/>
                </a:ln>
                <a:solidFill>
                  <a:schemeClr val="tx1"/>
                </a:solidFill>
                <a:effectLst/>
                <a:uLnTx/>
                <a:uFillTx/>
                <a:latin typeface="+mn-lt"/>
                <a:ea typeface="+mn-ea"/>
                <a:cs typeface="+mn-cs"/>
              </a:rPr>
              <a:t>R</a:t>
            </a:r>
            <a:r>
              <a:rPr kumimoji="0" lang="es-ES_tradnl" sz="2600" b="0" i="0" u="none" strike="noStrike" kern="1200" cap="none" spc="0" normalizeH="0" baseline="0" noProof="0" smtClean="0">
                <a:ln>
                  <a:noFill/>
                </a:ln>
                <a:solidFill>
                  <a:schemeClr val="tx1"/>
                </a:solidFill>
                <a:effectLst/>
                <a:uLnTx/>
                <a:uFillTx/>
                <a:latin typeface="+mn-lt"/>
                <a:ea typeface="+mn-ea"/>
                <a:cs typeface="+mn-cs"/>
              </a:rPr>
              <a:t>ecomendamos la implementació</a:t>
            </a:r>
            <a:r>
              <a:rPr kumimoji="0" lang="it-IT" sz="2600" b="0" i="0" u="none" strike="noStrike" kern="1200" cap="none" spc="0" normalizeH="0" baseline="0" noProof="0" smtClean="0">
                <a:ln>
                  <a:noFill/>
                </a:ln>
                <a:solidFill>
                  <a:schemeClr val="tx1"/>
                </a:solidFill>
                <a:effectLst/>
                <a:uLnTx/>
                <a:uFillTx/>
                <a:latin typeface="+mn-lt"/>
                <a:ea typeface="+mn-ea"/>
                <a:cs typeface="+mn-cs"/>
              </a:rPr>
              <a:t>n rigurosamente eficiente de pol</a:t>
            </a:r>
            <a:r>
              <a:rPr kumimoji="0" lang="es-ES_tradnl" sz="2600" b="0" i="0" u="none" strike="noStrike" kern="1200" cap="none" spc="0" normalizeH="0" baseline="0" noProof="0" smtClean="0">
                <a:ln>
                  <a:noFill/>
                </a:ln>
                <a:solidFill>
                  <a:schemeClr val="tx1"/>
                </a:solidFill>
                <a:effectLst/>
                <a:uLnTx/>
                <a:uFillTx/>
                <a:latin typeface="+mn-lt"/>
                <a:ea typeface="+mn-ea"/>
                <a:cs typeface="+mn-cs"/>
              </a:rPr>
              <a:t>íticas de Estado por parte del gobierno en tres á</a:t>
            </a:r>
            <a:r>
              <a:rPr kumimoji="0" lang="es-ES" sz="2600" b="0" i="0" u="none" strike="noStrike" kern="1200" cap="none" spc="0" normalizeH="0" baseline="0" noProof="0" smtClean="0">
                <a:ln>
                  <a:noFill/>
                </a:ln>
                <a:solidFill>
                  <a:schemeClr val="tx1"/>
                </a:solidFill>
                <a:effectLst/>
                <a:uLnTx/>
                <a:uFillTx/>
                <a:latin typeface="+mn-lt"/>
                <a:ea typeface="+mn-ea"/>
                <a:cs typeface="+mn-cs"/>
              </a:rPr>
              <a:t>reas clave </a:t>
            </a:r>
            <a:r>
              <a:rPr kumimoji="0" lang="es-ES_tradnl" sz="2600" b="0" i="0" u="none" strike="noStrike" kern="1200" cap="none" spc="0" normalizeH="0" baseline="0" noProof="0" smtClean="0">
                <a:ln>
                  <a:noFill/>
                </a:ln>
                <a:solidFill>
                  <a:schemeClr val="tx1"/>
                </a:solidFill>
                <a:effectLst/>
                <a:uLnTx/>
                <a:uFillTx/>
                <a:latin typeface="+mn-lt"/>
                <a:ea typeface="+mn-ea"/>
                <a:cs typeface="+mn-cs"/>
              </a:rPr>
              <a:t>— la educación, la economía y la salud.</a:t>
            </a:r>
            <a:endParaRPr kumimoji="0" lang="es-ES" sz="2600" b="0" i="0" u="none" strike="noStrike" kern="1200" cap="none" spc="0" normalizeH="0" baseline="0" noProof="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704088"/>
            <a:ext cx="8229600" cy="1143000"/>
          </a:xfrm>
          <a:prstGeom prst="rect">
            <a:avLst/>
          </a:prstGeom>
        </p:spPr>
        <p:txBody>
          <a:bodyP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smtClean="0">
                <a:ln>
                  <a:noFill/>
                </a:ln>
                <a:solidFill>
                  <a:schemeClr val="tx2"/>
                </a:solidFill>
                <a:effectLst/>
                <a:uLnTx/>
                <a:uFillTx/>
                <a:latin typeface="+mj-lt"/>
                <a:ea typeface="+mj-ea"/>
                <a:cs typeface="+mj-cs"/>
              </a:rPr>
              <a:t>CONCLUSIONES Y RECOMENDACIONES</a:t>
            </a: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Marcador de contenido"/>
          <p:cNvSpPr txBox="1">
            <a:spLocks/>
          </p:cNvSpPr>
          <p:nvPr/>
        </p:nvSpPr>
        <p:spPr>
          <a:xfrm>
            <a:off x="457200" y="1935480"/>
            <a:ext cx="8229600" cy="4389120"/>
          </a:xfrm>
          <a:prstGeom prst="rect">
            <a:avLst/>
          </a:prstGeom>
        </p:spPr>
        <p:txBody>
          <a:bodyPr>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Para un país que recientemente entró en la segunda fase del bono demográfico se hace muy necesaria y urgente la detención del crecimiento de los años de vida potenciales perdidos por mortalidad prematura en la población económicamente activa (PEA), y en especial de su segmento etario de 15 a 44 años.</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Consideramos que por algún tiempo nuestra población con esas edades será la garantía de la sostenibilidad social, económica y demográfica de los venezolanos  y del  reemplazo generacional en Venezuela.</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 UCV Mural de Pedro León Castro.jpg"/>
          <p:cNvPicPr>
            <a:picLocks noGrp="1" noChangeAspect="1"/>
          </p:cNvPicPr>
          <p:nvPr isPhoto="1"/>
        </p:nvPicPr>
        <p:blipFill>
          <a:blip r:embed="rId3" cstate="print">
            <a:lum/>
          </a:blip>
          <a:stretch>
            <a:fillRect/>
          </a:stretch>
        </p:blipFill>
        <p:spPr>
          <a:xfrm>
            <a:off x="0" y="12700"/>
            <a:ext cx="9144000" cy="6831013"/>
          </a:xfrm>
          <a:prstGeom prst="rect">
            <a:avLst/>
          </a:prstGeom>
          <a:noFill/>
          <a:ln>
            <a:noFill/>
          </a:ln>
        </p:spPr>
      </p:pic>
      <p:sp>
        <p:nvSpPr>
          <p:cNvPr id="3" name="2 CuadroTexto"/>
          <p:cNvSpPr txBox="1"/>
          <p:nvPr/>
        </p:nvSpPr>
        <p:spPr>
          <a:xfrm>
            <a:off x="3347864" y="2060848"/>
            <a:ext cx="184731" cy="369332"/>
          </a:xfrm>
          <a:prstGeom prst="rect">
            <a:avLst/>
          </a:prstGeom>
          <a:noFill/>
        </p:spPr>
        <p:txBody>
          <a:bodyPr wrap="none" rtlCol="0">
            <a:spAutoFit/>
          </a:bodyPr>
          <a:lstStyle/>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443840"/>
            <a:ext cx="6624736" cy="923330"/>
          </a:xfrm>
          <a:prstGeom prst="rect">
            <a:avLst/>
          </a:prstGeom>
        </p:spPr>
        <p:txBody>
          <a:bodyPr wrap="square">
            <a:spAutoFit/>
          </a:bodyPr>
          <a:lstStyle/>
          <a:p>
            <a:pPr algn="just"/>
            <a:endParaRPr lang="es-ES_tradnl" dirty="0" smtClean="0"/>
          </a:p>
          <a:p>
            <a:pPr algn="just"/>
            <a:endParaRPr lang="es-ES" dirty="0" smtClean="0"/>
          </a:p>
          <a:p>
            <a:endParaRPr lang="es-ES" dirty="0"/>
          </a:p>
        </p:txBody>
      </p:sp>
      <p:sp>
        <p:nvSpPr>
          <p:cNvPr id="3" name="1 Título"/>
          <p:cNvSpPr txBox="1">
            <a:spLocks/>
          </p:cNvSpPr>
          <p:nvPr/>
        </p:nvSpPr>
        <p:spPr>
          <a:xfrm>
            <a:off x="467544" y="1412776"/>
            <a:ext cx="8229600" cy="64807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smtClean="0">
                <a:ln>
                  <a:noFill/>
                </a:ln>
                <a:solidFill>
                  <a:schemeClr val="tx2"/>
                </a:solidFill>
                <a:effectLst/>
                <a:uLnTx/>
                <a:uFillTx/>
                <a:latin typeface="+mj-lt"/>
                <a:ea typeface="+mj-ea"/>
                <a:cs typeface="+mj-cs"/>
              </a:rPr>
              <a:t>DISTRIBUCIÓN PORCENTUAL</a:t>
            </a:r>
            <a:endParaRPr kumimoji="0" lang="es-E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2 Marcador de contenido"/>
          <p:cNvSpPr txBox="1">
            <a:spLocks/>
          </p:cNvSpPr>
          <p:nvPr/>
        </p:nvSpPr>
        <p:spPr>
          <a:xfrm>
            <a:off x="457200" y="2132856"/>
            <a:ext cx="8229600" cy="4104456"/>
          </a:xfrm>
          <a:prstGeom prst="rect">
            <a:avLst/>
          </a:prstGeom>
        </p:spPr>
        <p:txBody>
          <a:bodyPr>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dirty="0" smtClean="0">
                <a:ln>
                  <a:noFill/>
                </a:ln>
                <a:solidFill>
                  <a:schemeClr val="tx1"/>
                </a:solidFill>
                <a:effectLst/>
                <a:uLnTx/>
                <a:uFillTx/>
                <a:latin typeface="+mn-lt"/>
                <a:ea typeface="+mn-ea"/>
                <a:cs typeface="+mn-cs"/>
              </a:rPr>
              <a:t>Respecto al total de la población venezolana, en 1950, el grupo de los venezolanos menores de 14 años de edad constituyó el 43,5 por ciento. En 2010 ese porcentaje fue del 29,5 por ciento.</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dirty="0" smtClean="0">
                <a:ln>
                  <a:noFill/>
                </a:ln>
                <a:solidFill>
                  <a:schemeClr val="tx1"/>
                </a:solidFill>
                <a:effectLst/>
                <a:uLnTx/>
                <a:uFillTx/>
                <a:latin typeface="+mn-lt"/>
                <a:ea typeface="+mn-ea"/>
                <a:cs typeface="+mn-cs"/>
              </a:rPr>
              <a:t>Para la población de 15 a 64 años los porcentajes fueron 54,6 por ciento en 1950 y del 64,9 por ciento en 2010.</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dirty="0" smtClean="0">
                <a:ln>
                  <a:noFill/>
                </a:ln>
                <a:solidFill>
                  <a:schemeClr val="tx1"/>
                </a:solidFill>
                <a:effectLst/>
                <a:uLnTx/>
                <a:uFillTx/>
                <a:latin typeface="+mn-lt"/>
                <a:ea typeface="+mn-ea"/>
                <a:cs typeface="+mn-cs"/>
              </a:rPr>
              <a:t>Para la población con edades iguales o mayores a 65 años, los porcentajes fueron 1,9, en 1950, y  5,6 por ciento en 2010.</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ES_tradnl"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9 Imagen" descr="ucv.gif"/>
          <p:cNvPicPr>
            <a:picLocks noChangeAspect="1"/>
          </p:cNvPicPr>
          <p:nvPr/>
        </p:nvPicPr>
        <p:blipFill>
          <a:blip r:embed="rId2" cstate="print"/>
          <a:srcRect/>
          <a:stretch>
            <a:fillRect/>
          </a:stretch>
        </p:blipFill>
        <p:spPr bwMode="auto">
          <a:xfrm>
            <a:off x="1403648" y="692696"/>
            <a:ext cx="642938" cy="642937"/>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2555776" y="836712"/>
            <a:ext cx="928687" cy="62230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79912" y="620688"/>
            <a:ext cx="925512" cy="750888"/>
          </a:xfrm>
          <a:prstGeom prst="rect">
            <a:avLst/>
          </a:prstGeom>
          <a:noFill/>
          <a:ln w="9525">
            <a:noFill/>
            <a:miter lim="800000"/>
            <a:headEnd/>
            <a:tailEnd/>
          </a:ln>
        </p:spPr>
      </p:pic>
      <p:pic>
        <p:nvPicPr>
          <p:cNvPr id="8" name="5 Imagen" descr="Logo Razetti.jpeg"/>
          <p:cNvPicPr/>
          <p:nvPr/>
        </p:nvPicPr>
        <p:blipFill>
          <a:blip r:embed="rId5" cstate="print"/>
          <a:stretch>
            <a:fillRect/>
          </a:stretch>
        </p:blipFill>
        <p:spPr>
          <a:xfrm>
            <a:off x="5436096" y="692696"/>
            <a:ext cx="792088" cy="720080"/>
          </a:xfrm>
          <a:prstGeom prst="ellipse">
            <a:avLst/>
          </a:prstGeom>
        </p:spPr>
      </p:pic>
      <p:pic>
        <p:nvPicPr>
          <p:cNvPr id="9" name="10 Imagen" descr="Logo Comision cientifica salud poblacional.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588224" y="692696"/>
            <a:ext cx="693737" cy="68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1484784"/>
            <a:ext cx="8229600" cy="864096"/>
          </a:xfrm>
          <a:prstGeom prst="rect">
            <a:avLst/>
          </a:prstGeom>
        </p:spPr>
        <p:txBody>
          <a:bodyP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smtClean="0">
                <a:ln>
                  <a:noFill/>
                </a:ln>
                <a:solidFill>
                  <a:schemeClr val="tx2"/>
                </a:solidFill>
                <a:effectLst/>
                <a:uLnTx/>
                <a:uFillTx/>
                <a:latin typeface="+mj-lt"/>
                <a:ea typeface="+mj-ea"/>
                <a:cs typeface="+mj-cs"/>
              </a:rPr>
              <a:t>Estructura por edades:</a:t>
            </a:r>
            <a:r>
              <a:rPr kumimoji="0" lang="es-ES" sz="3200" b="0" i="0" u="none" strike="noStrike" kern="1200" cap="none" spc="0" normalizeH="0" noProof="0" dirty="0" smtClean="0">
                <a:ln>
                  <a:noFill/>
                </a:ln>
                <a:solidFill>
                  <a:schemeClr val="tx2"/>
                </a:solidFill>
                <a:effectLst/>
                <a:uLnTx/>
                <a:uFillTx/>
                <a:latin typeface="+mj-lt"/>
                <a:ea typeface="+mj-ea"/>
                <a:cs typeface="+mj-cs"/>
              </a:rPr>
              <a:t> </a:t>
            </a:r>
            <a:r>
              <a:rPr kumimoji="0" lang="es-ES" sz="3200" b="0" i="0" u="none" strike="noStrike" kern="1200" cap="none" spc="0" normalizeH="0" baseline="0" noProof="0" dirty="0" smtClean="0">
                <a:ln>
                  <a:noFill/>
                </a:ln>
                <a:solidFill>
                  <a:schemeClr val="tx2"/>
                </a:solidFill>
                <a:effectLst/>
                <a:uLnTx/>
                <a:uFillTx/>
                <a:latin typeface="+mj-lt"/>
                <a:ea typeface="+mj-ea"/>
                <a:cs typeface="+mj-cs"/>
              </a:rPr>
              <a:t>Variación entre 1950 y 2010</a:t>
            </a:r>
            <a:endParaRPr kumimoji="0" lang="es-E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Marcador de contenido"/>
          <p:cNvSpPr txBox="1">
            <a:spLocks/>
          </p:cNvSpPr>
          <p:nvPr/>
        </p:nvSpPr>
        <p:spPr>
          <a:xfrm>
            <a:off x="457200" y="2348880"/>
            <a:ext cx="8229600" cy="3975720"/>
          </a:xfrm>
          <a:prstGeom prst="rect">
            <a:avLst/>
          </a:prstGeom>
        </p:spPr>
        <p:txBody>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dirty="0" smtClean="0">
                <a:ln>
                  <a:noFill/>
                </a:ln>
                <a:solidFill>
                  <a:schemeClr val="tx1"/>
                </a:solidFill>
                <a:effectLst/>
                <a:uLnTx/>
                <a:uFillTx/>
                <a:latin typeface="+mn-lt"/>
                <a:ea typeface="+mn-ea"/>
                <a:cs typeface="+mn-cs"/>
              </a:rPr>
              <a:t>El componente poblacional con edades iguales o por debajo de los 14 años registró un aumento de su tamaño en términos relativos igual  al 3,9 por ciento. Para el grupo de edades  de 15 a 64 años el crecimiento relativo fue del 6,8 por ciento, y para el grupo con 65 o más años de edad, el incremento relativo fue igual a 16,8 por ciento</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smtClean="0">
                <a:ln>
                  <a:noFill/>
                </a:ln>
                <a:solidFill>
                  <a:schemeClr val="tx2"/>
                </a:solidFill>
                <a:effectLst/>
                <a:uLnTx/>
                <a:uFillTx/>
                <a:latin typeface="+mj-lt"/>
                <a:ea typeface="+mj-ea"/>
                <a:cs typeface="+mj-cs"/>
              </a:rPr>
              <a:t>FECUNDIDAD DECRECIENTE</a:t>
            </a: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Marcador de contenido"/>
          <p:cNvSpPr txBox="1">
            <a:spLocks/>
          </p:cNvSpPr>
          <p:nvPr/>
        </p:nvSpPr>
        <p:spPr>
          <a:xfrm>
            <a:off x="457200" y="1935480"/>
            <a:ext cx="8229600" cy="4389120"/>
          </a:xfrm>
          <a:prstGeom prst="rect">
            <a:avLst/>
          </a:prstGeom>
        </p:spPr>
        <p:txBody>
          <a:bodyPr>
            <a:normAutofit/>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Dumont (julio 2008) informa que el número de hijos por cada mujer europea se fue reduciendo; actualmente se necesita que nazcan 2,1 hijos por mujer fértil pero nacen 1,38.</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En Venezuela: TGF: se estima que para el perodo 2025-2030 asumirá un valor igual a 2,1 hijos/mujer fértil;  y en el lapso 2035-2040 estará en 1,9 hijos/mujer fértil (CEPAL, 2014).</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MAYOR MORTALIDAD</a:t>
            </a:r>
            <a:br>
              <a:rPr lang="es-ES" dirty="0" smtClean="0"/>
            </a:br>
            <a:r>
              <a:rPr lang="es-ES" dirty="0" smtClean="0"/>
              <a:t>MENOR NATALIDAD</a:t>
            </a:r>
            <a:endParaRPr lang="es-ES" dirty="0"/>
          </a:p>
        </p:txBody>
      </p:sp>
      <p:sp>
        <p:nvSpPr>
          <p:cNvPr id="3" name="2 Subtítulo"/>
          <p:cNvSpPr>
            <a:spLocks noGrp="1"/>
          </p:cNvSpPr>
          <p:nvPr>
            <p:ph type="subTitle" idx="1"/>
          </p:nvPr>
        </p:nvSpPr>
        <p:spPr/>
        <p:txBody>
          <a:bodyPr>
            <a:normAutofit fontScale="70000" lnSpcReduction="20000"/>
          </a:bodyPr>
          <a:lstStyle/>
          <a:p>
            <a:endParaRPr lang="es-ES" dirty="0" smtClean="0"/>
          </a:p>
          <a:p>
            <a:r>
              <a:rPr lang="es-ES" sz="7200" dirty="0" smtClean="0"/>
              <a:t>*</a:t>
            </a:r>
          </a:p>
          <a:p>
            <a:endParaRPr lang="es-ES" dirty="0" smtClean="0"/>
          </a:p>
          <a:p>
            <a:r>
              <a:rPr lang="es-ES" dirty="0" smtClean="0"/>
              <a:t> </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200" b="1" dirty="0" smtClean="0"/>
              <a:t>MORTALIDAD ↑ NATALIDAD ↓ </a:t>
            </a:r>
            <a:endParaRPr lang="es-ES" sz="3200" b="1" dirty="0"/>
          </a:p>
        </p:txBody>
      </p:sp>
      <p:graphicFrame>
        <p:nvGraphicFramePr>
          <p:cNvPr id="4" name="3 Marcador de contenido"/>
          <p:cNvGraphicFramePr>
            <a:graphicFrameLocks noGrp="1"/>
          </p:cNvGraphicFramePr>
          <p:nvPr>
            <p:ph idx="1"/>
          </p:nvPr>
        </p:nvGraphicFramePr>
        <p:xfrm>
          <a:off x="467544" y="1916832"/>
          <a:ext cx="6951600" cy="2966720"/>
        </p:xfrm>
        <a:graphic>
          <a:graphicData uri="http://schemas.openxmlformats.org/drawingml/2006/table">
            <a:tbl>
              <a:tblPr firstRow="1" bandRow="1">
                <a:tableStyleId>{5C22544A-7EE6-4342-B048-85BDC9FD1C3A}</a:tableStyleId>
              </a:tblPr>
              <a:tblGrid>
                <a:gridCol w="1296000"/>
                <a:gridCol w="1584000"/>
                <a:gridCol w="1371600"/>
                <a:gridCol w="900000"/>
                <a:gridCol w="900000"/>
                <a:gridCol w="900000"/>
              </a:tblGrid>
              <a:tr h="370840">
                <a:tc gridSpan="6">
                  <a:txBody>
                    <a:bodyPr/>
                    <a:lstStyle/>
                    <a:p>
                      <a:pPr algn="ctr">
                        <a:lnSpc>
                          <a:spcPct val="115000"/>
                        </a:lnSpc>
                        <a:spcAft>
                          <a:spcPts val="0"/>
                        </a:spcAft>
                      </a:pPr>
                      <a:r>
                        <a:rPr lang="es-ES" sz="2000" dirty="0">
                          <a:solidFill>
                            <a:srgbClr val="000000"/>
                          </a:solidFill>
                          <a:latin typeface="Calibri"/>
                          <a:ea typeface="Calibri"/>
                          <a:cs typeface="Times New Roman"/>
                        </a:rPr>
                        <a:t>NATALIDAD Y MORTALIDAD. VENEZUELA. 2000-2085</a:t>
                      </a: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0840">
                <a:tc>
                  <a:txBody>
                    <a:bodyPr/>
                    <a:lstStyle/>
                    <a:p>
                      <a:pPr algn="ctr">
                        <a:lnSpc>
                          <a:spcPct val="115000"/>
                        </a:lnSpc>
                        <a:spcAft>
                          <a:spcPts val="0"/>
                        </a:spcAft>
                      </a:pPr>
                      <a:r>
                        <a:rPr lang="es-ES" sz="1800" b="1" dirty="0">
                          <a:solidFill>
                            <a:srgbClr val="000000"/>
                          </a:solidFill>
                          <a:latin typeface="Calibri"/>
                          <a:ea typeface="Calibri"/>
                          <a:cs typeface="Times New Roman"/>
                        </a:rPr>
                        <a:t>AÑO</a:t>
                      </a: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NACIMIENTOS</a:t>
                      </a:r>
                      <a:r>
                        <a:rPr lang="es-ES" sz="1800" b="1" baseline="30000" dirty="0">
                          <a:solidFill>
                            <a:srgbClr val="000000"/>
                          </a:solidFill>
                          <a:latin typeface="Calibri"/>
                          <a:ea typeface="Calibri"/>
                          <a:cs typeface="Times New Roman"/>
                        </a:rPr>
                        <a:t>*</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MUERTES</a:t>
                      </a:r>
                      <a:r>
                        <a:rPr lang="es-ES" sz="1800" b="1" baseline="30000">
                          <a:solidFill>
                            <a:srgbClr val="000000"/>
                          </a:solidFill>
                          <a:latin typeface="Calibri"/>
                          <a:ea typeface="Calibri"/>
                          <a:cs typeface="Times New Roman"/>
                        </a:rPr>
                        <a:t>*</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TBN</a:t>
                      </a:r>
                      <a:r>
                        <a:rPr lang="es-ES" sz="1800" b="1" baseline="30000" dirty="0">
                          <a:solidFill>
                            <a:srgbClr val="000000"/>
                          </a:solidFill>
                          <a:latin typeface="Calibri"/>
                          <a:ea typeface="Calibri"/>
                          <a:cs typeface="Times New Roman"/>
                        </a:rPr>
                        <a:t>**</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TBM</a:t>
                      </a:r>
                      <a:r>
                        <a:rPr lang="es-ES" sz="1800" b="1" baseline="30000" dirty="0">
                          <a:solidFill>
                            <a:srgbClr val="000000"/>
                          </a:solidFill>
                          <a:latin typeface="Calibri"/>
                          <a:ea typeface="Calibri"/>
                          <a:cs typeface="Times New Roman"/>
                        </a:rPr>
                        <a:t>**</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TGF </a:t>
                      </a:r>
                      <a:r>
                        <a:rPr lang="es-ES" sz="1800" b="1" baseline="30000" dirty="0">
                          <a:solidFill>
                            <a:srgbClr val="000000"/>
                          </a:solidFill>
                          <a:latin typeface="Calibri"/>
                          <a:ea typeface="Calibri"/>
                          <a:cs typeface="Times New Roman"/>
                        </a:rPr>
                        <a:t>***</a:t>
                      </a:r>
                      <a:endParaRPr lang="es-ES" sz="1800" dirty="0">
                        <a:solidFill>
                          <a:srgbClr val="000000"/>
                        </a:solidFill>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800" b="1" dirty="0">
                          <a:solidFill>
                            <a:srgbClr val="000000"/>
                          </a:solidFill>
                          <a:latin typeface="Calibri"/>
                          <a:ea typeface="Calibri"/>
                          <a:cs typeface="Times New Roman"/>
                        </a:rPr>
                        <a:t>2000 - 2005</a:t>
                      </a: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585</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129</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22,9</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5,0</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2,7</a:t>
                      </a:r>
                      <a:endParaRPr lang="es-ES" sz="1800">
                        <a:solidFill>
                          <a:srgbClr val="000000"/>
                        </a:solidFill>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800" b="1">
                          <a:solidFill>
                            <a:srgbClr val="000000"/>
                          </a:solidFill>
                          <a:latin typeface="Calibri"/>
                          <a:ea typeface="Calibri"/>
                          <a:cs typeface="Times New Roman"/>
                        </a:rPr>
                        <a:t>2010 - 2015</a:t>
                      </a: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598</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161</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19,8</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5,3</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2,4</a:t>
                      </a:r>
                      <a:endParaRPr lang="es-ES" sz="1800" dirty="0">
                        <a:solidFill>
                          <a:srgbClr val="000000"/>
                        </a:solidFill>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800" b="1" dirty="0">
                          <a:solidFill>
                            <a:srgbClr val="000000"/>
                          </a:solidFill>
                          <a:latin typeface="Calibri"/>
                          <a:ea typeface="Calibri"/>
                          <a:cs typeface="Times New Roman"/>
                        </a:rPr>
                        <a:t>2015 </a:t>
                      </a:r>
                      <a:r>
                        <a:rPr lang="es-ES" sz="1800" b="1" dirty="0" smtClean="0">
                          <a:solidFill>
                            <a:srgbClr val="000000"/>
                          </a:solidFill>
                          <a:latin typeface="Calibri"/>
                          <a:ea typeface="Calibri"/>
                          <a:cs typeface="Times New Roman"/>
                        </a:rPr>
                        <a:t>- </a:t>
                      </a:r>
                      <a:r>
                        <a:rPr lang="es-ES" sz="1800" b="1" dirty="0">
                          <a:solidFill>
                            <a:srgbClr val="000000"/>
                          </a:solidFill>
                          <a:latin typeface="Calibri"/>
                          <a:ea typeface="Calibri"/>
                          <a:cs typeface="Times New Roman"/>
                        </a:rPr>
                        <a:t>2020</a:t>
                      </a: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590</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180</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18.3</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5,6</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2,3</a:t>
                      </a:r>
                      <a:endParaRPr lang="es-ES" sz="1800" dirty="0">
                        <a:solidFill>
                          <a:srgbClr val="000000"/>
                        </a:solidFill>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800" b="1" dirty="0">
                          <a:solidFill>
                            <a:srgbClr val="000000"/>
                          </a:solidFill>
                          <a:latin typeface="Calibri"/>
                          <a:ea typeface="Calibri"/>
                          <a:cs typeface="Times New Roman"/>
                        </a:rPr>
                        <a:t>2020 </a:t>
                      </a:r>
                      <a:r>
                        <a:rPr lang="es-ES" sz="1800" b="1" dirty="0" smtClean="0">
                          <a:solidFill>
                            <a:srgbClr val="000000"/>
                          </a:solidFill>
                          <a:latin typeface="Calibri"/>
                          <a:ea typeface="Calibri"/>
                          <a:cs typeface="Times New Roman"/>
                        </a:rPr>
                        <a:t>- </a:t>
                      </a:r>
                      <a:r>
                        <a:rPr lang="es-ES" sz="1800" b="1" dirty="0">
                          <a:solidFill>
                            <a:srgbClr val="000000"/>
                          </a:solidFill>
                          <a:latin typeface="Calibri"/>
                          <a:ea typeface="Calibri"/>
                          <a:cs typeface="Times New Roman"/>
                        </a:rPr>
                        <a:t>2025</a:t>
                      </a: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579</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201</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16,9</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5,9</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2,2</a:t>
                      </a:r>
                      <a:endParaRPr lang="es-ES" sz="1800" dirty="0">
                        <a:solidFill>
                          <a:srgbClr val="000000"/>
                        </a:solidFill>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800" b="1">
                          <a:solidFill>
                            <a:srgbClr val="000000"/>
                          </a:solidFill>
                          <a:latin typeface="Calibri"/>
                          <a:ea typeface="Calibri"/>
                          <a:cs typeface="Times New Roman"/>
                        </a:rPr>
                        <a:t>2070 - 2075</a:t>
                      </a: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427</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470</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10,0</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11,0</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1,8</a:t>
                      </a:r>
                      <a:endParaRPr lang="es-ES" sz="1800" dirty="0">
                        <a:solidFill>
                          <a:srgbClr val="000000"/>
                        </a:solidFill>
                        <a:latin typeface="Calibri"/>
                        <a:ea typeface="Calibri"/>
                        <a:cs typeface="Times New Roman"/>
                      </a:endParaRPr>
                    </a:p>
                  </a:txBody>
                  <a:tcPr marL="68580" marR="68580" marT="0" marB="0"/>
                </a:tc>
              </a:tr>
              <a:tr h="370840">
                <a:tc>
                  <a:txBody>
                    <a:bodyPr/>
                    <a:lstStyle/>
                    <a:p>
                      <a:pPr algn="ctr">
                        <a:lnSpc>
                          <a:spcPct val="115000"/>
                        </a:lnSpc>
                        <a:spcAft>
                          <a:spcPts val="0"/>
                        </a:spcAft>
                      </a:pPr>
                      <a:r>
                        <a:rPr lang="es-ES" sz="1800" b="1" dirty="0">
                          <a:solidFill>
                            <a:srgbClr val="000000"/>
                          </a:solidFill>
                          <a:latin typeface="Calibri"/>
                          <a:ea typeface="Calibri"/>
                          <a:cs typeface="Times New Roman"/>
                        </a:rPr>
                        <a:t>2080 - 2085</a:t>
                      </a: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410</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a:solidFill>
                            <a:srgbClr val="000000"/>
                          </a:solidFill>
                          <a:latin typeface="Calibri"/>
                          <a:ea typeface="Calibri"/>
                          <a:cs typeface="Times New Roman"/>
                        </a:rPr>
                        <a:t>506</a:t>
                      </a:r>
                      <a:endParaRPr lang="es-ES" sz="180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9,7</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12,0</a:t>
                      </a:r>
                      <a:endParaRPr lang="es-ES" sz="1800" dirty="0">
                        <a:solidFill>
                          <a:srgbClr val="000000"/>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800" b="1" dirty="0">
                          <a:solidFill>
                            <a:srgbClr val="000000"/>
                          </a:solidFill>
                          <a:latin typeface="Calibri"/>
                          <a:ea typeface="Calibri"/>
                          <a:cs typeface="Times New Roman"/>
                        </a:rPr>
                        <a:t>1,8</a:t>
                      </a:r>
                      <a:endParaRPr lang="es-ES" sz="1800" dirty="0">
                        <a:solidFill>
                          <a:srgbClr val="000000"/>
                        </a:solidFill>
                        <a:latin typeface="Calibri"/>
                        <a:ea typeface="Calibri"/>
                        <a:cs typeface="Times New Roman"/>
                      </a:endParaRPr>
                    </a:p>
                  </a:txBody>
                  <a:tcPr marL="68580" marR="68580" marT="0" marB="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smtClean="0">
                <a:ln>
                  <a:noFill/>
                </a:ln>
                <a:solidFill>
                  <a:schemeClr val="tx2"/>
                </a:solidFill>
                <a:effectLst/>
                <a:uLnTx/>
                <a:uFillTx/>
                <a:latin typeface="+mj-lt"/>
                <a:ea typeface="+mj-ea"/>
                <a:cs typeface="+mj-cs"/>
              </a:rPr>
              <a:t>EDAD MEDIANA. VENEZUELA</a:t>
            </a: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Marcador de contenido"/>
          <p:cNvSpPr txBox="1">
            <a:spLocks/>
          </p:cNvSpPr>
          <p:nvPr/>
        </p:nvSpPr>
        <p:spPr>
          <a:xfrm>
            <a:off x="457200" y="1935480"/>
            <a:ext cx="8229600" cy="4389120"/>
          </a:xfrm>
          <a:prstGeom prst="rect">
            <a:avLst/>
          </a:prstGeom>
        </p:spPr>
        <p:txBody>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3600" b="0" i="0" u="none" strike="noStrike" kern="1200" cap="none" spc="0" normalizeH="0" baseline="0" noProof="0" dirty="0" smtClean="0">
                <a:ln>
                  <a:noFill/>
                </a:ln>
                <a:solidFill>
                  <a:schemeClr val="tx1"/>
                </a:solidFill>
                <a:effectLst/>
                <a:uLnTx/>
                <a:uFillTx/>
                <a:latin typeface="+mn-lt"/>
                <a:ea typeface="+mn-ea"/>
                <a:cs typeface="+mn-cs"/>
              </a:rPr>
              <a:t>EN 1980: 19,1 AÑOS.</a:t>
            </a:r>
            <a:endParaRPr kumimoji="0" lang="es-ES" sz="3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3600" b="0" i="0" u="none" strike="noStrike" kern="1200" cap="none" spc="0" normalizeH="0" baseline="0" noProof="0" dirty="0" smtClean="0">
                <a:ln>
                  <a:noFill/>
                </a:ln>
                <a:solidFill>
                  <a:schemeClr val="tx1"/>
                </a:solidFill>
                <a:effectLst/>
                <a:uLnTx/>
                <a:uFillTx/>
                <a:latin typeface="+mn-lt"/>
                <a:ea typeface="+mn-ea"/>
                <a:cs typeface="+mn-cs"/>
              </a:rPr>
              <a:t>EN 1990: 21,1 AÑOS.</a:t>
            </a:r>
            <a:endParaRPr kumimoji="0" lang="es-ES" sz="3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3600" b="0" i="0" u="none" strike="noStrike" kern="1200" cap="none" spc="0" normalizeH="0" baseline="0" noProof="0" dirty="0" smtClean="0">
                <a:ln>
                  <a:noFill/>
                </a:ln>
                <a:solidFill>
                  <a:schemeClr val="tx1"/>
                </a:solidFill>
                <a:effectLst/>
                <a:uLnTx/>
                <a:uFillTx/>
                <a:latin typeface="+mn-lt"/>
                <a:ea typeface="+mn-ea"/>
                <a:cs typeface="+mn-cs"/>
              </a:rPr>
              <a:t>EN 2000: 23,3 AÑOS.</a:t>
            </a:r>
            <a:endParaRPr kumimoji="0" lang="es-ES" sz="3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3600" b="0" i="0" u="none" strike="noStrike" kern="1200" cap="none" spc="0" normalizeH="0" baseline="0" noProof="0" dirty="0" smtClean="0">
                <a:ln>
                  <a:noFill/>
                </a:ln>
                <a:solidFill>
                  <a:schemeClr val="tx1"/>
                </a:solidFill>
                <a:effectLst/>
                <a:uLnTx/>
                <a:uFillTx/>
                <a:latin typeface="+mn-lt"/>
                <a:ea typeface="+mn-ea"/>
                <a:cs typeface="+mn-cs"/>
              </a:rPr>
              <a:t>EN 2010: 25,1 AÑOS.</a:t>
            </a:r>
            <a:endParaRPr kumimoji="0" lang="es-ES" sz="3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3600" b="0" i="0" u="none" strike="noStrike" kern="1200" cap="none" spc="0" normalizeH="0" baseline="0" noProof="0" dirty="0" smtClean="0">
                <a:ln>
                  <a:noFill/>
                </a:ln>
                <a:solidFill>
                  <a:schemeClr val="tx1"/>
                </a:solidFill>
                <a:effectLst/>
                <a:uLnTx/>
                <a:uFillTx/>
                <a:latin typeface="+mn-lt"/>
                <a:ea typeface="+mn-ea"/>
                <a:cs typeface="+mn-cs"/>
              </a:rPr>
              <a:t>EN 2020: 29,3 AÑOS.</a:t>
            </a:r>
            <a:endParaRPr kumimoji="0" lang="es-ES" sz="3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3600" b="0" i="0" u="none" strike="noStrike" kern="1200" cap="none" spc="0" normalizeH="0" baseline="0" noProof="0" dirty="0" smtClean="0">
                <a:ln>
                  <a:noFill/>
                </a:ln>
                <a:solidFill>
                  <a:schemeClr val="tx1"/>
                </a:solidFill>
                <a:effectLst/>
                <a:uLnTx/>
                <a:uFillTx/>
                <a:latin typeface="+mn-lt"/>
                <a:ea typeface="+mn-ea"/>
                <a:cs typeface="+mn-cs"/>
              </a:rPr>
              <a:t>EN 2030: 32,5 AÑOS.</a:t>
            </a:r>
            <a:endParaRPr kumimoji="0" lang="es-ES" sz="3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704088"/>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smtClean="0">
                <a:ln>
                  <a:noFill/>
                </a:ln>
                <a:solidFill>
                  <a:schemeClr val="tx2"/>
                </a:solidFill>
                <a:effectLst/>
                <a:uLnTx/>
                <a:uFillTx/>
                <a:latin typeface="+mj-lt"/>
                <a:ea typeface="+mj-ea"/>
                <a:cs typeface="+mj-cs"/>
              </a:rPr>
              <a:t>RITMO DE ENVEJECIMIENTO</a:t>
            </a: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Marcador de contenido"/>
          <p:cNvSpPr txBox="1">
            <a:spLocks/>
          </p:cNvSpPr>
          <p:nvPr/>
        </p:nvSpPr>
        <p:spPr>
          <a:xfrm>
            <a:off x="457200" y="1935480"/>
            <a:ext cx="8229600" cy="4389120"/>
          </a:xfrm>
          <a:prstGeom prst="rect">
            <a:avLst/>
          </a:prstGeom>
        </p:spPr>
        <p:txBody>
          <a:bodyPr>
            <a:normAutofit lnSpcReduction="10000"/>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dirty="0" smtClean="0">
                <a:ln>
                  <a:noFill/>
                </a:ln>
                <a:solidFill>
                  <a:schemeClr val="tx1"/>
                </a:solidFill>
                <a:effectLst/>
                <a:uLnTx/>
                <a:uFillTx/>
                <a:latin typeface="+mn-lt"/>
                <a:ea typeface="+mn-ea"/>
                <a:cs typeface="+mn-cs"/>
              </a:rPr>
              <a:t>En Venezuela el ritmo de aumento de la población con 60 o má</a:t>
            </a:r>
            <a:r>
              <a:rPr kumimoji="0" lang="es-VE" sz="2600" b="0" i="0" u="none" strike="noStrike" kern="1200" cap="none" spc="0" normalizeH="0" baseline="0" noProof="0" dirty="0" smtClean="0">
                <a:ln>
                  <a:noFill/>
                </a:ln>
                <a:solidFill>
                  <a:schemeClr val="tx1"/>
                </a:solidFill>
                <a:effectLst/>
                <a:uLnTx/>
                <a:uFillTx/>
                <a:latin typeface="+mn-lt"/>
                <a:ea typeface="+mn-ea"/>
                <a:cs typeface="+mn-cs"/>
              </a:rPr>
              <a:t>s a</a:t>
            </a:r>
            <a:r>
              <a:rPr kumimoji="0" lang="es-ES_tradnl" sz="2600" b="0" i="0" u="none" strike="noStrike" kern="1200" cap="none" spc="0" normalizeH="0" baseline="0" noProof="0" dirty="0" err="1" smtClean="0">
                <a:ln>
                  <a:noFill/>
                </a:ln>
                <a:solidFill>
                  <a:schemeClr val="tx1"/>
                </a:solidFill>
                <a:effectLst/>
                <a:uLnTx/>
                <a:uFillTx/>
                <a:latin typeface="+mn-lt"/>
                <a:ea typeface="+mn-ea"/>
                <a:cs typeface="+mn-cs"/>
              </a:rPr>
              <a:t>ños</a:t>
            </a:r>
            <a:r>
              <a:rPr kumimoji="0" lang="es-ES_tradnl" sz="2600" b="0" i="0" u="none" strike="noStrike" kern="1200" cap="none" spc="0" normalizeH="0" baseline="0" noProof="0" dirty="0" smtClean="0">
                <a:ln>
                  <a:noFill/>
                </a:ln>
                <a:solidFill>
                  <a:schemeClr val="tx1"/>
                </a:solidFill>
                <a:effectLst/>
                <a:uLnTx/>
                <a:uFillTx/>
                <a:latin typeface="+mn-lt"/>
                <a:ea typeface="+mn-ea"/>
                <a:cs typeface="+mn-cs"/>
              </a:rPr>
              <a:t> de edad se dará en un tiempo bastante menor que en los países europeos.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dirty="0" smtClean="0">
                <a:ln>
                  <a:noFill/>
                </a:ln>
                <a:solidFill>
                  <a:schemeClr val="tx1"/>
                </a:solidFill>
                <a:effectLst/>
                <a:uLnTx/>
                <a:uFillTx/>
                <a:latin typeface="+mn-lt"/>
                <a:ea typeface="+mn-ea"/>
                <a:cs typeface="+mn-cs"/>
              </a:rPr>
              <a:t>En Francia transcurrieron ochenta años para que la población con 60 o más años de edad pasase de representar el 8 por ciento de la población total a ser el 12 por ciento.</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dirty="0" smtClean="0">
                <a:ln>
                  <a:noFill/>
                </a:ln>
                <a:solidFill>
                  <a:schemeClr val="tx1"/>
                </a:solidFill>
                <a:effectLst/>
                <a:uLnTx/>
                <a:uFillTx/>
                <a:latin typeface="+mn-lt"/>
                <a:ea typeface="+mn-ea"/>
                <a:cs typeface="+mn-cs"/>
              </a:rPr>
              <a:t>En Venezuela, su población con esas edades en el año 2000 era el 7 por ciento, estimándose que cincuenta años después</a:t>
            </a:r>
            <a:r>
              <a:rPr kumimoji="0" lang="pt-PT" sz="2600" b="0" i="0" u="none" strike="noStrike" kern="1200" cap="none" spc="0" normalizeH="0" baseline="0" noProof="0" dirty="0" smtClean="0">
                <a:ln>
                  <a:noFill/>
                </a:ln>
                <a:solidFill>
                  <a:schemeClr val="tx1"/>
                </a:solidFill>
                <a:effectLst/>
                <a:uLnTx/>
                <a:uFillTx/>
                <a:latin typeface="+mn-lt"/>
                <a:ea typeface="+mn-ea"/>
                <a:cs typeface="+mn-cs"/>
              </a:rPr>
              <a:t> constituir</a:t>
            </a:r>
            <a:r>
              <a:rPr kumimoji="0" lang="es-ES_tradnl" sz="2600" b="0" i="0" u="none" strike="noStrike" kern="1200" cap="none" spc="0" normalizeH="0" baseline="0" noProof="0" dirty="0" smtClean="0">
                <a:ln>
                  <a:noFill/>
                </a:ln>
                <a:solidFill>
                  <a:schemeClr val="tx1"/>
                </a:solidFill>
                <a:effectLst/>
                <a:uLnTx/>
                <a:uFillTx/>
                <a:latin typeface="+mn-lt"/>
                <a:ea typeface="+mn-ea"/>
                <a:cs typeface="+mn-cs"/>
              </a:rPr>
              <a:t>á el 23 por ciento de la población total venezolana. </a:t>
            </a: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704088"/>
            <a:ext cx="8229600" cy="1143000"/>
          </a:xfrm>
          <a:prstGeom prst="rect">
            <a:avLst/>
          </a:prstGeom>
        </p:spPr>
        <p:txBody>
          <a:bodyPr>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smtClean="0">
                <a:ln>
                  <a:noFill/>
                </a:ln>
                <a:solidFill>
                  <a:schemeClr val="tx2"/>
                </a:solidFill>
                <a:effectLst/>
                <a:uLnTx/>
                <a:uFillTx/>
                <a:latin typeface="+mj-lt"/>
                <a:ea typeface="+mj-ea"/>
                <a:cs typeface="+mj-cs"/>
              </a:rPr>
              <a:t>TENDENCIA CRECIENTE DE LOS AVPP</a:t>
            </a:r>
            <a:endParaRPr kumimoji="0" lang="es-E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3" name="2 Marcador de contenido"/>
          <p:cNvSpPr txBox="1">
            <a:spLocks/>
          </p:cNvSpPr>
          <p:nvPr/>
        </p:nvSpPr>
        <p:spPr>
          <a:xfrm>
            <a:off x="457200" y="1935480"/>
            <a:ext cx="8229600" cy="4389120"/>
          </a:xfrm>
          <a:prstGeom prst="rect">
            <a:avLst/>
          </a:prstGeom>
        </p:spPr>
        <p:txBody>
          <a:bodyPr>
            <a:normAutofit fontScale="85000" lnSpcReduction="10000"/>
          </a:bodyPr>
          <a:lstStyle/>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smtClean="0">
                <a:ln>
                  <a:noFill/>
                </a:ln>
                <a:solidFill>
                  <a:schemeClr val="tx1"/>
                </a:solidFill>
                <a:effectLst/>
                <a:uLnTx/>
                <a:uFillTx/>
                <a:latin typeface="+mn-lt"/>
                <a:ea typeface="+mn-ea"/>
                <a:cs typeface="+mn-cs"/>
              </a:rPr>
              <a:t>En Venezuela, la población que murió en edades de 15 a 64 años sumó en 1970 un total de 474.719 años  potenciales  de  vida  perdidos, (AVPP).</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smtClean="0">
                <a:ln>
                  <a:noFill/>
                </a:ln>
                <a:solidFill>
                  <a:schemeClr val="tx1"/>
                </a:solidFill>
                <a:effectLst/>
                <a:uLnTx/>
                <a:uFillTx/>
                <a:latin typeface="+mn-lt"/>
                <a:ea typeface="+mn-ea"/>
                <a:cs typeface="+mn-cs"/>
              </a:rPr>
              <a:t> En  1995  esa  cifra  alcanzó  los  928.568  años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smtClean="0">
                <a:ln>
                  <a:noFill/>
                </a:ln>
                <a:solidFill>
                  <a:schemeClr val="tx1"/>
                </a:solidFill>
                <a:effectLst/>
                <a:uLnTx/>
                <a:uFillTx/>
                <a:latin typeface="+mn-lt"/>
                <a:ea typeface="+mn-ea"/>
                <a:cs typeface="+mn-cs"/>
              </a:rPr>
              <a:t>En 2000, se perdieron 1.425.081 años de vida potenciales,  y  sin embargo,  para  el  año  2000,  los  programas  del Ministerio  de Salud  y Desarrollo Social privilegiaban la atención materno infantil y la distribución de anticonceptivos (Ministerio de Salud y Desarrollo Social: 2000).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smtClean="0">
                <a:ln>
                  <a:noFill/>
                </a:ln>
                <a:solidFill>
                  <a:schemeClr val="tx1"/>
                </a:solidFill>
                <a:effectLst/>
                <a:uLnTx/>
                <a:uFillTx/>
                <a:latin typeface="+mn-lt"/>
                <a:ea typeface="+mn-ea"/>
                <a:cs typeface="+mn-cs"/>
              </a:rPr>
              <a:t>En 2008, la pérdida fue igual a 1.951.947 AVPP. </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_tradnl" sz="2600" b="0" i="0" u="none" strike="noStrike" kern="1200" cap="none" spc="0" normalizeH="0" baseline="0" noProof="0" smtClean="0">
                <a:ln>
                  <a:noFill/>
                </a:ln>
                <a:solidFill>
                  <a:schemeClr val="tx1"/>
                </a:solidFill>
                <a:effectLst/>
                <a:uLnTx/>
                <a:uFillTx/>
                <a:latin typeface="+mn-lt"/>
                <a:ea typeface="+mn-ea"/>
                <a:cs typeface="+mn-cs"/>
              </a:rPr>
              <a:t>Entre 2000 y 2008, la TAVPP varió de 95 AVPP por cada 1.000 personas con edades ce 15 y 64 años a 108 AVPP por cada mil personas con esas edades </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273</TotalTime>
  <Words>1011</Words>
  <Application>Microsoft Office PowerPoint</Application>
  <PresentationFormat>Presentación en pantalla (4:3)</PresentationFormat>
  <Paragraphs>100</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Flujo</vt:lpstr>
      <vt:lpstr>Diapositiva 1</vt:lpstr>
      <vt:lpstr>Diapositiva 2</vt:lpstr>
      <vt:lpstr>Diapositiva 3</vt:lpstr>
      <vt:lpstr>Diapositiva 4</vt:lpstr>
      <vt:lpstr>MAYOR MORTALIDAD MENOR NATALIDAD</vt:lpstr>
      <vt:lpstr>MORTALIDAD ↑ NATALIDAD ↓ </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29</cp:revision>
  <dcterms:created xsi:type="dcterms:W3CDTF">2014-11-22T10:12:25Z</dcterms:created>
  <dcterms:modified xsi:type="dcterms:W3CDTF">2014-12-04T16:39:30Z</dcterms:modified>
</cp:coreProperties>
</file>