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256" r:id="rId3"/>
    <p:sldId id="257" r:id="rId4"/>
    <p:sldId id="258" r:id="rId5"/>
    <p:sldId id="259" r:id="rId6"/>
    <p:sldId id="283" r:id="rId7"/>
    <p:sldId id="284" r:id="rId8"/>
    <p:sldId id="285" r:id="rId9"/>
    <p:sldId id="286" r:id="rId10"/>
    <p:sldId id="287" r:id="rId11"/>
    <p:sldId id="288" r:id="rId12"/>
    <p:sldId id="289" r:id="rId13"/>
    <p:sldId id="291" r:id="rId14"/>
    <p:sldId id="260" r:id="rId15"/>
    <p:sldId id="261" r:id="rId16"/>
    <p:sldId id="262" r:id="rId17"/>
    <p:sldId id="263" r:id="rId18"/>
    <p:sldId id="264" r:id="rId19"/>
    <p:sldId id="265" r:id="rId20"/>
    <p:sldId id="277" r:id="rId21"/>
    <p:sldId id="278" r:id="rId22"/>
    <p:sldId id="279" r:id="rId23"/>
    <p:sldId id="292" r:id="rId24"/>
    <p:sldId id="293" r:id="rId25"/>
    <p:sldId id="294" r:id="rId2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102F62-4657-4D4B-9434-0A51BE01AF38}" type="datetimeFigureOut">
              <a:rPr lang="es-ES" smtClean="0"/>
              <a:t>27/05/2017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D6EFAB-CE0F-4013-8D13-4C9DEC8BF2EF}" type="slidenum">
              <a:rPr lang="es-ES" smtClean="0"/>
              <a:t>‹Nº›</a:t>
            </a:fld>
            <a:endParaRPr lang="es-ES"/>
          </a:p>
        </p:txBody>
      </p:sp>
    </p:spTree>
    <p:extLst>
      <p:ext uri="{BB962C8B-B14F-4D97-AF65-F5344CB8AC3E}">
        <p14:creationId xmlns:p14="http://schemas.microsoft.com/office/powerpoint/2010/main" val="3509709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fontAlgn="base">
              <a:spcBef>
                <a:spcPct val="0"/>
              </a:spcBef>
              <a:spcAft>
                <a:spcPct val="0"/>
              </a:spcAft>
            </a:pPr>
            <a:fld id="{AB92F2EA-5CE1-43AC-B4A5-06E7B21C3FFD}" type="slidenum">
              <a:rPr lang="en-US" altLang="es-ES" sz="1200">
                <a:solidFill>
                  <a:srgbClr val="000000"/>
                </a:solidFill>
                <a:cs typeface="Arial" charset="0"/>
              </a:rPr>
              <a:pPr algn="r" fontAlgn="base">
                <a:spcBef>
                  <a:spcPct val="0"/>
                </a:spcBef>
                <a:spcAft>
                  <a:spcPct val="0"/>
                </a:spcAft>
              </a:pPr>
              <a:t>12</a:t>
            </a:fld>
            <a:endParaRPr lang="en-US" altLang="es-ES" sz="1200">
              <a:solidFill>
                <a:srgbClr val="000000"/>
              </a:solidFill>
              <a:cs typeface="Arial" charset="0"/>
            </a:endParaRPr>
          </a:p>
        </p:txBody>
      </p:sp>
      <p:sp>
        <p:nvSpPr>
          <p:cNvPr id="16793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793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VE" alt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F6D3200-CDCE-4E32-A2EA-2BF8E5265392}" type="datetimeFigureOut">
              <a:rPr lang="es-ES" smtClean="0"/>
              <a:t>27/05/2017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5C76BE0-A969-4E66-BAD9-3E5B75EF616E}" type="slidenum">
              <a:rPr lang="es-ES" smtClean="0"/>
              <a:t>‹Nº›</a:t>
            </a:fld>
            <a:endParaRPr lang="es-ES"/>
          </a:p>
        </p:txBody>
      </p:sp>
    </p:spTree>
    <p:extLst>
      <p:ext uri="{BB962C8B-B14F-4D97-AF65-F5344CB8AC3E}">
        <p14:creationId xmlns:p14="http://schemas.microsoft.com/office/powerpoint/2010/main" val="2277038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F6D3200-CDCE-4E32-A2EA-2BF8E5265392}" type="datetimeFigureOut">
              <a:rPr lang="es-ES" smtClean="0"/>
              <a:t>27/05/2017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5C76BE0-A969-4E66-BAD9-3E5B75EF616E}" type="slidenum">
              <a:rPr lang="es-ES" smtClean="0"/>
              <a:t>‹Nº›</a:t>
            </a:fld>
            <a:endParaRPr lang="es-ES"/>
          </a:p>
        </p:txBody>
      </p:sp>
    </p:spTree>
    <p:extLst>
      <p:ext uri="{BB962C8B-B14F-4D97-AF65-F5344CB8AC3E}">
        <p14:creationId xmlns:p14="http://schemas.microsoft.com/office/powerpoint/2010/main" val="1420040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F6D3200-CDCE-4E32-A2EA-2BF8E5265392}" type="datetimeFigureOut">
              <a:rPr lang="es-ES" smtClean="0"/>
              <a:t>27/05/2017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5C76BE0-A969-4E66-BAD9-3E5B75EF616E}" type="slidenum">
              <a:rPr lang="es-ES" smtClean="0"/>
              <a:t>‹Nº›</a:t>
            </a:fld>
            <a:endParaRPr lang="es-ES"/>
          </a:p>
        </p:txBody>
      </p:sp>
    </p:spTree>
    <p:extLst>
      <p:ext uri="{BB962C8B-B14F-4D97-AF65-F5344CB8AC3E}">
        <p14:creationId xmlns:p14="http://schemas.microsoft.com/office/powerpoint/2010/main" val="3632570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D91DD9CA-70D1-4CEF-8DF6-7D315CDF2E88}" type="datetimeFigureOut">
              <a:rPr lang="es-ES"/>
              <a:pPr>
                <a:defRPr/>
              </a:pPr>
              <a:t>27/05/2017</a:t>
            </a:fld>
            <a:endParaRPr lang="es-E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s-E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84A8B353-888A-47A1-9C3D-EF1ABCEE2965}" type="slidenum">
              <a:rPr lang="es-ES"/>
              <a:pPr>
                <a:defRPr/>
              </a:pPr>
              <a:t>‹Nº›</a:t>
            </a:fld>
            <a:endParaRPr lang="es-ES"/>
          </a:p>
        </p:txBody>
      </p:sp>
    </p:spTree>
    <p:extLst>
      <p:ext uri="{BB962C8B-B14F-4D97-AF65-F5344CB8AC3E}">
        <p14:creationId xmlns:p14="http://schemas.microsoft.com/office/powerpoint/2010/main" val="2902137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4C5C7194-3D15-4C3A-A4DA-6B14C7ABD889}" type="datetimeFigureOut">
              <a:rPr lang="es-ES"/>
              <a:pPr>
                <a:defRPr/>
              </a:pPr>
              <a:t>27/05/2017</a:t>
            </a:fld>
            <a:endParaRPr lang="es-E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s-E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FC816272-9B39-4F26-80B0-1E637AB2D951}" type="slidenum">
              <a:rPr lang="es-ES"/>
              <a:pPr>
                <a:defRPr/>
              </a:pPr>
              <a:t>‹Nº›</a:t>
            </a:fld>
            <a:endParaRPr lang="es-ES"/>
          </a:p>
        </p:txBody>
      </p:sp>
    </p:spTree>
    <p:extLst>
      <p:ext uri="{BB962C8B-B14F-4D97-AF65-F5344CB8AC3E}">
        <p14:creationId xmlns:p14="http://schemas.microsoft.com/office/powerpoint/2010/main" val="3414930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7509BB78-C742-4821-8367-D4537067BD64}" type="datetimeFigureOut">
              <a:rPr lang="es-ES"/>
              <a:pPr>
                <a:defRPr/>
              </a:pPr>
              <a:t>27/05/2017</a:t>
            </a:fld>
            <a:endParaRPr lang="es-E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s-E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35AB56F9-10F8-4884-AA6F-06BC07F58D4D}" type="slidenum">
              <a:rPr lang="es-ES"/>
              <a:pPr>
                <a:defRPr/>
              </a:pPr>
              <a:t>‹Nº›</a:t>
            </a:fld>
            <a:endParaRPr lang="es-ES"/>
          </a:p>
        </p:txBody>
      </p:sp>
    </p:spTree>
    <p:extLst>
      <p:ext uri="{BB962C8B-B14F-4D97-AF65-F5344CB8AC3E}">
        <p14:creationId xmlns:p14="http://schemas.microsoft.com/office/powerpoint/2010/main" val="2756659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D8D5284F-6C92-4E2E-901D-733B305028A9}" type="datetimeFigureOut">
              <a:rPr lang="es-ES"/>
              <a:pPr>
                <a:defRPr/>
              </a:pPr>
              <a:t>27/05/2017</a:t>
            </a:fld>
            <a:endParaRPr lang="es-E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s-E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0996DBDF-5D2D-4331-B580-726693518548}" type="slidenum">
              <a:rPr lang="es-ES"/>
              <a:pPr>
                <a:defRPr/>
              </a:pPr>
              <a:t>‹Nº›</a:t>
            </a:fld>
            <a:endParaRPr lang="es-ES"/>
          </a:p>
        </p:txBody>
      </p:sp>
    </p:spTree>
    <p:extLst>
      <p:ext uri="{BB962C8B-B14F-4D97-AF65-F5344CB8AC3E}">
        <p14:creationId xmlns:p14="http://schemas.microsoft.com/office/powerpoint/2010/main" val="10025350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4"/>
          </p:nvPr>
        </p:nvSpPr>
        <p:spPr/>
        <p:txBody>
          <a:bodyPr/>
          <a:lstStyle>
            <a:lvl1pPr fontAlgn="base">
              <a:spcBef>
                <a:spcPct val="0"/>
              </a:spcBef>
              <a:spcAft>
                <a:spcPct val="0"/>
              </a:spcAft>
              <a:defRPr>
                <a:latin typeface="Arial" charset="0"/>
                <a:cs typeface="Arial" charset="0"/>
              </a:defRPr>
            </a:lvl1pPr>
          </a:lstStyle>
          <a:p>
            <a:pPr>
              <a:defRPr/>
            </a:pPr>
            <a:fld id="{6AC38892-27AD-42AB-9C00-04CC451E2534}" type="datetimeFigureOut">
              <a:rPr lang="es-ES"/>
              <a:pPr>
                <a:defRPr/>
              </a:pPr>
              <a:t>27/05/2017</a:t>
            </a:fld>
            <a:endParaRPr lang="es-ES"/>
          </a:p>
        </p:txBody>
      </p:sp>
      <p:sp>
        <p:nvSpPr>
          <p:cNvPr id="6" name="Footer Placeholder 5"/>
          <p:cNvSpPr>
            <a:spLocks noGrp="1"/>
          </p:cNvSpPr>
          <p:nvPr>
            <p:ph type="ftr" sz="quarter" idx="15"/>
          </p:nvPr>
        </p:nvSpPr>
        <p:spPr/>
        <p:txBody>
          <a:bodyPr/>
          <a:lstStyle>
            <a:lvl1pPr fontAlgn="base">
              <a:spcBef>
                <a:spcPct val="0"/>
              </a:spcBef>
              <a:spcAft>
                <a:spcPct val="0"/>
              </a:spcAft>
              <a:defRPr>
                <a:latin typeface="Arial" charset="0"/>
                <a:cs typeface="Arial" charset="0"/>
              </a:defRPr>
            </a:lvl1pPr>
          </a:lstStyle>
          <a:p>
            <a:pPr>
              <a:defRPr/>
            </a:pPr>
            <a:endParaRPr lang="es-ES"/>
          </a:p>
        </p:txBody>
      </p:sp>
      <p:sp>
        <p:nvSpPr>
          <p:cNvPr id="7" name="Slide Number Placeholder 6"/>
          <p:cNvSpPr>
            <a:spLocks noGrp="1"/>
          </p:cNvSpPr>
          <p:nvPr>
            <p:ph type="sldNum" sz="quarter" idx="16"/>
          </p:nvPr>
        </p:nvSpPr>
        <p:spPr/>
        <p:txBody>
          <a:bodyPr/>
          <a:lstStyle>
            <a:lvl1pPr fontAlgn="base">
              <a:spcBef>
                <a:spcPct val="0"/>
              </a:spcBef>
              <a:spcAft>
                <a:spcPct val="0"/>
              </a:spcAft>
              <a:defRPr>
                <a:latin typeface="Arial" charset="0"/>
                <a:cs typeface="Arial" charset="0"/>
              </a:defRPr>
            </a:lvl1pPr>
          </a:lstStyle>
          <a:p>
            <a:pPr>
              <a:defRPr/>
            </a:pPr>
            <a:fld id="{E1C935ED-761E-4756-AFC9-AF3AF33EFE42}" type="slidenum">
              <a:rPr lang="es-ES"/>
              <a:pPr>
                <a:defRPr/>
              </a:pPr>
              <a:t>‹Nº›</a:t>
            </a:fld>
            <a:endParaRPr lang="es-ES"/>
          </a:p>
        </p:txBody>
      </p:sp>
    </p:spTree>
    <p:extLst>
      <p:ext uri="{BB962C8B-B14F-4D97-AF65-F5344CB8AC3E}">
        <p14:creationId xmlns:p14="http://schemas.microsoft.com/office/powerpoint/2010/main" val="109045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7"/>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911423FE-D427-4A21-A444-4DC25D39ED42}" type="datetimeFigureOut">
              <a:rPr lang="es-ES"/>
              <a:pPr>
                <a:defRPr/>
              </a:pPr>
              <a:t>27/05/2017</a:t>
            </a:fld>
            <a:endParaRPr lang="es-ES"/>
          </a:p>
        </p:txBody>
      </p:sp>
      <p:sp>
        <p:nvSpPr>
          <p:cNvPr id="6" name="Slide Number Placeholder 8"/>
          <p:cNvSpPr>
            <a:spLocks noGrp="1"/>
          </p:cNvSpPr>
          <p:nvPr>
            <p:ph type="sldNum" sz="quarter" idx="11"/>
          </p:nvPr>
        </p:nvSpPr>
        <p:spPr/>
        <p:txBody>
          <a:bodyPr/>
          <a:lstStyle>
            <a:lvl1pPr fontAlgn="base">
              <a:spcBef>
                <a:spcPct val="0"/>
              </a:spcBef>
              <a:spcAft>
                <a:spcPct val="0"/>
              </a:spcAft>
              <a:defRPr>
                <a:latin typeface="Arial" charset="0"/>
                <a:cs typeface="Arial" charset="0"/>
              </a:defRPr>
            </a:lvl1pPr>
          </a:lstStyle>
          <a:p>
            <a:pPr>
              <a:defRPr/>
            </a:pPr>
            <a:fld id="{44D96F32-6214-4DE9-BD6A-6F4231933826}" type="slidenum">
              <a:rPr lang="es-ES"/>
              <a:pPr>
                <a:defRPr/>
              </a:pPr>
              <a:t>‹Nº›</a:t>
            </a:fld>
            <a:endParaRPr lang="es-ES"/>
          </a:p>
        </p:txBody>
      </p:sp>
      <p:sp>
        <p:nvSpPr>
          <p:cNvPr id="7" name="Footer Placeholder 9"/>
          <p:cNvSpPr>
            <a:spLocks noGrp="1"/>
          </p:cNvSpPr>
          <p:nvPr>
            <p:ph type="ftr" sz="quarter" idx="12"/>
          </p:nvPr>
        </p:nvSpPr>
        <p:spPr/>
        <p:txBody>
          <a:bodyPr/>
          <a:lstStyle>
            <a:lvl1pPr fontAlgn="base">
              <a:spcBef>
                <a:spcPct val="0"/>
              </a:spcBef>
              <a:spcAft>
                <a:spcPct val="0"/>
              </a:spcAft>
              <a:defRPr>
                <a:latin typeface="Arial" charset="0"/>
                <a:cs typeface="Arial" charset="0"/>
              </a:defRPr>
            </a:lvl1pPr>
          </a:lstStyle>
          <a:p>
            <a:pPr>
              <a:defRPr/>
            </a:pPr>
            <a:endParaRPr lang="es-ES"/>
          </a:p>
        </p:txBody>
      </p:sp>
    </p:spTree>
    <p:extLst>
      <p:ext uri="{BB962C8B-B14F-4D97-AF65-F5344CB8AC3E}">
        <p14:creationId xmlns:p14="http://schemas.microsoft.com/office/powerpoint/2010/main" val="26060413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28604CFE-168F-429C-AAC5-97EF34A8885C}" type="datetimeFigureOut">
              <a:rPr lang="es-ES"/>
              <a:pPr>
                <a:defRPr/>
              </a:pPr>
              <a:t>27/05/2017</a:t>
            </a:fld>
            <a:endParaRPr lang="es-E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s-E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63203E96-F5FE-46C1-8620-07A1D8436972}" type="slidenum">
              <a:rPr lang="es-ES"/>
              <a:pPr>
                <a:defRPr/>
              </a:pPr>
              <a:t>‹Nº›</a:t>
            </a:fld>
            <a:endParaRPr lang="es-ES"/>
          </a:p>
        </p:txBody>
      </p:sp>
    </p:spTree>
    <p:extLst>
      <p:ext uri="{BB962C8B-B14F-4D97-AF65-F5344CB8AC3E}">
        <p14:creationId xmlns:p14="http://schemas.microsoft.com/office/powerpoint/2010/main" val="25970289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B5CFBF3A-C8F5-46E1-BF8B-580AB1A348AD}" type="datetimeFigureOut">
              <a:rPr lang="es-ES"/>
              <a:pPr>
                <a:defRPr/>
              </a:pPr>
              <a:t>27/05/2017</a:t>
            </a:fld>
            <a:endParaRPr lang="es-E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s-E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cs typeface="Arial" charset="0"/>
              </a:defRPr>
            </a:lvl1pPr>
          </a:lstStyle>
          <a:p>
            <a:pPr>
              <a:defRPr/>
            </a:pPr>
            <a:fld id="{CCB2EB19-243B-4090-AF72-D5A3DF71CFA9}" type="slidenum">
              <a:rPr lang="es-ES"/>
              <a:pPr>
                <a:defRPr/>
              </a:pPr>
              <a:t>‹Nº›</a:t>
            </a:fld>
            <a:endParaRPr lang="es-ES"/>
          </a:p>
        </p:txBody>
      </p:sp>
    </p:spTree>
    <p:extLst>
      <p:ext uri="{BB962C8B-B14F-4D97-AF65-F5344CB8AC3E}">
        <p14:creationId xmlns:p14="http://schemas.microsoft.com/office/powerpoint/2010/main" val="1708634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F6D3200-CDCE-4E32-A2EA-2BF8E5265392}" type="datetimeFigureOut">
              <a:rPr lang="es-ES" smtClean="0"/>
              <a:t>27/05/2017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5C76BE0-A969-4E66-BAD9-3E5B75EF616E}" type="slidenum">
              <a:rPr lang="es-ES" smtClean="0"/>
              <a:t>‹Nº›</a:t>
            </a:fld>
            <a:endParaRPr lang="es-ES"/>
          </a:p>
        </p:txBody>
      </p:sp>
    </p:spTree>
    <p:extLst>
      <p:ext uri="{BB962C8B-B14F-4D97-AF65-F5344CB8AC3E}">
        <p14:creationId xmlns:p14="http://schemas.microsoft.com/office/powerpoint/2010/main" val="11860895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cSld name="Diapositiva de título">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914400" y="1524000"/>
            <a:ext cx="7623175" cy="1752600"/>
          </a:xfrm>
        </p:spPr>
        <p:txBody>
          <a:bodyPr/>
          <a:lstStyle>
            <a:lvl1pPr>
              <a:defRPr sz="5000"/>
            </a:lvl1pPr>
          </a:lstStyle>
          <a:p>
            <a:r>
              <a:rPr lang="es-ES" altLang="en-US"/>
              <a:t>Haga clic para cambiar el estilo de título	</a:t>
            </a:r>
          </a:p>
        </p:txBody>
      </p:sp>
      <p:sp>
        <p:nvSpPr>
          <p:cNvPr id="3789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s-ES" altLang="en-US"/>
              <a:t>Haga clic para modificar el estilo de subtítulo del patrón</a:t>
            </a:r>
          </a:p>
        </p:txBody>
      </p:sp>
      <p:sp>
        <p:nvSpPr>
          <p:cNvPr id="4" name="Rectangle 4"/>
          <p:cNvSpPr>
            <a:spLocks noGrp="1" noChangeArrowheads="1"/>
          </p:cNvSpPr>
          <p:nvPr>
            <p:ph type="dt" sz="half" idx="10"/>
          </p:nvPr>
        </p:nvSpPr>
        <p:spPr/>
        <p:txBody>
          <a:bodyPr/>
          <a:lstStyle>
            <a:lvl1pPr>
              <a:defRPr>
                <a:solidFill>
                  <a:srgbClr val="000000"/>
                </a:solidFill>
              </a:defRPr>
            </a:lvl1pPr>
          </a:lstStyle>
          <a:p>
            <a:pPr>
              <a:defRPr/>
            </a:pPr>
            <a:fld id="{0D96A68F-97AE-4F7A-81E7-EF53D9237997}" type="datetimeFigureOut">
              <a:rPr lang="es-ES"/>
              <a:pPr>
                <a:defRPr/>
              </a:pPr>
              <a:t>27/05/2017</a:t>
            </a:fld>
            <a:endParaRPr lang="es-ES" altLang="en-US"/>
          </a:p>
        </p:txBody>
      </p:sp>
      <p:sp>
        <p:nvSpPr>
          <p:cNvPr id="5" name="Rectangle 5"/>
          <p:cNvSpPr>
            <a:spLocks noGrp="1" noChangeArrowheads="1"/>
          </p:cNvSpPr>
          <p:nvPr>
            <p:ph type="ftr" sz="quarter" idx="11"/>
          </p:nvPr>
        </p:nvSpPr>
        <p:spPr>
          <a:xfrm>
            <a:off x="3124200" y="6243638"/>
            <a:ext cx="2895600" cy="457200"/>
          </a:xfrm>
        </p:spPr>
        <p:txBody>
          <a:bodyPr/>
          <a:lstStyle>
            <a:lvl1pPr>
              <a:defRPr>
                <a:solidFill>
                  <a:srgbClr val="000000"/>
                </a:solidFill>
              </a:defRPr>
            </a:lvl1pPr>
          </a:lstStyle>
          <a:p>
            <a:pPr>
              <a:defRPr/>
            </a:pPr>
            <a:endParaRPr lang="es-ES" altLang="en-US"/>
          </a:p>
        </p:txBody>
      </p:sp>
      <p:sp>
        <p:nvSpPr>
          <p:cNvPr id="6" name="Rectangle 6"/>
          <p:cNvSpPr>
            <a:spLocks noGrp="1" noChangeArrowheads="1"/>
          </p:cNvSpPr>
          <p:nvPr>
            <p:ph type="sldNum" sz="quarter" idx="12"/>
          </p:nvPr>
        </p:nvSpPr>
        <p:spPr/>
        <p:txBody>
          <a:bodyPr/>
          <a:lstStyle>
            <a:lvl1pPr>
              <a:defRPr>
                <a:solidFill>
                  <a:srgbClr val="000000"/>
                </a:solidFill>
              </a:defRPr>
            </a:lvl1pPr>
          </a:lstStyle>
          <a:p>
            <a:pPr>
              <a:defRPr/>
            </a:pPr>
            <a:fld id="{8515BB47-BDA5-4221-B7AF-1F916C7197A5}" type="slidenum">
              <a:rPr lang="es-ES" altLang="en-US"/>
              <a:pPr>
                <a:defRPr/>
              </a:pPr>
              <a:t>‹Nº›</a:t>
            </a:fld>
            <a:endParaRPr lang="es-ES" altLang="en-US"/>
          </a:p>
        </p:txBody>
      </p:sp>
    </p:spTree>
    <p:extLst>
      <p:ext uri="{BB962C8B-B14F-4D97-AF65-F5344CB8AC3E}">
        <p14:creationId xmlns:p14="http://schemas.microsoft.com/office/powerpoint/2010/main" val="413142979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solidFill>
                  <a:srgbClr val="000000"/>
                </a:solidFill>
              </a:defRPr>
            </a:lvl1pPr>
          </a:lstStyle>
          <a:p>
            <a:pPr>
              <a:defRPr/>
            </a:pPr>
            <a:fld id="{24B9CA76-10AD-4F4C-B1E2-821C3E74FA79}" type="datetimeFigureOut">
              <a:rPr lang="es-ES"/>
              <a:pPr>
                <a:defRPr/>
              </a:pPr>
              <a:t>27/05/2017</a:t>
            </a:fld>
            <a:endParaRPr lang="es-ES" altLang="en-US"/>
          </a:p>
        </p:txBody>
      </p:sp>
      <p:sp>
        <p:nvSpPr>
          <p:cNvPr id="3" name="Marcador de pie de página 2"/>
          <p:cNvSpPr>
            <a:spLocks noGrp="1"/>
          </p:cNvSpPr>
          <p:nvPr>
            <p:ph type="ftr" sz="quarter" idx="11"/>
          </p:nvPr>
        </p:nvSpPr>
        <p:spPr/>
        <p:txBody>
          <a:bodyPr/>
          <a:lstStyle>
            <a:lvl1pPr>
              <a:defRPr>
                <a:solidFill>
                  <a:srgbClr val="000000"/>
                </a:solidFill>
              </a:defRPr>
            </a:lvl1pPr>
          </a:lstStyle>
          <a:p>
            <a:pPr>
              <a:defRPr/>
            </a:pPr>
            <a:endParaRPr lang="es-ES" altLang="en-US"/>
          </a:p>
        </p:txBody>
      </p:sp>
      <p:sp>
        <p:nvSpPr>
          <p:cNvPr id="4" name="Marcador de número de diapositiva 3"/>
          <p:cNvSpPr>
            <a:spLocks noGrp="1"/>
          </p:cNvSpPr>
          <p:nvPr>
            <p:ph type="sldNum" sz="quarter" idx="12"/>
          </p:nvPr>
        </p:nvSpPr>
        <p:spPr/>
        <p:txBody>
          <a:bodyPr/>
          <a:lstStyle>
            <a:lvl1pPr>
              <a:defRPr>
                <a:solidFill>
                  <a:srgbClr val="000000"/>
                </a:solidFill>
              </a:defRPr>
            </a:lvl1pPr>
          </a:lstStyle>
          <a:p>
            <a:pPr>
              <a:defRPr/>
            </a:pPr>
            <a:fld id="{C9DCFEA0-6D2C-4950-9905-3A63E50CB639}" type="slidenum">
              <a:rPr lang="es-ES" altLang="en-US"/>
              <a:pPr>
                <a:defRPr/>
              </a:pPr>
              <a:t>‹Nº›</a:t>
            </a:fld>
            <a:endParaRPr lang="es-ES" altLang="en-US"/>
          </a:p>
        </p:txBody>
      </p:sp>
    </p:spTree>
    <p:extLst>
      <p:ext uri="{BB962C8B-B14F-4D97-AF65-F5344CB8AC3E}">
        <p14:creationId xmlns:p14="http://schemas.microsoft.com/office/powerpoint/2010/main" val="33740872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V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Marcador de fecha 3"/>
          <p:cNvSpPr>
            <a:spLocks noGrp="1"/>
          </p:cNvSpPr>
          <p:nvPr>
            <p:ph type="dt" sz="half" idx="10"/>
          </p:nvPr>
        </p:nvSpPr>
        <p:spPr/>
        <p:txBody>
          <a:bodyPr/>
          <a:lstStyle>
            <a:lvl1pPr>
              <a:defRPr>
                <a:solidFill>
                  <a:srgbClr val="000000"/>
                </a:solidFill>
              </a:defRPr>
            </a:lvl1pPr>
          </a:lstStyle>
          <a:p>
            <a:pPr>
              <a:defRPr/>
            </a:pPr>
            <a:fld id="{E110F977-F792-48DC-A08B-56F7A2AA18E8}" type="datetimeFigureOut">
              <a:rPr lang="es-ES"/>
              <a:pPr>
                <a:defRPr/>
              </a:pPr>
              <a:t>27/05/2017</a:t>
            </a:fld>
            <a:endParaRPr lang="es-ES" altLang="en-US"/>
          </a:p>
        </p:txBody>
      </p:sp>
      <p:sp>
        <p:nvSpPr>
          <p:cNvPr id="5" name="Marcador de pie de página 4"/>
          <p:cNvSpPr>
            <a:spLocks noGrp="1"/>
          </p:cNvSpPr>
          <p:nvPr>
            <p:ph type="ftr" sz="quarter" idx="11"/>
          </p:nvPr>
        </p:nvSpPr>
        <p:spPr/>
        <p:txBody>
          <a:bodyPr/>
          <a:lstStyle>
            <a:lvl1pPr>
              <a:defRPr>
                <a:solidFill>
                  <a:srgbClr val="000000"/>
                </a:solidFill>
              </a:defRPr>
            </a:lvl1pPr>
          </a:lstStyle>
          <a:p>
            <a:pPr>
              <a:defRPr/>
            </a:pPr>
            <a:endParaRPr lang="es-ES" altLang="en-US"/>
          </a:p>
        </p:txBody>
      </p:sp>
      <p:sp>
        <p:nvSpPr>
          <p:cNvPr id="6" name="Marcador de número de diapositiva 5"/>
          <p:cNvSpPr>
            <a:spLocks noGrp="1"/>
          </p:cNvSpPr>
          <p:nvPr>
            <p:ph type="sldNum" sz="quarter" idx="12"/>
          </p:nvPr>
        </p:nvSpPr>
        <p:spPr/>
        <p:txBody>
          <a:bodyPr/>
          <a:lstStyle>
            <a:lvl1pPr>
              <a:defRPr>
                <a:solidFill>
                  <a:srgbClr val="000000"/>
                </a:solidFill>
              </a:defRPr>
            </a:lvl1pPr>
          </a:lstStyle>
          <a:p>
            <a:pPr>
              <a:defRPr/>
            </a:pPr>
            <a:fld id="{98CC4652-5B57-4979-BC72-BCAF1CA00709}" type="slidenum">
              <a:rPr lang="es-ES" altLang="en-US"/>
              <a:pPr>
                <a:defRPr/>
              </a:pPr>
              <a:t>‹Nº›</a:t>
            </a:fld>
            <a:endParaRPr lang="es-ES" altLang="en-US"/>
          </a:p>
        </p:txBody>
      </p:sp>
    </p:spTree>
    <p:extLst>
      <p:ext uri="{BB962C8B-B14F-4D97-AF65-F5344CB8AC3E}">
        <p14:creationId xmlns:p14="http://schemas.microsoft.com/office/powerpoint/2010/main" val="3491741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F6D3200-CDCE-4E32-A2EA-2BF8E5265392}" type="datetimeFigureOut">
              <a:rPr lang="es-ES" smtClean="0"/>
              <a:t>27/05/2017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5C76BE0-A969-4E66-BAD9-3E5B75EF616E}" type="slidenum">
              <a:rPr lang="es-ES" smtClean="0"/>
              <a:t>‹Nº›</a:t>
            </a:fld>
            <a:endParaRPr lang="es-ES"/>
          </a:p>
        </p:txBody>
      </p:sp>
    </p:spTree>
    <p:extLst>
      <p:ext uri="{BB962C8B-B14F-4D97-AF65-F5344CB8AC3E}">
        <p14:creationId xmlns:p14="http://schemas.microsoft.com/office/powerpoint/2010/main" val="343708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F6D3200-CDCE-4E32-A2EA-2BF8E5265392}" type="datetimeFigureOut">
              <a:rPr lang="es-ES" smtClean="0"/>
              <a:t>27/05/2017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5C76BE0-A969-4E66-BAD9-3E5B75EF616E}" type="slidenum">
              <a:rPr lang="es-ES" smtClean="0"/>
              <a:t>‹Nº›</a:t>
            </a:fld>
            <a:endParaRPr lang="es-ES"/>
          </a:p>
        </p:txBody>
      </p:sp>
    </p:spTree>
    <p:extLst>
      <p:ext uri="{BB962C8B-B14F-4D97-AF65-F5344CB8AC3E}">
        <p14:creationId xmlns:p14="http://schemas.microsoft.com/office/powerpoint/2010/main" val="2698160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F6D3200-CDCE-4E32-A2EA-2BF8E5265392}" type="datetimeFigureOut">
              <a:rPr lang="es-ES" smtClean="0"/>
              <a:t>27/05/2017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5C76BE0-A969-4E66-BAD9-3E5B75EF616E}" type="slidenum">
              <a:rPr lang="es-ES" smtClean="0"/>
              <a:t>‹Nº›</a:t>
            </a:fld>
            <a:endParaRPr lang="es-ES"/>
          </a:p>
        </p:txBody>
      </p:sp>
    </p:spTree>
    <p:extLst>
      <p:ext uri="{BB962C8B-B14F-4D97-AF65-F5344CB8AC3E}">
        <p14:creationId xmlns:p14="http://schemas.microsoft.com/office/powerpoint/2010/main" val="318382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F6D3200-CDCE-4E32-A2EA-2BF8E5265392}" type="datetimeFigureOut">
              <a:rPr lang="es-ES" smtClean="0"/>
              <a:t>27/05/2017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5C76BE0-A969-4E66-BAD9-3E5B75EF616E}" type="slidenum">
              <a:rPr lang="es-ES" smtClean="0"/>
              <a:t>‹Nº›</a:t>
            </a:fld>
            <a:endParaRPr lang="es-ES"/>
          </a:p>
        </p:txBody>
      </p:sp>
    </p:spTree>
    <p:extLst>
      <p:ext uri="{BB962C8B-B14F-4D97-AF65-F5344CB8AC3E}">
        <p14:creationId xmlns:p14="http://schemas.microsoft.com/office/powerpoint/2010/main" val="2378651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F6D3200-CDCE-4E32-A2EA-2BF8E5265392}" type="datetimeFigureOut">
              <a:rPr lang="es-ES" smtClean="0"/>
              <a:t>27/05/2017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5C76BE0-A969-4E66-BAD9-3E5B75EF616E}" type="slidenum">
              <a:rPr lang="es-ES" smtClean="0"/>
              <a:t>‹Nº›</a:t>
            </a:fld>
            <a:endParaRPr lang="es-ES"/>
          </a:p>
        </p:txBody>
      </p:sp>
    </p:spTree>
    <p:extLst>
      <p:ext uri="{BB962C8B-B14F-4D97-AF65-F5344CB8AC3E}">
        <p14:creationId xmlns:p14="http://schemas.microsoft.com/office/powerpoint/2010/main" val="1008923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F6D3200-CDCE-4E32-A2EA-2BF8E5265392}" type="datetimeFigureOut">
              <a:rPr lang="es-ES" smtClean="0"/>
              <a:t>27/05/2017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5C76BE0-A969-4E66-BAD9-3E5B75EF616E}" type="slidenum">
              <a:rPr lang="es-ES" smtClean="0"/>
              <a:t>‹Nº›</a:t>
            </a:fld>
            <a:endParaRPr lang="es-ES"/>
          </a:p>
        </p:txBody>
      </p:sp>
    </p:spTree>
    <p:extLst>
      <p:ext uri="{BB962C8B-B14F-4D97-AF65-F5344CB8AC3E}">
        <p14:creationId xmlns:p14="http://schemas.microsoft.com/office/powerpoint/2010/main" val="2885553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F6D3200-CDCE-4E32-A2EA-2BF8E5265392}" type="datetimeFigureOut">
              <a:rPr lang="es-ES" smtClean="0"/>
              <a:t>27/05/2017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5C76BE0-A969-4E66-BAD9-3E5B75EF616E}" type="slidenum">
              <a:rPr lang="es-ES" smtClean="0"/>
              <a:t>‹Nº›</a:t>
            </a:fld>
            <a:endParaRPr lang="es-ES"/>
          </a:p>
        </p:txBody>
      </p:sp>
    </p:spTree>
    <p:extLst>
      <p:ext uri="{BB962C8B-B14F-4D97-AF65-F5344CB8AC3E}">
        <p14:creationId xmlns:p14="http://schemas.microsoft.com/office/powerpoint/2010/main" val="2486019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6D3200-CDCE-4E32-A2EA-2BF8E5265392}" type="datetimeFigureOut">
              <a:rPr lang="es-ES" smtClean="0"/>
              <a:t>27/05/2017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76BE0-A969-4E66-BAD9-3E5B75EF616E}" type="slidenum">
              <a:rPr lang="es-ES" smtClean="0"/>
              <a:t>‹Nº›</a:t>
            </a:fld>
            <a:endParaRPr lang="es-ES"/>
          </a:p>
        </p:txBody>
      </p:sp>
    </p:spTree>
    <p:extLst>
      <p:ext uri="{BB962C8B-B14F-4D97-AF65-F5344CB8AC3E}">
        <p14:creationId xmlns:p14="http://schemas.microsoft.com/office/powerpoint/2010/main" val="1534862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12291"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fontAlgn="auto">
              <a:spcBef>
                <a:spcPts val="0"/>
              </a:spcBef>
              <a:spcAft>
                <a:spcPts val="0"/>
              </a:spcAft>
              <a:defRPr sz="1800">
                <a:solidFill>
                  <a:prstClr val="black">
                    <a:tint val="75000"/>
                  </a:prstClr>
                </a:solidFill>
                <a:latin typeface="Calibri"/>
                <a:cs typeface="+mn-cs"/>
              </a:defRPr>
            </a:lvl1pPr>
          </a:lstStyle>
          <a:p>
            <a:pPr>
              <a:defRPr/>
            </a:pPr>
            <a:fld id="{F55E030B-59FA-4BB1-9D0C-4C004A890C06}" type="slidenum">
              <a:rPr lang="es-ES"/>
              <a:pPr>
                <a:defRPr/>
              </a:pPr>
              <a:t>‹Nº›</a:t>
            </a:fld>
            <a:endParaRPr lang="es-E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endParaRPr lang="es-E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69597103-4E7F-4F9C-B8F7-B56C9B338420}" type="datetimeFigureOut">
              <a:rPr lang="es-ES"/>
              <a:pPr>
                <a:defRPr/>
              </a:pPr>
              <a:t>27/05/2017</a:t>
            </a:fld>
            <a:endParaRPr lang="es-ES"/>
          </a:p>
        </p:txBody>
      </p:sp>
    </p:spTree>
    <p:extLst>
      <p:ext uri="{BB962C8B-B14F-4D97-AF65-F5344CB8AC3E}">
        <p14:creationId xmlns:p14="http://schemas.microsoft.com/office/powerpoint/2010/main" val="2533978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hyperlink" Target="http://ec.europa.eu/environment/beyond_gdp/indicators_en.html" TargetMode="External"/><Relationship Id="rId2" Type="http://schemas.openxmlformats.org/officeDocument/2006/relationships/hyperlink" Target="http://ec.europa.eu/environment/beyond_gdp/index_en.html" TargetMode="External"/><Relationship Id="rId1" Type="http://schemas.openxmlformats.org/officeDocument/2006/relationships/slideLayout" Target="../slideLayouts/slideLayout15.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hyperlink" Target="http://wikiprogress.org/" TargetMode="External"/><Relationship Id="rId2" Type="http://schemas.openxmlformats.org/officeDocument/2006/relationships/hyperlink" Target="http://www.pippanorris.com/" TargetMode="Externa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hemeOverride" Target="../theme/themeOverride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hemeOverride" Target="../theme/themeOverride2.xml"/></Relationships>
</file>

<file path=ppt/slides/_rels/slide2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99592" y="1700808"/>
            <a:ext cx="7344816" cy="1440160"/>
          </a:xfrm>
        </p:spPr>
        <p:txBody>
          <a:bodyPr>
            <a:noAutofit/>
          </a:bodyPr>
          <a:lstStyle/>
          <a:p>
            <a:r>
              <a:rPr lang="es-ES" sz="2000" dirty="0" smtClean="0"/>
              <a:t>Doctorado Ciencias Sociales. FACES.</a:t>
            </a:r>
            <a:br>
              <a:rPr lang="es-ES" sz="2000" dirty="0" smtClean="0"/>
            </a:br>
            <a:r>
              <a:rPr lang="es-ES" sz="2000" dirty="0" smtClean="0"/>
              <a:t>Línea: </a:t>
            </a:r>
            <a:r>
              <a:rPr lang="es-ES" sz="2000" b="1" dirty="0" smtClean="0"/>
              <a:t>Población y Sociedad</a:t>
            </a:r>
            <a:r>
              <a:rPr lang="es-ES" sz="2000" dirty="0" smtClean="0"/>
              <a:t/>
            </a:r>
            <a:br>
              <a:rPr lang="es-ES" sz="2000" dirty="0" smtClean="0"/>
            </a:br>
            <a:r>
              <a:rPr lang="es-ES" sz="2000" dirty="0" smtClean="0"/>
              <a:t>Seminario: </a:t>
            </a:r>
            <a:r>
              <a:rPr lang="es-ES" sz="2000" i="1" dirty="0" smtClean="0"/>
              <a:t>Mediciones Alternativas de Desarrollo y Bienestar</a:t>
            </a:r>
            <a:r>
              <a:rPr lang="es-ES" sz="2000" dirty="0" smtClean="0"/>
              <a:t/>
            </a:r>
            <a:br>
              <a:rPr lang="es-ES" sz="2000" dirty="0" smtClean="0"/>
            </a:br>
            <a:r>
              <a:rPr lang="es-ES" sz="2000" dirty="0" smtClean="0"/>
              <a:t>Emilio Osorio y Mauricio Phélan C</a:t>
            </a:r>
            <a:br>
              <a:rPr lang="es-ES" sz="2000" dirty="0" smtClean="0"/>
            </a:br>
            <a:r>
              <a:rPr lang="es-ES" sz="3600" dirty="0" smtClean="0"/>
              <a:t/>
            </a:r>
            <a:br>
              <a:rPr lang="es-ES" sz="3600" dirty="0" smtClean="0"/>
            </a:br>
            <a:endParaRPr lang="es-ES" sz="3600" dirty="0"/>
          </a:p>
        </p:txBody>
      </p:sp>
      <p:sp>
        <p:nvSpPr>
          <p:cNvPr id="3" name="2 Subtítulo"/>
          <p:cNvSpPr>
            <a:spLocks noGrp="1"/>
          </p:cNvSpPr>
          <p:nvPr>
            <p:ph type="subTitle" idx="1"/>
          </p:nvPr>
        </p:nvSpPr>
        <p:spPr>
          <a:xfrm>
            <a:off x="1475656" y="3212976"/>
            <a:ext cx="6336704" cy="2376264"/>
          </a:xfrm>
        </p:spPr>
        <p:txBody>
          <a:bodyPr>
            <a:normAutofit/>
          </a:bodyPr>
          <a:lstStyle/>
          <a:p>
            <a:r>
              <a:rPr lang="es-ES" sz="2800" dirty="0" smtClean="0">
                <a:solidFill>
                  <a:schemeClr val="tx2">
                    <a:lumMod val="75000"/>
                  </a:schemeClr>
                </a:solidFill>
              </a:rPr>
              <a:t>Clase I</a:t>
            </a:r>
          </a:p>
          <a:p>
            <a:r>
              <a:rPr lang="es-ES" sz="2800" dirty="0" smtClean="0">
                <a:solidFill>
                  <a:schemeClr val="tx2">
                    <a:lumMod val="75000"/>
                  </a:schemeClr>
                </a:solidFill>
              </a:rPr>
              <a:t>Sobre mediciones alternativas de bienestar. Colección y Clasificación.</a:t>
            </a:r>
          </a:p>
          <a:p>
            <a:r>
              <a:rPr lang="es-ES" sz="2400" dirty="0" smtClean="0">
                <a:solidFill>
                  <a:schemeClr val="tx2">
                    <a:lumMod val="75000"/>
                  </a:schemeClr>
                </a:solidFill>
              </a:rPr>
              <a:t>Jhoner Perdomo y Mauricio Phélan C.</a:t>
            </a:r>
            <a:endParaRPr lang="es-ES" sz="2400" dirty="0">
              <a:solidFill>
                <a:schemeClr val="tx2">
                  <a:lumMod val="75000"/>
                </a:schemeClr>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188640"/>
            <a:ext cx="9271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6161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defRPr/>
            </a:pPr>
            <a:r>
              <a:rPr lang="es-ES" sz="3200" dirty="0" smtClean="0"/>
              <a:t>Comisión Sur: Recomendaciones</a:t>
            </a:r>
            <a:endParaRPr lang="es-ES" sz="3200" dirty="0"/>
          </a:p>
        </p:txBody>
      </p:sp>
      <p:sp>
        <p:nvSpPr>
          <p:cNvPr id="207874" name="2 Marcador de contenido"/>
          <p:cNvSpPr>
            <a:spLocks noGrp="1"/>
          </p:cNvSpPr>
          <p:nvPr>
            <p:ph idx="1"/>
          </p:nvPr>
        </p:nvSpPr>
        <p:spPr>
          <a:xfrm>
            <a:off x="457200" y="1052513"/>
            <a:ext cx="8229600" cy="5078412"/>
          </a:xfrm>
        </p:spPr>
        <p:txBody>
          <a:bodyPr/>
          <a:lstStyle/>
          <a:p>
            <a:pPr marL="457200" indent="-457200">
              <a:buFont typeface="Cambria" pitchFamily="18" charset="0"/>
              <a:buAutoNum type="arabicPeriod"/>
            </a:pPr>
            <a:r>
              <a:rPr lang="es-ES" sz="1800" smtClean="0"/>
              <a:t>Orientar la compilación de un conjunto de indicadores sociales sencillos y de fácil comprensión, más que a la elaboración de un índice sintético. </a:t>
            </a:r>
          </a:p>
          <a:p>
            <a:pPr marL="457200" indent="-457200">
              <a:buFont typeface="Cambria" pitchFamily="18" charset="0"/>
              <a:buAutoNum type="arabicPeriod"/>
            </a:pPr>
            <a:r>
              <a:rPr lang="es-ES" sz="1800" smtClean="0"/>
              <a:t>Dejar abierta la opción para que los países pudiesen elaborar índices con base a sus posibilidades y recursos</a:t>
            </a:r>
          </a:p>
          <a:p>
            <a:pPr marL="457200" indent="-457200">
              <a:buFont typeface="Cambria" pitchFamily="18" charset="0"/>
              <a:buAutoNum type="arabicPeriod"/>
            </a:pPr>
            <a:r>
              <a:rPr lang="es-ES" sz="1800" smtClean="0"/>
              <a:t>Los indicadores a compilarse, además sencillos, debían ser de bajo costo operacional y capaces de ser desagregados por sexo, edad, territorio y grupos socioeconómicos.</a:t>
            </a:r>
          </a:p>
          <a:p>
            <a:pPr marL="457200" indent="-457200">
              <a:buFont typeface="Cambria" pitchFamily="18" charset="0"/>
              <a:buAutoNum type="arabicPeriod"/>
            </a:pPr>
            <a:r>
              <a:rPr lang="es-ES" sz="1800" smtClean="0"/>
              <a:t>Poner atención a las llamadas poblaciones invisibilizadas, como por ejemplo  la población femenina y el sector informal de la economía. </a:t>
            </a:r>
          </a:p>
          <a:p>
            <a:pPr marL="457200" indent="-457200">
              <a:buFont typeface="Cambria" pitchFamily="18" charset="0"/>
              <a:buAutoNum type="arabicPeriod"/>
            </a:pPr>
            <a:r>
              <a:rPr lang="es-ES" sz="1800" smtClean="0"/>
              <a:t>Se propone adoptar 3 indicadores para evaluar las consecuencias de los programas de ajuste sobre la población y el ambiente: </a:t>
            </a:r>
            <a:r>
              <a:rPr lang="es-ES" sz="1800" i="1" smtClean="0"/>
              <a:t>Porcentaje de la población cuyo ingreso se encuentre por debajo del nivel de pobreza; Proporción de escolares que repiten o abandonan  los estudios; y Contaminación y uso indiscriminado y destructivo de los recursos naturales.</a:t>
            </a:r>
            <a:r>
              <a:rPr lang="es-ES" sz="1800" smtClean="0"/>
              <a:t> De manera complementaria, se sugieren también 3 indicadores relacionados con las políticas para aliviar los efectos de la crisis sobre las poblaciones más vulnerables: </a:t>
            </a:r>
            <a:r>
              <a:rPr lang="es-ES" sz="1800" i="1" smtClean="0"/>
              <a:t>Índice de Mortalidad Infantil de menores de 5 años; Bajo Peso al Nacer; y Peso y Talla según edad.</a:t>
            </a:r>
          </a:p>
        </p:txBody>
      </p:sp>
    </p:spTree>
    <p:extLst>
      <p:ext uri="{BB962C8B-B14F-4D97-AF65-F5344CB8AC3E}">
        <p14:creationId xmlns:p14="http://schemas.microsoft.com/office/powerpoint/2010/main" val="2042352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92150"/>
            <a:ext cx="7620000" cy="725488"/>
          </a:xfrm>
        </p:spPr>
        <p:txBody>
          <a:bodyPr/>
          <a:lstStyle/>
          <a:p>
            <a:pPr>
              <a:defRPr/>
            </a:pPr>
            <a:r>
              <a:rPr lang="es-ES" dirty="0" smtClean="0"/>
              <a:t>Recomendaciones…</a:t>
            </a:r>
            <a:br>
              <a:rPr lang="es-ES" dirty="0" smtClean="0"/>
            </a:br>
            <a:r>
              <a:rPr lang="es-ES" dirty="0"/>
              <a:t/>
            </a:r>
            <a:br>
              <a:rPr lang="es-ES" dirty="0"/>
            </a:br>
            <a:endParaRPr lang="es-ES" dirty="0"/>
          </a:p>
        </p:txBody>
      </p:sp>
      <p:sp>
        <p:nvSpPr>
          <p:cNvPr id="208898" name="2 Marcador de contenido"/>
          <p:cNvSpPr>
            <a:spLocks noGrp="1"/>
          </p:cNvSpPr>
          <p:nvPr>
            <p:ph idx="1"/>
          </p:nvPr>
        </p:nvSpPr>
        <p:spPr>
          <a:xfrm>
            <a:off x="457200" y="1341438"/>
            <a:ext cx="7620000" cy="5059362"/>
          </a:xfrm>
        </p:spPr>
        <p:txBody>
          <a:bodyPr/>
          <a:lstStyle/>
          <a:p>
            <a:pPr marL="457200" indent="-457200">
              <a:buFont typeface="Cambria" pitchFamily="18" charset="0"/>
              <a:buAutoNum type="arabicPeriod"/>
            </a:pPr>
            <a:r>
              <a:rPr lang="es-ES" sz="2000" smtClean="0"/>
              <a:t>Sobre los Sistemas de Información </a:t>
            </a:r>
            <a:r>
              <a:rPr lang="es-ES" sz="2000" i="1" smtClean="0"/>
              <a:t>“… para mejorar la administración de servicios sociales de comunidades locales que permitan su autodesarrollo.  Estos sistemas, que han demostrado una notable efectividad en varios países del Sur, deben ser desarrollados con la participación de las comunidades locales para hacer posible la identificación de los problemas según sus propias percepciones, así como de sus recursos potenciales y el uso de tecnologías sociales locales”</a:t>
            </a:r>
          </a:p>
          <a:p>
            <a:pPr marL="457200" indent="-457200">
              <a:buFont typeface="Cambria" pitchFamily="18" charset="0"/>
              <a:buAutoNum type="arabicPeriod"/>
            </a:pPr>
            <a:r>
              <a:rPr lang="es-ES" sz="2000" smtClean="0"/>
              <a:t>Generar indicadores transparentes y tangibles que las personas puedan entender fácilmente y vincularlos con sus propias vidas, bien para el diseño de políticas o para la toma de decisiones. </a:t>
            </a:r>
          </a:p>
        </p:txBody>
      </p:sp>
    </p:spTree>
    <p:extLst>
      <p:ext uri="{BB962C8B-B14F-4D97-AF65-F5344CB8AC3E}">
        <p14:creationId xmlns:p14="http://schemas.microsoft.com/office/powerpoint/2010/main" val="3310206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bwMode="auto"/>
        <p:txBody>
          <a:bodyPr wrap="square" numCol="1" anchorCtr="0" compatLnSpc="1">
            <a:prstTxWarp prst="textNoShape">
              <a:avLst/>
            </a:prstTxWarp>
          </a:bodyPr>
          <a:lstStyle/>
          <a:p>
            <a:pPr algn="ctr" eaLnBrk="1" hangingPunct="1">
              <a:defRPr/>
            </a:pPr>
            <a:r>
              <a:rPr lang="es-ES_tradnl" altLang="es-ES" sz="2500" b="1" dirty="0" smtClean="0"/>
              <a:t>MOMENTO II</a:t>
            </a:r>
            <a:br>
              <a:rPr lang="es-ES_tradnl" altLang="es-ES" sz="2500" b="1" dirty="0" smtClean="0"/>
            </a:br>
            <a:r>
              <a:rPr lang="es-ES_tradnl" altLang="es-ES" sz="2500" b="1" dirty="0" smtClean="0"/>
              <a:t>El Desarrollo Humano y sus índices asociados</a:t>
            </a:r>
            <a:endParaRPr lang="en-US" altLang="es-ES" sz="2500" b="1" dirty="0" smtClean="0"/>
          </a:p>
        </p:txBody>
      </p:sp>
      <p:sp>
        <p:nvSpPr>
          <p:cNvPr id="166914" name="Rectangle 3"/>
          <p:cNvSpPr>
            <a:spLocks noGrp="1" noChangeArrowheads="1"/>
          </p:cNvSpPr>
          <p:nvPr>
            <p:ph type="body" idx="4294967295"/>
          </p:nvPr>
        </p:nvSpPr>
        <p:spPr>
          <a:xfrm>
            <a:off x="0" y="1600200"/>
            <a:ext cx="7620000" cy="4800600"/>
          </a:xfrm>
        </p:spPr>
        <p:txBody>
          <a:bodyPr/>
          <a:lstStyle/>
          <a:p>
            <a:pPr eaLnBrk="1" hangingPunct="1"/>
            <a:r>
              <a:rPr lang="es-ES_tradnl" altLang="es-ES" sz="1700" dirty="0" smtClean="0"/>
              <a:t>Principio de los 90´ s iniciativa del PNUD apoya en A Sen, </a:t>
            </a:r>
            <a:r>
              <a:rPr lang="es-ES_tradnl" altLang="es-ES" sz="1700" dirty="0" err="1" smtClean="0"/>
              <a:t>Mahbul</a:t>
            </a:r>
            <a:r>
              <a:rPr lang="es-ES_tradnl" altLang="es-ES" sz="1700" dirty="0" smtClean="0"/>
              <a:t> </a:t>
            </a:r>
            <a:r>
              <a:rPr lang="es-ES_tradnl" altLang="es-ES" sz="1700" dirty="0" err="1" smtClean="0"/>
              <a:t>Ul</a:t>
            </a:r>
            <a:r>
              <a:rPr lang="es-ES_tradnl" altLang="es-ES" sz="1700" dirty="0" smtClean="0"/>
              <a:t> </a:t>
            </a:r>
            <a:r>
              <a:rPr lang="es-ES_tradnl" altLang="es-ES" sz="1700" dirty="0" err="1" smtClean="0"/>
              <a:t>Haq</a:t>
            </a:r>
            <a:endParaRPr lang="es-ES_tradnl" altLang="es-ES" sz="1700" dirty="0" smtClean="0"/>
          </a:p>
          <a:p>
            <a:pPr eaLnBrk="1" hangingPunct="1"/>
            <a:r>
              <a:rPr lang="es-ES_tradnl" altLang="es-ES" sz="1700" dirty="0" smtClean="0"/>
              <a:t>El Desarrollo Humano va mucho más allá del ingreso y el crecimiento económico, abarcando las </a:t>
            </a:r>
            <a:r>
              <a:rPr lang="es-ES_tradnl" altLang="es-ES" sz="1700" b="1" dirty="0" smtClean="0"/>
              <a:t>potencialidades</a:t>
            </a:r>
            <a:r>
              <a:rPr lang="es-ES_tradnl" altLang="es-ES" sz="1700" dirty="0" smtClean="0"/>
              <a:t> y </a:t>
            </a:r>
            <a:r>
              <a:rPr lang="es-ES_tradnl" altLang="es-ES" sz="1700" b="1" dirty="0" smtClean="0"/>
              <a:t>capacidades</a:t>
            </a:r>
            <a:r>
              <a:rPr lang="es-ES_tradnl" altLang="es-ES" sz="1700" dirty="0" smtClean="0"/>
              <a:t> de la población. </a:t>
            </a:r>
          </a:p>
          <a:p>
            <a:pPr eaLnBrk="1" hangingPunct="1"/>
            <a:r>
              <a:rPr lang="es-ES_tradnl" altLang="es-ES" sz="1700" dirty="0" smtClean="0"/>
              <a:t>El desarrollo humano nos entrega un enfoque normativo para la acción.</a:t>
            </a:r>
            <a:r>
              <a:rPr lang="es-ES_tradnl" altLang="es-ES" dirty="0" smtClean="0"/>
              <a:t> </a:t>
            </a:r>
            <a:endParaRPr lang="en-US" altLang="es-ES" dirty="0" smtClean="0"/>
          </a:p>
        </p:txBody>
      </p:sp>
      <p:pic>
        <p:nvPicPr>
          <p:cNvPr id="166915" name="Picture 5"/>
          <p:cNvPicPr>
            <a:picLocks noChangeAspect="1" noChangeArrowheads="1"/>
          </p:cNvPicPr>
          <p:nvPr/>
        </p:nvPicPr>
        <p:blipFill>
          <a:blip r:embed="rId3"/>
          <a:srcRect/>
          <a:stretch>
            <a:fillRect/>
          </a:stretch>
        </p:blipFill>
        <p:spPr bwMode="auto">
          <a:xfrm>
            <a:off x="5219700" y="4437063"/>
            <a:ext cx="2933700" cy="1552575"/>
          </a:xfrm>
          <a:prstGeom prst="rect">
            <a:avLst/>
          </a:prstGeom>
          <a:noFill/>
          <a:ln w="9525">
            <a:noFill/>
            <a:miter lim="800000"/>
            <a:headEnd/>
            <a:tailEnd/>
          </a:ln>
        </p:spPr>
      </p:pic>
    </p:spTree>
    <p:extLst>
      <p:ext uri="{BB962C8B-B14F-4D97-AF65-F5344CB8AC3E}">
        <p14:creationId xmlns:p14="http://schemas.microsoft.com/office/powerpoint/2010/main" val="318378518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bwMode="auto"/>
        <p:txBody>
          <a:bodyPr wrap="square" numCol="1" anchor="t" anchorCtr="0" compatLnSpc="1">
            <a:prstTxWarp prst="textNoShape">
              <a:avLst/>
            </a:prstTxWarp>
          </a:bodyPr>
          <a:lstStyle/>
          <a:p>
            <a:pPr algn="ctr" eaLnBrk="1" hangingPunct="1">
              <a:defRPr/>
            </a:pPr>
            <a:r>
              <a:rPr lang="es-VE" altLang="es-ES" sz="2800" dirty="0" smtClean="0"/>
              <a:t>Momento III</a:t>
            </a:r>
            <a:br>
              <a:rPr lang="es-VE" altLang="es-ES" sz="2800" dirty="0" smtClean="0"/>
            </a:br>
            <a:r>
              <a:rPr lang="es-VE" altLang="es-ES" sz="2800" dirty="0" smtClean="0"/>
              <a:t>Comisión sobre la Medición del Desarrollo Económico y del Progreso Social (CMPEPS)</a:t>
            </a:r>
            <a:endParaRPr lang="es-ES" altLang="es-ES" sz="2800" dirty="0" smtClean="0"/>
          </a:p>
        </p:txBody>
      </p:sp>
      <p:sp>
        <p:nvSpPr>
          <p:cNvPr id="178178" name="Rectangle 3"/>
          <p:cNvSpPr>
            <a:spLocks noGrp="1" noChangeArrowheads="1"/>
          </p:cNvSpPr>
          <p:nvPr>
            <p:ph type="body" idx="4294967295"/>
          </p:nvPr>
        </p:nvSpPr>
        <p:spPr>
          <a:xfrm>
            <a:off x="468313" y="1700213"/>
            <a:ext cx="7620000" cy="4800600"/>
          </a:xfrm>
        </p:spPr>
        <p:txBody>
          <a:bodyPr/>
          <a:lstStyle/>
          <a:p>
            <a:pPr marL="495300" indent="-381000" eaLnBrk="1" hangingPunct="1">
              <a:buFont typeface="Arial" charset="0"/>
              <a:buNone/>
            </a:pPr>
            <a:r>
              <a:rPr lang="es-ES" altLang="es-ES" sz="2000" b="1" dirty="0" smtClean="0"/>
              <a:t>La comisión tenía como misión cuatro aspectos: </a:t>
            </a:r>
          </a:p>
          <a:p>
            <a:pPr marL="495300" indent="-381000" eaLnBrk="1" hangingPunct="1">
              <a:buFont typeface="Wingdings" pitchFamily="2" charset="2"/>
              <a:buAutoNum type="arabicPeriod"/>
            </a:pPr>
            <a:r>
              <a:rPr lang="es-ES" altLang="es-ES" sz="1600" dirty="0" smtClean="0"/>
              <a:t>Determinar los límites del PIB para medir el progreso social. Reexaminar los problemas relativos a su medición;</a:t>
            </a:r>
          </a:p>
          <a:p>
            <a:pPr marL="495300" indent="-381000" eaLnBrk="1" hangingPunct="1">
              <a:buFont typeface="Wingdings" pitchFamily="2" charset="2"/>
              <a:buAutoNum type="arabicPeriod"/>
            </a:pPr>
            <a:r>
              <a:rPr lang="es-ES" altLang="es-ES" sz="1600" dirty="0" smtClean="0"/>
              <a:t>Identificar datos adicionales para medir el progreso social; </a:t>
            </a:r>
          </a:p>
          <a:p>
            <a:pPr marL="495300" indent="-381000" eaLnBrk="1" hangingPunct="1">
              <a:buFont typeface="Wingdings" pitchFamily="2" charset="2"/>
              <a:buAutoNum type="arabicPeriod"/>
            </a:pPr>
            <a:r>
              <a:rPr lang="es-ES" altLang="es-ES" sz="1600" dirty="0" smtClean="0"/>
              <a:t>Evaluar la viabilidad de instrumentos alternativos de medición y </a:t>
            </a:r>
          </a:p>
          <a:p>
            <a:pPr marL="495300" indent="-381000" eaLnBrk="1" hangingPunct="1">
              <a:buFont typeface="Wingdings" pitchFamily="2" charset="2"/>
              <a:buAutoNum type="arabicPeriod"/>
            </a:pPr>
            <a:r>
              <a:rPr lang="es-ES" altLang="es-ES" sz="1600" dirty="0" smtClean="0"/>
              <a:t>Debatir sobre formas más apropiada para la presentación de datos estadísticos.</a:t>
            </a:r>
          </a:p>
        </p:txBody>
      </p:sp>
      <p:pic>
        <p:nvPicPr>
          <p:cNvPr id="178179" name="Picture 6"/>
          <p:cNvPicPr>
            <a:picLocks noChangeAspect="1" noChangeArrowheads="1"/>
          </p:cNvPicPr>
          <p:nvPr/>
        </p:nvPicPr>
        <p:blipFill>
          <a:blip r:embed="rId2"/>
          <a:srcRect/>
          <a:stretch>
            <a:fillRect/>
          </a:stretch>
        </p:blipFill>
        <p:spPr bwMode="auto">
          <a:xfrm>
            <a:off x="2771775" y="4076700"/>
            <a:ext cx="3024188" cy="1655763"/>
          </a:xfrm>
          <a:prstGeom prst="rect">
            <a:avLst/>
          </a:prstGeom>
          <a:noFill/>
          <a:ln w="9525">
            <a:noFill/>
            <a:miter lim="800000"/>
            <a:headEnd/>
            <a:tailEnd/>
          </a:ln>
        </p:spPr>
      </p:pic>
    </p:spTree>
    <p:extLst>
      <p:ext uri="{BB962C8B-B14F-4D97-AF65-F5344CB8AC3E}">
        <p14:creationId xmlns:p14="http://schemas.microsoft.com/office/powerpoint/2010/main" val="356829811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bwMode="auto"/>
        <p:txBody>
          <a:bodyPr wrap="square" numCol="1" anchor="t" anchorCtr="0" compatLnSpc="1">
            <a:prstTxWarp prst="textNoShape">
              <a:avLst/>
            </a:prstTxWarp>
          </a:bodyPr>
          <a:lstStyle/>
          <a:p>
            <a:pPr>
              <a:defRPr/>
            </a:pPr>
            <a:r>
              <a:rPr lang="es-VE" altLang="es-ES" sz="3200" smtClean="0"/>
              <a:t>Comisión sobre la Medición del Desarrollo Económico y del Progreso Social (CMPEPS)</a:t>
            </a:r>
            <a:endParaRPr lang="es-ES" altLang="es-ES" sz="3200" smtClean="0"/>
          </a:p>
        </p:txBody>
      </p:sp>
      <p:sp>
        <p:nvSpPr>
          <p:cNvPr id="179202" name="Rectangle 3"/>
          <p:cNvSpPr>
            <a:spLocks noGrp="1" noChangeArrowheads="1"/>
          </p:cNvSpPr>
          <p:nvPr>
            <p:ph type="body" idx="4294967295"/>
          </p:nvPr>
        </p:nvSpPr>
        <p:spPr>
          <a:xfrm>
            <a:off x="755650" y="2205038"/>
            <a:ext cx="6864350" cy="4195762"/>
          </a:xfrm>
        </p:spPr>
        <p:txBody>
          <a:bodyPr/>
          <a:lstStyle/>
          <a:p>
            <a:pPr marL="495300" indent="-381000"/>
            <a:r>
              <a:rPr lang="es-ES" altLang="es-ES" sz="1900" b="1" smtClean="0"/>
              <a:t>Recomendaciones relativas al PNB</a:t>
            </a:r>
          </a:p>
          <a:p>
            <a:pPr marL="495300" indent="-381000">
              <a:buFont typeface="Wingdings" pitchFamily="2" charset="2"/>
              <a:buAutoNum type="arabicPeriod"/>
            </a:pPr>
            <a:r>
              <a:rPr lang="es-ES" altLang="es-ES" sz="1700" i="1" smtClean="0"/>
              <a:t>En la evaluación del bienestar material, considerar más a los ingresos y al consumo, que a la producción</a:t>
            </a:r>
            <a:r>
              <a:rPr lang="es-ES" altLang="es-ES" sz="1700" smtClean="0"/>
              <a:t>. </a:t>
            </a:r>
          </a:p>
          <a:p>
            <a:pPr marL="495300" indent="-381000">
              <a:buFont typeface="Wingdings" pitchFamily="2" charset="2"/>
              <a:buAutoNum type="arabicPeriod"/>
            </a:pPr>
            <a:r>
              <a:rPr lang="es-ES" altLang="es-ES" sz="1700" i="1" smtClean="0"/>
              <a:t>Colocar el énfasis en la perspectiva de los hogares</a:t>
            </a:r>
            <a:r>
              <a:rPr lang="es-ES" altLang="es-ES" sz="1700" smtClean="0"/>
              <a:t>. </a:t>
            </a:r>
          </a:p>
          <a:p>
            <a:pPr marL="495300" indent="-381000">
              <a:buFont typeface="Wingdings" pitchFamily="2" charset="2"/>
              <a:buAutoNum type="arabicPeriod"/>
            </a:pPr>
            <a:r>
              <a:rPr lang="es-ES" altLang="es-ES" sz="1700" i="1" smtClean="0"/>
              <a:t>Tomar en cuenta tanto la riqueza o patrimonio como los ingresos y al consumo</a:t>
            </a:r>
            <a:r>
              <a:rPr lang="es-ES" altLang="es-ES" sz="1700" smtClean="0"/>
              <a:t>. </a:t>
            </a:r>
          </a:p>
          <a:p>
            <a:pPr marL="495300" indent="-381000">
              <a:buFont typeface="Wingdings" pitchFamily="2" charset="2"/>
              <a:buAutoNum type="arabicPeriod"/>
            </a:pPr>
            <a:r>
              <a:rPr lang="es-ES" altLang="es-ES" sz="1700" i="1" smtClean="0"/>
              <a:t>Otorgar mayor importancia a la distribución de los ingreso, del consumo y de las riquezas.</a:t>
            </a:r>
            <a:r>
              <a:rPr lang="es-ES" altLang="es-ES" sz="1700" smtClean="0"/>
              <a:t> </a:t>
            </a:r>
          </a:p>
          <a:p>
            <a:pPr marL="495300" indent="-381000">
              <a:buFont typeface="Wingdings" pitchFamily="2" charset="2"/>
              <a:buAutoNum type="arabicPeriod"/>
            </a:pPr>
            <a:r>
              <a:rPr lang="es-ES" altLang="es-ES" sz="1700" i="1" smtClean="0"/>
              <a:t>Ampliar la medición del ingreso hacia actividades no mercantiles</a:t>
            </a:r>
            <a:r>
              <a:rPr lang="es-ES" altLang="es-ES" sz="1700" smtClean="0"/>
              <a:t>. </a:t>
            </a:r>
          </a:p>
        </p:txBody>
      </p:sp>
      <p:pic>
        <p:nvPicPr>
          <p:cNvPr id="179203" name="Picture 6"/>
          <p:cNvPicPr>
            <a:picLocks noChangeAspect="1" noChangeArrowheads="1"/>
          </p:cNvPicPr>
          <p:nvPr/>
        </p:nvPicPr>
        <p:blipFill>
          <a:blip r:embed="rId2"/>
          <a:srcRect/>
          <a:stretch>
            <a:fillRect/>
          </a:stretch>
        </p:blipFill>
        <p:spPr bwMode="auto">
          <a:xfrm>
            <a:off x="5508625" y="5013325"/>
            <a:ext cx="3024188" cy="1655763"/>
          </a:xfrm>
          <a:prstGeom prst="rect">
            <a:avLst/>
          </a:prstGeom>
          <a:noFill/>
          <a:ln w="9525">
            <a:noFill/>
            <a:miter lim="800000"/>
            <a:headEnd/>
            <a:tailEnd/>
          </a:ln>
        </p:spPr>
      </p:pic>
      <p:pic>
        <p:nvPicPr>
          <p:cNvPr id="179204" name="Picture 6"/>
          <p:cNvPicPr>
            <a:picLocks noChangeAspect="1" noChangeArrowheads="1"/>
          </p:cNvPicPr>
          <p:nvPr/>
        </p:nvPicPr>
        <p:blipFill>
          <a:blip r:embed="rId2"/>
          <a:srcRect/>
          <a:stretch>
            <a:fillRect/>
          </a:stretch>
        </p:blipFill>
        <p:spPr bwMode="auto">
          <a:xfrm>
            <a:off x="5508625" y="5013325"/>
            <a:ext cx="3024188" cy="1655763"/>
          </a:xfrm>
          <a:prstGeom prst="rect">
            <a:avLst/>
          </a:prstGeom>
          <a:noFill/>
          <a:ln w="9525">
            <a:noFill/>
            <a:miter lim="800000"/>
            <a:headEnd/>
            <a:tailEnd/>
          </a:ln>
        </p:spPr>
      </p:pic>
    </p:spTree>
    <p:extLst>
      <p:ext uri="{BB962C8B-B14F-4D97-AF65-F5344CB8AC3E}">
        <p14:creationId xmlns:p14="http://schemas.microsoft.com/office/powerpoint/2010/main" val="2398537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bwMode="auto"/>
        <p:txBody>
          <a:bodyPr wrap="square" numCol="1" anchor="t" anchorCtr="0" compatLnSpc="1">
            <a:prstTxWarp prst="textNoShape">
              <a:avLst/>
            </a:prstTxWarp>
          </a:bodyPr>
          <a:lstStyle/>
          <a:p>
            <a:pPr>
              <a:defRPr/>
            </a:pPr>
            <a:r>
              <a:rPr lang="es-VE" altLang="es-ES" sz="3200" smtClean="0"/>
              <a:t>Comisión sobre la Medición del Desarrollo Económico y del Progreso Social (CMPEPS)</a:t>
            </a:r>
            <a:endParaRPr lang="es-ES" altLang="es-ES" sz="3200" smtClean="0"/>
          </a:p>
        </p:txBody>
      </p:sp>
      <p:sp>
        <p:nvSpPr>
          <p:cNvPr id="180226" name="Rectangle 3"/>
          <p:cNvSpPr>
            <a:spLocks noGrp="1" noChangeArrowheads="1"/>
          </p:cNvSpPr>
          <p:nvPr>
            <p:ph type="body" idx="4294967295"/>
          </p:nvPr>
        </p:nvSpPr>
        <p:spPr>
          <a:xfrm>
            <a:off x="971550" y="1773238"/>
            <a:ext cx="6648450" cy="4627562"/>
          </a:xfrm>
        </p:spPr>
        <p:txBody>
          <a:bodyPr/>
          <a:lstStyle/>
          <a:p>
            <a:pPr>
              <a:lnSpc>
                <a:spcPct val="80000"/>
              </a:lnSpc>
            </a:pPr>
            <a:r>
              <a:rPr lang="es-ES" altLang="es-ES" sz="1900" b="1" smtClean="0"/>
              <a:t>Recomendaciones relativas a la Calidad de Vida</a:t>
            </a:r>
          </a:p>
          <a:p>
            <a:pPr>
              <a:lnSpc>
                <a:spcPct val="80000"/>
              </a:lnSpc>
              <a:buFont typeface="Wingdings" pitchFamily="2" charset="2"/>
              <a:buAutoNum type="arabicPeriod"/>
            </a:pPr>
            <a:r>
              <a:rPr lang="es-ES" altLang="es-ES" sz="1800" i="1" smtClean="0"/>
              <a:t>La calidad de vida depende de las condiciones objetivas en las cuales se encuentran las personas y de sus capacidades. Un esfuerzo particular para la aplicación de mediciones confiables sobre relaciones sociales, participación en la vida política, inseguridad. </a:t>
            </a:r>
          </a:p>
          <a:p>
            <a:pPr>
              <a:lnSpc>
                <a:spcPct val="80000"/>
              </a:lnSpc>
              <a:buFont typeface="Wingdings" pitchFamily="2" charset="2"/>
              <a:buAutoNum type="arabicPeriod"/>
            </a:pPr>
            <a:r>
              <a:rPr lang="es-ES" altLang="es-ES" sz="1800" i="1" smtClean="0"/>
              <a:t>Los indicadores de calidad de vida en todas sus dimensiones proporcionar una evaluación exhaustiva y global de las desigualdades. </a:t>
            </a:r>
          </a:p>
          <a:p>
            <a:pPr>
              <a:lnSpc>
                <a:spcPct val="80000"/>
              </a:lnSpc>
              <a:buFont typeface="Wingdings" pitchFamily="2" charset="2"/>
              <a:buAutoNum type="arabicPeriod"/>
            </a:pPr>
            <a:r>
              <a:rPr lang="es-ES" altLang="es-ES" sz="1800" i="1" smtClean="0"/>
              <a:t>Las encuestas de Calidad de Vida deben ser diseñadas para evaluar la relación entre sus aspectos de cada persona, y ésta información debería ser utilizada para la definición de políticas públicas en diferentes campos. </a:t>
            </a:r>
            <a:endParaRPr lang="es-ES" altLang="es-ES" sz="1800" smtClean="0"/>
          </a:p>
          <a:p>
            <a:pPr>
              <a:lnSpc>
                <a:spcPct val="80000"/>
              </a:lnSpc>
              <a:buFont typeface="Wingdings" pitchFamily="2" charset="2"/>
              <a:buAutoNum type="arabicPeriod"/>
            </a:pPr>
            <a:r>
              <a:rPr lang="es-ES" altLang="es-ES" sz="1800" i="1" smtClean="0"/>
              <a:t>Los Institutos de Estadística deberían proporcionar suficientes datos para agregar diferentes dimensiones de la calidad de vida y construir diferentes índices.</a:t>
            </a:r>
          </a:p>
          <a:p>
            <a:pPr>
              <a:lnSpc>
                <a:spcPct val="80000"/>
              </a:lnSpc>
              <a:buFont typeface="Wingdings" pitchFamily="2" charset="2"/>
              <a:buAutoNum type="arabicPeriod"/>
            </a:pPr>
            <a:r>
              <a:rPr lang="es-ES" altLang="es-ES" sz="1800" i="1" smtClean="0"/>
              <a:t>Las mediciones tanto objetivas como subjetivas proporcionan información esencial sobre la calidad de vida. Los Institutos de Estadística deben incorporar en sus encuestas preguntas sobre la evaluación que las personas hacen de sus vidas, de sus experiencias y de sus prioridades.</a:t>
            </a:r>
            <a:r>
              <a:rPr lang="es-ES" altLang="es-ES" sz="1800" smtClean="0"/>
              <a:t> </a:t>
            </a:r>
          </a:p>
        </p:txBody>
      </p:sp>
      <p:pic>
        <p:nvPicPr>
          <p:cNvPr id="180227" name="Picture 6"/>
          <p:cNvPicPr>
            <a:picLocks noChangeAspect="1" noChangeArrowheads="1"/>
          </p:cNvPicPr>
          <p:nvPr/>
        </p:nvPicPr>
        <p:blipFill>
          <a:blip r:embed="rId2"/>
          <a:srcRect/>
          <a:stretch>
            <a:fillRect/>
          </a:stretch>
        </p:blipFill>
        <p:spPr bwMode="auto">
          <a:xfrm>
            <a:off x="6300788" y="882650"/>
            <a:ext cx="2195512" cy="1203325"/>
          </a:xfrm>
          <a:prstGeom prst="rect">
            <a:avLst/>
          </a:prstGeom>
          <a:noFill/>
          <a:ln w="9525">
            <a:noFill/>
            <a:miter lim="800000"/>
            <a:headEnd/>
            <a:tailEnd/>
          </a:ln>
        </p:spPr>
      </p:pic>
    </p:spTree>
    <p:extLst>
      <p:ext uri="{BB962C8B-B14F-4D97-AF65-F5344CB8AC3E}">
        <p14:creationId xmlns:p14="http://schemas.microsoft.com/office/powerpoint/2010/main" val="172755743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bwMode="auto"/>
        <p:txBody>
          <a:bodyPr wrap="square" numCol="1" anchor="t" anchorCtr="0" compatLnSpc="1">
            <a:prstTxWarp prst="textNoShape">
              <a:avLst/>
            </a:prstTxWarp>
          </a:bodyPr>
          <a:lstStyle/>
          <a:p>
            <a:pPr>
              <a:defRPr/>
            </a:pPr>
            <a:r>
              <a:rPr lang="es-VE" altLang="es-ES" sz="3200" smtClean="0"/>
              <a:t>Comisión sobre la Medición del Desarrollo Económico y del Progreso Social (CMPEPS)</a:t>
            </a:r>
            <a:endParaRPr lang="es-ES" altLang="es-ES" sz="3200" smtClean="0"/>
          </a:p>
        </p:txBody>
      </p:sp>
      <p:sp>
        <p:nvSpPr>
          <p:cNvPr id="181250" name="Rectangle 3"/>
          <p:cNvSpPr>
            <a:spLocks noGrp="1" noChangeArrowheads="1"/>
          </p:cNvSpPr>
          <p:nvPr>
            <p:ph type="body" idx="4294967295"/>
          </p:nvPr>
        </p:nvSpPr>
        <p:spPr>
          <a:xfrm>
            <a:off x="468313" y="2057400"/>
            <a:ext cx="7620000" cy="4800600"/>
          </a:xfrm>
        </p:spPr>
        <p:txBody>
          <a:bodyPr/>
          <a:lstStyle/>
          <a:p>
            <a:pPr marL="571500" indent="-457200"/>
            <a:r>
              <a:rPr lang="es-ES" altLang="es-ES" sz="1900" b="1" smtClean="0"/>
              <a:t>Recomendaciones relativas a la sustentabilidad y al ambiente</a:t>
            </a:r>
          </a:p>
          <a:p>
            <a:pPr marL="571500" indent="-457200">
              <a:buFont typeface="Wingdings" pitchFamily="2" charset="2"/>
              <a:buAutoNum type="arabicPeriod"/>
            </a:pPr>
            <a:r>
              <a:rPr lang="es-ES" altLang="es-ES" sz="1700" i="1" smtClean="0"/>
              <a:t>La evaluación sobre la sustentabilidad requiere un panel (tablero de instrumentos) de indicadores bien definidos. Los componentes de ese panel debería tener como aspecto distintivo la posibilidad de ser interpretados como variaciones de ciertos “stocks” subyacentes. </a:t>
            </a:r>
          </a:p>
          <a:p>
            <a:pPr marL="571500" indent="-457200">
              <a:buFont typeface="Wingdings" pitchFamily="2" charset="2"/>
              <a:buAutoNum type="arabicPeriod"/>
            </a:pPr>
            <a:r>
              <a:rPr lang="es-ES" altLang="es-ES" sz="1700" i="1" smtClean="0"/>
              <a:t>Los aspectos ambientales de la sustentabilidad merecen un estudio separado que se fundamente en una batería de indicadores seleccionados con cuidado. Es importante que al menos alguno de éstos indicadores señalas las amenazas al ambiente.</a:t>
            </a:r>
            <a:r>
              <a:rPr lang="es-ES" altLang="es-ES" sz="1700" smtClean="0"/>
              <a:t> </a:t>
            </a:r>
          </a:p>
        </p:txBody>
      </p:sp>
      <p:pic>
        <p:nvPicPr>
          <p:cNvPr id="181251" name="Picture 6"/>
          <p:cNvPicPr>
            <a:picLocks noChangeAspect="1" noChangeArrowheads="1"/>
          </p:cNvPicPr>
          <p:nvPr/>
        </p:nvPicPr>
        <p:blipFill>
          <a:blip r:embed="rId2"/>
          <a:srcRect/>
          <a:stretch>
            <a:fillRect/>
          </a:stretch>
        </p:blipFill>
        <p:spPr bwMode="auto">
          <a:xfrm>
            <a:off x="5292725" y="5084763"/>
            <a:ext cx="2808288" cy="1538287"/>
          </a:xfrm>
          <a:prstGeom prst="rect">
            <a:avLst/>
          </a:prstGeom>
          <a:noFill/>
          <a:ln w="9525">
            <a:noFill/>
            <a:miter lim="800000"/>
            <a:headEnd/>
            <a:tailEnd/>
          </a:ln>
        </p:spPr>
      </p:pic>
    </p:spTree>
    <p:extLst>
      <p:ext uri="{BB962C8B-B14F-4D97-AF65-F5344CB8AC3E}">
        <p14:creationId xmlns:p14="http://schemas.microsoft.com/office/powerpoint/2010/main" val="50722373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bwMode="auto"/>
        <p:txBody>
          <a:bodyPr wrap="square" numCol="1" anchor="t" anchorCtr="0" compatLnSpc="1">
            <a:prstTxWarp prst="textNoShape">
              <a:avLst/>
            </a:prstTxWarp>
          </a:bodyPr>
          <a:lstStyle/>
          <a:p>
            <a:pPr>
              <a:defRPr/>
            </a:pPr>
            <a:r>
              <a:rPr lang="es-VE" altLang="es-ES" sz="3200" smtClean="0"/>
              <a:t>Comisión sobre la Medición del Desarrollo Económico y del Progreso Social (CMPEPS)</a:t>
            </a:r>
            <a:endParaRPr lang="es-ES" altLang="es-ES" sz="3200" smtClean="0"/>
          </a:p>
        </p:txBody>
      </p:sp>
      <p:sp>
        <p:nvSpPr>
          <p:cNvPr id="182274" name="Rectangle 3"/>
          <p:cNvSpPr>
            <a:spLocks noGrp="1" noChangeArrowheads="1"/>
          </p:cNvSpPr>
          <p:nvPr>
            <p:ph type="body" idx="4294967295"/>
          </p:nvPr>
        </p:nvSpPr>
        <p:spPr>
          <a:xfrm>
            <a:off x="900113" y="2133600"/>
            <a:ext cx="6719887" cy="4267200"/>
          </a:xfrm>
        </p:spPr>
        <p:txBody>
          <a:bodyPr/>
          <a:lstStyle/>
          <a:p>
            <a:pPr marL="619125" indent="-504825" algn="ctr">
              <a:buFont typeface="Arial" charset="0"/>
              <a:buNone/>
            </a:pPr>
            <a:r>
              <a:rPr lang="es-VE" altLang="es-ES" sz="2400" u="sng" smtClean="0"/>
              <a:t>Dimensiones</a:t>
            </a:r>
            <a:r>
              <a:rPr lang="es-VE" altLang="es-ES" sz="2400" smtClean="0"/>
              <a:t> para medición </a:t>
            </a:r>
            <a:r>
              <a:rPr lang="es-VE" altLang="es-ES" sz="2400" b="1" smtClean="0"/>
              <a:t>pluridimensional.</a:t>
            </a:r>
            <a:endParaRPr lang="es-ES" altLang="es-ES" sz="2400" b="1" smtClean="0"/>
          </a:p>
          <a:p>
            <a:pPr marL="619125" indent="-504825">
              <a:buFont typeface="Wingdings" pitchFamily="2" charset="2"/>
              <a:buAutoNum type="arabicPeriod"/>
            </a:pPr>
            <a:r>
              <a:rPr lang="es-ES" altLang="es-ES" sz="2000" smtClean="0"/>
              <a:t>Las Condiciones de vida materiales (ingreso, consumo y riqueza)</a:t>
            </a:r>
          </a:p>
          <a:p>
            <a:pPr marL="619125" indent="-504825">
              <a:buFont typeface="Wingdings" pitchFamily="2" charset="2"/>
              <a:buAutoNum type="arabicPeriod"/>
            </a:pPr>
            <a:r>
              <a:rPr lang="es-ES" altLang="es-ES" sz="2000" smtClean="0"/>
              <a:t>La Salud</a:t>
            </a:r>
          </a:p>
          <a:p>
            <a:pPr marL="619125" indent="-504825">
              <a:buFont typeface="Wingdings" pitchFamily="2" charset="2"/>
              <a:buAutoNum type="arabicPeriod"/>
            </a:pPr>
            <a:r>
              <a:rPr lang="es-ES" altLang="es-ES" sz="2000" smtClean="0"/>
              <a:t>La Educación</a:t>
            </a:r>
          </a:p>
          <a:p>
            <a:pPr marL="619125" indent="-504825">
              <a:buFont typeface="Wingdings" pitchFamily="2" charset="2"/>
              <a:buAutoNum type="arabicPeriod"/>
            </a:pPr>
            <a:r>
              <a:rPr lang="es-ES" altLang="es-ES" sz="2000" smtClean="0"/>
              <a:t>Las actividades personales, y dentro de éstas el trabajo</a:t>
            </a:r>
          </a:p>
          <a:p>
            <a:pPr marL="619125" indent="-504825">
              <a:buFont typeface="Wingdings" pitchFamily="2" charset="2"/>
              <a:buAutoNum type="arabicPeriod"/>
            </a:pPr>
            <a:r>
              <a:rPr lang="es-ES" altLang="es-ES" sz="2000" smtClean="0"/>
              <a:t>La participación en la vida política y la </a:t>
            </a:r>
            <a:r>
              <a:rPr lang="es-ES" altLang="es-ES" sz="2000" i="1" smtClean="0"/>
              <a:t>gobernanza</a:t>
            </a:r>
          </a:p>
          <a:p>
            <a:pPr marL="619125" indent="-504825">
              <a:buFont typeface="Wingdings" pitchFamily="2" charset="2"/>
              <a:buAutoNum type="arabicPeriod"/>
            </a:pPr>
            <a:r>
              <a:rPr lang="es-ES" altLang="es-ES" sz="2000" smtClean="0"/>
              <a:t>Los lazos y las relaciones sociales</a:t>
            </a:r>
          </a:p>
          <a:p>
            <a:pPr marL="619125" indent="-504825">
              <a:buFont typeface="Wingdings" pitchFamily="2" charset="2"/>
              <a:buAutoNum type="arabicPeriod"/>
            </a:pPr>
            <a:r>
              <a:rPr lang="es-ES" altLang="es-ES" sz="2000" smtClean="0"/>
              <a:t>El ambiente (estado presente y porvenir)</a:t>
            </a:r>
          </a:p>
          <a:p>
            <a:pPr marL="619125" indent="-504825">
              <a:buFont typeface="Wingdings" pitchFamily="2" charset="2"/>
              <a:buAutoNum type="arabicPeriod"/>
            </a:pPr>
            <a:r>
              <a:rPr lang="es-ES" altLang="es-ES" sz="2000" smtClean="0"/>
              <a:t>La inseguridad, tanto económica como física</a:t>
            </a:r>
          </a:p>
        </p:txBody>
      </p:sp>
      <p:pic>
        <p:nvPicPr>
          <p:cNvPr id="182275" name="Picture 6"/>
          <p:cNvPicPr>
            <a:picLocks noChangeAspect="1" noChangeArrowheads="1"/>
          </p:cNvPicPr>
          <p:nvPr/>
        </p:nvPicPr>
        <p:blipFill>
          <a:blip r:embed="rId2"/>
          <a:srcRect/>
          <a:stretch>
            <a:fillRect/>
          </a:stretch>
        </p:blipFill>
        <p:spPr bwMode="auto">
          <a:xfrm>
            <a:off x="6443663" y="5241925"/>
            <a:ext cx="2520950" cy="1381125"/>
          </a:xfrm>
          <a:prstGeom prst="rect">
            <a:avLst/>
          </a:prstGeom>
          <a:noFill/>
          <a:ln w="9525">
            <a:noFill/>
            <a:miter lim="800000"/>
            <a:headEnd/>
            <a:tailEnd/>
          </a:ln>
        </p:spPr>
      </p:pic>
    </p:spTree>
    <p:extLst>
      <p:ext uri="{BB962C8B-B14F-4D97-AF65-F5344CB8AC3E}">
        <p14:creationId xmlns:p14="http://schemas.microsoft.com/office/powerpoint/2010/main" val="401343096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p:cNvSpPr>
          <p:nvPr>
            <p:ph type="title" idx="4294967295"/>
          </p:nvPr>
        </p:nvSpPr>
        <p:spPr bwMode="auto"/>
        <p:txBody>
          <a:bodyPr wrap="square" numCol="1" anchorCtr="0" compatLnSpc="1">
            <a:prstTxWarp prst="textNoShape">
              <a:avLst/>
            </a:prstTxWarp>
          </a:bodyPr>
          <a:lstStyle/>
          <a:p>
            <a:pPr>
              <a:defRPr/>
            </a:pPr>
            <a:r>
              <a:rPr lang="es-VE" sz="3800" smtClean="0"/>
              <a:t>Más allá del PIB (</a:t>
            </a:r>
            <a:r>
              <a:rPr lang="es-VE" sz="3800" i="1" smtClean="0"/>
              <a:t>Beyond GDP</a:t>
            </a:r>
            <a:r>
              <a:rPr lang="es-VE" sz="3800" smtClean="0"/>
              <a:t>)</a:t>
            </a:r>
            <a:endParaRPr lang="es-ES" sz="3800" smtClean="0"/>
          </a:p>
        </p:txBody>
      </p:sp>
      <p:sp>
        <p:nvSpPr>
          <p:cNvPr id="183298" name="Rectangle 3"/>
          <p:cNvSpPr>
            <a:spLocks noGrp="1"/>
          </p:cNvSpPr>
          <p:nvPr>
            <p:ph type="body" idx="4294967295"/>
          </p:nvPr>
        </p:nvSpPr>
        <p:spPr>
          <a:xfrm>
            <a:off x="468313" y="1628775"/>
            <a:ext cx="8229600" cy="4525963"/>
          </a:xfrm>
        </p:spPr>
        <p:txBody>
          <a:bodyPr/>
          <a:lstStyle/>
          <a:p>
            <a:r>
              <a:rPr lang="es-ES" sz="1600" dirty="0" smtClean="0">
                <a:latin typeface="Times New Roman" pitchFamily="18" charset="0"/>
              </a:rPr>
              <a:t>Iniciativa lanzada por el </a:t>
            </a:r>
            <a:r>
              <a:rPr lang="es-ES" sz="1600" b="1" dirty="0" smtClean="0">
                <a:latin typeface="Times New Roman" pitchFamily="18" charset="0"/>
              </a:rPr>
              <a:t>Club de Roma</a:t>
            </a:r>
            <a:r>
              <a:rPr lang="es-ES" sz="1600" dirty="0" smtClean="0">
                <a:latin typeface="Times New Roman" pitchFamily="18" charset="0"/>
              </a:rPr>
              <a:t>, la </a:t>
            </a:r>
            <a:r>
              <a:rPr lang="es-ES" sz="1600" i="1" dirty="0" smtClean="0">
                <a:latin typeface="Times New Roman" pitchFamily="18" charset="0"/>
              </a:rPr>
              <a:t>Comisi</a:t>
            </a:r>
            <a:r>
              <a:rPr lang="es-ES" sz="1600" i="1" dirty="0" smtClean="0"/>
              <a:t>ó</a:t>
            </a:r>
            <a:r>
              <a:rPr lang="es-ES" sz="1600" i="1" dirty="0" smtClean="0">
                <a:latin typeface="Times New Roman" pitchFamily="18" charset="0"/>
              </a:rPr>
              <a:t>n Europea</a:t>
            </a:r>
            <a:r>
              <a:rPr lang="es-ES" sz="1600" dirty="0" smtClean="0">
                <a:latin typeface="Times New Roman" pitchFamily="18" charset="0"/>
              </a:rPr>
              <a:t>, el </a:t>
            </a:r>
            <a:r>
              <a:rPr lang="es-ES" sz="1600" b="1" dirty="0" smtClean="0">
                <a:latin typeface="Times New Roman" pitchFamily="18" charset="0"/>
              </a:rPr>
              <a:t>Parlamento Europeo</a:t>
            </a:r>
            <a:r>
              <a:rPr lang="es-ES" sz="1600" dirty="0" smtClean="0">
                <a:latin typeface="Times New Roman" pitchFamily="18" charset="0"/>
              </a:rPr>
              <a:t>, el </a:t>
            </a:r>
            <a:r>
              <a:rPr lang="es-ES" sz="1600" b="1" dirty="0" smtClean="0">
                <a:latin typeface="Times New Roman" pitchFamily="18" charset="0"/>
              </a:rPr>
              <a:t>OECD</a:t>
            </a:r>
            <a:r>
              <a:rPr lang="es-ES" sz="1600" dirty="0" smtClean="0">
                <a:latin typeface="Times New Roman" pitchFamily="18" charset="0"/>
              </a:rPr>
              <a:t> y el </a:t>
            </a:r>
            <a:r>
              <a:rPr lang="es-ES" sz="1600" b="1" dirty="0" smtClean="0">
                <a:latin typeface="Times New Roman" pitchFamily="18" charset="0"/>
              </a:rPr>
              <a:t>WWF </a:t>
            </a:r>
            <a:r>
              <a:rPr lang="es-ES" sz="1600" dirty="0" smtClean="0">
                <a:latin typeface="Times New Roman" pitchFamily="18" charset="0"/>
              </a:rPr>
              <a:t>en 2007.</a:t>
            </a:r>
          </a:p>
          <a:p>
            <a:r>
              <a:rPr lang="es-ES" sz="1600" dirty="0" smtClean="0">
                <a:latin typeface="Times New Roman" pitchFamily="18" charset="0"/>
              </a:rPr>
              <a:t>Evaluar problemas complejos como el bienestar social, la sostenibilidad y el desarrollo econ</a:t>
            </a:r>
            <a:r>
              <a:rPr lang="es-ES" sz="1600" dirty="0" smtClean="0"/>
              <a:t>ó</a:t>
            </a:r>
            <a:r>
              <a:rPr lang="es-ES" sz="1600" dirty="0" smtClean="0">
                <a:latin typeface="Times New Roman" pitchFamily="18" charset="0"/>
              </a:rPr>
              <a:t>mico utilizando m</a:t>
            </a:r>
            <a:r>
              <a:rPr lang="es-ES" sz="1600" dirty="0" smtClean="0"/>
              <a:t>á</a:t>
            </a:r>
            <a:r>
              <a:rPr lang="es-ES" sz="1600" dirty="0" smtClean="0">
                <a:latin typeface="Times New Roman" pitchFamily="18" charset="0"/>
              </a:rPr>
              <a:t>s indicadores</a:t>
            </a:r>
          </a:p>
          <a:p>
            <a:r>
              <a:rPr lang="es-ES" sz="1600" dirty="0" smtClean="0">
                <a:latin typeface="Times New Roman" pitchFamily="18" charset="0"/>
              </a:rPr>
              <a:t>Objetivo ir m</a:t>
            </a:r>
            <a:r>
              <a:rPr lang="es-ES" sz="1600" dirty="0" smtClean="0"/>
              <a:t>á</a:t>
            </a:r>
            <a:r>
              <a:rPr lang="es-ES" sz="1600" dirty="0" smtClean="0">
                <a:latin typeface="Times New Roman" pitchFamily="18" charset="0"/>
              </a:rPr>
              <a:t>s all</a:t>
            </a:r>
            <a:r>
              <a:rPr lang="es-ES" sz="1600" dirty="0" smtClean="0"/>
              <a:t>á</a:t>
            </a:r>
            <a:r>
              <a:rPr lang="es-ES" sz="1600" dirty="0" smtClean="0">
                <a:latin typeface="Times New Roman" pitchFamily="18" charset="0"/>
              </a:rPr>
              <a:t> del PIB, para la evaluaci</a:t>
            </a:r>
            <a:r>
              <a:rPr lang="es-ES" sz="1600" dirty="0" smtClean="0"/>
              <a:t>ó</a:t>
            </a:r>
            <a:r>
              <a:rPr lang="es-ES" sz="1600" dirty="0" smtClean="0">
                <a:latin typeface="Times New Roman" pitchFamily="18" charset="0"/>
              </a:rPr>
              <a:t>n de problemas complejos como el bienestar social, la sostenibilidad y el desarrollo econ</a:t>
            </a:r>
            <a:r>
              <a:rPr lang="es-ES" sz="1600" dirty="0" smtClean="0"/>
              <a:t>ó</a:t>
            </a:r>
            <a:r>
              <a:rPr lang="es-ES" sz="1600" dirty="0" smtClean="0">
                <a:latin typeface="Times New Roman" pitchFamily="18" charset="0"/>
              </a:rPr>
              <a:t>mico.</a:t>
            </a:r>
          </a:p>
          <a:p>
            <a:r>
              <a:rPr lang="es-ES" sz="1600" dirty="0" smtClean="0">
                <a:latin typeface="Times New Roman" pitchFamily="18" charset="0"/>
              </a:rPr>
              <a:t>Usando herramientas anal</a:t>
            </a:r>
            <a:r>
              <a:rPr lang="es-ES" sz="1600" dirty="0" smtClean="0"/>
              <a:t>í</a:t>
            </a:r>
            <a:r>
              <a:rPr lang="es-ES" sz="1600" dirty="0" smtClean="0">
                <a:latin typeface="Times New Roman" pitchFamily="18" charset="0"/>
              </a:rPr>
              <a:t>ticas de la ciencia de la complejidad, de la biolog</a:t>
            </a:r>
            <a:r>
              <a:rPr lang="es-ES" sz="1600" dirty="0" smtClean="0"/>
              <a:t>í</a:t>
            </a:r>
            <a:r>
              <a:rPr lang="es-ES" sz="1600" dirty="0" smtClean="0">
                <a:latin typeface="Times New Roman" pitchFamily="18" charset="0"/>
              </a:rPr>
              <a:t>a evolutiva y de la ecolog</a:t>
            </a:r>
            <a:r>
              <a:rPr lang="es-ES" sz="1600" dirty="0" smtClean="0"/>
              <a:t>í</a:t>
            </a:r>
            <a:r>
              <a:rPr lang="es-ES" sz="1600" dirty="0" smtClean="0">
                <a:latin typeface="Times New Roman" pitchFamily="18" charset="0"/>
              </a:rPr>
              <a:t>a te</a:t>
            </a:r>
            <a:r>
              <a:rPr lang="es-ES" sz="1600" dirty="0" smtClean="0"/>
              <a:t>ó</a:t>
            </a:r>
            <a:r>
              <a:rPr lang="es-ES" sz="1600" dirty="0" smtClean="0">
                <a:latin typeface="Times New Roman" pitchFamily="18" charset="0"/>
              </a:rPr>
              <a:t>rica.</a:t>
            </a:r>
          </a:p>
          <a:p>
            <a:endParaRPr lang="es-VE" sz="1600" dirty="0" smtClean="0">
              <a:latin typeface="Times New Roman" pitchFamily="18" charset="0"/>
            </a:endParaRPr>
          </a:p>
          <a:p>
            <a:pPr>
              <a:buFont typeface="Arial" charset="0"/>
              <a:buNone/>
            </a:pPr>
            <a:r>
              <a:rPr lang="es-ES" sz="2000" dirty="0" smtClean="0">
                <a:hlinkClick r:id="rId2"/>
              </a:rPr>
              <a:t>http://ec.europa.eu/environment/beyond_gdp/index_en.html</a:t>
            </a:r>
            <a:endParaRPr lang="es-ES" sz="2000" dirty="0" smtClean="0"/>
          </a:p>
          <a:p>
            <a:pPr>
              <a:buFont typeface="Arial" charset="0"/>
              <a:buNone/>
            </a:pPr>
            <a:r>
              <a:rPr lang="es-ES" sz="2000" dirty="0" smtClean="0">
                <a:hlinkClick r:id="rId3"/>
              </a:rPr>
              <a:t>http://ec.europa.eu/environment/beyond_gdp/indicators_en.html</a:t>
            </a:r>
            <a:endParaRPr lang="es-ES" sz="2000" dirty="0" smtClean="0"/>
          </a:p>
          <a:p>
            <a:pPr>
              <a:buFont typeface="Arial" charset="0"/>
              <a:buNone/>
            </a:pPr>
            <a:endParaRPr lang="es-ES" sz="2000" dirty="0" smtClean="0"/>
          </a:p>
        </p:txBody>
      </p:sp>
      <p:sp>
        <p:nvSpPr>
          <p:cNvPr id="183299" name="AutoShape 4" descr="Resultado de imagen de european parliament logo"/>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pPr fontAlgn="base">
              <a:spcBef>
                <a:spcPct val="0"/>
              </a:spcBef>
              <a:spcAft>
                <a:spcPct val="0"/>
              </a:spcAft>
            </a:pPr>
            <a:endParaRPr lang="es-VE">
              <a:solidFill>
                <a:srgbClr val="2F2B20"/>
              </a:solidFill>
              <a:latin typeface="Arial" charset="0"/>
              <a:cs typeface="Arial" charset="0"/>
            </a:endParaRPr>
          </a:p>
        </p:txBody>
      </p:sp>
      <p:pic>
        <p:nvPicPr>
          <p:cNvPr id="183300" name="Picture 5"/>
          <p:cNvPicPr>
            <a:picLocks noChangeAspect="1" noChangeArrowheads="1"/>
          </p:cNvPicPr>
          <p:nvPr/>
        </p:nvPicPr>
        <p:blipFill>
          <a:blip r:embed="rId4"/>
          <a:srcRect/>
          <a:stretch>
            <a:fillRect/>
          </a:stretch>
        </p:blipFill>
        <p:spPr bwMode="auto">
          <a:xfrm>
            <a:off x="3779838" y="5373688"/>
            <a:ext cx="2238375" cy="1257300"/>
          </a:xfrm>
          <a:prstGeom prst="rect">
            <a:avLst/>
          </a:prstGeom>
          <a:noFill/>
          <a:ln w="9525">
            <a:noFill/>
            <a:miter lim="800000"/>
            <a:headEnd/>
            <a:tailEnd/>
          </a:ln>
        </p:spPr>
      </p:pic>
    </p:spTree>
    <p:extLst>
      <p:ext uri="{BB962C8B-B14F-4D97-AF65-F5344CB8AC3E}">
        <p14:creationId xmlns:p14="http://schemas.microsoft.com/office/powerpoint/2010/main" val="40174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Recopilación y Clasificación de Índices</a:t>
            </a:r>
            <a:endParaRPr lang="es-ES" dirty="0"/>
          </a:p>
        </p:txBody>
      </p:sp>
      <p:sp>
        <p:nvSpPr>
          <p:cNvPr id="3" name="2 Marcador de contenido"/>
          <p:cNvSpPr>
            <a:spLocks noGrp="1"/>
          </p:cNvSpPr>
          <p:nvPr>
            <p:ph idx="1"/>
          </p:nvPr>
        </p:nvSpPr>
        <p:spPr/>
        <p:txBody>
          <a:bodyPr/>
          <a:lstStyle/>
          <a:p>
            <a:pPr marL="114300" indent="0" algn="ctr">
              <a:buNone/>
            </a:pPr>
            <a:r>
              <a:rPr lang="es-ES" dirty="0" smtClean="0"/>
              <a:t>Con financiamiento del CDCH-UCV, por más de seis años se ha realizado una colección de 80 índices y sistemas de indicadores. Se utilizaron las siguientes fuentes:</a:t>
            </a:r>
          </a:p>
          <a:p>
            <a:pPr marL="571500" indent="-457200">
              <a:buFont typeface="+mj-lt"/>
              <a:buAutoNum type="arabicPeriod"/>
            </a:pPr>
            <a:r>
              <a:rPr lang="en-US" dirty="0" smtClean="0"/>
              <a:t>Bandura</a:t>
            </a:r>
            <a:r>
              <a:rPr lang="en-US" dirty="0"/>
              <a:t>, Romina (2008). </a:t>
            </a:r>
            <a:r>
              <a:rPr lang="en-US" i="1" dirty="0"/>
              <a:t>A Survey of Composite Indices Measuring Country Performance</a:t>
            </a:r>
            <a:r>
              <a:rPr lang="en-US" dirty="0"/>
              <a:t>, New York, United State, UNDP/ODS Working Paper, Office of Development Studies, United Nations Development Programme. </a:t>
            </a:r>
            <a:endParaRPr lang="en-US" dirty="0" smtClean="0"/>
          </a:p>
          <a:p>
            <a:pPr marL="571500" indent="-457200">
              <a:buFont typeface="+mj-lt"/>
              <a:buAutoNum type="arabicPeriod"/>
            </a:pPr>
            <a:r>
              <a:rPr lang="es-ES" dirty="0"/>
              <a:t>Pipa Norris, en especial sobre derechos civiles y </a:t>
            </a:r>
            <a:r>
              <a:rPr lang="es-ES" dirty="0" smtClean="0"/>
              <a:t>políticos. </a:t>
            </a:r>
            <a:r>
              <a:rPr lang="es-ES" dirty="0" smtClean="0">
                <a:hlinkClick r:id="rId2"/>
              </a:rPr>
              <a:t>http</a:t>
            </a:r>
            <a:r>
              <a:rPr lang="es-ES" dirty="0">
                <a:hlinkClick r:id="rId2"/>
              </a:rPr>
              <a:t>://</a:t>
            </a:r>
            <a:r>
              <a:rPr lang="es-ES" dirty="0" smtClean="0">
                <a:hlinkClick r:id="rId2"/>
              </a:rPr>
              <a:t>www.pippanorris.com</a:t>
            </a:r>
            <a:r>
              <a:rPr lang="es-ES" dirty="0" smtClean="0"/>
              <a:t>.</a:t>
            </a:r>
          </a:p>
          <a:p>
            <a:pPr marL="571500" indent="-457200">
              <a:buFont typeface="+mj-lt"/>
              <a:buAutoNum type="arabicPeriod"/>
            </a:pPr>
            <a:r>
              <a:rPr lang="es-ES" dirty="0"/>
              <a:t>Recientemente: </a:t>
            </a:r>
            <a:r>
              <a:rPr lang="es-ES" dirty="0">
                <a:hlinkClick r:id="rId3"/>
              </a:rPr>
              <a:t>http://wikiprogress.org</a:t>
            </a:r>
            <a:r>
              <a:rPr lang="es-ES" dirty="0" smtClean="0">
                <a:hlinkClick r:id="rId3"/>
              </a:rPr>
              <a:t>/</a:t>
            </a:r>
            <a:endParaRPr lang="es-ES" dirty="0" smtClean="0"/>
          </a:p>
          <a:p>
            <a:pPr marL="571500" indent="-457200">
              <a:buFont typeface="+mj-lt"/>
              <a:buAutoNum type="arabicPeriod"/>
            </a:pPr>
            <a:r>
              <a:rPr lang="es-ES" dirty="0" smtClean="0"/>
              <a:t>PNUD (IDH), Banco Mundial, </a:t>
            </a:r>
            <a:r>
              <a:rPr lang="es-ES" i="1" dirty="0" smtClean="0"/>
              <a:t>The Economist</a:t>
            </a:r>
            <a:r>
              <a:rPr lang="es-ES" dirty="0" smtClean="0"/>
              <a:t>.</a:t>
            </a:r>
          </a:p>
          <a:p>
            <a:pPr marL="571500" indent="-457200">
              <a:buFont typeface="+mj-lt"/>
              <a:buAutoNum type="arabicPeriod"/>
            </a:pPr>
            <a:r>
              <a:rPr lang="es-ES" dirty="0" smtClean="0"/>
              <a:t>Búsquedas propias.</a:t>
            </a:r>
          </a:p>
          <a:p>
            <a:endParaRPr lang="es-ES" dirty="0"/>
          </a:p>
          <a:p>
            <a:endParaRPr lang="es-ES" dirty="0"/>
          </a:p>
        </p:txBody>
      </p:sp>
    </p:spTree>
    <p:extLst>
      <p:ext uri="{BB962C8B-B14F-4D97-AF65-F5344CB8AC3E}">
        <p14:creationId xmlns:p14="http://schemas.microsoft.com/office/powerpoint/2010/main" val="1421093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bwMode="auto"/>
        <p:txBody>
          <a:bodyPr wrap="square" numCol="1" anchorCtr="0" compatLnSpc="1">
            <a:prstTxWarp prst="textNoShape">
              <a:avLst/>
            </a:prstTxWarp>
          </a:bodyPr>
          <a:lstStyle/>
          <a:p>
            <a:pPr eaLnBrk="1" hangingPunct="1">
              <a:defRPr/>
            </a:pPr>
            <a:r>
              <a:rPr lang="es-VE" altLang="es-ES" b="1" smtClean="0">
                <a:solidFill>
                  <a:srgbClr val="000066"/>
                </a:solidFill>
                <a:latin typeface="Graphite Light Narrow"/>
              </a:rPr>
              <a:t>Periodización </a:t>
            </a:r>
            <a:endParaRPr lang="es-ES" altLang="es-ES" b="1" smtClean="0">
              <a:solidFill>
                <a:srgbClr val="000066"/>
              </a:solidFill>
              <a:latin typeface="Graphite Light Narrow"/>
            </a:endParaRPr>
          </a:p>
        </p:txBody>
      </p:sp>
      <p:sp>
        <p:nvSpPr>
          <p:cNvPr id="139266" name="Text Box 4"/>
          <p:cNvSpPr txBox="1">
            <a:spLocks noChangeArrowheads="1"/>
          </p:cNvSpPr>
          <p:nvPr/>
        </p:nvSpPr>
        <p:spPr bwMode="auto">
          <a:xfrm>
            <a:off x="914400" y="4038600"/>
            <a:ext cx="3048000" cy="457200"/>
          </a:xfrm>
          <a:prstGeom prst="rect">
            <a:avLst/>
          </a:prstGeom>
          <a:noFill/>
          <a:ln w="9525">
            <a:noFill/>
            <a:miter lim="800000"/>
            <a:headEnd/>
            <a:tailEnd/>
          </a:ln>
        </p:spPr>
        <p:txBody>
          <a:bodyPr>
            <a:spAutoFit/>
          </a:bodyPr>
          <a:lstStyle/>
          <a:p>
            <a:pPr fontAlgn="base">
              <a:spcBef>
                <a:spcPct val="50000"/>
              </a:spcBef>
              <a:spcAft>
                <a:spcPct val="0"/>
              </a:spcAft>
            </a:pPr>
            <a:r>
              <a:rPr lang="es-VE" altLang="es-ES" sz="2400" b="1">
                <a:solidFill>
                  <a:srgbClr val="000000"/>
                </a:solidFill>
                <a:latin typeface="Graphite Light Narrow"/>
                <a:cs typeface="Arial" charset="0"/>
              </a:rPr>
              <a:t>Propuesta por Quinti y Abruzzini:</a:t>
            </a:r>
            <a:endParaRPr lang="es-ES" altLang="es-ES" sz="2400" b="1">
              <a:solidFill>
                <a:srgbClr val="000000"/>
              </a:solidFill>
              <a:latin typeface="Graphite Light Narrow"/>
              <a:cs typeface="Arial" charset="0"/>
            </a:endParaRPr>
          </a:p>
        </p:txBody>
      </p:sp>
      <p:sp>
        <p:nvSpPr>
          <p:cNvPr id="11269" name="Text Box 5"/>
          <p:cNvSpPr txBox="1">
            <a:spLocks noChangeArrowheads="1"/>
          </p:cNvSpPr>
          <p:nvPr/>
        </p:nvSpPr>
        <p:spPr bwMode="auto">
          <a:xfrm>
            <a:off x="4343400" y="2209800"/>
            <a:ext cx="3276600" cy="1222375"/>
          </a:xfrm>
          <a:prstGeom prst="rect">
            <a:avLst/>
          </a:prstGeom>
          <a:solidFill>
            <a:schemeClr val="accent2"/>
          </a:solidFill>
          <a:ln>
            <a:noFill/>
          </a:ln>
          <a:effectLst>
            <a:outerShdw dist="35921" dir="2700000" algn="ctr" rotWithShape="0">
              <a:schemeClr val="bg2"/>
            </a:outerShdw>
          </a:effectLst>
          <a:extLst/>
        </p:spPr>
        <p:txBody>
          <a:bodyPr>
            <a:spAutoFit/>
          </a:bodyPr>
          <a:lstStyle/>
          <a:p>
            <a:pPr fontAlgn="base">
              <a:spcBef>
                <a:spcPct val="50000"/>
              </a:spcBef>
              <a:spcAft>
                <a:spcPct val="0"/>
              </a:spcAft>
              <a:defRPr/>
            </a:pPr>
            <a:r>
              <a:rPr lang="es-VE" altLang="es-ES" sz="2400" b="1">
                <a:solidFill>
                  <a:srgbClr val="000000"/>
                </a:solidFill>
                <a:latin typeface="Graphite Light Narrow"/>
                <a:cs typeface="Arial" charset="0"/>
              </a:rPr>
              <a:t>I Generación:</a:t>
            </a:r>
          </a:p>
          <a:p>
            <a:pPr fontAlgn="base">
              <a:spcBef>
                <a:spcPct val="50000"/>
              </a:spcBef>
              <a:spcAft>
                <a:spcPct val="0"/>
              </a:spcAft>
              <a:defRPr/>
            </a:pPr>
            <a:r>
              <a:rPr lang="es-VE" altLang="es-ES" sz="1400">
                <a:solidFill>
                  <a:srgbClr val="000000"/>
                </a:solidFill>
                <a:latin typeface="Arial Narrow" pitchFamily="34" charset="0"/>
                <a:cs typeface="Arial" charset="0"/>
              </a:rPr>
              <a:t>Preponderancia de indicadores económicos.</a:t>
            </a:r>
          </a:p>
          <a:p>
            <a:pPr fontAlgn="base">
              <a:lnSpc>
                <a:spcPct val="80000"/>
              </a:lnSpc>
              <a:spcBef>
                <a:spcPct val="50000"/>
              </a:spcBef>
              <a:spcAft>
                <a:spcPct val="0"/>
              </a:spcAft>
              <a:defRPr/>
            </a:pPr>
            <a:r>
              <a:rPr lang="es-VE" altLang="es-ES" sz="1400">
                <a:solidFill>
                  <a:srgbClr val="000000"/>
                </a:solidFill>
                <a:latin typeface="Arial Narrow" pitchFamily="34" charset="0"/>
                <a:cs typeface="Arial" charset="0"/>
              </a:rPr>
              <a:t>Asociada a la concepción de desarrollo basada en el crecimiento económico.</a:t>
            </a:r>
            <a:endParaRPr lang="es-ES" altLang="es-ES" sz="1400">
              <a:solidFill>
                <a:srgbClr val="000000"/>
              </a:solidFill>
              <a:latin typeface="Arial Narrow" pitchFamily="34" charset="0"/>
              <a:cs typeface="Arial" charset="0"/>
            </a:endParaRPr>
          </a:p>
        </p:txBody>
      </p:sp>
      <p:sp>
        <p:nvSpPr>
          <p:cNvPr id="11270" name="Text Box 6"/>
          <p:cNvSpPr txBox="1">
            <a:spLocks noChangeArrowheads="1"/>
          </p:cNvSpPr>
          <p:nvPr/>
        </p:nvSpPr>
        <p:spPr bwMode="auto">
          <a:xfrm>
            <a:off x="4343400" y="3657600"/>
            <a:ext cx="3276600" cy="989013"/>
          </a:xfrm>
          <a:prstGeom prst="rect">
            <a:avLst/>
          </a:prstGeom>
          <a:solidFill>
            <a:srgbClr val="3366FF"/>
          </a:solidFill>
          <a:ln>
            <a:noFill/>
          </a:ln>
          <a:effectLst>
            <a:outerShdw dist="35921" dir="2700000" algn="ctr" rotWithShape="0">
              <a:schemeClr val="bg2"/>
            </a:outerShdw>
          </a:effectLst>
          <a:extLst/>
        </p:spPr>
        <p:txBody>
          <a:bodyPr>
            <a:spAutoFit/>
          </a:bodyPr>
          <a:lstStyle/>
          <a:p>
            <a:pPr fontAlgn="base">
              <a:spcBef>
                <a:spcPct val="50000"/>
              </a:spcBef>
              <a:spcAft>
                <a:spcPct val="0"/>
              </a:spcAft>
              <a:defRPr/>
            </a:pPr>
            <a:r>
              <a:rPr lang="es-VE" altLang="es-ES" sz="2400" b="1">
                <a:solidFill>
                  <a:srgbClr val="000000"/>
                </a:solidFill>
                <a:latin typeface="Graphite Light Narrow"/>
                <a:cs typeface="Arial" charset="0"/>
              </a:rPr>
              <a:t>II Generación:</a:t>
            </a:r>
          </a:p>
          <a:p>
            <a:pPr fontAlgn="base">
              <a:spcBef>
                <a:spcPct val="50000"/>
              </a:spcBef>
              <a:spcAft>
                <a:spcPct val="0"/>
              </a:spcAft>
              <a:defRPr/>
            </a:pPr>
            <a:r>
              <a:rPr lang="es-VE" altLang="es-ES" sz="1400">
                <a:solidFill>
                  <a:srgbClr val="000000"/>
                </a:solidFill>
                <a:latin typeface="Arial Narrow" pitchFamily="34" charset="0"/>
                <a:cs typeface="Arial" charset="0"/>
              </a:rPr>
              <a:t>Combinación de Indicadores sociales. También llamados indicadores cualitativos de desarrollo.</a:t>
            </a:r>
            <a:endParaRPr lang="es-ES" altLang="es-ES" sz="1400">
              <a:solidFill>
                <a:srgbClr val="000000"/>
              </a:solidFill>
              <a:latin typeface="Arial Narrow" pitchFamily="34" charset="0"/>
              <a:cs typeface="Arial" charset="0"/>
            </a:endParaRPr>
          </a:p>
        </p:txBody>
      </p:sp>
      <p:sp>
        <p:nvSpPr>
          <p:cNvPr id="11271" name="Text Box 7"/>
          <p:cNvSpPr txBox="1">
            <a:spLocks noChangeArrowheads="1"/>
          </p:cNvSpPr>
          <p:nvPr/>
        </p:nvSpPr>
        <p:spPr bwMode="auto">
          <a:xfrm>
            <a:off x="4343400" y="4876800"/>
            <a:ext cx="3276600" cy="1627188"/>
          </a:xfrm>
          <a:prstGeom prst="rect">
            <a:avLst/>
          </a:prstGeom>
          <a:solidFill>
            <a:srgbClr val="99CC00"/>
          </a:solidFill>
          <a:ln>
            <a:noFill/>
          </a:ln>
          <a:effectLst>
            <a:outerShdw dist="35921" dir="2700000" algn="ctr" rotWithShape="0">
              <a:schemeClr val="bg2"/>
            </a:outerShdw>
          </a:effectLst>
          <a:extLst/>
        </p:spPr>
        <p:txBody>
          <a:bodyPr>
            <a:spAutoFit/>
          </a:bodyPr>
          <a:lstStyle/>
          <a:p>
            <a:pPr fontAlgn="base">
              <a:spcBef>
                <a:spcPct val="50000"/>
              </a:spcBef>
              <a:spcAft>
                <a:spcPct val="0"/>
              </a:spcAft>
              <a:defRPr/>
            </a:pPr>
            <a:r>
              <a:rPr lang="es-VE" altLang="es-ES" sz="2400" b="1">
                <a:solidFill>
                  <a:srgbClr val="000000"/>
                </a:solidFill>
                <a:latin typeface="Graphite Light Narrow"/>
                <a:cs typeface="Arial" charset="0"/>
              </a:rPr>
              <a:t>III Generación:</a:t>
            </a:r>
          </a:p>
          <a:p>
            <a:pPr fontAlgn="base">
              <a:spcBef>
                <a:spcPct val="50000"/>
              </a:spcBef>
              <a:spcAft>
                <a:spcPct val="0"/>
              </a:spcAft>
              <a:defRPr/>
            </a:pPr>
            <a:r>
              <a:rPr lang="es-VE" altLang="es-ES" sz="1400">
                <a:solidFill>
                  <a:srgbClr val="000000"/>
                </a:solidFill>
                <a:latin typeface="Arial Narrow" pitchFamily="34" charset="0"/>
                <a:cs typeface="Arial" charset="0"/>
              </a:rPr>
              <a:t>Utilización de índices globales, con  importante presencia de lo social. Asociada a una revisión  del  modelo  de  crecimiento  económico,  y  el resurgimiento   de  una   visión   del  desarrollo alternativo.</a:t>
            </a:r>
            <a:endParaRPr lang="es-ES" altLang="es-ES" sz="1400">
              <a:solidFill>
                <a:srgbClr val="000000"/>
              </a:solidFill>
              <a:latin typeface="Arial Narrow" pitchFamily="34" charset="0"/>
              <a:cs typeface="Arial" charset="0"/>
            </a:endParaRPr>
          </a:p>
        </p:txBody>
      </p:sp>
    </p:spTree>
    <p:extLst>
      <p:ext uri="{BB962C8B-B14F-4D97-AF65-F5344CB8AC3E}">
        <p14:creationId xmlns:p14="http://schemas.microsoft.com/office/powerpoint/2010/main" val="411330922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Clasificación</a:t>
            </a:r>
            <a:endParaRPr lang="es-ES" dirty="0"/>
          </a:p>
        </p:txBody>
      </p:sp>
      <p:sp>
        <p:nvSpPr>
          <p:cNvPr id="3" name="2 Marcador de contenido"/>
          <p:cNvSpPr>
            <a:spLocks noGrp="1"/>
          </p:cNvSpPr>
          <p:nvPr>
            <p:ph idx="1"/>
          </p:nvPr>
        </p:nvSpPr>
        <p:spPr/>
        <p:txBody>
          <a:bodyPr>
            <a:noAutofit/>
          </a:bodyPr>
          <a:lstStyle/>
          <a:p>
            <a:pPr algn="just">
              <a:buFont typeface="Wingdings" panose="05000000000000000000" pitchFamily="2" charset="2"/>
              <a:buChar char="Ø"/>
            </a:pPr>
            <a:r>
              <a:rPr lang="es-ES" sz="1600" b="1" dirty="0" smtClean="0"/>
              <a:t>Índices:</a:t>
            </a:r>
            <a:r>
              <a:rPr lang="es-ES" sz="1600" dirty="0" smtClean="0"/>
              <a:t> </a:t>
            </a:r>
            <a:r>
              <a:rPr lang="es-ES" sz="1600" dirty="0"/>
              <a:t>Los índices son agregados de indicadores de diferentes tipos y características; de diversas fuentes tanto primarias como secundarias. Indicadores objetivos y subjetivos; de resultado y de acceso; cualitativos y cuantitativos. Intentan en una sola cifra expresar lo que quieren medir. </a:t>
            </a:r>
            <a:endParaRPr lang="es-ES" sz="1600" dirty="0" smtClean="0"/>
          </a:p>
          <a:p>
            <a:pPr marL="114300" indent="0" algn="just">
              <a:buNone/>
            </a:pPr>
            <a:r>
              <a:rPr lang="es-ES" sz="1400" dirty="0" smtClean="0"/>
              <a:t>Por </a:t>
            </a:r>
            <a:r>
              <a:rPr lang="es-ES" sz="1400" dirty="0"/>
              <a:t>ejemplo: </a:t>
            </a:r>
            <a:r>
              <a:rPr lang="es-ES" sz="1400" i="1" dirty="0" err="1"/>
              <a:t>Happy</a:t>
            </a:r>
            <a:r>
              <a:rPr lang="es-ES" sz="1400" i="1" dirty="0"/>
              <a:t> </a:t>
            </a:r>
            <a:r>
              <a:rPr lang="es-ES" sz="1400" i="1" dirty="0" err="1"/>
              <a:t>Planet</a:t>
            </a:r>
            <a:r>
              <a:rPr lang="es-ES" sz="1400" i="1" dirty="0"/>
              <a:t> </a:t>
            </a:r>
            <a:r>
              <a:rPr lang="es-ES" sz="1400" i="1" dirty="0" err="1"/>
              <a:t>Index</a:t>
            </a:r>
            <a:r>
              <a:rPr lang="es-ES" sz="1400" i="1" dirty="0"/>
              <a:t> </a:t>
            </a:r>
            <a:r>
              <a:rPr lang="es-ES" sz="1400" dirty="0"/>
              <a:t>(HPI), Índice de Desarrollo Humano (IDH), </a:t>
            </a:r>
            <a:r>
              <a:rPr lang="es-ES" sz="1400" i="1" dirty="0" err="1"/>
              <a:t>Good</a:t>
            </a:r>
            <a:r>
              <a:rPr lang="es-ES" sz="1400" i="1" dirty="0"/>
              <a:t> Country </a:t>
            </a:r>
            <a:r>
              <a:rPr lang="es-ES" sz="1400" i="1" dirty="0" err="1"/>
              <a:t>Index</a:t>
            </a:r>
            <a:r>
              <a:rPr lang="es-ES" sz="1400" i="1" dirty="0" smtClean="0"/>
              <a:t>.</a:t>
            </a:r>
          </a:p>
          <a:p>
            <a:pPr algn="just"/>
            <a:endParaRPr lang="es-ES" sz="1400" i="1" dirty="0"/>
          </a:p>
          <a:p>
            <a:pPr>
              <a:buFont typeface="Wingdings" panose="05000000000000000000" pitchFamily="2" charset="2"/>
              <a:buChar char="Ø"/>
            </a:pPr>
            <a:r>
              <a:rPr lang="es-ES" sz="1600" b="1" dirty="0" smtClean="0"/>
              <a:t>Sistemas de indicadores: </a:t>
            </a:r>
            <a:r>
              <a:rPr lang="es-VE" sz="1600" dirty="0"/>
              <a:t>Los sistemas de indicadores son recopilaciones de información estadística de diferentes características y sobre tópicos diversos. Dentro de estos sistemas se encuentran resultados de encuestas periódicas, recopilación de indicadores y paneles de </a:t>
            </a:r>
            <a:r>
              <a:rPr lang="es-VE" sz="1600" dirty="0" smtClean="0"/>
              <a:t>control.</a:t>
            </a:r>
          </a:p>
          <a:p>
            <a:pPr marL="114300" indent="0">
              <a:buNone/>
            </a:pPr>
            <a:r>
              <a:rPr lang="es-VE" sz="1600" dirty="0"/>
              <a:t> </a:t>
            </a:r>
            <a:r>
              <a:rPr lang="es-VE" sz="1400" dirty="0" smtClean="0"/>
              <a:t>Por </a:t>
            </a:r>
            <a:r>
              <a:rPr lang="es-VE" sz="1400" dirty="0"/>
              <a:t>ejemplo Latinobarometro; GNH de Bután, CIRI </a:t>
            </a:r>
            <a:r>
              <a:rPr lang="es-VE" sz="1400" i="1" dirty="0"/>
              <a:t>Human </a:t>
            </a:r>
            <a:r>
              <a:rPr lang="en-US" sz="1400" i="1" dirty="0"/>
              <a:t>Rights</a:t>
            </a:r>
            <a:r>
              <a:rPr lang="es-VE" sz="1400" i="1" dirty="0"/>
              <a:t> Data</a:t>
            </a:r>
            <a:r>
              <a:rPr lang="es-VE" sz="1400" dirty="0"/>
              <a:t>, Veenhoven con los datos sobre felicidad. Banco Mundial.</a:t>
            </a:r>
            <a:endParaRPr lang="es-ES" sz="1400" dirty="0"/>
          </a:p>
          <a:p>
            <a:pPr marL="114300" indent="0" algn="just">
              <a:buNone/>
            </a:pPr>
            <a:endParaRPr lang="es-ES" sz="1400" b="1" dirty="0" smtClean="0"/>
          </a:p>
          <a:p>
            <a:pPr algn="just">
              <a:buFont typeface="Wingdings" panose="05000000000000000000" pitchFamily="2" charset="2"/>
              <a:buChar char="Ø"/>
            </a:pPr>
            <a:r>
              <a:rPr lang="es-ES" sz="1600" b="1" dirty="0" smtClean="0"/>
              <a:t>Experiencias de </a:t>
            </a:r>
            <a:r>
              <a:rPr lang="es-ES" sz="1600" b="1" dirty="0"/>
              <a:t>medición: </a:t>
            </a:r>
            <a:r>
              <a:rPr lang="es-ES" sz="1600" dirty="0"/>
              <a:t>Son iniciativas desplegadas en la búsqueda contribuir con la medición del bienestar o algún aspecto de éste. No llegaron a concretarse, solamente alcanzan el nivel de propuesta o de análisis crítico. </a:t>
            </a:r>
            <a:endParaRPr lang="es-ES" sz="1600" dirty="0" smtClean="0"/>
          </a:p>
          <a:p>
            <a:pPr marL="114300" indent="0" algn="just">
              <a:buNone/>
            </a:pPr>
            <a:r>
              <a:rPr lang="es-ES" sz="1400" dirty="0" smtClean="0"/>
              <a:t>Por </a:t>
            </a:r>
            <a:r>
              <a:rPr lang="es-ES" sz="1400" dirty="0"/>
              <a:t>ejemplo, el índice propuesto por la Comisión Sur; el Índice de Progreso Genuino: Índice de Libertades Humanas de Charles </a:t>
            </a:r>
            <a:r>
              <a:rPr lang="es-ES" sz="1400" dirty="0" smtClean="0"/>
              <a:t>Humana</a:t>
            </a:r>
            <a:r>
              <a:rPr lang="es-ES" sz="1400" dirty="0"/>
              <a:t>; Índice de Calidad de Vida Física (ICVF) de M.D. </a:t>
            </a:r>
            <a:r>
              <a:rPr lang="es-ES" sz="1400" dirty="0" smtClean="0"/>
              <a:t>Morris.</a:t>
            </a:r>
          </a:p>
        </p:txBody>
      </p:sp>
    </p:spTree>
    <p:extLst>
      <p:ext uri="{BB962C8B-B14F-4D97-AF65-F5344CB8AC3E}">
        <p14:creationId xmlns:p14="http://schemas.microsoft.com/office/powerpoint/2010/main" val="758790295"/>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dirty="0" smtClean="0"/>
              <a:t>Clasificación por Dimensiones</a:t>
            </a:r>
            <a:endParaRPr lang="es-ES" sz="3600" dirty="0"/>
          </a:p>
        </p:txBody>
      </p:sp>
      <p:sp>
        <p:nvSpPr>
          <p:cNvPr id="3" name="2 Marcador de contenido"/>
          <p:cNvSpPr>
            <a:spLocks noGrp="1"/>
          </p:cNvSpPr>
          <p:nvPr>
            <p:ph idx="1"/>
          </p:nvPr>
        </p:nvSpPr>
        <p:spPr/>
        <p:txBody>
          <a:bodyPr>
            <a:normAutofit/>
          </a:bodyPr>
          <a:lstStyle/>
          <a:p>
            <a:pPr marL="0" indent="0" algn="ctr">
              <a:buNone/>
            </a:pPr>
            <a:r>
              <a:rPr lang="es-ES" sz="2600" dirty="0" smtClean="0"/>
              <a:t>Los índices y los sistemas de indicadores fueron agrupados por la dimensión predominante de medida. </a:t>
            </a:r>
          </a:p>
          <a:p>
            <a:pPr marL="0" indent="0" algn="ctr">
              <a:buNone/>
            </a:pPr>
            <a:endParaRPr lang="es-ES" sz="2600" dirty="0" smtClean="0"/>
          </a:p>
          <a:p>
            <a:pPr marL="514350" indent="-514350">
              <a:buFont typeface="+mj-lt"/>
              <a:buAutoNum type="arabicPeriod"/>
            </a:pPr>
            <a:r>
              <a:rPr lang="es-ES" sz="2800" dirty="0" smtClean="0"/>
              <a:t>Ambiente</a:t>
            </a:r>
          </a:p>
          <a:p>
            <a:pPr marL="514350" indent="-514350">
              <a:buFont typeface="+mj-lt"/>
              <a:buAutoNum type="arabicPeriod"/>
            </a:pPr>
            <a:r>
              <a:rPr lang="es-ES" sz="2800" dirty="0" smtClean="0"/>
              <a:t>Desarrollo y/o Bienestar</a:t>
            </a:r>
          </a:p>
          <a:p>
            <a:pPr marL="514350" indent="-514350">
              <a:buFont typeface="+mj-lt"/>
              <a:buAutoNum type="arabicPeriod"/>
            </a:pPr>
            <a:r>
              <a:rPr lang="es-ES" sz="2800" dirty="0" smtClean="0"/>
              <a:t>Libertad-Democracia-Instituciones</a:t>
            </a:r>
          </a:p>
          <a:p>
            <a:pPr marL="514350" indent="-514350">
              <a:buFont typeface="+mj-lt"/>
              <a:buAutoNum type="arabicPeriod"/>
            </a:pPr>
            <a:r>
              <a:rPr lang="es-ES" sz="2800" dirty="0" smtClean="0"/>
              <a:t>Innovación –C&amp;T</a:t>
            </a:r>
          </a:p>
          <a:p>
            <a:pPr marL="514350" indent="-514350">
              <a:buFont typeface="+mj-lt"/>
              <a:buAutoNum type="arabicPeriod"/>
            </a:pPr>
            <a:r>
              <a:rPr lang="es-ES" sz="2800" dirty="0" smtClean="0"/>
              <a:t>Felicidad (Bienestar) Subjetiva</a:t>
            </a:r>
          </a:p>
          <a:p>
            <a:pPr marL="514350" indent="-514350">
              <a:buFont typeface="+mj-lt"/>
              <a:buAutoNum type="arabicPeriod"/>
            </a:pPr>
            <a:r>
              <a:rPr lang="es-ES" sz="2800" dirty="0" smtClean="0"/>
              <a:t>Población. </a:t>
            </a:r>
            <a:endParaRPr lang="es-ES" sz="2800" dirty="0"/>
          </a:p>
        </p:txBody>
      </p:sp>
    </p:spTree>
    <p:extLst>
      <p:ext uri="{BB962C8B-B14F-4D97-AF65-F5344CB8AC3E}">
        <p14:creationId xmlns:p14="http://schemas.microsoft.com/office/powerpoint/2010/main" val="2548806739"/>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7" y="63039"/>
            <a:ext cx="7252667" cy="6606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6231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725" y="-100013"/>
            <a:ext cx="7448550" cy="7058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1648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725" y="1233488"/>
            <a:ext cx="7448550"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1454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bwMode="auto"/>
        <p:txBody>
          <a:bodyPr wrap="square" numCol="1" anchor="t" anchorCtr="0" compatLnSpc="1">
            <a:prstTxWarp prst="textNoShape">
              <a:avLst/>
            </a:prstTxWarp>
          </a:bodyPr>
          <a:lstStyle/>
          <a:p>
            <a:pPr algn="ctr">
              <a:defRPr/>
            </a:pPr>
            <a:r>
              <a:rPr lang="es-VE" altLang="es-ES" sz="3200" dirty="0" smtClean="0"/>
              <a:t>Periodización de las mediciones de bienestar y desarrollo</a:t>
            </a:r>
            <a:endParaRPr lang="es-ES" altLang="es-ES" sz="3200" dirty="0" smtClean="0"/>
          </a:p>
        </p:txBody>
      </p:sp>
      <p:sp>
        <p:nvSpPr>
          <p:cNvPr id="73730" name="Rectangle 3"/>
          <p:cNvSpPr>
            <a:spLocks noGrp="1" noChangeArrowheads="1"/>
          </p:cNvSpPr>
          <p:nvPr>
            <p:ph type="body" sz="half" idx="4294967295"/>
          </p:nvPr>
        </p:nvSpPr>
        <p:spPr>
          <a:xfrm>
            <a:off x="0" y="1628775"/>
            <a:ext cx="4572000" cy="4752975"/>
          </a:xfrm>
        </p:spPr>
        <p:txBody>
          <a:bodyPr/>
          <a:lstStyle/>
          <a:p>
            <a:pPr marL="114300" indent="0">
              <a:buFont typeface="Arial" charset="0"/>
              <a:buNone/>
              <a:defRPr/>
            </a:pPr>
            <a:r>
              <a:rPr lang="es-VE" altLang="es-ES" sz="2000" b="1" dirty="0" smtClean="0"/>
              <a:t>Primera Generación</a:t>
            </a:r>
            <a:r>
              <a:rPr lang="es-VE" altLang="es-ES" sz="2000" dirty="0" smtClean="0"/>
              <a:t>: </a:t>
            </a:r>
          </a:p>
          <a:p>
            <a:pPr>
              <a:buFont typeface="Wingdings" panose="05000000000000000000" pitchFamily="2" charset="2"/>
              <a:buChar char="ü"/>
              <a:defRPr/>
            </a:pPr>
            <a:r>
              <a:rPr lang="es-VE" altLang="es-ES" sz="2000" dirty="0" smtClean="0"/>
              <a:t>Preponderancia de indicadores económicos.</a:t>
            </a:r>
          </a:p>
          <a:p>
            <a:pPr>
              <a:buFont typeface="Wingdings" panose="05000000000000000000" pitchFamily="2" charset="2"/>
              <a:buChar char="ü"/>
              <a:defRPr/>
            </a:pPr>
            <a:r>
              <a:rPr lang="es-VE" altLang="es-ES" sz="2000" dirty="0" smtClean="0"/>
              <a:t>Asociada a la concepción de desarrollo basada en el crecimiento económico</a:t>
            </a:r>
          </a:p>
          <a:p>
            <a:pPr>
              <a:buFont typeface="Wingdings" panose="05000000000000000000" pitchFamily="2" charset="2"/>
              <a:buChar char="ü"/>
              <a:defRPr/>
            </a:pPr>
            <a:r>
              <a:rPr lang="es-VE" altLang="es-ES" sz="2000" dirty="0" smtClean="0"/>
              <a:t>PIB/PNB</a:t>
            </a:r>
          </a:p>
          <a:p>
            <a:pPr>
              <a:defRPr/>
            </a:pPr>
            <a:endParaRPr lang="es-VE" altLang="es-ES" sz="900" dirty="0" smtClean="0"/>
          </a:p>
          <a:p>
            <a:pPr marL="114300" indent="0">
              <a:buFont typeface="Arial" charset="0"/>
              <a:buNone/>
              <a:defRPr/>
            </a:pPr>
            <a:r>
              <a:rPr lang="es-VE" altLang="es-ES" sz="2000" b="1" dirty="0" smtClean="0"/>
              <a:t>Segunda Generación:</a:t>
            </a:r>
          </a:p>
          <a:p>
            <a:pPr>
              <a:buFont typeface="Wingdings" panose="05000000000000000000" pitchFamily="2" charset="2"/>
              <a:buChar char="ü"/>
              <a:defRPr/>
            </a:pPr>
            <a:r>
              <a:rPr lang="es-VE" altLang="es-ES" sz="2000" dirty="0" smtClean="0"/>
              <a:t>Combinación de Indicadores sociales.</a:t>
            </a:r>
          </a:p>
          <a:p>
            <a:pPr>
              <a:buFont typeface="Wingdings" panose="05000000000000000000" pitchFamily="2" charset="2"/>
              <a:buChar char="ü"/>
              <a:defRPr/>
            </a:pPr>
            <a:r>
              <a:rPr lang="es-VE" altLang="es-ES" sz="2000" dirty="0" smtClean="0"/>
              <a:t>También llamados indicadores cualitativos de desarrollo</a:t>
            </a:r>
          </a:p>
          <a:p>
            <a:pPr>
              <a:buFont typeface="Wingdings" panose="05000000000000000000" pitchFamily="2" charset="2"/>
              <a:buChar char="ü"/>
              <a:defRPr/>
            </a:pPr>
            <a:r>
              <a:rPr lang="es-VE" altLang="es-ES" sz="2000" dirty="0" smtClean="0"/>
              <a:t>Índice de Calidad de Vida (Norris)</a:t>
            </a:r>
          </a:p>
          <a:p>
            <a:pPr>
              <a:defRPr/>
            </a:pPr>
            <a:endParaRPr lang="es-VE" altLang="es-ES" sz="900" dirty="0" smtClean="0"/>
          </a:p>
          <a:p>
            <a:pPr>
              <a:defRPr/>
            </a:pPr>
            <a:endParaRPr lang="es-ES" altLang="es-ES" sz="900" dirty="0" smtClean="0"/>
          </a:p>
        </p:txBody>
      </p:sp>
      <p:sp>
        <p:nvSpPr>
          <p:cNvPr id="73731" name="Rectangle 4"/>
          <p:cNvSpPr>
            <a:spLocks noGrp="1" noChangeArrowheads="1"/>
          </p:cNvSpPr>
          <p:nvPr>
            <p:ph type="body" sz="half" idx="4294967295"/>
          </p:nvPr>
        </p:nvSpPr>
        <p:spPr>
          <a:xfrm>
            <a:off x="4787900" y="1557338"/>
            <a:ext cx="4356100" cy="4843462"/>
          </a:xfrm>
        </p:spPr>
        <p:txBody>
          <a:bodyPr/>
          <a:lstStyle/>
          <a:p>
            <a:pPr marL="114300" indent="0">
              <a:buFont typeface="Arial" charset="0"/>
              <a:buNone/>
              <a:defRPr/>
            </a:pPr>
            <a:r>
              <a:rPr lang="es-VE" altLang="es-ES" sz="2000" b="1" dirty="0"/>
              <a:t>Tercera Generación:</a:t>
            </a:r>
          </a:p>
          <a:p>
            <a:pPr>
              <a:buFont typeface="Wingdings" panose="05000000000000000000" pitchFamily="2" charset="2"/>
              <a:buChar char="ü"/>
              <a:defRPr/>
            </a:pPr>
            <a:r>
              <a:rPr lang="es-VE" altLang="es-ES" sz="2000" dirty="0"/>
              <a:t>Índices agregados.</a:t>
            </a:r>
          </a:p>
          <a:p>
            <a:pPr>
              <a:buFont typeface="Wingdings" panose="05000000000000000000" pitchFamily="2" charset="2"/>
              <a:buChar char="ü"/>
              <a:defRPr/>
            </a:pPr>
            <a:r>
              <a:rPr lang="es-VE" altLang="es-ES" sz="2000" dirty="0"/>
              <a:t>Índices alternativos. Revisión definición de desarrollo.</a:t>
            </a:r>
          </a:p>
          <a:p>
            <a:pPr>
              <a:buFont typeface="Wingdings" panose="05000000000000000000" pitchFamily="2" charset="2"/>
              <a:buChar char="ü"/>
              <a:defRPr/>
            </a:pPr>
            <a:r>
              <a:rPr lang="es-VE" altLang="es-ES" sz="2000" dirty="0"/>
              <a:t>Índice de Desarrollo Humano </a:t>
            </a:r>
            <a:r>
              <a:rPr lang="es-VE" altLang="es-ES" sz="2000" dirty="0" smtClean="0"/>
              <a:t>(Amartya Sen</a:t>
            </a:r>
            <a:r>
              <a:rPr lang="es-VE" altLang="es-ES" sz="2000" dirty="0"/>
              <a:t>, </a:t>
            </a:r>
            <a:r>
              <a:rPr lang="es-VE" altLang="es-ES" sz="2000" dirty="0" err="1" smtClean="0"/>
              <a:t>Mahbub</a:t>
            </a:r>
            <a:r>
              <a:rPr lang="es-VE" altLang="es-ES" sz="2000" dirty="0" smtClean="0"/>
              <a:t> </a:t>
            </a:r>
            <a:r>
              <a:rPr lang="es-VE" altLang="es-ES" sz="2000" dirty="0" err="1"/>
              <a:t>Ul</a:t>
            </a:r>
            <a:r>
              <a:rPr lang="es-VE" altLang="es-ES" sz="2000" dirty="0"/>
              <a:t> </a:t>
            </a:r>
            <a:r>
              <a:rPr lang="es-VE" altLang="es-ES" sz="2000" dirty="0" err="1"/>
              <a:t>Haq</a:t>
            </a:r>
            <a:r>
              <a:rPr lang="es-VE" altLang="es-ES" sz="2000" dirty="0"/>
              <a:t>)</a:t>
            </a:r>
          </a:p>
          <a:p>
            <a:pPr>
              <a:defRPr/>
            </a:pPr>
            <a:endParaRPr lang="es-VE" altLang="es-ES" sz="2000" b="1" dirty="0"/>
          </a:p>
          <a:p>
            <a:pPr marL="114300" indent="0">
              <a:buFont typeface="Arial" charset="0"/>
              <a:buNone/>
              <a:defRPr/>
            </a:pPr>
            <a:r>
              <a:rPr lang="es-VE" altLang="es-ES" sz="2000" b="1" dirty="0"/>
              <a:t>Cuarta Generación:</a:t>
            </a:r>
          </a:p>
          <a:p>
            <a:pPr>
              <a:buFont typeface="Wingdings" panose="05000000000000000000" pitchFamily="2" charset="2"/>
              <a:buChar char="ü"/>
              <a:defRPr/>
            </a:pPr>
            <a:r>
              <a:rPr lang="es-VE" altLang="es-ES" sz="2000" dirty="0"/>
              <a:t>Medición Multidimensional</a:t>
            </a:r>
          </a:p>
          <a:p>
            <a:pPr>
              <a:buFont typeface="Wingdings" panose="05000000000000000000" pitchFamily="2" charset="2"/>
              <a:buChar char="ü"/>
              <a:defRPr/>
            </a:pPr>
            <a:r>
              <a:rPr lang="es-VE" altLang="es-ES" sz="2000" dirty="0"/>
              <a:t>Incorporación aspectos subjetivos</a:t>
            </a:r>
          </a:p>
          <a:p>
            <a:pPr>
              <a:buFont typeface="Wingdings" panose="05000000000000000000" pitchFamily="2" charset="2"/>
              <a:buChar char="ü"/>
              <a:defRPr/>
            </a:pPr>
            <a:r>
              <a:rPr lang="es-VE" altLang="es-ES" sz="2000" dirty="0"/>
              <a:t>Comisión Stiglitz, Sen y Fitoussi/Buen Vivir/ Buthan</a:t>
            </a:r>
          </a:p>
          <a:p>
            <a:pPr>
              <a:buFont typeface="Wingdings" panose="05000000000000000000" pitchFamily="2" charset="2"/>
              <a:buChar char="ü"/>
              <a:defRPr/>
            </a:pPr>
            <a:endParaRPr lang="es-VE" altLang="es-ES" sz="2000" dirty="0"/>
          </a:p>
          <a:p>
            <a:pPr>
              <a:defRPr/>
            </a:pPr>
            <a:endParaRPr lang="es-VE" altLang="es-ES" sz="900" dirty="0" smtClean="0"/>
          </a:p>
          <a:p>
            <a:pPr>
              <a:defRPr/>
            </a:pPr>
            <a:endParaRPr lang="es-ES" altLang="es-ES" sz="2000" dirty="0" smtClean="0"/>
          </a:p>
        </p:txBody>
      </p:sp>
    </p:spTree>
    <p:extLst>
      <p:ext uri="{BB962C8B-B14F-4D97-AF65-F5344CB8AC3E}">
        <p14:creationId xmlns:p14="http://schemas.microsoft.com/office/powerpoint/2010/main" val="5576562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7"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890588"/>
            <a:ext cx="7162800" cy="507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97803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defRPr/>
            </a:pPr>
            <a:r>
              <a:rPr lang="es-ES" dirty="0" smtClean="0"/>
              <a:t>CEPAL</a:t>
            </a:r>
            <a:endParaRPr lang="es-ES" dirty="0"/>
          </a:p>
        </p:txBody>
      </p:sp>
      <p:sp>
        <p:nvSpPr>
          <p:cNvPr id="202754" name="3 Marcador de contenido"/>
          <p:cNvSpPr>
            <a:spLocks noGrp="1"/>
          </p:cNvSpPr>
          <p:nvPr>
            <p:ph idx="1"/>
          </p:nvPr>
        </p:nvSpPr>
        <p:spPr/>
        <p:txBody>
          <a:bodyPr/>
          <a:lstStyle/>
          <a:p>
            <a:r>
              <a:rPr lang="es-ES" sz="2000" smtClean="0"/>
              <a:t>Se propone impulsar el crecimiento económico como condición para salir del subdesarrollo</a:t>
            </a:r>
          </a:p>
          <a:p>
            <a:r>
              <a:rPr lang="es-ES" sz="2000" smtClean="0"/>
              <a:t>Se propone modificar el carácter de “…las relaciones centro-periferia </a:t>
            </a:r>
          </a:p>
          <a:p>
            <a:r>
              <a:rPr lang="es-ES" sz="2000" smtClean="0"/>
              <a:t>Incorpora aspectos sociales en las evaluaciones y mediciones sobre las condiciones de vida de la región</a:t>
            </a:r>
          </a:p>
          <a:p>
            <a:r>
              <a:rPr lang="es-ES" sz="2000" smtClean="0"/>
              <a:t>Otorga peso a las variables de población, en especial a la mortalidad y la mortalidad infantil.</a:t>
            </a:r>
          </a:p>
          <a:p>
            <a:r>
              <a:rPr lang="es-ES" sz="2000" smtClean="0"/>
              <a:t>No se articuló a un sistema de medidas donde lo social dejase de estar supeditado a lo económico</a:t>
            </a:r>
          </a:p>
        </p:txBody>
      </p:sp>
      <p:pic>
        <p:nvPicPr>
          <p:cNvPr id="202755" name="Picture 2"/>
          <p:cNvPicPr>
            <a:picLocks noChangeAspect="1" noChangeArrowheads="1"/>
          </p:cNvPicPr>
          <p:nvPr/>
        </p:nvPicPr>
        <p:blipFill>
          <a:blip r:embed="rId2"/>
          <a:srcRect/>
          <a:stretch>
            <a:fillRect/>
          </a:stretch>
        </p:blipFill>
        <p:spPr bwMode="auto">
          <a:xfrm>
            <a:off x="6659563" y="4868863"/>
            <a:ext cx="1905000" cy="1581150"/>
          </a:xfrm>
          <a:prstGeom prst="rect">
            <a:avLst/>
          </a:prstGeom>
          <a:noFill/>
          <a:ln w="9525">
            <a:noFill/>
            <a:miter lim="800000"/>
            <a:headEnd/>
            <a:tailEnd/>
          </a:ln>
        </p:spPr>
      </p:pic>
    </p:spTree>
    <p:extLst>
      <p:ext uri="{BB962C8B-B14F-4D97-AF65-F5344CB8AC3E}">
        <p14:creationId xmlns:p14="http://schemas.microsoft.com/office/powerpoint/2010/main" val="257028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defRPr/>
            </a:pPr>
            <a:r>
              <a:rPr lang="es-ES" dirty="0" smtClean="0"/>
              <a:t>Declaración de </a:t>
            </a:r>
            <a:r>
              <a:rPr lang="es-ES" i="1" dirty="0" smtClean="0"/>
              <a:t>Cocoyoc</a:t>
            </a:r>
            <a:r>
              <a:rPr lang="es-ES" dirty="0" smtClean="0"/>
              <a:t>, México</a:t>
            </a:r>
            <a:endParaRPr lang="es-ES" dirty="0"/>
          </a:p>
        </p:txBody>
      </p:sp>
      <p:sp>
        <p:nvSpPr>
          <p:cNvPr id="203778" name="2 Marcador de contenido"/>
          <p:cNvSpPr>
            <a:spLocks noGrp="1"/>
          </p:cNvSpPr>
          <p:nvPr>
            <p:ph idx="1"/>
          </p:nvPr>
        </p:nvSpPr>
        <p:spPr/>
        <p:txBody>
          <a:bodyPr/>
          <a:lstStyle/>
          <a:p>
            <a:r>
              <a:rPr lang="es-ES" sz="2000" smtClean="0"/>
              <a:t>El desarrollo no debía desarrollar cosas sino el desarrollo del hombre.</a:t>
            </a:r>
          </a:p>
          <a:p>
            <a:r>
              <a:rPr lang="es-ES" sz="2000" smtClean="0"/>
              <a:t>La finalidad del desarrollo no debe concentrarse en la satisfacción de las necesidades básicas, hay otras metas, necesidades y valores como la libertad de expresión, el derecho a manifestar, recibir ideas,  derecho al trabajo en el cual se sienta plenamente realizado en una ocupación</a:t>
            </a:r>
          </a:p>
          <a:p>
            <a:r>
              <a:rPr lang="es-ES" sz="2000" smtClean="0"/>
              <a:t>Dos ideas innovadoras: 1- necesidad de la diversidad para alcanzar el desarrollo, en cuyo sentido debe rechazarse el criterio unilateral por el cual para lograr el desarrollo fuese indispensable imitar el modelo seguido por los países ricos o desarrollados; 2- superar el concepto de brechas en el desarrollo</a:t>
            </a:r>
          </a:p>
        </p:txBody>
      </p:sp>
      <p:pic>
        <p:nvPicPr>
          <p:cNvPr id="203779" name="Picture 2"/>
          <p:cNvPicPr>
            <a:picLocks noChangeAspect="1" noChangeArrowheads="1"/>
          </p:cNvPicPr>
          <p:nvPr/>
        </p:nvPicPr>
        <p:blipFill>
          <a:blip r:embed="rId2"/>
          <a:srcRect/>
          <a:stretch>
            <a:fillRect/>
          </a:stretch>
        </p:blipFill>
        <p:spPr bwMode="auto">
          <a:xfrm>
            <a:off x="6588125" y="5148263"/>
            <a:ext cx="1512888" cy="1492250"/>
          </a:xfrm>
          <a:prstGeom prst="rect">
            <a:avLst/>
          </a:prstGeom>
          <a:noFill/>
          <a:ln w="9525">
            <a:noFill/>
            <a:miter lim="800000"/>
            <a:headEnd/>
            <a:tailEnd/>
          </a:ln>
        </p:spPr>
      </p:pic>
    </p:spTree>
    <p:extLst>
      <p:ext uri="{BB962C8B-B14F-4D97-AF65-F5344CB8AC3E}">
        <p14:creationId xmlns:p14="http://schemas.microsoft.com/office/powerpoint/2010/main" val="690720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p:cNvSpPr>
          <p:nvPr>
            <p:ph type="title" idx="4294967295"/>
          </p:nvPr>
        </p:nvSpPr>
        <p:spPr bwMode="auto"/>
        <p:txBody>
          <a:bodyPr wrap="square" numCol="1" anchorCtr="0" compatLnSpc="1">
            <a:prstTxWarp prst="textNoShape">
              <a:avLst/>
            </a:prstTxWarp>
          </a:bodyPr>
          <a:lstStyle/>
          <a:p>
            <a:pPr algn="ctr">
              <a:defRPr/>
            </a:pPr>
            <a:r>
              <a:rPr lang="es-VE" smtClean="0"/>
              <a:t>La Comisión Sur</a:t>
            </a:r>
            <a:endParaRPr lang="es-ES" smtClean="0"/>
          </a:p>
        </p:txBody>
      </p:sp>
      <p:sp>
        <p:nvSpPr>
          <p:cNvPr id="204802" name="Rectangle 3"/>
          <p:cNvSpPr>
            <a:spLocks noGrp="1"/>
          </p:cNvSpPr>
          <p:nvPr>
            <p:ph type="body" idx="4294967295"/>
          </p:nvPr>
        </p:nvSpPr>
        <p:spPr/>
        <p:txBody>
          <a:bodyPr/>
          <a:lstStyle/>
          <a:p>
            <a:pPr>
              <a:lnSpc>
                <a:spcPct val="90000"/>
              </a:lnSpc>
            </a:pPr>
            <a:r>
              <a:rPr lang="es-ES" sz="2000" smtClean="0"/>
              <a:t>La Comisión Sur se creo como un órgano internacional e independiente con la finalidad de estudiar los problemas socioeconómicos de los países del Sur. </a:t>
            </a:r>
          </a:p>
          <a:p>
            <a:pPr>
              <a:lnSpc>
                <a:spcPct val="90000"/>
              </a:lnSpc>
              <a:buFont typeface="Arial" charset="0"/>
              <a:buNone/>
            </a:pPr>
            <a:endParaRPr lang="es-ES" sz="2000" smtClean="0"/>
          </a:p>
          <a:p>
            <a:pPr>
              <a:lnSpc>
                <a:spcPct val="90000"/>
              </a:lnSpc>
            </a:pPr>
            <a:r>
              <a:rPr lang="es-ES" sz="2000" smtClean="0"/>
              <a:t>Estuvo integrado por personalidades del denominado Tercer Mundo. En 1986, en Harare - Zimbabue, se anuncia el establecimiento de la Comisión, integrada por 28 representantes. </a:t>
            </a:r>
          </a:p>
        </p:txBody>
      </p:sp>
      <p:pic>
        <p:nvPicPr>
          <p:cNvPr id="204803" name="Picture 4"/>
          <p:cNvPicPr>
            <a:picLocks noChangeAspect="1" noChangeArrowheads="1"/>
          </p:cNvPicPr>
          <p:nvPr/>
        </p:nvPicPr>
        <p:blipFill>
          <a:blip r:embed="rId2"/>
          <a:srcRect/>
          <a:stretch>
            <a:fillRect/>
          </a:stretch>
        </p:blipFill>
        <p:spPr bwMode="auto">
          <a:xfrm>
            <a:off x="2124075" y="4652963"/>
            <a:ext cx="4103688" cy="1905000"/>
          </a:xfrm>
          <a:prstGeom prst="rect">
            <a:avLst/>
          </a:prstGeom>
          <a:noFill/>
          <a:ln w="9525">
            <a:noFill/>
            <a:miter lim="800000"/>
            <a:headEnd/>
            <a:tailEnd/>
          </a:ln>
        </p:spPr>
      </p:pic>
    </p:spTree>
    <p:extLst>
      <p:ext uri="{BB962C8B-B14F-4D97-AF65-F5344CB8AC3E}">
        <p14:creationId xmlns:p14="http://schemas.microsoft.com/office/powerpoint/2010/main" val="3351302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p:cNvSpPr>
          <p:nvPr>
            <p:ph type="title" idx="4294967295"/>
          </p:nvPr>
        </p:nvSpPr>
        <p:spPr bwMode="auto">
          <a:xfrm>
            <a:off x="468313" y="260350"/>
            <a:ext cx="8229600" cy="1143000"/>
          </a:xfrm>
        </p:spPr>
        <p:txBody>
          <a:bodyPr wrap="square" numCol="1" anchorCtr="0" compatLnSpc="1">
            <a:prstTxWarp prst="textNoShape">
              <a:avLst/>
            </a:prstTxWarp>
          </a:bodyPr>
          <a:lstStyle/>
          <a:p>
            <a:pPr>
              <a:defRPr/>
            </a:pPr>
            <a:r>
              <a:rPr lang="es-VE" sz="3300" smtClean="0"/>
              <a:t>Objetivos de la Comisión Sur</a:t>
            </a:r>
            <a:endParaRPr lang="es-ES" sz="3300" smtClean="0"/>
          </a:p>
        </p:txBody>
      </p:sp>
      <p:sp>
        <p:nvSpPr>
          <p:cNvPr id="205826" name="Rectangle 3"/>
          <p:cNvSpPr>
            <a:spLocks noGrp="1"/>
          </p:cNvSpPr>
          <p:nvPr>
            <p:ph type="body" idx="4294967295"/>
          </p:nvPr>
        </p:nvSpPr>
        <p:spPr/>
        <p:txBody>
          <a:bodyPr/>
          <a:lstStyle/>
          <a:p>
            <a:r>
              <a:rPr lang="es-ES" sz="2400" smtClean="0"/>
              <a:t>La tarea de la Comisión Sur fue emprendida desde 1987, con la finalidad de mirar juntos los problemas del Sur y buscar soluciones que contribuyeran a enfrentar los problemas del desarrollo del Sur.</a:t>
            </a:r>
          </a:p>
          <a:p>
            <a:r>
              <a:rPr lang="es-ES" sz="2400" smtClean="0"/>
              <a:t>Hacer una revisión cuidadosa del papel de la cooperación Sur-Sur al ampliar las opciones para estrategias de desarrollo.</a:t>
            </a:r>
          </a:p>
          <a:p>
            <a:r>
              <a:rPr lang="es-ES" sz="2400" smtClean="0"/>
              <a:t>Examinar el medio ambiente global para el desarrollo y las relaciones entre los arreglos internacionales para la moneda, las finanzas, y el comercio y su impacto en el desarrollo de la economía mundial en general y la del Sur en particular. </a:t>
            </a:r>
          </a:p>
        </p:txBody>
      </p:sp>
    </p:spTree>
    <p:extLst>
      <p:ext uri="{BB962C8B-B14F-4D97-AF65-F5344CB8AC3E}">
        <p14:creationId xmlns:p14="http://schemas.microsoft.com/office/powerpoint/2010/main" val="587251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defRPr/>
            </a:pPr>
            <a:r>
              <a:rPr lang="es-ES" dirty="0" smtClean="0"/>
              <a:t>Comisión Sur</a:t>
            </a:r>
            <a:endParaRPr lang="es-ES" dirty="0"/>
          </a:p>
        </p:txBody>
      </p:sp>
      <p:sp>
        <p:nvSpPr>
          <p:cNvPr id="206850" name="2 Marcador de contenido"/>
          <p:cNvSpPr>
            <a:spLocks noGrp="1"/>
          </p:cNvSpPr>
          <p:nvPr>
            <p:ph idx="1"/>
          </p:nvPr>
        </p:nvSpPr>
        <p:spPr/>
        <p:txBody>
          <a:bodyPr/>
          <a:lstStyle/>
          <a:p>
            <a:r>
              <a:rPr lang="es-ES" sz="1800" smtClean="0"/>
              <a:t>El concepto de desarrollo, para la Comisión Sur, debía partir desde los pueblos de manera consensuada</a:t>
            </a:r>
          </a:p>
          <a:p>
            <a:r>
              <a:rPr lang="es-ES" sz="1800" smtClean="0"/>
              <a:t>Se debe hacer un esfuerzos hacia el desarrollo, pero un desarrollo sostenible y además basado en las capacidades propias </a:t>
            </a:r>
          </a:p>
          <a:p>
            <a:r>
              <a:rPr lang="es-ES" sz="1800" smtClean="0"/>
              <a:t>Incorporar indicadores sociales que complementaran las métricas económicas, como medir la calidad de vida en dimensiones tales como la pobreza, la condición biológica de la infancia, la salud, la educación, la nutrición, el empleo y el ingreso, la contaminación y la destrucción de los recursos naturales</a:t>
            </a:r>
          </a:p>
          <a:p>
            <a:r>
              <a:rPr lang="es-ES" sz="1800" smtClean="0"/>
              <a:t>El enfoque para afrontar la medición del desarrollo estaría soportado sobre la idea de </a:t>
            </a:r>
            <a:r>
              <a:rPr lang="es-ES" sz="1800" b="1" smtClean="0"/>
              <a:t>varias dimensiones </a:t>
            </a:r>
            <a:r>
              <a:rPr lang="es-ES" sz="1800" smtClean="0"/>
              <a:t>o áreas prioritarias: salud, nutrición, educación, empleo e ingresos, vivienda y sus servicios, seguridad personal y administración de justicia.</a:t>
            </a:r>
          </a:p>
          <a:p>
            <a:r>
              <a:rPr lang="es-ES" sz="1800" smtClean="0"/>
              <a:t> El proceso de elaboración del índice mostró las dificultades que presentan las estadísticas sociales </a:t>
            </a:r>
          </a:p>
          <a:p>
            <a:endParaRPr lang="es-ES" sz="2000" smtClean="0"/>
          </a:p>
        </p:txBody>
      </p:sp>
    </p:spTree>
    <p:extLst>
      <p:ext uri="{BB962C8B-B14F-4D97-AF65-F5344CB8AC3E}">
        <p14:creationId xmlns:p14="http://schemas.microsoft.com/office/powerpoint/2010/main" val="375460571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2.xml><?xml version="1.0" encoding="utf-8"?>
<a:themeOverride xmlns:a="http://schemas.openxmlformats.org/drawingml/2006/main">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docProps/app.xml><?xml version="1.0" encoding="utf-8"?>
<Properties xmlns="http://schemas.openxmlformats.org/officeDocument/2006/extended-properties" xmlns:vt="http://schemas.openxmlformats.org/officeDocument/2006/docPropsVTypes">
  <TotalTime>276</TotalTime>
  <Words>1920</Words>
  <Application>Microsoft Office PowerPoint</Application>
  <PresentationFormat>Presentación en pantalla (4:3)</PresentationFormat>
  <Paragraphs>138</Paragraphs>
  <Slides>24</Slides>
  <Notes>1</Notes>
  <HiddenSlides>0</HiddenSlides>
  <MMClips>0</MMClips>
  <ScaleCrop>false</ScaleCrop>
  <HeadingPairs>
    <vt:vector size="4" baseType="variant">
      <vt:variant>
        <vt:lpstr>Tema</vt:lpstr>
      </vt:variant>
      <vt:variant>
        <vt:i4>2</vt:i4>
      </vt:variant>
      <vt:variant>
        <vt:lpstr>Títulos de diapositiva</vt:lpstr>
      </vt:variant>
      <vt:variant>
        <vt:i4>24</vt:i4>
      </vt:variant>
    </vt:vector>
  </HeadingPairs>
  <TitlesOfParts>
    <vt:vector size="26" baseType="lpstr">
      <vt:lpstr>Tema de Office</vt:lpstr>
      <vt:lpstr>Adyacencia</vt:lpstr>
      <vt:lpstr>Doctorado Ciencias Sociales. FACES. Línea: Población y Sociedad Seminario: Mediciones Alternativas de Desarrollo y Bienestar Emilio Osorio y Mauricio Phélan C  </vt:lpstr>
      <vt:lpstr>Periodización </vt:lpstr>
      <vt:lpstr>Periodización de las mediciones de bienestar y desarrollo</vt:lpstr>
      <vt:lpstr>Presentación de PowerPoint</vt:lpstr>
      <vt:lpstr>CEPAL</vt:lpstr>
      <vt:lpstr>Declaración de Cocoyoc, México</vt:lpstr>
      <vt:lpstr>La Comisión Sur</vt:lpstr>
      <vt:lpstr>Objetivos de la Comisión Sur</vt:lpstr>
      <vt:lpstr>Comisión Sur</vt:lpstr>
      <vt:lpstr>Comisión Sur: Recomendaciones</vt:lpstr>
      <vt:lpstr>Recomendaciones…  </vt:lpstr>
      <vt:lpstr>MOMENTO II El Desarrollo Humano y sus índices asociados</vt:lpstr>
      <vt:lpstr>Momento III Comisión sobre la Medición del Desarrollo Económico y del Progreso Social (CMPEPS)</vt:lpstr>
      <vt:lpstr>Comisión sobre la Medición del Desarrollo Económico y del Progreso Social (CMPEPS)</vt:lpstr>
      <vt:lpstr>Comisión sobre la Medición del Desarrollo Económico y del Progreso Social (CMPEPS)</vt:lpstr>
      <vt:lpstr>Comisión sobre la Medición del Desarrollo Económico y del Progreso Social (CMPEPS)</vt:lpstr>
      <vt:lpstr>Comisión sobre la Medición del Desarrollo Económico y del Progreso Social (CMPEPS)</vt:lpstr>
      <vt:lpstr>Más allá del PIB (Beyond GDP)</vt:lpstr>
      <vt:lpstr>Recopilación y Clasificación de Índices</vt:lpstr>
      <vt:lpstr>Clasificación</vt:lpstr>
      <vt:lpstr>Clasificación por Dimensiones</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Mauricio Phelan</dc:creator>
  <cp:lastModifiedBy>Mauricio Phelan</cp:lastModifiedBy>
  <cp:revision>13</cp:revision>
  <dcterms:created xsi:type="dcterms:W3CDTF">2017-03-20T13:17:37Z</dcterms:created>
  <dcterms:modified xsi:type="dcterms:W3CDTF">2017-05-27T13:54:55Z</dcterms:modified>
</cp:coreProperties>
</file>